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6" r:id="rId1"/>
  </p:sldMasterIdLst>
  <p:notesMasterIdLst>
    <p:notesMasterId r:id="rId76"/>
  </p:notesMasterIdLst>
  <p:sldIdLst>
    <p:sldId id="325" r:id="rId2"/>
    <p:sldId id="260" r:id="rId3"/>
    <p:sldId id="316" r:id="rId4"/>
    <p:sldId id="261" r:id="rId5"/>
    <p:sldId id="262" r:id="rId6"/>
    <p:sldId id="263" r:id="rId7"/>
    <p:sldId id="267" r:id="rId8"/>
    <p:sldId id="265" r:id="rId9"/>
    <p:sldId id="270" r:id="rId10"/>
    <p:sldId id="268" r:id="rId11"/>
    <p:sldId id="269" r:id="rId12"/>
    <p:sldId id="271" r:id="rId13"/>
    <p:sldId id="266" r:id="rId14"/>
    <p:sldId id="317" r:id="rId15"/>
    <p:sldId id="264" r:id="rId16"/>
    <p:sldId id="318" r:id="rId17"/>
    <p:sldId id="272" r:id="rId18"/>
    <p:sldId id="273" r:id="rId19"/>
    <p:sldId id="274" r:id="rId20"/>
    <p:sldId id="275" r:id="rId21"/>
    <p:sldId id="284" r:id="rId22"/>
    <p:sldId id="276" r:id="rId23"/>
    <p:sldId id="286" r:id="rId24"/>
    <p:sldId id="277" r:id="rId25"/>
    <p:sldId id="278" r:id="rId26"/>
    <p:sldId id="279" r:id="rId27"/>
    <p:sldId id="319" r:id="rId28"/>
    <p:sldId id="280" r:id="rId29"/>
    <p:sldId id="282" r:id="rId30"/>
    <p:sldId id="283" r:id="rId31"/>
    <p:sldId id="287" r:id="rId32"/>
    <p:sldId id="288" r:id="rId33"/>
    <p:sldId id="320" r:id="rId34"/>
    <p:sldId id="326" r:id="rId35"/>
    <p:sldId id="289" r:id="rId36"/>
    <p:sldId id="291" r:id="rId37"/>
    <p:sldId id="321" r:id="rId38"/>
    <p:sldId id="302" r:id="rId39"/>
    <p:sldId id="327" r:id="rId40"/>
    <p:sldId id="292" r:id="rId41"/>
    <p:sldId id="296" r:id="rId42"/>
    <p:sldId id="297" r:id="rId43"/>
    <p:sldId id="298" r:id="rId44"/>
    <p:sldId id="294" r:id="rId45"/>
    <p:sldId id="310" r:id="rId46"/>
    <p:sldId id="311" r:id="rId47"/>
    <p:sldId id="312" r:id="rId48"/>
    <p:sldId id="313" r:id="rId49"/>
    <p:sldId id="295" r:id="rId50"/>
    <p:sldId id="308" r:id="rId51"/>
    <p:sldId id="293" r:id="rId52"/>
    <p:sldId id="314" r:id="rId53"/>
    <p:sldId id="328" r:id="rId54"/>
    <p:sldId id="329" r:id="rId55"/>
    <p:sldId id="330" r:id="rId56"/>
    <p:sldId id="331" r:id="rId57"/>
    <p:sldId id="332" r:id="rId58"/>
    <p:sldId id="299" r:id="rId59"/>
    <p:sldId id="301" r:id="rId60"/>
    <p:sldId id="323" r:id="rId61"/>
    <p:sldId id="300" r:id="rId62"/>
    <p:sldId id="324" r:id="rId63"/>
    <p:sldId id="322" r:id="rId64"/>
    <p:sldId id="333" r:id="rId65"/>
    <p:sldId id="334" r:id="rId66"/>
    <p:sldId id="335" r:id="rId67"/>
    <p:sldId id="336" r:id="rId68"/>
    <p:sldId id="337" r:id="rId69"/>
    <p:sldId id="338" r:id="rId70"/>
    <p:sldId id="339" r:id="rId71"/>
    <p:sldId id="340" r:id="rId72"/>
    <p:sldId id="341" r:id="rId73"/>
    <p:sldId id="342" r:id="rId74"/>
    <p:sldId id="343" r:id="rId7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Intro" id="{00DC1DD4-38AE-4913-9570-67C9EFA44721}">
          <p14:sldIdLst>
            <p14:sldId id="325"/>
          </p14:sldIdLst>
        </p14:section>
        <p14:section name="Dependencies" id="{17B13BE5-9A07-444F-B260-9922DC819954}">
          <p14:sldIdLst>
            <p14:sldId id="260"/>
            <p14:sldId id="316"/>
            <p14:sldId id="261"/>
            <p14:sldId id="262"/>
            <p14:sldId id="263"/>
            <p14:sldId id="267"/>
            <p14:sldId id="265"/>
            <p14:sldId id="270"/>
            <p14:sldId id="268"/>
            <p14:sldId id="269"/>
            <p14:sldId id="271"/>
            <p14:sldId id="266"/>
            <p14:sldId id="317"/>
            <p14:sldId id="264"/>
            <p14:sldId id="318"/>
            <p14:sldId id="272"/>
            <p14:sldId id="273"/>
            <p14:sldId id="274"/>
            <p14:sldId id="275"/>
            <p14:sldId id="284"/>
            <p14:sldId id="276"/>
            <p14:sldId id="286"/>
            <p14:sldId id="277"/>
            <p14:sldId id="278"/>
            <p14:sldId id="279"/>
            <p14:sldId id="319"/>
            <p14:sldId id="280"/>
            <p14:sldId id="282"/>
            <p14:sldId id="283"/>
            <p14:sldId id="287"/>
            <p14:sldId id="288"/>
            <p14:sldId id="320"/>
          </p14:sldIdLst>
        </p14:section>
        <p14:section name="Anomalies" id="{AB2488C4-C3EF-4655-B078-3510443A0988}">
          <p14:sldIdLst>
            <p14:sldId id="326"/>
            <p14:sldId id="289"/>
            <p14:sldId id="291"/>
            <p14:sldId id="321"/>
            <p14:sldId id="302"/>
            <p14:sldId id="327"/>
            <p14:sldId id="292"/>
            <p14:sldId id="296"/>
            <p14:sldId id="297"/>
            <p14:sldId id="298"/>
            <p14:sldId id="294"/>
            <p14:sldId id="310"/>
            <p14:sldId id="311"/>
            <p14:sldId id="312"/>
            <p14:sldId id="313"/>
            <p14:sldId id="295"/>
            <p14:sldId id="308"/>
            <p14:sldId id="293"/>
            <p14:sldId id="314"/>
            <p14:sldId id="328"/>
            <p14:sldId id="329"/>
            <p14:sldId id="330"/>
            <p14:sldId id="331"/>
            <p14:sldId id="332"/>
            <p14:sldId id="299"/>
            <p14:sldId id="301"/>
            <p14:sldId id="323"/>
            <p14:sldId id="300"/>
            <p14:sldId id="324"/>
            <p14:sldId id="322"/>
            <p14:sldId id="333"/>
            <p14:sldId id="334"/>
            <p14:sldId id="335"/>
            <p14:sldId id="336"/>
            <p14:sldId id="337"/>
            <p14:sldId id="338"/>
            <p14:sldId id="339"/>
            <p14:sldId id="340"/>
            <p14:sldId id="341"/>
            <p14:sldId id="342"/>
            <p14:sldId id="34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CC"/>
    <a:srgbClr val="D57A15"/>
    <a:srgbClr val="7B7ABB"/>
    <a:srgbClr val="5F978D"/>
    <a:srgbClr val="0000CC"/>
    <a:srgbClr val="339966"/>
    <a:srgbClr val="0066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87" autoAdjust="0"/>
    <p:restoredTop sz="94660"/>
  </p:normalViewPr>
  <p:slideViewPr>
    <p:cSldViewPr>
      <p:cViewPr>
        <p:scale>
          <a:sx n="31" d="100"/>
          <a:sy n="31" d="100"/>
        </p:scale>
        <p:origin x="898" y="17"/>
      </p:cViewPr>
      <p:guideLst>
        <p:guide orient="horz" pos="2160"/>
        <p:guide pos="2880"/>
      </p:guideLst>
    </p:cSldViewPr>
  </p:slideViewPr>
  <p:notesTextViewPr>
    <p:cViewPr>
      <p:scale>
        <a:sx n="100" d="100"/>
        <a:sy n="100" d="100"/>
      </p:scale>
      <p:origin x="0" y="0"/>
    </p:cViewPr>
  </p:notesTextViewPr>
  <p:notesViewPr>
    <p:cSldViewPr>
      <p:cViewPr varScale="1">
        <p:scale>
          <a:sx n="101" d="100"/>
          <a:sy n="101" d="100"/>
        </p:scale>
        <p:origin x="2694" y="10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32CF4375-7E20-4AD6-A1BD-2392512C70DF}" type="slidenum">
              <a:rPr lang="en-US"/>
              <a:pPr>
                <a:defRPr/>
              </a:pPr>
              <a:t>‹#›</a:t>
            </a:fld>
            <a:endParaRPr lang="en-US"/>
          </a:p>
        </p:txBody>
      </p:sp>
    </p:spTree>
    <p:extLst>
      <p:ext uri="{BB962C8B-B14F-4D97-AF65-F5344CB8AC3E}">
        <p14:creationId xmlns:p14="http://schemas.microsoft.com/office/powerpoint/2010/main" val="38288963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You can design the new database to store this data as two separate tables, </a:t>
            </a:r>
            <a:r>
              <a:rPr lang="en-US" dirty="0" smtClean="0"/>
              <a:t>or you </a:t>
            </a:r>
            <a:r>
              <a:rPr lang="en-US" dirty="0"/>
              <a:t>can join the tables together and design the database with just one table. </a:t>
            </a:r>
            <a:endParaRPr lang="en-US" dirty="0" smtClean="0"/>
          </a:p>
          <a:p>
            <a:r>
              <a:rPr lang="en-US" dirty="0" smtClean="0"/>
              <a:t>Each alternative </a:t>
            </a:r>
            <a:r>
              <a:rPr lang="en-US" dirty="0"/>
              <a:t>has advantages and disadvantages. When you make the decision to </a:t>
            </a:r>
            <a:r>
              <a:rPr lang="en-US" dirty="0" smtClean="0"/>
              <a:t>use one </a:t>
            </a:r>
            <a:r>
              <a:rPr lang="en-US" dirty="0"/>
              <a:t>design, you obtain certain advantages at the expense of certain costs</a:t>
            </a:r>
            <a:r>
              <a:rPr lang="en-US" dirty="0" smtClean="0"/>
              <a:t>.</a:t>
            </a:r>
          </a:p>
          <a:p>
            <a:r>
              <a:rPr lang="en-US" dirty="0" smtClean="0"/>
              <a:t>The purpose of </a:t>
            </a:r>
            <a:r>
              <a:rPr lang="en-US" dirty="0"/>
              <a:t>this chapter is to help you understand those advantages and costs.</a:t>
            </a:r>
            <a:endParaRPr lang="en-US" dirty="0" smtClean="0">
              <a:latin typeface="Arial" panose="020B0604020202020204" pitchFamily="34" charset="0"/>
            </a:endParaRPr>
          </a:p>
        </p:txBody>
      </p:sp>
    </p:spTree>
    <p:extLst>
      <p:ext uri="{BB962C8B-B14F-4D97-AF65-F5344CB8AC3E}">
        <p14:creationId xmlns:p14="http://schemas.microsoft.com/office/powerpoint/2010/main" val="4151609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4107608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14272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397557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313884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754361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1922367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Perhaps </a:t>
            </a:r>
            <a:r>
              <a:rPr lang="en-US" dirty="0"/>
              <a:t>the easiest way to understand functional dependencies is:</a:t>
            </a:r>
          </a:p>
          <a:p>
            <a:r>
              <a:rPr lang="en-US" b="1" i="1" dirty="0"/>
              <a:t>If  I  tell  you  one  specific  fact,  can  you  respond  with  a  </a:t>
            </a:r>
            <a:r>
              <a:rPr lang="en-US" b="1" i="1" dirty="0" smtClean="0"/>
              <a:t>unique </a:t>
            </a:r>
            <a:endParaRPr lang="en-US" b="1" dirty="0"/>
          </a:p>
          <a:p>
            <a:r>
              <a:rPr lang="en-US" b="1" i="1" dirty="0"/>
              <a:t>associated fact?</a:t>
            </a:r>
            <a:endParaRPr lang="en-US" b="1" dirty="0"/>
          </a:p>
          <a:p>
            <a:r>
              <a:rPr lang="en-US" dirty="0"/>
              <a:t>Using the table above, if I tell you that that the </a:t>
            </a:r>
            <a:r>
              <a:rPr lang="en-US" dirty="0" err="1"/>
              <a:t>ObjectColor</a:t>
            </a:r>
            <a:r>
              <a:rPr lang="en-US" dirty="0"/>
              <a:t> is Red, can you uniquely tell me the associated Shape</a:t>
            </a:r>
            <a:r>
              <a:rPr lang="en-US" dirty="0" smtClean="0"/>
              <a:t>?</a:t>
            </a:r>
          </a:p>
          <a:p>
            <a:r>
              <a:rPr lang="en-US" i="1" dirty="0" smtClean="0"/>
              <a:t>Yes</a:t>
            </a:r>
            <a:r>
              <a:rPr lang="en-US" dirty="0"/>
              <a:t>, you can and it is Ball. Therefore, </a:t>
            </a:r>
            <a:r>
              <a:rPr lang="en-US" dirty="0" err="1"/>
              <a:t>ObjectColor</a:t>
            </a:r>
            <a:r>
              <a:rPr lang="en-US" dirty="0"/>
              <a:t> </a:t>
            </a:r>
            <a:r>
              <a:rPr lang="en-US" i="1" dirty="0"/>
              <a:t>deter- mines </a:t>
            </a:r>
            <a:r>
              <a:rPr lang="en-US" dirty="0"/>
              <a:t>Shape, and a functional dependency exists with </a:t>
            </a:r>
            <a:r>
              <a:rPr lang="en-US" dirty="0" err="1"/>
              <a:t>ObjectColor</a:t>
            </a:r>
            <a:r>
              <a:rPr lang="en-US" dirty="0"/>
              <a:t> as the determinant.</a:t>
            </a:r>
          </a:p>
          <a:p>
            <a:r>
              <a:rPr lang="en-US" dirty="0"/>
              <a:t>Now, if I tell you that that the Shape is Cube, can you uniquely tell me the </a:t>
            </a:r>
            <a:r>
              <a:rPr lang="en-US" dirty="0" smtClean="0"/>
              <a:t>associated </a:t>
            </a:r>
            <a:r>
              <a:rPr lang="en-US" dirty="0" err="1"/>
              <a:t>ObjectColor</a:t>
            </a:r>
            <a:r>
              <a:rPr lang="en-US" dirty="0" smtClean="0"/>
              <a:t>?</a:t>
            </a:r>
          </a:p>
          <a:p>
            <a:r>
              <a:rPr lang="en-US" i="1" dirty="0" smtClean="0"/>
              <a:t>No</a:t>
            </a:r>
            <a:r>
              <a:rPr lang="en-US" dirty="0"/>
              <a:t>, you cannot because it could be either Blue or Yellow. Therefore, Shape </a:t>
            </a:r>
            <a:r>
              <a:rPr lang="en-US" i="1" dirty="0"/>
              <a:t>does not determine </a:t>
            </a:r>
            <a:r>
              <a:rPr lang="en-US" dirty="0" err="1"/>
              <a:t>ObjectColor</a:t>
            </a:r>
            <a:r>
              <a:rPr lang="en-US" dirty="0"/>
              <a:t>, and </a:t>
            </a:r>
            <a:r>
              <a:rPr lang="en-US" dirty="0" err="1"/>
              <a:t>ObjectColor</a:t>
            </a:r>
            <a:r>
              <a:rPr lang="en-US" dirty="0"/>
              <a:t> is </a:t>
            </a:r>
            <a:r>
              <a:rPr lang="en-US" i="1" dirty="0"/>
              <a:t>not </a:t>
            </a:r>
            <a:r>
              <a:rPr lang="en-US" dirty="0"/>
              <a:t>functionally </a:t>
            </a:r>
            <a:r>
              <a:rPr lang="en-US" dirty="0" smtClean="0"/>
              <a:t>dependent on </a:t>
            </a:r>
            <a:r>
              <a:rPr lang="en-US" dirty="0"/>
              <a:t>Shape.</a:t>
            </a:r>
          </a:p>
          <a:p>
            <a:endParaRPr lang="en-US" dirty="0" smtClean="0">
              <a:latin typeface="Arial" panose="020B0604020202020204" pitchFamily="34" charset="0"/>
            </a:endParaRPr>
          </a:p>
        </p:txBody>
      </p:sp>
    </p:spTree>
    <p:extLst>
      <p:ext uri="{BB962C8B-B14F-4D97-AF65-F5344CB8AC3E}">
        <p14:creationId xmlns:p14="http://schemas.microsoft.com/office/powerpoint/2010/main" val="6082528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0191326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3165043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427698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To understand why this is an odd table, suppose that Nancy Meyers is assigned </a:t>
            </a:r>
            <a:r>
              <a:rPr lang="en-US" dirty="0" smtClean="0"/>
              <a:t>a new </a:t>
            </a:r>
            <a:r>
              <a:rPr lang="en-US" dirty="0"/>
              <a:t>SKU, say 101300. What addition should we make to this table</a:t>
            </a:r>
            <a:r>
              <a:rPr lang="en-US" dirty="0" smtClean="0"/>
              <a:t>?</a:t>
            </a:r>
          </a:p>
          <a:p>
            <a:r>
              <a:rPr lang="en-US" dirty="0" smtClean="0"/>
              <a:t>Clearly</a:t>
            </a:r>
            <a:r>
              <a:rPr lang="en-US" dirty="0"/>
              <a:t>, we </a:t>
            </a:r>
            <a:r>
              <a:rPr lang="en-US" dirty="0" smtClean="0"/>
              <a:t>need to </a:t>
            </a:r>
            <a:r>
              <a:rPr lang="en-US" dirty="0"/>
              <a:t>add a row for the new SKU, but if we add just one row, say the row ('Nancy Meyers</a:t>
            </a:r>
            <a:r>
              <a:rPr lang="en-US" dirty="0" smtClean="0"/>
              <a:t>', 101300</a:t>
            </a:r>
            <a:r>
              <a:rPr lang="en-US" dirty="0"/>
              <a:t>, 'Art'), it will appear that she manages product 101300 as an Art major, but </a:t>
            </a:r>
            <a:r>
              <a:rPr lang="en-US" dirty="0" smtClean="0"/>
              <a:t>not as </a:t>
            </a:r>
            <a:r>
              <a:rPr lang="en-US" dirty="0"/>
              <a:t>an Info Systems major</a:t>
            </a:r>
            <a:r>
              <a:rPr lang="en-US" dirty="0" smtClean="0"/>
              <a:t>.</a:t>
            </a:r>
          </a:p>
          <a:p>
            <a:r>
              <a:rPr lang="en-US" dirty="0" smtClean="0"/>
              <a:t>To </a:t>
            </a:r>
            <a:r>
              <a:rPr lang="en-US" dirty="0"/>
              <a:t>avoid such an illogical state, we need to add two rows:</a:t>
            </a:r>
          </a:p>
          <a:p>
            <a:r>
              <a:rPr lang="en-US" dirty="0"/>
              <a:t>('Nancy Meyers', 101300, 'Art') and ('Nancy Meyers', 101300, 'Info Systems</a:t>
            </a:r>
            <a:r>
              <a:rPr lang="en-US" dirty="0" smtClean="0"/>
              <a:t>').</a:t>
            </a:r>
          </a:p>
          <a:p>
            <a:r>
              <a:rPr lang="en-US" dirty="0" smtClean="0">
                <a:latin typeface="Arial" panose="020B0604020202020204" pitchFamily="34" charset="0"/>
              </a:rPr>
              <a:t>Now, that is strange!</a:t>
            </a:r>
            <a:endParaRPr lang="en-US" dirty="0">
              <a:latin typeface="Arial" panose="020B0604020202020204" pitchFamily="34" charset="0"/>
            </a:endParaRPr>
          </a:p>
          <a:p>
            <a:endParaRPr lang="en-US" dirty="0" smtClean="0">
              <a:latin typeface="Arial" panose="020B0604020202020204" pitchFamily="34" charset="0"/>
            </a:endParaRPr>
          </a:p>
        </p:txBody>
      </p:sp>
    </p:spTree>
    <p:extLst>
      <p:ext uri="{BB962C8B-B14F-4D97-AF65-F5344CB8AC3E}">
        <p14:creationId xmlns:p14="http://schemas.microsoft.com/office/powerpoint/2010/main" val="16881139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As stated, for the </a:t>
            </a:r>
            <a:r>
              <a:rPr lang="en-US" b="1" dirty="0">
                <a:solidFill>
                  <a:srgbClr val="0099CC"/>
                </a:solidFill>
              </a:rPr>
              <a:t>Buyer </a:t>
            </a:r>
            <a:r>
              <a:rPr lang="en-US" b="1" dirty="0" smtClean="0">
                <a:solidFill>
                  <a:srgbClr val="0099CC"/>
                </a:solidFill>
              </a:rPr>
              <a:t>determines Department</a:t>
            </a:r>
            <a:r>
              <a:rPr lang="en-US" dirty="0" smtClean="0"/>
              <a:t> </a:t>
            </a:r>
            <a:r>
              <a:rPr lang="en-US" dirty="0"/>
              <a:t>functional dependency, a Buyer </a:t>
            </a:r>
            <a:r>
              <a:rPr lang="en-US" dirty="0" smtClean="0"/>
              <a:t>is paired </a:t>
            </a:r>
            <a:r>
              <a:rPr lang="en-US" dirty="0"/>
              <a:t>with one and only one value of Department</a:t>
            </a:r>
            <a:r>
              <a:rPr lang="en-US" dirty="0" smtClean="0"/>
              <a:t>.</a:t>
            </a:r>
          </a:p>
          <a:p>
            <a:r>
              <a:rPr lang="en-US" dirty="0" smtClean="0"/>
              <a:t>Notice </a:t>
            </a:r>
            <a:r>
              <a:rPr lang="en-US" dirty="0"/>
              <a:t>that a buyer </a:t>
            </a:r>
            <a:r>
              <a:rPr lang="en-US" dirty="0" smtClean="0"/>
              <a:t>can appear </a:t>
            </a:r>
            <a:r>
              <a:rPr lang="en-US" dirty="0"/>
              <a:t>more than once in the table, but, if so, that buyer is always paired with the </a:t>
            </a:r>
            <a:r>
              <a:rPr lang="en-US" dirty="0" smtClean="0"/>
              <a:t>same department.</a:t>
            </a:r>
          </a:p>
          <a:p>
            <a:r>
              <a:rPr lang="en-US" dirty="0" smtClean="0"/>
              <a:t>This </a:t>
            </a:r>
            <a:r>
              <a:rPr lang="en-US" dirty="0"/>
              <a:t>is true for all functional dependencies. If </a:t>
            </a:r>
            <a:r>
              <a:rPr lang="en-US" b="1" dirty="0">
                <a:solidFill>
                  <a:srgbClr val="0099CC"/>
                </a:solidFill>
              </a:rPr>
              <a:t>A </a:t>
            </a:r>
            <a:r>
              <a:rPr lang="en-US" b="1" dirty="0" smtClean="0">
                <a:solidFill>
                  <a:srgbClr val="0099CC"/>
                </a:solidFill>
              </a:rPr>
              <a:t>determines </a:t>
            </a:r>
            <a:r>
              <a:rPr lang="en-US" b="1" dirty="0">
                <a:solidFill>
                  <a:srgbClr val="0099CC"/>
                </a:solidFill>
              </a:rPr>
              <a:t>B</a:t>
            </a:r>
            <a:r>
              <a:rPr lang="en-US" dirty="0"/>
              <a:t>, then each value </a:t>
            </a:r>
            <a:r>
              <a:rPr lang="en-US" dirty="0" smtClean="0"/>
              <a:t>of A </a:t>
            </a:r>
            <a:r>
              <a:rPr lang="en-US" dirty="0"/>
              <a:t>will be paired with one and only one value of B. A particular value of A may </a:t>
            </a:r>
            <a:r>
              <a:rPr lang="en-US" dirty="0" smtClean="0"/>
              <a:t>appear more </a:t>
            </a:r>
            <a:r>
              <a:rPr lang="en-US" dirty="0"/>
              <a:t>than once in the relation, but, if so, it is always paired with the same value of B.</a:t>
            </a:r>
          </a:p>
          <a:p>
            <a:r>
              <a:rPr lang="en-US" dirty="0"/>
              <a:t>Note, too, that the reverse is not necessarily true. If </a:t>
            </a:r>
            <a:r>
              <a:rPr lang="en-US" b="1" dirty="0">
                <a:solidFill>
                  <a:srgbClr val="0099CC"/>
                </a:solidFill>
              </a:rPr>
              <a:t>A </a:t>
            </a:r>
            <a:r>
              <a:rPr lang="en-US" b="1" dirty="0" smtClean="0">
                <a:solidFill>
                  <a:srgbClr val="0099CC"/>
                </a:solidFill>
              </a:rPr>
              <a:t>determines B</a:t>
            </a:r>
            <a:r>
              <a:rPr lang="en-US" dirty="0"/>
              <a:t>, then a value of B may </a:t>
            </a:r>
            <a:r>
              <a:rPr lang="en-US" dirty="0" smtClean="0"/>
              <a:t>be paired </a:t>
            </a:r>
            <a:r>
              <a:rPr lang="en-US" dirty="0"/>
              <a:t>with many values of A.</a:t>
            </a:r>
            <a:endParaRPr lang="en-US" dirty="0" smtClean="0">
              <a:latin typeface="Arial" panose="020B0604020202020204" pitchFamily="34" charset="0"/>
            </a:endParaRPr>
          </a:p>
        </p:txBody>
      </p:sp>
    </p:spTree>
    <p:extLst>
      <p:ext uri="{BB962C8B-B14F-4D97-AF65-F5344CB8AC3E}">
        <p14:creationId xmlns:p14="http://schemas.microsoft.com/office/powerpoint/2010/main" val="4039245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1370922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You cannot always determine functional dependencies from sample data.</a:t>
            </a:r>
          </a:p>
          <a:p>
            <a:r>
              <a:rPr lang="en-US" dirty="0" smtClean="0"/>
              <a:t>You </a:t>
            </a:r>
            <a:r>
              <a:rPr lang="en-US" dirty="0"/>
              <a:t>may not have any sample data, or you may have just a few rows </a:t>
            </a:r>
            <a:r>
              <a:rPr lang="en-US" dirty="0" smtClean="0"/>
              <a:t>that are </a:t>
            </a:r>
            <a:r>
              <a:rPr lang="en-US" dirty="0"/>
              <a:t>not representative of all of the data conditions. In such cases, you must ask the users who are experts in the application that creates the data</a:t>
            </a:r>
            <a:r>
              <a:rPr lang="en-US" dirty="0" smtClean="0"/>
              <a:t>.</a:t>
            </a:r>
          </a:p>
          <a:p>
            <a:r>
              <a:rPr lang="en-US" dirty="0" smtClean="0"/>
              <a:t>For </a:t>
            </a:r>
            <a:r>
              <a:rPr lang="en-US" dirty="0"/>
              <a:t>the SKU_DATA table, you would ask questions such as, “Is a Buyer always associated with the same Department?” and “Can a Department have more than one Buyer</a:t>
            </a:r>
            <a:r>
              <a:rPr lang="en-US" dirty="0" smtClean="0"/>
              <a:t>?”</a:t>
            </a:r>
          </a:p>
          <a:p>
            <a:r>
              <a:rPr lang="en-US" dirty="0" smtClean="0"/>
              <a:t>In </a:t>
            </a:r>
            <a:r>
              <a:rPr lang="en-US" dirty="0"/>
              <a:t>most cases, answers to such questions are more reliable than sample data. When in doubt, </a:t>
            </a:r>
            <a:r>
              <a:rPr lang="en-US" dirty="0" smtClean="0"/>
              <a:t>trust the </a:t>
            </a:r>
            <a:r>
              <a:rPr lang="en-US" dirty="0"/>
              <a:t>users.</a:t>
            </a:r>
          </a:p>
          <a:p>
            <a:endParaRPr lang="en-US" dirty="0" smtClean="0">
              <a:latin typeface="Arial" panose="020B0604020202020204" pitchFamily="34" charset="0"/>
            </a:endParaRPr>
          </a:p>
        </p:txBody>
      </p:sp>
    </p:spTree>
    <p:extLst>
      <p:ext uri="{BB962C8B-B14F-4D97-AF65-F5344CB8AC3E}">
        <p14:creationId xmlns:p14="http://schemas.microsoft.com/office/powerpoint/2010/main" val="13620871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7318488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6577365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What do you do if a table has no candidate keys</a:t>
            </a:r>
            <a:r>
              <a:rPr lang="en-US" dirty="0" smtClean="0"/>
              <a:t>?</a:t>
            </a:r>
          </a:p>
          <a:p>
            <a:r>
              <a:rPr lang="en-US" dirty="0" smtClean="0"/>
              <a:t>In </a:t>
            </a:r>
            <a:r>
              <a:rPr lang="en-US" dirty="0"/>
              <a:t>that case, define </a:t>
            </a:r>
            <a:r>
              <a:rPr lang="en-US" dirty="0" smtClean="0"/>
              <a:t>the primary </a:t>
            </a:r>
            <a:r>
              <a:rPr lang="en-US" dirty="0"/>
              <a:t>key as the collection of all of the columns in the table</a:t>
            </a:r>
            <a:r>
              <a:rPr lang="en-US" dirty="0" smtClean="0"/>
              <a:t>.</a:t>
            </a:r>
          </a:p>
          <a:p>
            <a:r>
              <a:rPr lang="en-US" dirty="0" smtClean="0"/>
              <a:t>Because there </a:t>
            </a:r>
            <a:r>
              <a:rPr lang="en-US" dirty="0"/>
              <a:t>are no duplicate rows in a stored relation, the combination of all of the </a:t>
            </a:r>
            <a:r>
              <a:rPr lang="en-US" dirty="0" smtClean="0"/>
              <a:t>columns of </a:t>
            </a:r>
            <a:r>
              <a:rPr lang="en-US" dirty="0"/>
              <a:t>the table will always be unique</a:t>
            </a:r>
            <a:r>
              <a:rPr lang="en-US" dirty="0" smtClean="0"/>
              <a:t>.</a:t>
            </a:r>
          </a:p>
          <a:p>
            <a:r>
              <a:rPr lang="en-US" dirty="0" smtClean="0"/>
              <a:t>Again</a:t>
            </a:r>
            <a:r>
              <a:rPr lang="en-US" dirty="0"/>
              <a:t>, although tables generated by SQL </a:t>
            </a:r>
            <a:r>
              <a:rPr lang="en-US" dirty="0" smtClean="0"/>
              <a:t>manipulation may </a:t>
            </a:r>
            <a:r>
              <a:rPr lang="en-US" dirty="0"/>
              <a:t>have duplicate rows, the tables that you design to be stored should never </a:t>
            </a:r>
            <a:r>
              <a:rPr lang="en-US" dirty="0" smtClean="0"/>
              <a:t>be constructed </a:t>
            </a:r>
            <a:r>
              <a:rPr lang="en-US" dirty="0"/>
              <a:t>to have data duplication</a:t>
            </a:r>
            <a:r>
              <a:rPr lang="en-US" dirty="0" smtClean="0"/>
              <a:t>.</a:t>
            </a:r>
          </a:p>
          <a:p>
            <a:r>
              <a:rPr lang="en-US" dirty="0" smtClean="0"/>
              <a:t>Thus</a:t>
            </a:r>
            <a:r>
              <a:rPr lang="en-US" dirty="0"/>
              <a:t>, the combination of all columns is always </a:t>
            </a:r>
            <a:r>
              <a:rPr lang="en-US" dirty="0" smtClean="0"/>
              <a:t>a candidate </a:t>
            </a:r>
            <a:r>
              <a:rPr lang="en-US" dirty="0"/>
              <a:t>key.</a:t>
            </a:r>
            <a:endParaRPr lang="en-US" dirty="0" smtClean="0">
              <a:latin typeface="Arial" panose="020B0604020202020204" pitchFamily="34" charset="0"/>
            </a:endParaRPr>
          </a:p>
        </p:txBody>
      </p:sp>
    </p:spTree>
    <p:extLst>
      <p:ext uri="{BB962C8B-B14F-4D97-AF65-F5344CB8AC3E}">
        <p14:creationId xmlns:p14="http://schemas.microsoft.com/office/powerpoint/2010/main" val="13841201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9529221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9385809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5275186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636471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7840563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8799511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While  we  have  defined  a  </a:t>
            </a:r>
            <a:r>
              <a:rPr lang="en-US" b="1" i="1" dirty="0">
                <a:solidFill>
                  <a:srgbClr val="0099CC"/>
                </a:solidFill>
              </a:rPr>
              <a:t>referential  integrity  constraint</a:t>
            </a:r>
            <a:r>
              <a:rPr lang="en-US" i="1" dirty="0"/>
              <a:t>  </a:t>
            </a:r>
            <a:r>
              <a:rPr lang="en-US" dirty="0"/>
              <a:t>to  require  </a:t>
            </a:r>
            <a:r>
              <a:rPr lang="en-US" dirty="0" smtClean="0"/>
              <a:t>a corresponding  </a:t>
            </a:r>
            <a:r>
              <a:rPr lang="en-US" dirty="0"/>
              <a:t>primary  key  value  in  the  linked  table,  the  </a:t>
            </a:r>
            <a:r>
              <a:rPr lang="en-US" dirty="0" smtClean="0"/>
              <a:t>technical definition </a:t>
            </a:r>
            <a:r>
              <a:rPr lang="en-US" dirty="0"/>
              <a:t>of the referential integrity constraint allows for one other option—that the foreign key cell in the table is </a:t>
            </a:r>
            <a:r>
              <a:rPr lang="en-US" b="1" i="1" dirty="0">
                <a:solidFill>
                  <a:srgbClr val="0099CC"/>
                </a:solidFill>
              </a:rPr>
              <a:t>empty</a:t>
            </a:r>
            <a:r>
              <a:rPr lang="en-US" i="1" dirty="0"/>
              <a:t> </a:t>
            </a:r>
            <a:r>
              <a:rPr lang="en-US" dirty="0"/>
              <a:t>and </a:t>
            </a:r>
            <a:r>
              <a:rPr lang="en-US" b="1" i="1" dirty="0">
                <a:solidFill>
                  <a:srgbClr val="0099CC"/>
                </a:solidFill>
              </a:rPr>
              <a:t>does not have a </a:t>
            </a:r>
            <a:r>
              <a:rPr lang="en-US" b="1" i="1" dirty="0" smtClean="0">
                <a:solidFill>
                  <a:srgbClr val="0099CC"/>
                </a:solidFill>
              </a:rPr>
              <a:t>value</a:t>
            </a:r>
            <a:r>
              <a:rPr lang="en-US" i="1" dirty="0" smtClean="0"/>
              <a:t>.</a:t>
            </a:r>
          </a:p>
          <a:p>
            <a:r>
              <a:rPr lang="en-US" dirty="0" smtClean="0"/>
              <a:t>If </a:t>
            </a:r>
            <a:r>
              <a:rPr lang="en-US" dirty="0"/>
              <a:t>a cell in a </a:t>
            </a:r>
            <a:r>
              <a:rPr lang="en-US" dirty="0" smtClean="0"/>
              <a:t>table does </a:t>
            </a:r>
            <a:r>
              <a:rPr lang="en-US" dirty="0"/>
              <a:t>not have a value, it is said to have a </a:t>
            </a:r>
            <a:r>
              <a:rPr lang="en-US" b="1" dirty="0">
                <a:solidFill>
                  <a:srgbClr val="0099CC"/>
                </a:solidFill>
              </a:rPr>
              <a:t>null value</a:t>
            </a:r>
            <a:r>
              <a:rPr lang="en-US" dirty="0"/>
              <a:t> (we will discuss null values </a:t>
            </a:r>
            <a:r>
              <a:rPr lang="en-US" dirty="0" smtClean="0"/>
              <a:t>in Chapter </a:t>
            </a:r>
            <a:r>
              <a:rPr lang="en-US" dirty="0"/>
              <a:t>4</a:t>
            </a:r>
            <a:r>
              <a:rPr lang="en-US" dirty="0" smtClean="0"/>
              <a:t>).</a:t>
            </a:r>
          </a:p>
          <a:p>
            <a:r>
              <a:rPr lang="en-US" dirty="0" smtClean="0"/>
              <a:t>It </a:t>
            </a:r>
            <a:r>
              <a:rPr lang="en-US" dirty="0"/>
              <a:t>is difficult to imagine a foreign key having null values in a real database </a:t>
            </a:r>
            <a:r>
              <a:rPr lang="en-US" dirty="0" smtClean="0"/>
              <a:t>when </a:t>
            </a:r>
            <a:r>
              <a:rPr lang="en-US" dirty="0"/>
              <a:t>the referential integrity constraint is actually in use, and we will stick with our basic </a:t>
            </a:r>
            <a:r>
              <a:rPr lang="en-US" dirty="0" smtClean="0"/>
              <a:t>definition </a:t>
            </a:r>
            <a:r>
              <a:rPr lang="en-US" dirty="0"/>
              <a:t>of the referential integrity constraint in this book. At the same time, be aware that the complete, formal definition of the referential integrity constraint does allow for </a:t>
            </a:r>
            <a:r>
              <a:rPr lang="en-US" dirty="0" smtClean="0"/>
              <a:t>null values </a:t>
            </a:r>
            <a:r>
              <a:rPr lang="en-US" dirty="0"/>
              <a:t>in foreign key columns.</a:t>
            </a:r>
          </a:p>
          <a:p>
            <a:endParaRPr lang="en-US" dirty="0" smtClean="0">
              <a:latin typeface="Arial" panose="020B0604020202020204" pitchFamily="34" charset="0"/>
            </a:endParaRPr>
          </a:p>
        </p:txBody>
      </p:sp>
    </p:spTree>
    <p:extLst>
      <p:ext uri="{BB962C8B-B14F-4D97-AF65-F5344CB8AC3E}">
        <p14:creationId xmlns:p14="http://schemas.microsoft.com/office/powerpoint/2010/main" val="11033621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5779921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2580423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0904932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4350818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8864361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1403366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1862822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There is another, more intuitive way to think about normalization. Do </a:t>
            </a:r>
            <a:r>
              <a:rPr lang="en-US" dirty="0" smtClean="0"/>
              <a:t>you remember </a:t>
            </a:r>
            <a:r>
              <a:rPr lang="en-US" dirty="0"/>
              <a:t>your eighth-grade English teacher? She said that every </a:t>
            </a:r>
            <a:r>
              <a:rPr lang="en-US" dirty="0" smtClean="0"/>
              <a:t>paragraph should </a:t>
            </a:r>
            <a:r>
              <a:rPr lang="en-US" dirty="0"/>
              <a:t>have a single theme. If you write a paragraph that has two themes, </a:t>
            </a:r>
            <a:r>
              <a:rPr lang="en-US" dirty="0" smtClean="0"/>
              <a:t>you should </a:t>
            </a:r>
            <a:r>
              <a:rPr lang="en-US" dirty="0"/>
              <a:t>break it up into two paragraphs, each with a single theme.</a:t>
            </a:r>
          </a:p>
          <a:p>
            <a:r>
              <a:rPr lang="en-US" dirty="0"/>
              <a:t>The problem with the EQUIPMENT_REPAIR relation is that it has two themes: </a:t>
            </a:r>
            <a:r>
              <a:rPr lang="en-US" dirty="0" smtClean="0"/>
              <a:t>one about </a:t>
            </a:r>
            <a:r>
              <a:rPr lang="en-US" dirty="0"/>
              <a:t>repairs and a second about items. We eliminated modification anomalies </a:t>
            </a:r>
            <a:r>
              <a:rPr lang="en-US" dirty="0" smtClean="0"/>
              <a:t>by breaking </a:t>
            </a:r>
            <a:r>
              <a:rPr lang="en-US" dirty="0"/>
              <a:t>that single table with two themes into two tables, each with a single theme.</a:t>
            </a:r>
          </a:p>
          <a:p>
            <a:r>
              <a:rPr lang="en-US" dirty="0"/>
              <a:t>Sometimes, it is helpful to look at a table and ask, “How many themes does it have</a:t>
            </a:r>
            <a:r>
              <a:rPr lang="en-US" dirty="0" smtClean="0"/>
              <a:t>?”</a:t>
            </a:r>
          </a:p>
          <a:p>
            <a:r>
              <a:rPr lang="en-US" dirty="0" smtClean="0"/>
              <a:t>If it </a:t>
            </a:r>
            <a:r>
              <a:rPr lang="en-US" dirty="0"/>
              <a:t>has more than one, then redefine the table so that it has a single theme.</a:t>
            </a:r>
            <a:endParaRPr lang="en-US" dirty="0" smtClean="0">
              <a:latin typeface="Arial" panose="020B0604020202020204" pitchFamily="34" charset="0"/>
            </a:endParaRPr>
          </a:p>
        </p:txBody>
      </p:sp>
    </p:spTree>
    <p:extLst>
      <p:ext uri="{BB962C8B-B14F-4D97-AF65-F5344CB8AC3E}">
        <p14:creationId xmlns:p14="http://schemas.microsoft.com/office/powerpoint/2010/main" val="2761479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6236360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41677297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4462690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7702518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3655968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5412096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643557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9649023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41999486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7985529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538002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47559727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50775281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6176027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4860810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64761133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12616084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57467795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To understand why this is an odd table, suppose that Nancy Meyers is assigned </a:t>
            </a:r>
            <a:r>
              <a:rPr lang="en-US" dirty="0" smtClean="0"/>
              <a:t>a new </a:t>
            </a:r>
            <a:r>
              <a:rPr lang="en-US" dirty="0"/>
              <a:t>SKU, say 101300. What addition should we make to this table</a:t>
            </a:r>
            <a:r>
              <a:rPr lang="en-US" dirty="0" smtClean="0"/>
              <a:t>?</a:t>
            </a:r>
          </a:p>
          <a:p>
            <a:r>
              <a:rPr lang="en-US" dirty="0" smtClean="0"/>
              <a:t>Clearly</a:t>
            </a:r>
            <a:r>
              <a:rPr lang="en-US" dirty="0"/>
              <a:t>, we </a:t>
            </a:r>
            <a:r>
              <a:rPr lang="en-US" dirty="0" smtClean="0"/>
              <a:t>need to </a:t>
            </a:r>
            <a:r>
              <a:rPr lang="en-US" dirty="0"/>
              <a:t>add a row for the new SKU, but if we add just one row, say the row ('Nancy Meyers</a:t>
            </a:r>
            <a:r>
              <a:rPr lang="en-US" dirty="0" smtClean="0"/>
              <a:t>', 101300</a:t>
            </a:r>
            <a:r>
              <a:rPr lang="en-US" dirty="0"/>
              <a:t>, 'Art'), it will appear that she manages product 101300 as an Art major, but </a:t>
            </a:r>
            <a:r>
              <a:rPr lang="en-US" dirty="0" smtClean="0"/>
              <a:t>not as </a:t>
            </a:r>
            <a:r>
              <a:rPr lang="en-US" dirty="0"/>
              <a:t>an Info Systems major</a:t>
            </a:r>
            <a:r>
              <a:rPr lang="en-US" dirty="0" smtClean="0"/>
              <a:t>.</a:t>
            </a:r>
          </a:p>
          <a:p>
            <a:r>
              <a:rPr lang="en-US" dirty="0" smtClean="0"/>
              <a:t>To </a:t>
            </a:r>
            <a:r>
              <a:rPr lang="en-US" dirty="0"/>
              <a:t>avoid such an illogical state, we need to add two rows:</a:t>
            </a:r>
          </a:p>
          <a:p>
            <a:r>
              <a:rPr lang="en-US" dirty="0"/>
              <a:t>('Nancy Meyers', 101300, 'Art') and ('Nancy Meyers', 101300, 'Info Systems</a:t>
            </a:r>
            <a:r>
              <a:rPr lang="en-US" dirty="0" smtClean="0"/>
              <a:t>').</a:t>
            </a:r>
          </a:p>
          <a:p>
            <a:r>
              <a:rPr lang="en-US" dirty="0" smtClean="0">
                <a:latin typeface="Arial" panose="020B0604020202020204" pitchFamily="34" charset="0"/>
              </a:rPr>
              <a:t>Now, that is strange!</a:t>
            </a:r>
            <a:endParaRPr lang="en-US" dirty="0">
              <a:latin typeface="Arial" panose="020B0604020202020204" pitchFamily="34" charset="0"/>
            </a:endParaRPr>
          </a:p>
          <a:p>
            <a:endParaRPr lang="en-US" dirty="0" smtClean="0">
              <a:latin typeface="Arial" panose="020B0604020202020204" pitchFamily="34" charset="0"/>
            </a:endParaRPr>
          </a:p>
        </p:txBody>
      </p:sp>
    </p:spTree>
    <p:extLst>
      <p:ext uri="{BB962C8B-B14F-4D97-AF65-F5344CB8AC3E}">
        <p14:creationId xmlns:p14="http://schemas.microsoft.com/office/powerpoint/2010/main" val="187638546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175069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312241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4212687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637484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4063783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solidFill>
            <a:srgbClr val="5F978D"/>
          </a:solidFill>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a:xfrm>
            <a:off x="457200" y="6248400"/>
            <a:ext cx="5486400" cy="476250"/>
          </a:xfrm>
        </p:spPr>
        <p:txBody>
          <a:bodyPr/>
          <a:lstStyle>
            <a:lvl1pPr>
              <a:defRPr smtClean="0">
                <a:solidFill>
                  <a:srgbClr val="0000CC"/>
                </a:solidFill>
              </a:defRPr>
            </a:lvl1pPr>
          </a:lstStyle>
          <a:p>
            <a:pPr>
              <a:defRPr/>
            </a:pPr>
            <a:r>
              <a:rPr lang="en-US" dirty="0" smtClean="0">
                <a:solidFill>
                  <a:srgbClr val="D57A15"/>
                </a:solidFill>
              </a:rPr>
              <a:t>KROENKE AND AUER - DATABASE PROCESSING, 14th Edition  </a:t>
            </a:r>
            <a:r>
              <a:rPr lang="en-US" dirty="0" smtClean="0">
                <a:solidFill>
                  <a:srgbClr val="5F978D"/>
                </a:solidFill>
              </a:rPr>
              <a:t>© 2016 Pearson Education, Inc.</a:t>
            </a:r>
            <a:endParaRPr lang="en-US" dirty="0">
              <a:solidFill>
                <a:srgbClr val="5F978D"/>
              </a:solidFill>
            </a:endParaRPr>
          </a:p>
        </p:txBody>
      </p:sp>
      <p:sp>
        <p:nvSpPr>
          <p:cNvPr id="5" name="Slide Number Placeholder 4"/>
          <p:cNvSpPr>
            <a:spLocks noGrp="1"/>
          </p:cNvSpPr>
          <p:nvPr>
            <p:ph type="sldNum" sz="quarter" idx="11"/>
          </p:nvPr>
        </p:nvSpPr>
        <p:spPr/>
        <p:txBody>
          <a:bodyPr/>
          <a:lstStyle>
            <a:lvl1pPr>
              <a:defRPr dirty="0" smtClean="0">
                <a:solidFill>
                  <a:srgbClr val="7B7ABB"/>
                </a:solidFill>
              </a:defRPr>
            </a:lvl1pPr>
          </a:lstStyle>
          <a:p>
            <a:pPr>
              <a:defRPr/>
            </a:pPr>
            <a:r>
              <a:rPr lang="en-US" smtClean="0"/>
              <a:t>3-</a:t>
            </a:r>
            <a:fld id="{0E757950-8CF6-45C3-A0FB-5536038192BB}" type="slidenum">
              <a:rPr lang="en-US" smtClean="0"/>
              <a:pPr>
                <a:defRPr/>
              </a:pPr>
              <a:t>‹#›</a:t>
            </a:fld>
            <a:endParaRPr lang="en-US" smtClean="0"/>
          </a:p>
          <a:p>
            <a:pPr>
              <a:defRPr/>
            </a:pPr>
            <a:endParaRPr lang="en-US"/>
          </a:p>
        </p:txBody>
      </p:sp>
    </p:spTree>
    <p:extLst>
      <p:ext uri="{BB962C8B-B14F-4D97-AF65-F5344CB8AC3E}">
        <p14:creationId xmlns:p14="http://schemas.microsoft.com/office/powerpoint/2010/main" val="151875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14th Edition  © 2016 Pearson Education, Inc.</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r>
              <a:rPr lang="en-US" smtClean="0"/>
              <a:t>3-</a:t>
            </a:r>
            <a:fld id="{35101C83-9245-4E65-AC6C-F3D28473DCDF}" type="slidenum">
              <a:rPr lang="en-US" smtClean="0"/>
              <a:pPr>
                <a:defRPr/>
              </a:pPr>
              <a:t>‹#›</a:t>
            </a:fld>
            <a:endParaRPr lang="en-US" smtClean="0"/>
          </a:p>
          <a:p>
            <a:pPr>
              <a:defRPr/>
            </a:pPr>
            <a:endParaRPr lang="en-US"/>
          </a:p>
        </p:txBody>
      </p:sp>
    </p:spTree>
    <p:extLst>
      <p:ext uri="{BB962C8B-B14F-4D97-AF65-F5344CB8AC3E}">
        <p14:creationId xmlns:p14="http://schemas.microsoft.com/office/powerpoint/2010/main" val="312825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14th Edition  © 2016 Pearson Education, Inc.</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r>
              <a:rPr lang="en-US" smtClean="0"/>
              <a:t>3-</a:t>
            </a:r>
            <a:fld id="{07C3AF0C-8D1B-48AB-A35D-8296D6F0FC50}" type="slidenum">
              <a:rPr lang="en-US" smtClean="0"/>
              <a:pPr>
                <a:defRPr/>
              </a:pPr>
              <a:t>‹#›</a:t>
            </a:fld>
            <a:endParaRPr lang="en-US" smtClean="0"/>
          </a:p>
          <a:p>
            <a:pPr>
              <a:defRPr/>
            </a:pPr>
            <a:endParaRPr lang="en-US"/>
          </a:p>
        </p:txBody>
      </p:sp>
    </p:spTree>
    <p:extLst>
      <p:ext uri="{BB962C8B-B14F-4D97-AF65-F5344CB8AC3E}">
        <p14:creationId xmlns:p14="http://schemas.microsoft.com/office/powerpoint/2010/main" val="3814233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solidFill>
            <a:srgbClr val="5F978D"/>
          </a:solidFill>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p:txBody>
          <a:bodyPr/>
          <a:lstStyle>
            <a:lvl1pPr>
              <a:defRPr smtClean="0">
                <a:solidFill>
                  <a:srgbClr val="0000CC"/>
                </a:solidFill>
              </a:defRPr>
            </a:lvl1pPr>
          </a:lstStyle>
          <a:p>
            <a:pPr>
              <a:defRPr/>
            </a:pPr>
            <a:r>
              <a:rPr lang="en-US" dirty="0" smtClean="0">
                <a:solidFill>
                  <a:srgbClr val="D57A15"/>
                </a:solidFill>
              </a:rPr>
              <a:t>KROENKE AND AUER - DATABASE PROCESSING, 14th Edition </a:t>
            </a:r>
            <a:r>
              <a:rPr lang="en-US" dirty="0" smtClean="0"/>
              <a:t> </a:t>
            </a:r>
            <a:r>
              <a:rPr lang="en-US" dirty="0" smtClean="0">
                <a:solidFill>
                  <a:srgbClr val="5F978D"/>
                </a:solidFill>
              </a:rPr>
              <a:t>© 2016 Pearson Education, Inc.</a:t>
            </a:r>
            <a:endParaRPr lang="en-US" dirty="0">
              <a:solidFill>
                <a:srgbClr val="5F978D"/>
              </a:solidFill>
            </a:endParaRPr>
          </a:p>
        </p:txBody>
      </p:sp>
      <p:sp>
        <p:nvSpPr>
          <p:cNvPr id="6" name="Rectangle 6"/>
          <p:cNvSpPr>
            <a:spLocks noGrp="1" noChangeArrowheads="1"/>
          </p:cNvSpPr>
          <p:nvPr>
            <p:ph type="sldNum" sz="quarter" idx="11"/>
          </p:nvPr>
        </p:nvSpPr>
        <p:spPr/>
        <p:txBody>
          <a:bodyPr/>
          <a:lstStyle>
            <a:lvl1pPr>
              <a:defRPr dirty="0" smtClean="0">
                <a:solidFill>
                  <a:srgbClr val="7B7ABB"/>
                </a:solidFill>
              </a:defRPr>
            </a:lvl1pPr>
          </a:lstStyle>
          <a:p>
            <a:pPr>
              <a:defRPr/>
            </a:pPr>
            <a:r>
              <a:rPr lang="en-US" smtClean="0"/>
              <a:t>3-</a:t>
            </a:r>
            <a:fld id="{942EF2E3-186B-41B4-AB3A-440025D7F7FF}" type="slidenum">
              <a:rPr lang="en-US" smtClean="0"/>
              <a:pPr>
                <a:defRPr/>
              </a:pPr>
              <a:t>‹#›</a:t>
            </a:fld>
            <a:endParaRPr lang="en-US" smtClean="0"/>
          </a:p>
          <a:p>
            <a:pPr>
              <a:defRPr/>
            </a:pPr>
            <a:endParaRPr lang="en-US"/>
          </a:p>
        </p:txBody>
      </p:sp>
    </p:spTree>
    <p:extLst>
      <p:ext uri="{BB962C8B-B14F-4D97-AF65-F5344CB8AC3E}">
        <p14:creationId xmlns:p14="http://schemas.microsoft.com/office/powerpoint/2010/main" val="3867697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14th Edition  © 2016 Pearson Education, Inc.</a:t>
            </a:r>
            <a:endParaRPr lang="en-US"/>
          </a:p>
        </p:txBody>
      </p:sp>
      <p:sp>
        <p:nvSpPr>
          <p:cNvPr id="7" name="Rectangle 6"/>
          <p:cNvSpPr>
            <a:spLocks noGrp="1" noChangeArrowheads="1"/>
          </p:cNvSpPr>
          <p:nvPr>
            <p:ph type="sldNum" sz="quarter" idx="11"/>
          </p:nvPr>
        </p:nvSpPr>
        <p:spPr>
          <a:ln/>
        </p:spPr>
        <p:txBody>
          <a:bodyPr/>
          <a:lstStyle>
            <a:lvl1pPr>
              <a:defRPr/>
            </a:lvl1pPr>
          </a:lstStyle>
          <a:p>
            <a:pPr>
              <a:defRPr/>
            </a:pPr>
            <a:r>
              <a:rPr lang="en-US"/>
              <a:t>3-</a:t>
            </a:r>
            <a:fld id="{B1EDA2BE-A40E-4164-A326-72FCBB4EE276}" type="slidenum">
              <a:rPr lang="en-US"/>
              <a:pPr>
                <a:defRPr/>
              </a:pPr>
              <a:t>‹#›</a:t>
            </a:fld>
            <a:endParaRPr lang="en-US"/>
          </a:p>
          <a:p>
            <a:pPr>
              <a:defRPr/>
            </a:pPr>
            <a:endParaRPr lang="en-US"/>
          </a:p>
        </p:txBody>
      </p:sp>
    </p:spTree>
    <p:extLst>
      <p:ext uri="{BB962C8B-B14F-4D97-AF65-F5344CB8AC3E}">
        <p14:creationId xmlns:p14="http://schemas.microsoft.com/office/powerpoint/2010/main" val="78144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5F978D"/>
          </a:solidFill>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p:txBody>
          <a:bodyPr/>
          <a:lstStyle>
            <a:lvl1pPr>
              <a:defRPr smtClean="0">
                <a:solidFill>
                  <a:srgbClr val="0000CC"/>
                </a:solidFill>
              </a:defRPr>
            </a:lvl1pPr>
          </a:lstStyle>
          <a:p>
            <a:pPr>
              <a:defRPr/>
            </a:pPr>
            <a:r>
              <a:rPr lang="en-US" dirty="0" smtClean="0">
                <a:solidFill>
                  <a:srgbClr val="D57A15"/>
                </a:solidFill>
              </a:rPr>
              <a:t>KROENKE AND AUER - DATABASE PROCESSING, 14th Edition  </a:t>
            </a:r>
            <a:r>
              <a:rPr lang="en-US" dirty="0" smtClean="0">
                <a:solidFill>
                  <a:srgbClr val="5F978D"/>
                </a:solidFill>
              </a:rPr>
              <a:t>© 2016 Pearson Education, Inc.</a:t>
            </a:r>
            <a:endParaRPr lang="en-US" dirty="0">
              <a:solidFill>
                <a:srgbClr val="5F978D"/>
              </a:solidFill>
            </a:endParaRPr>
          </a:p>
        </p:txBody>
      </p:sp>
      <p:sp>
        <p:nvSpPr>
          <p:cNvPr id="5" name="Rectangle 6"/>
          <p:cNvSpPr>
            <a:spLocks noGrp="1" noChangeArrowheads="1"/>
          </p:cNvSpPr>
          <p:nvPr>
            <p:ph type="sldNum" sz="quarter" idx="11"/>
          </p:nvPr>
        </p:nvSpPr>
        <p:spPr/>
        <p:txBody>
          <a:bodyPr/>
          <a:lstStyle>
            <a:lvl1pPr>
              <a:defRPr dirty="0" smtClean="0">
                <a:solidFill>
                  <a:srgbClr val="7B7ABB"/>
                </a:solidFill>
              </a:defRPr>
            </a:lvl1pPr>
          </a:lstStyle>
          <a:p>
            <a:pPr>
              <a:defRPr/>
            </a:pPr>
            <a:r>
              <a:rPr lang="en-US" smtClean="0"/>
              <a:t>3-</a:t>
            </a:r>
            <a:fld id="{CFA4E3F1-5DBA-4207-982B-269248863060}" type="slidenum">
              <a:rPr lang="en-US" smtClean="0"/>
              <a:pPr>
                <a:defRPr/>
              </a:pPr>
              <a:t>‹#›</a:t>
            </a:fld>
            <a:endParaRPr lang="en-US" smtClean="0"/>
          </a:p>
          <a:p>
            <a:pPr>
              <a:defRPr/>
            </a:pPr>
            <a:endParaRPr lang="en-US"/>
          </a:p>
        </p:txBody>
      </p:sp>
    </p:spTree>
    <p:extLst>
      <p:ext uri="{BB962C8B-B14F-4D97-AF65-F5344CB8AC3E}">
        <p14:creationId xmlns:p14="http://schemas.microsoft.com/office/powerpoint/2010/main" val="3785916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D57A15"/>
                </a:solidFill>
              </a:rPr>
              <a:t>KROENKE AND AUER - DATABASE PROCESSING, 14th Edition  </a:t>
            </a:r>
            <a:r>
              <a:rPr lang="en-US" dirty="0" smtClean="0">
                <a:solidFill>
                  <a:srgbClr val="5F978D"/>
                </a:solidFill>
              </a:rPr>
              <a:t>© 2016 Pearson Education, Inc.</a:t>
            </a:r>
            <a:endParaRPr lang="en-US" dirty="0">
              <a:solidFill>
                <a:srgbClr val="5F978D"/>
              </a:solidFill>
            </a:endParaRPr>
          </a:p>
        </p:txBody>
      </p:sp>
      <p:sp>
        <p:nvSpPr>
          <p:cNvPr id="5" name="Rectangle 6"/>
          <p:cNvSpPr>
            <a:spLocks noGrp="1" noChangeArrowheads="1"/>
          </p:cNvSpPr>
          <p:nvPr>
            <p:ph type="sldNum" sz="quarter" idx="11"/>
          </p:nvPr>
        </p:nvSpPr>
        <p:spPr>
          <a:ln/>
        </p:spPr>
        <p:txBody>
          <a:bodyPr/>
          <a:lstStyle>
            <a:lvl1pPr>
              <a:defRPr>
                <a:solidFill>
                  <a:srgbClr val="7B7ABB"/>
                </a:solidFill>
              </a:defRPr>
            </a:lvl1pPr>
          </a:lstStyle>
          <a:p>
            <a:pPr>
              <a:defRPr/>
            </a:pPr>
            <a:r>
              <a:rPr lang="en-US" smtClean="0"/>
              <a:t>3-</a:t>
            </a:r>
            <a:fld id="{788A7239-713F-472F-BA23-A81BE018D3BC}" type="slidenum">
              <a:rPr lang="en-US" smtClean="0"/>
              <a:pPr>
                <a:defRPr/>
              </a:pPr>
              <a:t>‹#›</a:t>
            </a:fld>
            <a:endParaRPr lang="en-US" smtClean="0"/>
          </a:p>
          <a:p>
            <a:pPr>
              <a:defRPr/>
            </a:pPr>
            <a:endParaRPr lang="en-US"/>
          </a:p>
        </p:txBody>
      </p:sp>
    </p:spTree>
    <p:extLst>
      <p:ext uri="{BB962C8B-B14F-4D97-AF65-F5344CB8AC3E}">
        <p14:creationId xmlns:p14="http://schemas.microsoft.com/office/powerpoint/2010/main" val="284734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5F978D"/>
          </a:solidFill>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p:txBody>
          <a:bodyPr/>
          <a:lstStyle>
            <a:lvl1pPr>
              <a:defRPr smtClean="0">
                <a:solidFill>
                  <a:srgbClr val="0000CC"/>
                </a:solidFill>
              </a:defRPr>
            </a:lvl1pPr>
          </a:lstStyle>
          <a:p>
            <a:pPr>
              <a:defRPr/>
            </a:pPr>
            <a:r>
              <a:rPr lang="en-US" dirty="0" smtClean="0">
                <a:solidFill>
                  <a:srgbClr val="D57A15"/>
                </a:solidFill>
              </a:rPr>
              <a:t>KROENKE AND AUER - DATABASE PROCESSING, 14th Edition </a:t>
            </a:r>
            <a:r>
              <a:rPr lang="en-US" dirty="0" smtClean="0"/>
              <a:t> </a:t>
            </a:r>
            <a:r>
              <a:rPr lang="en-US" dirty="0" smtClean="0">
                <a:solidFill>
                  <a:srgbClr val="5F978D"/>
                </a:solidFill>
              </a:rPr>
              <a:t>© 2016 Pearson Education, Inc.</a:t>
            </a:r>
            <a:endParaRPr lang="en-US" dirty="0">
              <a:solidFill>
                <a:srgbClr val="5F978D"/>
              </a:solidFill>
            </a:endParaRPr>
          </a:p>
        </p:txBody>
      </p:sp>
      <p:sp>
        <p:nvSpPr>
          <p:cNvPr id="6" name="Rectangle 6"/>
          <p:cNvSpPr>
            <a:spLocks noGrp="1" noChangeArrowheads="1"/>
          </p:cNvSpPr>
          <p:nvPr>
            <p:ph type="sldNum" sz="quarter" idx="11"/>
          </p:nvPr>
        </p:nvSpPr>
        <p:spPr/>
        <p:txBody>
          <a:bodyPr/>
          <a:lstStyle>
            <a:lvl1pPr>
              <a:defRPr dirty="0" smtClean="0">
                <a:solidFill>
                  <a:srgbClr val="7B7ABB"/>
                </a:solidFill>
              </a:defRPr>
            </a:lvl1pPr>
          </a:lstStyle>
          <a:p>
            <a:pPr>
              <a:defRPr/>
            </a:pPr>
            <a:r>
              <a:rPr lang="en-US" smtClean="0"/>
              <a:t>3-</a:t>
            </a:r>
            <a:fld id="{F6661826-2724-4861-8343-6BABF56BCB63}" type="slidenum">
              <a:rPr lang="en-US" smtClean="0"/>
              <a:pPr>
                <a:defRPr/>
              </a:pPr>
              <a:t>‹#›</a:t>
            </a:fld>
            <a:endParaRPr lang="en-US" smtClean="0"/>
          </a:p>
          <a:p>
            <a:pPr>
              <a:defRPr/>
            </a:pPr>
            <a:endParaRPr lang="en-US"/>
          </a:p>
        </p:txBody>
      </p:sp>
    </p:spTree>
    <p:extLst>
      <p:ext uri="{BB962C8B-B14F-4D97-AF65-F5344CB8AC3E}">
        <p14:creationId xmlns:p14="http://schemas.microsoft.com/office/powerpoint/2010/main" val="426681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smtClean="0">
                <a:solidFill>
                  <a:srgbClr val="D57A15"/>
                </a:solidFill>
              </a:rPr>
              <a:t>KROENKE AND AUER - DATABASE PROCESSING, 14th Edition  </a:t>
            </a:r>
            <a:r>
              <a:rPr lang="en-US" dirty="0" smtClean="0">
                <a:solidFill>
                  <a:srgbClr val="5F978D"/>
                </a:solidFill>
              </a:rPr>
              <a:t>© 2016 Pearson Education, Inc.</a:t>
            </a:r>
            <a:endParaRPr lang="en-US" dirty="0">
              <a:solidFill>
                <a:srgbClr val="5F978D"/>
              </a:solidFill>
            </a:endParaRPr>
          </a:p>
        </p:txBody>
      </p:sp>
      <p:sp>
        <p:nvSpPr>
          <p:cNvPr id="8" name="Rectangle 6"/>
          <p:cNvSpPr>
            <a:spLocks noGrp="1" noChangeArrowheads="1"/>
          </p:cNvSpPr>
          <p:nvPr>
            <p:ph type="sldNum" sz="quarter" idx="11"/>
          </p:nvPr>
        </p:nvSpPr>
        <p:spPr>
          <a:ln/>
        </p:spPr>
        <p:txBody>
          <a:bodyPr/>
          <a:lstStyle>
            <a:lvl1pPr>
              <a:defRPr/>
            </a:lvl1pPr>
          </a:lstStyle>
          <a:p>
            <a:pPr>
              <a:defRPr/>
            </a:pPr>
            <a:r>
              <a:rPr lang="en-US" smtClean="0"/>
              <a:t>3-</a:t>
            </a:r>
            <a:fld id="{84141B18-E123-4F9E-B9F6-3A4BD0D97146}" type="slidenum">
              <a:rPr lang="en-US" smtClean="0"/>
              <a:pPr>
                <a:defRPr/>
              </a:pPr>
              <a:t>‹#›</a:t>
            </a:fld>
            <a:endParaRPr lang="en-US" smtClean="0"/>
          </a:p>
          <a:p>
            <a:pPr>
              <a:defRPr/>
            </a:pPr>
            <a:endParaRPr lang="en-US"/>
          </a:p>
        </p:txBody>
      </p:sp>
    </p:spTree>
    <p:extLst>
      <p:ext uri="{BB962C8B-B14F-4D97-AF65-F5344CB8AC3E}">
        <p14:creationId xmlns:p14="http://schemas.microsoft.com/office/powerpoint/2010/main" val="2599819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solidFill>
            <a:srgbClr val="5F978D"/>
          </a:solidFill>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p:txBody>
          <a:bodyPr/>
          <a:lstStyle>
            <a:lvl1pPr>
              <a:defRPr smtClean="0">
                <a:solidFill>
                  <a:srgbClr val="0000CC"/>
                </a:solidFill>
              </a:defRPr>
            </a:lvl1pPr>
          </a:lstStyle>
          <a:p>
            <a:pPr>
              <a:defRPr/>
            </a:pPr>
            <a:r>
              <a:rPr lang="en-US" dirty="0" smtClean="0">
                <a:solidFill>
                  <a:srgbClr val="D57A15"/>
                </a:solidFill>
              </a:rPr>
              <a:t>KROENKE AND AUER - DATABASE PROCESSING, 14th Edition  </a:t>
            </a:r>
            <a:r>
              <a:rPr lang="en-US" dirty="0" smtClean="0">
                <a:solidFill>
                  <a:srgbClr val="5F978D"/>
                </a:solidFill>
              </a:rPr>
              <a:t>© 2016 Pearson Education, Inc.</a:t>
            </a:r>
            <a:endParaRPr lang="en-US" dirty="0">
              <a:solidFill>
                <a:srgbClr val="5F978D"/>
              </a:solidFill>
            </a:endParaRPr>
          </a:p>
        </p:txBody>
      </p:sp>
      <p:sp>
        <p:nvSpPr>
          <p:cNvPr id="4" name="Rectangle 6"/>
          <p:cNvSpPr>
            <a:spLocks noGrp="1" noChangeArrowheads="1"/>
          </p:cNvSpPr>
          <p:nvPr>
            <p:ph type="sldNum" sz="quarter" idx="11"/>
          </p:nvPr>
        </p:nvSpPr>
        <p:spPr/>
        <p:txBody>
          <a:bodyPr/>
          <a:lstStyle>
            <a:lvl1pPr>
              <a:defRPr dirty="0" smtClean="0">
                <a:solidFill>
                  <a:srgbClr val="7B7ABB"/>
                </a:solidFill>
              </a:defRPr>
            </a:lvl1pPr>
          </a:lstStyle>
          <a:p>
            <a:pPr>
              <a:defRPr/>
            </a:pPr>
            <a:r>
              <a:rPr lang="en-US" smtClean="0"/>
              <a:t>3-</a:t>
            </a:r>
            <a:fld id="{058874BB-8265-40AF-AF24-FB4D79EA42A7}" type="slidenum">
              <a:rPr lang="en-US" smtClean="0"/>
              <a:pPr>
                <a:defRPr/>
              </a:pPr>
              <a:t>‹#›</a:t>
            </a:fld>
            <a:endParaRPr lang="en-US" smtClean="0"/>
          </a:p>
          <a:p>
            <a:pPr>
              <a:defRPr/>
            </a:pPr>
            <a:endParaRPr lang="en-US"/>
          </a:p>
        </p:txBody>
      </p:sp>
    </p:spTree>
    <p:extLst>
      <p:ext uri="{BB962C8B-B14F-4D97-AF65-F5344CB8AC3E}">
        <p14:creationId xmlns:p14="http://schemas.microsoft.com/office/powerpoint/2010/main" val="3176833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smtClean="0">
                <a:solidFill>
                  <a:srgbClr val="D57A15"/>
                </a:solidFill>
              </a:rPr>
              <a:t>KROENKE AND AUER - DATABASE PROCESSING, 14th Edition  </a:t>
            </a:r>
            <a:r>
              <a:rPr lang="en-US" dirty="0" smtClean="0">
                <a:solidFill>
                  <a:srgbClr val="5F978D"/>
                </a:solidFill>
              </a:rPr>
              <a:t>© 2016 Pearson Education, Inc.</a:t>
            </a:r>
            <a:endParaRPr lang="en-US" dirty="0">
              <a:solidFill>
                <a:srgbClr val="5F978D"/>
              </a:solidFill>
            </a:endParaRPr>
          </a:p>
        </p:txBody>
      </p:sp>
      <p:sp>
        <p:nvSpPr>
          <p:cNvPr id="3" name="Rectangle 6"/>
          <p:cNvSpPr>
            <a:spLocks noGrp="1" noChangeArrowheads="1"/>
          </p:cNvSpPr>
          <p:nvPr>
            <p:ph type="sldNum" sz="quarter" idx="11"/>
          </p:nvPr>
        </p:nvSpPr>
        <p:spPr>
          <a:ln/>
        </p:spPr>
        <p:txBody>
          <a:bodyPr/>
          <a:lstStyle>
            <a:lvl1pPr>
              <a:defRPr/>
            </a:lvl1pPr>
          </a:lstStyle>
          <a:p>
            <a:pPr>
              <a:defRPr/>
            </a:pPr>
            <a:r>
              <a:rPr lang="en-US" smtClean="0"/>
              <a:t>3-</a:t>
            </a:r>
            <a:fld id="{69877748-9A6F-40C9-BC93-4806C09B5211}" type="slidenum">
              <a:rPr lang="en-US" smtClean="0"/>
              <a:pPr>
                <a:defRPr/>
              </a:pPr>
              <a:t>‹#›</a:t>
            </a:fld>
            <a:endParaRPr lang="en-US" smtClean="0"/>
          </a:p>
          <a:p>
            <a:pPr>
              <a:defRPr/>
            </a:pPr>
            <a:endParaRPr lang="en-US"/>
          </a:p>
        </p:txBody>
      </p:sp>
    </p:spTree>
    <p:extLst>
      <p:ext uri="{BB962C8B-B14F-4D97-AF65-F5344CB8AC3E}">
        <p14:creationId xmlns:p14="http://schemas.microsoft.com/office/powerpoint/2010/main" val="651416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D57A15"/>
                </a:solidFill>
              </a:rPr>
              <a:t>KROENKE AND AUER - DATABASE PROCESSING, 14th Edition  </a:t>
            </a:r>
            <a:r>
              <a:rPr lang="en-US" dirty="0" smtClean="0">
                <a:solidFill>
                  <a:srgbClr val="5F978D"/>
                </a:solidFill>
              </a:rPr>
              <a:t>© 2016 Pearson Education, Inc.</a:t>
            </a:r>
            <a:endParaRPr lang="en-US" dirty="0">
              <a:solidFill>
                <a:srgbClr val="5F978D"/>
              </a:solidFill>
            </a:endParaRPr>
          </a:p>
        </p:txBody>
      </p:sp>
      <p:sp>
        <p:nvSpPr>
          <p:cNvPr id="6" name="Rectangle 6"/>
          <p:cNvSpPr>
            <a:spLocks noGrp="1" noChangeArrowheads="1"/>
          </p:cNvSpPr>
          <p:nvPr>
            <p:ph type="sldNum" sz="quarter" idx="11"/>
          </p:nvPr>
        </p:nvSpPr>
        <p:spPr>
          <a:ln/>
        </p:spPr>
        <p:txBody>
          <a:bodyPr/>
          <a:lstStyle>
            <a:lvl1pPr>
              <a:defRPr/>
            </a:lvl1pPr>
          </a:lstStyle>
          <a:p>
            <a:pPr>
              <a:defRPr/>
            </a:pPr>
            <a:r>
              <a:rPr lang="en-US" smtClean="0"/>
              <a:t>3-</a:t>
            </a:r>
            <a:fld id="{83B58DCC-B8CC-4BBA-A638-8BD71733FAA1}" type="slidenum">
              <a:rPr lang="en-US" smtClean="0"/>
              <a:pPr>
                <a:defRPr/>
              </a:pPr>
              <a:t>‹#›</a:t>
            </a:fld>
            <a:endParaRPr lang="en-US" smtClean="0"/>
          </a:p>
          <a:p>
            <a:pPr>
              <a:defRPr/>
            </a:pPr>
            <a:endParaRPr lang="en-US"/>
          </a:p>
        </p:txBody>
      </p:sp>
    </p:spTree>
    <p:extLst>
      <p:ext uri="{BB962C8B-B14F-4D97-AF65-F5344CB8AC3E}">
        <p14:creationId xmlns:p14="http://schemas.microsoft.com/office/powerpoint/2010/main" val="4037286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14th Edition  © 2016 Pearson Education, Inc.</a:t>
            </a: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r>
              <a:rPr lang="en-US" smtClean="0"/>
              <a:t>3-</a:t>
            </a:r>
            <a:fld id="{D485BD09-0451-4D37-B8A8-AFCB2463B9AC}" type="slidenum">
              <a:rPr lang="en-US" smtClean="0"/>
              <a:pPr>
                <a:defRPr/>
              </a:pPr>
              <a:t>‹#›</a:t>
            </a:fld>
            <a:endParaRPr lang="en-US" smtClean="0"/>
          </a:p>
          <a:p>
            <a:pPr>
              <a:defRPr/>
            </a:pPr>
            <a:endParaRPr lang="en-US"/>
          </a:p>
        </p:txBody>
      </p:sp>
    </p:spTree>
    <p:extLst>
      <p:ext uri="{BB962C8B-B14F-4D97-AF65-F5344CB8AC3E}">
        <p14:creationId xmlns:p14="http://schemas.microsoft.com/office/powerpoint/2010/main" val="3691684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solidFill>
            <a:srgbClr val="5F978D"/>
          </a:solid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457200" y="6248400"/>
            <a:ext cx="5410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solidFill>
                  <a:srgbClr val="0099CC"/>
                </a:solidFill>
                <a:latin typeface="Arial" charset="0"/>
                <a:cs typeface="+mn-cs"/>
              </a:defRPr>
            </a:lvl1pPr>
          </a:lstStyle>
          <a:p>
            <a:pPr>
              <a:defRPr/>
            </a:pPr>
            <a:r>
              <a:rPr lang="en-US" dirty="0" smtClean="0">
                <a:solidFill>
                  <a:srgbClr val="D57A15"/>
                </a:solidFill>
              </a:rPr>
              <a:t>KROENKE AND AUER - DATABASE PROCESSING, 14th Edition  </a:t>
            </a:r>
            <a:r>
              <a:rPr lang="en-US" dirty="0" smtClean="0">
                <a:solidFill>
                  <a:srgbClr val="5F978D"/>
                </a:solidFill>
              </a:rPr>
              <a:t>© 2016 Pearson Education, Inc.</a:t>
            </a:r>
            <a:endParaRPr lang="en-US" dirty="0">
              <a:solidFill>
                <a:srgbClr val="5F978D"/>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7B7ABB"/>
                </a:solidFill>
                <a:latin typeface="Arial" panose="020B0604020202020204" pitchFamily="34" charset="0"/>
                <a:cs typeface="+mn-cs"/>
              </a:defRPr>
            </a:lvl1pPr>
          </a:lstStyle>
          <a:p>
            <a:pPr>
              <a:defRPr/>
            </a:pPr>
            <a:r>
              <a:rPr lang="en-US" dirty="0" smtClean="0"/>
              <a:t>3-</a:t>
            </a:r>
            <a:fld id="{92ABFD7A-4B29-4BAA-A464-8B76180D2C0A}" type="slidenum">
              <a:rPr lang="en-US" smtClean="0"/>
              <a:pPr>
                <a:defRPr/>
              </a:pPr>
              <a:t>‹#›</a:t>
            </a:fld>
            <a:endParaRPr lang="en-US" dirty="0" smtClean="0"/>
          </a:p>
          <a:p>
            <a:pPr>
              <a:defRPr/>
            </a:pPr>
            <a:endParaRPr lang="en-US" dirty="0"/>
          </a:p>
        </p:txBody>
      </p:sp>
    </p:spTree>
    <p:extLst>
      <p:ext uri="{BB962C8B-B14F-4D97-AF65-F5344CB8AC3E}">
        <p14:creationId xmlns:p14="http://schemas.microsoft.com/office/powerpoint/2010/main" val="1629230117"/>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Lst>
  <p:timing>
    <p:tnLst>
      <p:par>
        <p:cTn id="1" dur="indefinite" restart="never" nodeType="tmRoot"/>
      </p:par>
    </p:tnLst>
  </p:timing>
  <p:hf hdr="0" dt="0"/>
  <p:txStyles>
    <p:titleStyle>
      <a:lvl1pPr algn="ctr" rtl="0" eaLnBrk="1" fontAlgn="base" hangingPunct="1">
        <a:spcBef>
          <a:spcPct val="0"/>
        </a:spcBef>
        <a:spcAft>
          <a:spcPct val="0"/>
        </a:spcAft>
        <a:defRPr sz="4400">
          <a:solidFill>
            <a:schemeClr val="bg1"/>
          </a:solidFill>
          <a:latin typeface="+mj-lt"/>
          <a:ea typeface="+mj-ea"/>
          <a:cs typeface="+mj-cs"/>
        </a:defRPr>
      </a:lvl1pPr>
      <a:lvl2pPr algn="ctr" rtl="0" eaLnBrk="1" fontAlgn="base" hangingPunct="1">
        <a:spcBef>
          <a:spcPct val="0"/>
        </a:spcBef>
        <a:spcAft>
          <a:spcPct val="0"/>
        </a:spcAft>
        <a:defRPr sz="4400">
          <a:solidFill>
            <a:schemeClr val="bg1"/>
          </a:solidFill>
          <a:latin typeface="Arial" charset="0"/>
        </a:defRPr>
      </a:lvl2pPr>
      <a:lvl3pPr algn="ctr" rtl="0" eaLnBrk="1" fontAlgn="base" hangingPunct="1">
        <a:spcBef>
          <a:spcPct val="0"/>
        </a:spcBef>
        <a:spcAft>
          <a:spcPct val="0"/>
        </a:spcAft>
        <a:defRPr sz="4400">
          <a:solidFill>
            <a:schemeClr val="bg1"/>
          </a:solidFill>
          <a:latin typeface="Arial" charset="0"/>
        </a:defRPr>
      </a:lvl3pPr>
      <a:lvl4pPr algn="ctr" rtl="0" eaLnBrk="1" fontAlgn="base" hangingPunct="1">
        <a:spcBef>
          <a:spcPct val="0"/>
        </a:spcBef>
        <a:spcAft>
          <a:spcPct val="0"/>
        </a:spcAft>
        <a:defRPr sz="4400">
          <a:solidFill>
            <a:schemeClr val="bg1"/>
          </a:solidFill>
          <a:latin typeface="Arial" charset="0"/>
        </a:defRPr>
      </a:lvl4pPr>
      <a:lvl5pPr algn="ctr" rtl="0" eaLnBrk="1" fontAlgn="base" hangingPunct="1">
        <a:spcBef>
          <a:spcPct val="0"/>
        </a:spcBef>
        <a:spcAft>
          <a:spcPct val="0"/>
        </a:spcAft>
        <a:defRPr sz="4400">
          <a:solidFill>
            <a:schemeClr val="bg1"/>
          </a:solidFill>
          <a:latin typeface="Arial" charset="0"/>
        </a:defRPr>
      </a:lvl5pPr>
      <a:lvl6pPr marL="457200" algn="ctr" rtl="0" eaLnBrk="1" fontAlgn="base" hangingPunct="1">
        <a:spcBef>
          <a:spcPct val="0"/>
        </a:spcBef>
        <a:spcAft>
          <a:spcPct val="0"/>
        </a:spcAft>
        <a:defRPr sz="4400">
          <a:solidFill>
            <a:schemeClr val="bg1"/>
          </a:solidFill>
          <a:latin typeface="Arial" charset="0"/>
        </a:defRPr>
      </a:lvl6pPr>
      <a:lvl7pPr marL="914400" algn="ctr" rtl="0" eaLnBrk="1" fontAlgn="base" hangingPunct="1">
        <a:spcBef>
          <a:spcPct val="0"/>
        </a:spcBef>
        <a:spcAft>
          <a:spcPct val="0"/>
        </a:spcAft>
        <a:defRPr sz="4400">
          <a:solidFill>
            <a:schemeClr val="bg1"/>
          </a:solidFill>
          <a:latin typeface="Arial" charset="0"/>
        </a:defRPr>
      </a:lvl7pPr>
      <a:lvl8pPr marL="1371600" algn="ctr" rtl="0" eaLnBrk="1" fontAlgn="base" hangingPunct="1">
        <a:spcBef>
          <a:spcPct val="0"/>
        </a:spcBef>
        <a:spcAft>
          <a:spcPct val="0"/>
        </a:spcAft>
        <a:defRPr sz="4400">
          <a:solidFill>
            <a:schemeClr val="bg1"/>
          </a:solidFill>
          <a:latin typeface="Arial" charset="0"/>
        </a:defRPr>
      </a:lvl8pPr>
      <a:lvl9pPr marL="1828800" algn="ctr" rtl="0" eaLnBrk="1" fontAlgn="base" hangingPunct="1">
        <a:spcBef>
          <a:spcPct val="0"/>
        </a:spcBef>
        <a:spcAft>
          <a:spcPct val="0"/>
        </a:spcAft>
        <a:defRPr sz="4400">
          <a:solidFill>
            <a:schemeClr val="bg1"/>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hyperlink" Target="https://en.wikipedia.org/wiki/First_normal_form"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dl.acm.org/citation.cfm?id=362685"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Duplicate Data</a:t>
            </a:r>
            <a:endParaRPr lang="en-US" dirty="0"/>
          </a:p>
        </p:txBody>
      </p:sp>
      <p:sp>
        <p:nvSpPr>
          <p:cNvPr id="3" name="Content Placeholder 2"/>
          <p:cNvSpPr>
            <a:spLocks noGrp="1"/>
          </p:cNvSpPr>
          <p:nvPr>
            <p:ph idx="1"/>
          </p:nvPr>
        </p:nvSpPr>
        <p:spPr/>
        <p:txBody>
          <a:bodyPr/>
          <a:lstStyle/>
          <a:p>
            <a:r>
              <a:rPr lang="en-US" dirty="0" smtClean="0"/>
              <a:t>Examples</a:t>
            </a:r>
          </a:p>
          <a:p>
            <a:pPr lvl="1"/>
            <a:r>
              <a:rPr lang="en-US" dirty="0" smtClean="0"/>
              <a:t>If we were to use only student’ names as our way to identify students – that may not work, especially in China because a school may have more than one Jie Liu, a very common first name (Jie) and very common last name (Liu).</a:t>
            </a:r>
          </a:p>
          <a:p>
            <a:r>
              <a:rPr lang="en-US" dirty="0" smtClean="0"/>
              <a:t>Normalization wants to deal with duplicate data</a:t>
            </a:r>
            <a:endParaRPr lang="en-US" dirty="0"/>
          </a:p>
        </p:txBody>
      </p:sp>
      <p:sp>
        <p:nvSpPr>
          <p:cNvPr id="4" name="Footer Placeholder 3"/>
          <p:cNvSpPr>
            <a:spLocks noGrp="1"/>
          </p:cNvSpPr>
          <p:nvPr>
            <p:ph type="ftr" sz="quarter" idx="10"/>
          </p:nvPr>
        </p:nvSpPr>
        <p:spPr/>
        <p:txBody>
          <a:bodyPr/>
          <a:lstStyle/>
          <a:p>
            <a:pPr>
              <a:defRPr/>
            </a:pPr>
            <a:r>
              <a:rPr lang="en-US" smtClean="0">
                <a:solidFill>
                  <a:srgbClr val="D57A15"/>
                </a:solidFill>
              </a:rPr>
              <a:t>KROENKE AND AUER - DATABASE PROCESSING, 14th Edition  </a:t>
            </a:r>
            <a:r>
              <a:rPr lang="en-US" smtClean="0">
                <a:solidFill>
                  <a:srgbClr val="5F978D"/>
                </a:solidFill>
              </a:rPr>
              <a:t>© 2016 Pearson Education, Inc.</a:t>
            </a:r>
            <a:endParaRPr lang="en-US" dirty="0">
              <a:solidFill>
                <a:srgbClr val="5F978D"/>
              </a:solidFill>
            </a:endParaRPr>
          </a:p>
        </p:txBody>
      </p:sp>
      <p:sp>
        <p:nvSpPr>
          <p:cNvPr id="5" name="Slide Number Placeholder 4"/>
          <p:cNvSpPr>
            <a:spLocks noGrp="1"/>
          </p:cNvSpPr>
          <p:nvPr>
            <p:ph type="sldNum" sz="quarter" idx="11"/>
          </p:nvPr>
        </p:nvSpPr>
        <p:spPr/>
        <p:txBody>
          <a:bodyPr/>
          <a:lstStyle/>
          <a:p>
            <a:pPr>
              <a:defRPr/>
            </a:pPr>
            <a:r>
              <a:rPr lang="en-US" smtClean="0"/>
              <a:t>3-</a:t>
            </a:r>
            <a:fld id="{CFA4E3F1-5DBA-4207-982B-269248863060}" type="slidenum">
              <a:rPr lang="en-US" smtClean="0"/>
              <a:pPr>
                <a:defRPr/>
              </a:pPr>
              <a:t>1</a:t>
            </a:fld>
            <a:endParaRPr lang="en-US" smtClean="0"/>
          </a:p>
          <a:p>
            <a:pPr>
              <a:defRPr/>
            </a:pPr>
            <a:endParaRPr lang="en-US"/>
          </a:p>
        </p:txBody>
      </p:sp>
    </p:spTree>
    <p:extLst>
      <p:ext uri="{BB962C8B-B14F-4D97-AF65-F5344CB8AC3E}">
        <p14:creationId xmlns:p14="http://schemas.microsoft.com/office/powerpoint/2010/main" val="68127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57201" y="1524000"/>
            <a:ext cx="8229600" cy="3795548"/>
          </a:xfrm>
          <a:prstGeom prst="rect">
            <a:avLst/>
          </a:prstGeom>
        </p:spPr>
      </p:pic>
      <p:sp>
        <p:nvSpPr>
          <p:cNvPr id="27650" name="Rectangle 2"/>
          <p:cNvSpPr>
            <a:spLocks noGrp="1" noChangeArrowheads="1"/>
          </p:cNvSpPr>
          <p:nvPr>
            <p:ph type="title"/>
          </p:nvPr>
        </p:nvSpPr>
        <p:spPr/>
        <p:txBody>
          <a:bodyPr/>
          <a:lstStyle/>
          <a:p>
            <a:pPr eaLnBrk="1" hangingPunct="1"/>
            <a:r>
              <a:rPr lang="en-US" sz="4000" dirty="0" smtClean="0"/>
              <a:t>Tables That Are Not Relations:</a:t>
            </a:r>
            <a:br>
              <a:rPr lang="en-US" sz="4000" dirty="0" smtClean="0"/>
            </a:br>
            <a:r>
              <a:rPr lang="en-US" sz="3600" dirty="0" smtClean="0"/>
              <a:t>Multiple Entries per Cell</a:t>
            </a:r>
          </a:p>
        </p:txBody>
      </p:sp>
      <p:sp>
        <p:nvSpPr>
          <p:cNvPr id="3" name="Footer Placeholder 2"/>
          <p:cNvSpPr>
            <a:spLocks noGrp="1"/>
          </p:cNvSpPr>
          <p:nvPr>
            <p:ph type="ftr" sz="quarter" idx="10"/>
          </p:nvPr>
        </p:nvSpPr>
        <p:spPr/>
        <p:txBody>
          <a:bodyPr/>
          <a:lstStyle/>
          <a:p>
            <a:pPr>
              <a:defRPr/>
            </a:pPr>
            <a:r>
              <a:rPr lang="en-US" smtClean="0">
                <a:solidFill>
                  <a:srgbClr val="D57A15"/>
                </a:solidFill>
              </a:rPr>
              <a:t>KROENKE AND AUER - DATABASE PROCESSING, 14th Edition  </a:t>
            </a:r>
            <a:r>
              <a:rPr lang="en-US" smtClean="0">
                <a:solidFill>
                  <a:srgbClr val="5F978D"/>
                </a:solidFill>
              </a:rPr>
              <a:t>© 2016 Pearson Education, Inc.</a:t>
            </a:r>
            <a:endParaRPr lang="en-US" dirty="0">
              <a:solidFill>
                <a:srgbClr val="5F978D"/>
              </a:solidFill>
            </a:endParaRPr>
          </a:p>
        </p:txBody>
      </p:sp>
      <p:sp>
        <p:nvSpPr>
          <p:cNvPr id="4" name="Slide Number Placeholder 3"/>
          <p:cNvSpPr>
            <a:spLocks noGrp="1"/>
          </p:cNvSpPr>
          <p:nvPr>
            <p:ph type="sldNum" sz="quarter" idx="11"/>
          </p:nvPr>
        </p:nvSpPr>
        <p:spPr/>
        <p:txBody>
          <a:bodyPr/>
          <a:lstStyle/>
          <a:p>
            <a:pPr>
              <a:defRPr/>
            </a:pPr>
            <a:r>
              <a:rPr lang="en-US" smtClean="0"/>
              <a:t>3-</a:t>
            </a:r>
            <a:fld id="{CFA4E3F1-5DBA-4207-982B-269248863060}" type="slidenum">
              <a:rPr lang="en-US" smtClean="0"/>
              <a:pPr>
                <a:defRPr/>
              </a:pPr>
              <a:t>10</a:t>
            </a:fld>
            <a:endParaRPr lang="en-US" smtClean="0"/>
          </a:p>
          <a:p>
            <a:pPr>
              <a:defRPr/>
            </a:pPr>
            <a:endParaRPr lang="en-US"/>
          </a:p>
        </p:txBody>
      </p:sp>
      <p:sp>
        <p:nvSpPr>
          <p:cNvPr id="5" name="TextBox 4"/>
          <p:cNvSpPr txBox="1"/>
          <p:nvPr/>
        </p:nvSpPr>
        <p:spPr>
          <a:xfrm>
            <a:off x="1905000" y="5562600"/>
            <a:ext cx="2286000" cy="646331"/>
          </a:xfrm>
          <a:prstGeom prst="rect">
            <a:avLst/>
          </a:prstGeom>
          <a:noFill/>
        </p:spPr>
        <p:txBody>
          <a:bodyPr wrap="square" rtlCol="0">
            <a:spAutoFit/>
          </a:bodyPr>
          <a:lstStyle/>
          <a:p>
            <a:r>
              <a:rPr lang="en-US" dirty="0" smtClean="0"/>
              <a:t>FYI: This is possible in a database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57201" y="1480908"/>
            <a:ext cx="8229600" cy="4767492"/>
          </a:xfrm>
          <a:prstGeom prst="rect">
            <a:avLst/>
          </a:prstGeom>
        </p:spPr>
      </p:pic>
      <p:sp>
        <p:nvSpPr>
          <p:cNvPr id="29698" name="Rectangle 2"/>
          <p:cNvSpPr>
            <a:spLocks noGrp="1" noChangeArrowheads="1"/>
          </p:cNvSpPr>
          <p:nvPr>
            <p:ph type="title"/>
          </p:nvPr>
        </p:nvSpPr>
        <p:spPr/>
        <p:txBody>
          <a:bodyPr/>
          <a:lstStyle/>
          <a:p>
            <a:pPr eaLnBrk="1" hangingPunct="1"/>
            <a:r>
              <a:rPr lang="en-US" sz="4000" dirty="0" smtClean="0"/>
              <a:t>Tables That Are Not Relations:</a:t>
            </a:r>
            <a:br>
              <a:rPr lang="en-US" sz="4000" dirty="0" smtClean="0"/>
            </a:br>
            <a:r>
              <a:rPr lang="en-US" sz="3600" dirty="0" smtClean="0"/>
              <a:t>Table with Required Row Order</a:t>
            </a:r>
            <a:endParaRPr lang="en-US" sz="4000" dirty="0" smtClean="0"/>
          </a:p>
        </p:txBody>
      </p:sp>
      <p:sp>
        <p:nvSpPr>
          <p:cNvPr id="3" name="Footer Placeholder 2"/>
          <p:cNvSpPr>
            <a:spLocks noGrp="1"/>
          </p:cNvSpPr>
          <p:nvPr>
            <p:ph type="ftr" sz="quarter" idx="10"/>
          </p:nvPr>
        </p:nvSpPr>
        <p:spPr/>
        <p:txBody>
          <a:bodyPr/>
          <a:lstStyle/>
          <a:p>
            <a:pPr>
              <a:defRPr/>
            </a:pPr>
            <a:r>
              <a:rPr lang="en-US" smtClean="0">
                <a:solidFill>
                  <a:srgbClr val="D57A15"/>
                </a:solidFill>
              </a:rPr>
              <a:t>KROENKE AND AUER - DATABASE PROCESSING, 14th Edition  </a:t>
            </a:r>
            <a:r>
              <a:rPr lang="en-US" smtClean="0">
                <a:solidFill>
                  <a:srgbClr val="5F978D"/>
                </a:solidFill>
              </a:rPr>
              <a:t>© 2016 Pearson Education, Inc.</a:t>
            </a:r>
            <a:endParaRPr lang="en-US" dirty="0">
              <a:solidFill>
                <a:srgbClr val="5F978D"/>
              </a:solidFill>
            </a:endParaRPr>
          </a:p>
        </p:txBody>
      </p:sp>
      <p:sp>
        <p:nvSpPr>
          <p:cNvPr id="4" name="Slide Number Placeholder 3"/>
          <p:cNvSpPr>
            <a:spLocks noGrp="1"/>
          </p:cNvSpPr>
          <p:nvPr>
            <p:ph type="sldNum" sz="quarter" idx="11"/>
          </p:nvPr>
        </p:nvSpPr>
        <p:spPr/>
        <p:txBody>
          <a:bodyPr/>
          <a:lstStyle/>
          <a:p>
            <a:pPr>
              <a:defRPr/>
            </a:pPr>
            <a:r>
              <a:rPr lang="en-US" smtClean="0"/>
              <a:t>3-</a:t>
            </a:r>
            <a:fld id="{CFA4E3F1-5DBA-4207-982B-269248863060}" type="slidenum">
              <a:rPr lang="en-US" smtClean="0"/>
              <a:pPr>
                <a:defRPr/>
              </a:pPr>
              <a:t>11</a:t>
            </a:fld>
            <a:endParaRPr lang="en-US" smtClean="0"/>
          </a:p>
          <a:p>
            <a:pPr>
              <a:defRPr/>
            </a:pP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57200" y="1524000"/>
            <a:ext cx="8229600" cy="4231663"/>
          </a:xfrm>
          <a:prstGeom prst="rect">
            <a:avLst/>
          </a:prstGeom>
        </p:spPr>
      </p:pic>
      <p:sp>
        <p:nvSpPr>
          <p:cNvPr id="31746" name="Rectangle 2"/>
          <p:cNvSpPr>
            <a:spLocks noGrp="1" noChangeArrowheads="1"/>
          </p:cNvSpPr>
          <p:nvPr>
            <p:ph type="title"/>
          </p:nvPr>
        </p:nvSpPr>
        <p:spPr/>
        <p:txBody>
          <a:bodyPr/>
          <a:lstStyle/>
          <a:p>
            <a:pPr eaLnBrk="1" hangingPunct="1"/>
            <a:r>
              <a:rPr lang="en-US" sz="4000" dirty="0" smtClean="0"/>
              <a:t>A Relation</a:t>
            </a:r>
            <a:br>
              <a:rPr lang="en-US" sz="4000" dirty="0" smtClean="0"/>
            </a:br>
            <a:r>
              <a:rPr lang="en-US" sz="4000" dirty="0" smtClean="0"/>
              <a:t>with Values  of Varying Length</a:t>
            </a:r>
          </a:p>
        </p:txBody>
      </p:sp>
      <p:sp>
        <p:nvSpPr>
          <p:cNvPr id="3" name="Footer Placeholder 2"/>
          <p:cNvSpPr>
            <a:spLocks noGrp="1"/>
          </p:cNvSpPr>
          <p:nvPr>
            <p:ph type="ftr" sz="quarter" idx="10"/>
          </p:nvPr>
        </p:nvSpPr>
        <p:spPr/>
        <p:txBody>
          <a:bodyPr/>
          <a:lstStyle/>
          <a:p>
            <a:pPr>
              <a:defRPr/>
            </a:pPr>
            <a:r>
              <a:rPr lang="en-US" smtClean="0">
                <a:solidFill>
                  <a:srgbClr val="D57A15"/>
                </a:solidFill>
              </a:rPr>
              <a:t>KROENKE AND AUER - DATABASE PROCESSING, 14th Edition  </a:t>
            </a:r>
            <a:r>
              <a:rPr lang="en-US" smtClean="0">
                <a:solidFill>
                  <a:srgbClr val="5F978D"/>
                </a:solidFill>
              </a:rPr>
              <a:t>© 2016 Pearson Education, Inc.</a:t>
            </a:r>
            <a:endParaRPr lang="en-US" dirty="0">
              <a:solidFill>
                <a:srgbClr val="5F978D"/>
              </a:solidFill>
            </a:endParaRPr>
          </a:p>
        </p:txBody>
      </p:sp>
      <p:sp>
        <p:nvSpPr>
          <p:cNvPr id="4" name="Slide Number Placeholder 3"/>
          <p:cNvSpPr>
            <a:spLocks noGrp="1"/>
          </p:cNvSpPr>
          <p:nvPr>
            <p:ph type="sldNum" sz="quarter" idx="11"/>
          </p:nvPr>
        </p:nvSpPr>
        <p:spPr/>
        <p:txBody>
          <a:bodyPr/>
          <a:lstStyle/>
          <a:p>
            <a:pPr>
              <a:defRPr/>
            </a:pPr>
            <a:r>
              <a:rPr lang="en-US" smtClean="0"/>
              <a:t>3-</a:t>
            </a:r>
            <a:fld id="{CFA4E3F1-5DBA-4207-982B-269248863060}" type="slidenum">
              <a:rPr lang="en-US" smtClean="0"/>
              <a:pPr>
                <a:defRPr/>
              </a:pPr>
              <a:t>12</a:t>
            </a:fld>
            <a:endParaRPr lang="en-US" smtClean="0"/>
          </a:p>
          <a:p>
            <a:pPr>
              <a:defRPr/>
            </a:pP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z="4000" dirty="0" smtClean="0"/>
              <a:t>The Domain integrity Constraint</a:t>
            </a:r>
          </a:p>
        </p:txBody>
      </p:sp>
      <p:sp>
        <p:nvSpPr>
          <p:cNvPr id="33795" name="Rectangle 3"/>
          <p:cNvSpPr>
            <a:spLocks noGrp="1" noChangeArrowheads="1"/>
          </p:cNvSpPr>
          <p:nvPr>
            <p:ph type="body" sz="half" idx="1"/>
          </p:nvPr>
        </p:nvSpPr>
        <p:spPr>
          <a:xfrm>
            <a:off x="457200" y="1600200"/>
            <a:ext cx="8229600" cy="3733800"/>
          </a:xfrm>
        </p:spPr>
        <p:txBody>
          <a:bodyPr/>
          <a:lstStyle/>
          <a:p>
            <a:pPr>
              <a:lnSpc>
                <a:spcPct val="90000"/>
              </a:lnSpc>
            </a:pPr>
            <a:r>
              <a:rPr lang="en-US" sz="2400" dirty="0" smtClean="0"/>
              <a:t>The requirement that all </a:t>
            </a:r>
            <a:r>
              <a:rPr lang="en-US" sz="2400" dirty="0"/>
              <a:t>of the values in a column are of the same </a:t>
            </a:r>
            <a:r>
              <a:rPr lang="en-US" sz="2400" dirty="0" smtClean="0"/>
              <a:t>kind is know as the </a:t>
            </a:r>
            <a:r>
              <a:rPr lang="en-US" sz="2400" b="1" dirty="0" smtClean="0">
                <a:solidFill>
                  <a:srgbClr val="0099CC"/>
                </a:solidFill>
              </a:rPr>
              <a:t>domain integrity constraint</a:t>
            </a:r>
            <a:r>
              <a:rPr lang="en-US" sz="2400" dirty="0" smtClean="0"/>
              <a:t>.</a:t>
            </a:r>
          </a:p>
          <a:p>
            <a:r>
              <a:rPr lang="en-US" sz="2400" dirty="0" smtClean="0"/>
              <a:t>The term </a:t>
            </a:r>
            <a:r>
              <a:rPr lang="en-US" sz="2400" dirty="0" smtClean="0">
                <a:solidFill>
                  <a:srgbClr val="0099CC"/>
                </a:solidFill>
              </a:rPr>
              <a:t>domain</a:t>
            </a:r>
            <a:r>
              <a:rPr lang="en-US" sz="2400" dirty="0" smtClean="0"/>
              <a:t> </a:t>
            </a:r>
            <a:r>
              <a:rPr lang="en-US" sz="2400" dirty="0"/>
              <a:t>means a grouping of data </a:t>
            </a:r>
            <a:r>
              <a:rPr lang="en-US" sz="2400" dirty="0" smtClean="0"/>
              <a:t>that meets </a:t>
            </a:r>
            <a:r>
              <a:rPr lang="en-US" sz="2400" dirty="0"/>
              <a:t>a specific type </a:t>
            </a:r>
            <a:r>
              <a:rPr lang="en-US" sz="2400" dirty="0" smtClean="0"/>
              <a:t>definition ( a math term).</a:t>
            </a:r>
            <a:endParaRPr lang="en-US" sz="2400" dirty="0" smtClean="0"/>
          </a:p>
          <a:p>
            <a:pPr lvl="1"/>
            <a:r>
              <a:rPr lang="en-US" sz="2000" b="1" dirty="0" err="1"/>
              <a:t>FirstName</a:t>
            </a:r>
            <a:r>
              <a:rPr lang="en-US" sz="2000" dirty="0"/>
              <a:t> </a:t>
            </a:r>
            <a:r>
              <a:rPr lang="en-US" sz="2000" dirty="0" smtClean="0"/>
              <a:t>could </a:t>
            </a:r>
            <a:r>
              <a:rPr lang="en-US" sz="2000" dirty="0"/>
              <a:t>have a domain of names </a:t>
            </a:r>
            <a:r>
              <a:rPr lang="en-US" sz="2000" dirty="0" smtClean="0"/>
              <a:t>such as </a:t>
            </a:r>
            <a:r>
              <a:rPr lang="en-US" sz="2000" i="1" dirty="0"/>
              <a:t>Albert, Bruce, Cathy, David, Edith</a:t>
            </a:r>
            <a:r>
              <a:rPr lang="en-US" sz="2000" dirty="0"/>
              <a:t>, and so </a:t>
            </a:r>
            <a:r>
              <a:rPr lang="en-US" sz="2000" dirty="0" smtClean="0"/>
              <a:t>forth.</a:t>
            </a:r>
          </a:p>
          <a:p>
            <a:pPr lvl="1"/>
            <a:r>
              <a:rPr lang="en-US" sz="2000" dirty="0" smtClean="0"/>
              <a:t>All </a:t>
            </a:r>
            <a:r>
              <a:rPr lang="en-US" sz="2000" dirty="0"/>
              <a:t>values of </a:t>
            </a:r>
            <a:r>
              <a:rPr lang="en-US" sz="2000" b="1" dirty="0" err="1"/>
              <a:t>FirstName</a:t>
            </a:r>
            <a:r>
              <a:rPr lang="en-US" sz="2000" dirty="0"/>
              <a:t> </a:t>
            </a:r>
            <a:r>
              <a:rPr lang="en-US" sz="2000" i="1" dirty="0"/>
              <a:t>must </a:t>
            </a:r>
            <a:r>
              <a:rPr lang="en-US" sz="2000" dirty="0"/>
              <a:t>come from </a:t>
            </a:r>
            <a:r>
              <a:rPr lang="en-US" sz="2000" dirty="0" smtClean="0"/>
              <a:t>the names </a:t>
            </a:r>
            <a:r>
              <a:rPr lang="en-US" sz="2000" dirty="0"/>
              <a:t>in that domain.</a:t>
            </a:r>
          </a:p>
          <a:p>
            <a:pPr>
              <a:lnSpc>
                <a:spcPct val="90000"/>
              </a:lnSpc>
            </a:pPr>
            <a:r>
              <a:rPr lang="en-US" sz="2400" dirty="0" smtClean="0"/>
              <a:t>Columns </a:t>
            </a:r>
            <a:r>
              <a:rPr lang="en-US" sz="2400" dirty="0"/>
              <a:t>in different relations may have the same name.</a:t>
            </a:r>
            <a:endParaRPr lang="en-US" sz="2400" dirty="0" smtClean="0"/>
          </a:p>
        </p:txBody>
      </p:sp>
      <p:sp>
        <p:nvSpPr>
          <p:cNvPr id="3" name="Footer Placeholder 2"/>
          <p:cNvSpPr>
            <a:spLocks noGrp="1"/>
          </p:cNvSpPr>
          <p:nvPr>
            <p:ph type="ftr" sz="quarter" idx="10"/>
          </p:nvPr>
        </p:nvSpPr>
        <p:spPr/>
        <p:txBody>
          <a:bodyPr/>
          <a:lstStyle/>
          <a:p>
            <a:pPr>
              <a:defRPr/>
            </a:pPr>
            <a:r>
              <a:rPr lang="en-US" smtClean="0">
                <a:solidFill>
                  <a:srgbClr val="D57A15"/>
                </a:solidFill>
              </a:rPr>
              <a:t>KROENKE AND AUER - DATABASE PROCESSING, 14th Edition </a:t>
            </a:r>
            <a:r>
              <a:rPr lang="en-US" smtClean="0"/>
              <a:t> </a:t>
            </a:r>
            <a:r>
              <a:rPr lang="en-US" smtClean="0">
                <a:solidFill>
                  <a:srgbClr val="5F978D"/>
                </a:solidFill>
              </a:rPr>
              <a:t>© 2016 Pearson Education, Inc.</a:t>
            </a:r>
            <a:endParaRPr lang="en-US" dirty="0">
              <a:solidFill>
                <a:srgbClr val="5F978D"/>
              </a:solidFill>
            </a:endParaRPr>
          </a:p>
        </p:txBody>
      </p:sp>
      <p:sp>
        <p:nvSpPr>
          <p:cNvPr id="4" name="Slide Number Placeholder 3"/>
          <p:cNvSpPr>
            <a:spLocks noGrp="1"/>
          </p:cNvSpPr>
          <p:nvPr>
            <p:ph type="sldNum" sz="quarter" idx="11"/>
          </p:nvPr>
        </p:nvSpPr>
        <p:spPr/>
        <p:txBody>
          <a:bodyPr/>
          <a:lstStyle/>
          <a:p>
            <a:pPr>
              <a:defRPr/>
            </a:pPr>
            <a:r>
              <a:rPr lang="en-US" smtClean="0"/>
              <a:t>3-</a:t>
            </a:r>
            <a:fld id="{942EF2E3-186B-41B4-AB3A-440025D7F7FF}" type="slidenum">
              <a:rPr lang="en-US" smtClean="0"/>
              <a:pPr>
                <a:defRPr/>
              </a:pPr>
              <a:t>13</a:t>
            </a:fld>
            <a:endParaRPr lang="en-US" smtClean="0"/>
          </a:p>
          <a:p>
            <a:pPr>
              <a:defRPr/>
            </a:pPr>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Alternative Terminology</a:t>
            </a:r>
          </a:p>
        </p:txBody>
      </p:sp>
      <p:sp>
        <p:nvSpPr>
          <p:cNvPr id="33795" name="Rectangle 3"/>
          <p:cNvSpPr>
            <a:spLocks noGrp="1" noChangeArrowheads="1"/>
          </p:cNvSpPr>
          <p:nvPr>
            <p:ph type="body" sz="half" idx="1"/>
          </p:nvPr>
        </p:nvSpPr>
        <p:spPr>
          <a:xfrm>
            <a:off x="457200" y="1600200"/>
            <a:ext cx="8229600" cy="1143000"/>
          </a:xfrm>
        </p:spPr>
        <p:txBody>
          <a:bodyPr/>
          <a:lstStyle/>
          <a:p>
            <a:pPr eaLnBrk="1" hangingPunct="1">
              <a:lnSpc>
                <a:spcPct val="90000"/>
              </a:lnSpc>
            </a:pPr>
            <a:r>
              <a:rPr lang="en-US" sz="2400" dirty="0" smtClean="0"/>
              <a:t>Although not all tables are relations, the terms </a:t>
            </a:r>
            <a:r>
              <a:rPr lang="en-US" sz="2400" i="1" dirty="0" smtClean="0"/>
              <a:t>table</a:t>
            </a:r>
            <a:r>
              <a:rPr lang="en-US" sz="2400" dirty="0" smtClean="0"/>
              <a:t> and </a:t>
            </a:r>
            <a:r>
              <a:rPr lang="en-US" sz="2400" i="1" dirty="0" smtClean="0"/>
              <a:t>relation</a:t>
            </a:r>
            <a:r>
              <a:rPr lang="en-US" sz="2400" dirty="0" smtClean="0"/>
              <a:t> are normally used </a:t>
            </a:r>
            <a:r>
              <a:rPr lang="en-US" sz="2400" dirty="0" smtClean="0"/>
              <a:t>interchangeably in database discussions.</a:t>
            </a:r>
            <a:endParaRPr lang="en-US" sz="2400" dirty="0" smtClean="0"/>
          </a:p>
          <a:p>
            <a:pPr eaLnBrk="1" hangingPunct="1">
              <a:lnSpc>
                <a:spcPct val="90000"/>
              </a:lnSpc>
            </a:pPr>
            <a:r>
              <a:rPr lang="en-US" sz="2400" dirty="0" smtClean="0"/>
              <a:t>The following sets of terms are </a:t>
            </a:r>
            <a:r>
              <a:rPr lang="en-US" sz="2400" dirty="0" smtClean="0"/>
              <a:t>equivalent columns-wise:</a:t>
            </a:r>
            <a:endParaRPr lang="en-US" sz="2400" dirty="0" smtClean="0"/>
          </a:p>
        </p:txBody>
      </p:sp>
      <p:sp>
        <p:nvSpPr>
          <p:cNvPr id="3" name="Footer Placeholder 2"/>
          <p:cNvSpPr>
            <a:spLocks noGrp="1"/>
          </p:cNvSpPr>
          <p:nvPr>
            <p:ph type="ftr" sz="quarter" idx="10"/>
          </p:nvPr>
        </p:nvSpPr>
        <p:spPr/>
        <p:txBody>
          <a:bodyPr/>
          <a:lstStyle/>
          <a:p>
            <a:pPr>
              <a:defRPr/>
            </a:pPr>
            <a:r>
              <a:rPr lang="en-US" smtClean="0">
                <a:solidFill>
                  <a:srgbClr val="D57A15"/>
                </a:solidFill>
              </a:rPr>
              <a:t>KROENKE AND AUER - DATABASE PROCESSING, 14th Edition </a:t>
            </a:r>
            <a:r>
              <a:rPr lang="en-US" smtClean="0"/>
              <a:t> </a:t>
            </a:r>
            <a:r>
              <a:rPr lang="en-US" smtClean="0">
                <a:solidFill>
                  <a:srgbClr val="5F978D"/>
                </a:solidFill>
              </a:rPr>
              <a:t>© 2016 Pearson Education, Inc.</a:t>
            </a:r>
            <a:endParaRPr lang="en-US" dirty="0">
              <a:solidFill>
                <a:srgbClr val="5F978D"/>
              </a:solidFill>
            </a:endParaRPr>
          </a:p>
        </p:txBody>
      </p:sp>
      <p:sp>
        <p:nvSpPr>
          <p:cNvPr id="4" name="Slide Number Placeholder 3"/>
          <p:cNvSpPr>
            <a:spLocks noGrp="1"/>
          </p:cNvSpPr>
          <p:nvPr>
            <p:ph type="sldNum" sz="quarter" idx="11"/>
          </p:nvPr>
        </p:nvSpPr>
        <p:spPr/>
        <p:txBody>
          <a:bodyPr/>
          <a:lstStyle/>
          <a:p>
            <a:pPr>
              <a:defRPr/>
            </a:pPr>
            <a:r>
              <a:rPr lang="en-US" smtClean="0"/>
              <a:t>3-</a:t>
            </a:r>
            <a:fld id="{942EF2E3-186B-41B4-AB3A-440025D7F7FF}" type="slidenum">
              <a:rPr lang="en-US" smtClean="0"/>
              <a:pPr>
                <a:defRPr/>
              </a:pPr>
              <a:t>14</a:t>
            </a:fld>
            <a:endParaRPr lang="en-US" smtClean="0"/>
          </a:p>
          <a:p>
            <a:pPr>
              <a:defRPr/>
            </a:pPr>
            <a:endParaRPr lang="en-US"/>
          </a:p>
        </p:txBody>
      </p:sp>
      <p:pic>
        <p:nvPicPr>
          <p:cNvPr id="5" name="Picture 4"/>
          <p:cNvPicPr>
            <a:picLocks noChangeAspect="1"/>
          </p:cNvPicPr>
          <p:nvPr/>
        </p:nvPicPr>
        <p:blipFill>
          <a:blip r:embed="rId3"/>
          <a:stretch>
            <a:fillRect/>
          </a:stretch>
        </p:blipFill>
        <p:spPr>
          <a:xfrm>
            <a:off x="523522" y="3352800"/>
            <a:ext cx="8096955" cy="2027238"/>
          </a:xfrm>
          <a:prstGeom prst="rect">
            <a:avLst/>
          </a:prstGeom>
        </p:spPr>
      </p:pic>
    </p:spTree>
    <p:extLst>
      <p:ext uri="{BB962C8B-B14F-4D97-AF65-F5344CB8AC3E}">
        <p14:creationId xmlns:p14="http://schemas.microsoft.com/office/powerpoint/2010/main" val="389890641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dirty="0" smtClean="0"/>
              <a:t>To Key, or Not to Key</a:t>
            </a:r>
            <a:br>
              <a:rPr lang="en-US" dirty="0" smtClean="0"/>
            </a:br>
            <a:r>
              <a:rPr lang="en-US" sz="4000" dirty="0" smtClean="0"/>
              <a:t>That is the Question!</a:t>
            </a:r>
          </a:p>
        </p:txBody>
      </p:sp>
      <p:sp>
        <p:nvSpPr>
          <p:cNvPr id="35843" name="Rectangle 3"/>
          <p:cNvSpPr>
            <a:spLocks noGrp="1" noChangeArrowheads="1"/>
          </p:cNvSpPr>
          <p:nvPr>
            <p:ph idx="1"/>
          </p:nvPr>
        </p:nvSpPr>
        <p:spPr/>
        <p:txBody>
          <a:bodyPr/>
          <a:lstStyle/>
          <a:p>
            <a:pPr eaLnBrk="1" hangingPunct="1"/>
            <a:r>
              <a:rPr lang="en-US" sz="2800" dirty="0" smtClean="0"/>
              <a:t>In a relation as defined by </a:t>
            </a:r>
            <a:r>
              <a:rPr lang="en-US" sz="2800" dirty="0" err="1" smtClean="0"/>
              <a:t>Codd</a:t>
            </a:r>
            <a:r>
              <a:rPr lang="en-US" sz="2800" dirty="0" smtClean="0"/>
              <a:t>:</a:t>
            </a:r>
          </a:p>
          <a:p>
            <a:pPr lvl="1"/>
            <a:r>
              <a:rPr lang="en-US" sz="2400" dirty="0" smtClean="0"/>
              <a:t>The rows of a relation must be </a:t>
            </a:r>
            <a:r>
              <a:rPr lang="en-US" sz="2400" i="1" dirty="0" smtClean="0">
                <a:solidFill>
                  <a:srgbClr val="0099CC"/>
                </a:solidFill>
              </a:rPr>
              <a:t>unique</a:t>
            </a:r>
          </a:p>
          <a:p>
            <a:pPr lvl="1"/>
            <a:r>
              <a:rPr lang="en-US" sz="2400" dirty="0" smtClean="0"/>
              <a:t>These is </a:t>
            </a:r>
            <a:r>
              <a:rPr lang="en-US" sz="2400" i="1" dirty="0" smtClean="0">
                <a:solidFill>
                  <a:srgbClr val="0099CC"/>
                </a:solidFill>
              </a:rPr>
              <a:t>no requirement </a:t>
            </a:r>
            <a:r>
              <a:rPr lang="en-US" sz="2400" dirty="0" smtClean="0"/>
              <a:t>for a </a:t>
            </a:r>
            <a:r>
              <a:rPr lang="en-US" sz="2400" i="1" dirty="0" smtClean="0">
                <a:solidFill>
                  <a:srgbClr val="0099CC"/>
                </a:solidFill>
              </a:rPr>
              <a:t>designated primary key</a:t>
            </a:r>
          </a:p>
          <a:p>
            <a:r>
              <a:rPr lang="en-US" sz="2800" dirty="0" smtClean="0"/>
              <a:t>The requirement for unique rows implies that a primary key can </a:t>
            </a:r>
            <a:r>
              <a:rPr lang="en-US" sz="2800" dirty="0" smtClean="0"/>
              <a:t>[and should – added </a:t>
            </a:r>
            <a:r>
              <a:rPr lang="en-US" sz="2800" dirty="0" smtClean="0"/>
              <a:t>by Jie] </a:t>
            </a:r>
            <a:r>
              <a:rPr lang="en-US" sz="2800" dirty="0" smtClean="0"/>
              <a:t>be </a:t>
            </a:r>
            <a:r>
              <a:rPr lang="en-US" sz="2800" dirty="0" smtClean="0"/>
              <a:t>designated.</a:t>
            </a:r>
          </a:p>
          <a:p>
            <a:r>
              <a:rPr lang="en-US" sz="2800" dirty="0" smtClean="0"/>
              <a:t>In the “real world”, every relation has a primary key.</a:t>
            </a:r>
          </a:p>
          <a:p>
            <a:r>
              <a:rPr lang="en-US" sz="2800" dirty="0" smtClean="0"/>
              <a:t>When do we designate a primary key?</a:t>
            </a:r>
          </a:p>
          <a:p>
            <a:r>
              <a:rPr lang="en-US" sz="2800" b="1" dirty="0" smtClean="0">
                <a:solidFill>
                  <a:srgbClr val="0099CC"/>
                </a:solidFill>
              </a:rPr>
              <a:t>We need some more information!</a:t>
            </a:r>
            <a:endParaRPr lang="en-US" sz="2400" b="1" dirty="0" smtClean="0">
              <a:solidFill>
                <a:srgbClr val="0099CC"/>
              </a:solidFill>
            </a:endParaRPr>
          </a:p>
        </p:txBody>
      </p:sp>
      <p:sp>
        <p:nvSpPr>
          <p:cNvPr id="3" name="Footer Placeholder 2"/>
          <p:cNvSpPr>
            <a:spLocks noGrp="1"/>
          </p:cNvSpPr>
          <p:nvPr>
            <p:ph type="ftr" sz="quarter" idx="10"/>
          </p:nvPr>
        </p:nvSpPr>
        <p:spPr/>
        <p:txBody>
          <a:bodyPr/>
          <a:lstStyle/>
          <a:p>
            <a:pPr>
              <a:defRPr/>
            </a:pPr>
            <a:r>
              <a:rPr lang="en-US" smtClean="0">
                <a:solidFill>
                  <a:srgbClr val="D57A15"/>
                </a:solidFill>
              </a:rPr>
              <a:t>KROENKE AND AUER - DATABASE PROCESSING, 14th Edition  </a:t>
            </a:r>
            <a:r>
              <a:rPr lang="en-US" smtClean="0">
                <a:solidFill>
                  <a:srgbClr val="5F978D"/>
                </a:solidFill>
              </a:rPr>
              <a:t>© 2016 Pearson Education, Inc.</a:t>
            </a:r>
            <a:endParaRPr lang="en-US" dirty="0">
              <a:solidFill>
                <a:srgbClr val="5F978D"/>
              </a:solidFill>
            </a:endParaRPr>
          </a:p>
        </p:txBody>
      </p:sp>
      <p:sp>
        <p:nvSpPr>
          <p:cNvPr id="4" name="Slide Number Placeholder 3"/>
          <p:cNvSpPr>
            <a:spLocks noGrp="1"/>
          </p:cNvSpPr>
          <p:nvPr>
            <p:ph type="sldNum" sz="quarter" idx="11"/>
          </p:nvPr>
        </p:nvSpPr>
        <p:spPr/>
        <p:txBody>
          <a:bodyPr/>
          <a:lstStyle/>
          <a:p>
            <a:pPr>
              <a:defRPr/>
            </a:pPr>
            <a:r>
              <a:rPr lang="en-US" dirty="0" smtClean="0"/>
              <a:t>3-</a:t>
            </a:r>
            <a:fld id="{CFA4E3F1-5DBA-4207-982B-269248863060}" type="slidenum">
              <a:rPr lang="en-US" smtClean="0"/>
              <a:pPr>
                <a:defRPr/>
              </a:pPr>
              <a:t>15</a:t>
            </a:fld>
            <a:endParaRPr lang="en-US" dirty="0" smtClean="0"/>
          </a:p>
          <a:p>
            <a:pPr>
              <a:defRPr/>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Functional Dependency</a:t>
            </a:r>
          </a:p>
        </p:txBody>
      </p:sp>
      <p:sp>
        <p:nvSpPr>
          <p:cNvPr id="35843" name="Rectangle 3"/>
          <p:cNvSpPr>
            <a:spLocks noGrp="1" noChangeArrowheads="1"/>
          </p:cNvSpPr>
          <p:nvPr>
            <p:ph idx="1"/>
          </p:nvPr>
        </p:nvSpPr>
        <p:spPr>
          <a:xfrm>
            <a:off x="457200" y="1417638"/>
            <a:ext cx="8229600" cy="5135562"/>
          </a:xfrm>
        </p:spPr>
        <p:txBody>
          <a:bodyPr/>
          <a:lstStyle/>
          <a:p>
            <a:pPr eaLnBrk="1" hangingPunct="1"/>
            <a:r>
              <a:rPr lang="en-US" sz="2000" dirty="0" smtClean="0"/>
              <a:t>A </a:t>
            </a:r>
            <a:r>
              <a:rPr lang="en-US" sz="2000" b="1" dirty="0" smtClean="0">
                <a:solidFill>
                  <a:srgbClr val="0099CC"/>
                </a:solidFill>
              </a:rPr>
              <a:t>functional dependency</a:t>
            </a:r>
            <a:r>
              <a:rPr lang="en-US" sz="2000" dirty="0" smtClean="0">
                <a:solidFill>
                  <a:srgbClr val="0099CC"/>
                </a:solidFill>
              </a:rPr>
              <a:t> </a:t>
            </a:r>
            <a:r>
              <a:rPr lang="en-US" sz="2000" dirty="0" smtClean="0"/>
              <a:t>occurs when the value of one (set of) attribute(s) determines the value of a second (set of) attribute(s): </a:t>
            </a:r>
          </a:p>
          <a:p>
            <a:pPr lvl="2" eaLnBrk="1" hangingPunct="1">
              <a:buFontTx/>
              <a:buNone/>
            </a:pPr>
            <a:r>
              <a:rPr lang="en-US" sz="1800" b="1" dirty="0" err="1" smtClean="0">
                <a:solidFill>
                  <a:srgbClr val="0099CC"/>
                </a:solidFill>
              </a:rPr>
              <a:t>StudentID</a:t>
            </a:r>
            <a:r>
              <a:rPr lang="en-US" sz="1800" b="1" dirty="0" smtClean="0">
                <a:solidFill>
                  <a:srgbClr val="0099CC"/>
                </a:solidFill>
              </a:rPr>
              <a:t> </a:t>
            </a:r>
            <a:r>
              <a:rPr lang="en-US" sz="1800" b="1" dirty="0" smtClean="0">
                <a:solidFill>
                  <a:srgbClr val="0099CC"/>
                </a:solidFill>
                <a:sym typeface="Wingdings" panose="05000000000000000000" pitchFamily="2" charset="2"/>
              </a:rPr>
              <a:t> </a:t>
            </a:r>
            <a:r>
              <a:rPr lang="en-US" sz="1800" b="1" dirty="0" err="1" smtClean="0">
                <a:solidFill>
                  <a:srgbClr val="0099CC"/>
                </a:solidFill>
                <a:sym typeface="Wingdings" panose="05000000000000000000" pitchFamily="2" charset="2"/>
              </a:rPr>
              <a:t>StudentName</a:t>
            </a:r>
            <a:endParaRPr lang="en-US" sz="1800" b="1" dirty="0" smtClean="0">
              <a:solidFill>
                <a:srgbClr val="0099CC"/>
              </a:solidFill>
              <a:sym typeface="Wingdings" panose="05000000000000000000" pitchFamily="2" charset="2"/>
            </a:endParaRPr>
          </a:p>
          <a:p>
            <a:pPr lvl="2" eaLnBrk="1" hangingPunct="1">
              <a:buFontTx/>
              <a:buNone/>
            </a:pPr>
            <a:r>
              <a:rPr lang="en-US" sz="1800" b="1" dirty="0" err="1" smtClean="0">
                <a:solidFill>
                  <a:srgbClr val="0099CC"/>
                </a:solidFill>
                <a:sym typeface="Wingdings" panose="05000000000000000000" pitchFamily="2" charset="2"/>
              </a:rPr>
              <a:t>StudentID</a:t>
            </a:r>
            <a:r>
              <a:rPr lang="en-US" sz="1800" b="1" dirty="0" smtClean="0">
                <a:solidFill>
                  <a:srgbClr val="0099CC"/>
                </a:solidFill>
                <a:sym typeface="Wingdings" panose="05000000000000000000" pitchFamily="2" charset="2"/>
              </a:rPr>
              <a:t>  (</a:t>
            </a:r>
            <a:r>
              <a:rPr lang="en-US" sz="1800" b="1" dirty="0" err="1" smtClean="0">
                <a:solidFill>
                  <a:srgbClr val="0099CC"/>
                </a:solidFill>
                <a:sym typeface="Wingdings" panose="05000000000000000000" pitchFamily="2" charset="2"/>
              </a:rPr>
              <a:t>DormName</a:t>
            </a:r>
            <a:r>
              <a:rPr lang="en-US" sz="1800" b="1" dirty="0" smtClean="0">
                <a:solidFill>
                  <a:srgbClr val="0099CC"/>
                </a:solidFill>
                <a:sym typeface="Wingdings" panose="05000000000000000000" pitchFamily="2" charset="2"/>
              </a:rPr>
              <a:t>, </a:t>
            </a:r>
            <a:r>
              <a:rPr lang="en-US" sz="1800" b="1" dirty="0" err="1" smtClean="0">
                <a:solidFill>
                  <a:srgbClr val="0099CC"/>
                </a:solidFill>
                <a:sym typeface="Wingdings" panose="05000000000000000000" pitchFamily="2" charset="2"/>
              </a:rPr>
              <a:t>DormRoom</a:t>
            </a:r>
            <a:r>
              <a:rPr lang="en-US" sz="1800" b="1" dirty="0" smtClean="0">
                <a:solidFill>
                  <a:srgbClr val="0099CC"/>
                </a:solidFill>
                <a:sym typeface="Wingdings" panose="05000000000000000000" pitchFamily="2" charset="2"/>
              </a:rPr>
              <a:t>, Fee)</a:t>
            </a:r>
          </a:p>
          <a:p>
            <a:pPr eaLnBrk="1" hangingPunct="1"/>
            <a:r>
              <a:rPr lang="en-US" sz="2000" dirty="0" smtClean="0"/>
              <a:t>The attribute on the left side of the functional dependency is called the </a:t>
            </a:r>
            <a:r>
              <a:rPr lang="en-US" sz="2000" b="1" dirty="0" smtClean="0">
                <a:solidFill>
                  <a:srgbClr val="0099CC"/>
                </a:solidFill>
              </a:rPr>
              <a:t>determinant</a:t>
            </a:r>
            <a:r>
              <a:rPr lang="en-US" sz="2000" dirty="0" smtClean="0"/>
              <a:t>.</a:t>
            </a:r>
          </a:p>
          <a:p>
            <a:pPr eaLnBrk="1" hangingPunct="1"/>
            <a:r>
              <a:rPr lang="en-US" sz="2000" dirty="0" smtClean="0"/>
              <a:t>Functional dependencies may be </a:t>
            </a:r>
            <a:r>
              <a:rPr lang="en-US" sz="2000" i="1" dirty="0" smtClean="0"/>
              <a:t>based</a:t>
            </a:r>
            <a:r>
              <a:rPr lang="en-US" sz="2000" dirty="0" smtClean="0"/>
              <a:t> on equations:</a:t>
            </a:r>
          </a:p>
          <a:p>
            <a:pPr lvl="1" eaLnBrk="1" hangingPunct="1">
              <a:buFontTx/>
              <a:buNone/>
            </a:pPr>
            <a:r>
              <a:rPr lang="en-US" sz="1800" dirty="0" smtClean="0"/>
              <a:t>		</a:t>
            </a:r>
            <a:r>
              <a:rPr lang="en-US" sz="1800" b="1" dirty="0" err="1" smtClean="0">
                <a:solidFill>
                  <a:srgbClr val="0099CC"/>
                </a:solidFill>
              </a:rPr>
              <a:t>ExtendedPrice</a:t>
            </a:r>
            <a:r>
              <a:rPr lang="en-US" sz="1800" b="1" dirty="0" smtClean="0">
                <a:solidFill>
                  <a:srgbClr val="0099CC"/>
                </a:solidFill>
              </a:rPr>
              <a:t> = Quantity X </a:t>
            </a:r>
            <a:r>
              <a:rPr lang="en-US" sz="1800" b="1" dirty="0" err="1" smtClean="0">
                <a:solidFill>
                  <a:srgbClr val="0099CC"/>
                </a:solidFill>
              </a:rPr>
              <a:t>UnitPrice</a:t>
            </a:r>
            <a:endParaRPr lang="en-US" sz="1800" b="1" dirty="0" smtClean="0">
              <a:solidFill>
                <a:srgbClr val="0099CC"/>
              </a:solidFill>
            </a:endParaRPr>
          </a:p>
          <a:p>
            <a:pPr lvl="1" eaLnBrk="1" hangingPunct="1">
              <a:buFontTx/>
              <a:buNone/>
            </a:pPr>
            <a:r>
              <a:rPr lang="en-US" sz="1800" b="1" dirty="0" smtClean="0">
                <a:solidFill>
                  <a:srgbClr val="0099CC"/>
                </a:solidFill>
              </a:rPr>
              <a:t>		(Quantity, </a:t>
            </a:r>
            <a:r>
              <a:rPr lang="en-US" sz="1800" b="1" dirty="0" err="1" smtClean="0">
                <a:solidFill>
                  <a:srgbClr val="0099CC"/>
                </a:solidFill>
              </a:rPr>
              <a:t>UnitPrice</a:t>
            </a:r>
            <a:r>
              <a:rPr lang="en-US" sz="1800" b="1" dirty="0" smtClean="0">
                <a:solidFill>
                  <a:srgbClr val="0099CC"/>
                </a:solidFill>
              </a:rPr>
              <a:t>) </a:t>
            </a:r>
            <a:r>
              <a:rPr lang="en-US" sz="1800" b="1" dirty="0" smtClean="0">
                <a:solidFill>
                  <a:srgbClr val="0099CC"/>
                </a:solidFill>
                <a:sym typeface="Wingdings" panose="05000000000000000000" pitchFamily="2" charset="2"/>
              </a:rPr>
              <a:t> </a:t>
            </a:r>
            <a:r>
              <a:rPr lang="en-US" sz="1800" b="1" dirty="0" err="1" smtClean="0">
                <a:solidFill>
                  <a:srgbClr val="0099CC"/>
                </a:solidFill>
                <a:sym typeface="Wingdings" panose="05000000000000000000" pitchFamily="2" charset="2"/>
              </a:rPr>
              <a:t>ExtendedPrice</a:t>
            </a:r>
            <a:endParaRPr lang="en-US" sz="1800" b="1" dirty="0" smtClean="0">
              <a:solidFill>
                <a:srgbClr val="0099CC"/>
              </a:solidFill>
              <a:sym typeface="Wingdings" panose="05000000000000000000" pitchFamily="2" charset="2"/>
            </a:endParaRPr>
          </a:p>
          <a:p>
            <a:pPr eaLnBrk="1" hangingPunct="1"/>
            <a:r>
              <a:rPr lang="en-US" sz="2000" dirty="0" smtClean="0"/>
              <a:t>Function dependencies are </a:t>
            </a:r>
            <a:r>
              <a:rPr lang="en-US" sz="2000" i="1" dirty="0" smtClean="0"/>
              <a:t>not</a:t>
            </a:r>
            <a:r>
              <a:rPr lang="en-US" sz="2000" dirty="0" smtClean="0"/>
              <a:t> equations</a:t>
            </a:r>
            <a:r>
              <a:rPr lang="en-US" sz="2000" dirty="0" smtClean="0"/>
              <a:t>!</a:t>
            </a:r>
          </a:p>
          <a:p>
            <a:pPr eaLnBrk="1" hangingPunct="1"/>
            <a:r>
              <a:rPr lang="en-US" sz="2000" dirty="0" smtClean="0"/>
              <a:t>The word “Determine” does not mean “making a decision,” it basic means if I look it up in the relation, it has a fixed value. In the case of</a:t>
            </a:r>
          </a:p>
          <a:p>
            <a:pPr lvl="1"/>
            <a:r>
              <a:rPr lang="en-US" sz="1600" b="1" dirty="0" err="1">
                <a:solidFill>
                  <a:srgbClr val="0099CC"/>
                </a:solidFill>
              </a:rPr>
              <a:t>StudentID</a:t>
            </a:r>
            <a:r>
              <a:rPr lang="en-US" sz="1600" b="1" dirty="0">
                <a:solidFill>
                  <a:srgbClr val="0099CC"/>
                </a:solidFill>
              </a:rPr>
              <a:t> </a:t>
            </a:r>
            <a:r>
              <a:rPr lang="en-US" sz="1600" b="1" dirty="0">
                <a:solidFill>
                  <a:srgbClr val="0099CC"/>
                </a:solidFill>
                <a:sym typeface="Wingdings" panose="05000000000000000000" pitchFamily="2" charset="2"/>
              </a:rPr>
              <a:t> </a:t>
            </a:r>
            <a:r>
              <a:rPr lang="en-US" sz="1600" b="1" dirty="0" err="1" smtClean="0">
                <a:solidFill>
                  <a:srgbClr val="0099CC"/>
                </a:solidFill>
                <a:sym typeface="Wingdings" panose="05000000000000000000" pitchFamily="2" charset="2"/>
              </a:rPr>
              <a:t>StudentName</a:t>
            </a:r>
            <a:endParaRPr lang="en-US" sz="1600" b="1" dirty="0" smtClean="0">
              <a:solidFill>
                <a:srgbClr val="0099CC"/>
              </a:solidFill>
              <a:sym typeface="Wingdings" panose="05000000000000000000" pitchFamily="2" charset="2"/>
            </a:endParaRPr>
          </a:p>
          <a:p>
            <a:pPr marL="0" indent="0">
              <a:buNone/>
            </a:pPr>
            <a:r>
              <a:rPr lang="en-US" sz="2000" dirty="0" smtClean="0">
                <a:sym typeface="Wingdings" panose="05000000000000000000" pitchFamily="2" charset="2"/>
              </a:rPr>
              <a:t>it basically saying that if you tell me the </a:t>
            </a:r>
            <a:r>
              <a:rPr lang="en-US" sz="2000" dirty="0" err="1" smtClean="0">
                <a:sym typeface="Wingdings" panose="05000000000000000000" pitchFamily="2" charset="2"/>
              </a:rPr>
              <a:t>StudentID</a:t>
            </a:r>
            <a:r>
              <a:rPr lang="en-US" sz="2000" dirty="0" smtClean="0">
                <a:sym typeface="Wingdings" panose="05000000000000000000" pitchFamily="2" charset="2"/>
              </a:rPr>
              <a:t>, there can only be one corresponding </a:t>
            </a:r>
            <a:r>
              <a:rPr lang="en-US" sz="2000" dirty="0" err="1" smtClean="0">
                <a:sym typeface="Wingdings" panose="05000000000000000000" pitchFamily="2" charset="2"/>
              </a:rPr>
              <a:t>StudentName</a:t>
            </a:r>
            <a:r>
              <a:rPr lang="en-US" sz="2000" dirty="0" smtClean="0">
                <a:sym typeface="Wingdings" panose="05000000000000000000" pitchFamily="2" charset="2"/>
              </a:rPr>
              <a:t> in that relation!</a:t>
            </a:r>
            <a:r>
              <a:rPr lang="en-US" sz="2000" dirty="0" smtClean="0"/>
              <a:t> </a:t>
            </a:r>
            <a:endParaRPr lang="en-US" sz="2000" dirty="0" smtClean="0"/>
          </a:p>
        </p:txBody>
      </p:sp>
      <p:sp>
        <p:nvSpPr>
          <p:cNvPr id="4" name="Slide Number Placeholder 3"/>
          <p:cNvSpPr>
            <a:spLocks noGrp="1"/>
          </p:cNvSpPr>
          <p:nvPr>
            <p:ph type="sldNum" sz="quarter" idx="11"/>
          </p:nvPr>
        </p:nvSpPr>
        <p:spPr/>
        <p:txBody>
          <a:bodyPr/>
          <a:lstStyle/>
          <a:p>
            <a:pPr>
              <a:defRPr/>
            </a:pPr>
            <a:r>
              <a:rPr lang="en-US" smtClean="0"/>
              <a:t>3-</a:t>
            </a:r>
            <a:fld id="{CFA4E3F1-5DBA-4207-982B-269248863060}" type="slidenum">
              <a:rPr lang="en-US" smtClean="0"/>
              <a:pPr>
                <a:defRPr/>
              </a:pPr>
              <a:t>16</a:t>
            </a:fld>
            <a:endParaRPr lang="en-US" smtClean="0"/>
          </a:p>
          <a:p>
            <a:pPr>
              <a:defRPr/>
            </a:pPr>
            <a:endParaRPr lang="en-US"/>
          </a:p>
        </p:txBody>
      </p:sp>
    </p:spTree>
    <p:extLst>
      <p:ext uri="{BB962C8B-B14F-4D97-AF65-F5344CB8AC3E}">
        <p14:creationId xmlns:p14="http://schemas.microsoft.com/office/powerpoint/2010/main" val="23958278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z="3200" smtClean="0"/>
              <a:t>Functional Dependencies Are Not Equations</a:t>
            </a:r>
          </a:p>
        </p:txBody>
      </p:sp>
      <p:sp>
        <p:nvSpPr>
          <p:cNvPr id="37891" name="Rectangle 3"/>
          <p:cNvSpPr>
            <a:spLocks noGrp="1" noChangeArrowheads="1"/>
          </p:cNvSpPr>
          <p:nvPr>
            <p:ph idx="1"/>
          </p:nvPr>
        </p:nvSpPr>
        <p:spPr>
          <a:xfrm>
            <a:off x="-1143000" y="4495800"/>
            <a:ext cx="8743406" cy="1524000"/>
          </a:xfrm>
        </p:spPr>
        <p:txBody>
          <a:bodyPr/>
          <a:lstStyle/>
          <a:p>
            <a:pPr lvl="3" eaLnBrk="1" hangingPunct="1">
              <a:lnSpc>
                <a:spcPct val="90000"/>
              </a:lnSpc>
              <a:buFontTx/>
              <a:buNone/>
            </a:pPr>
            <a:r>
              <a:rPr lang="en-US" sz="2800" b="1" dirty="0" smtClean="0">
                <a:solidFill>
                  <a:srgbClr val="0066FF"/>
                </a:solidFill>
              </a:rPr>
              <a:t>  </a:t>
            </a:r>
            <a:r>
              <a:rPr lang="en-US" sz="2800" b="1" dirty="0" err="1" smtClean="0">
                <a:solidFill>
                  <a:srgbClr val="0099CC"/>
                </a:solidFill>
              </a:rPr>
              <a:t>ObjectColor</a:t>
            </a:r>
            <a:r>
              <a:rPr lang="en-US" sz="2800" b="1" dirty="0" smtClean="0">
                <a:solidFill>
                  <a:srgbClr val="0099CC"/>
                </a:solidFill>
              </a:rPr>
              <a:t> </a:t>
            </a:r>
            <a:r>
              <a:rPr lang="en-US" sz="2800" b="1" dirty="0" smtClean="0">
                <a:solidFill>
                  <a:srgbClr val="0099CC"/>
                </a:solidFill>
                <a:sym typeface="Wingdings" panose="05000000000000000000" pitchFamily="2" charset="2"/>
              </a:rPr>
              <a:t> Weight</a:t>
            </a:r>
          </a:p>
          <a:p>
            <a:pPr lvl="3" eaLnBrk="1" hangingPunct="1">
              <a:lnSpc>
                <a:spcPct val="90000"/>
              </a:lnSpc>
              <a:buFontTx/>
              <a:buNone/>
            </a:pPr>
            <a:r>
              <a:rPr lang="en-US" sz="2800" b="1" dirty="0" smtClean="0">
                <a:solidFill>
                  <a:srgbClr val="0099CC"/>
                </a:solidFill>
                <a:sym typeface="Wingdings" panose="05000000000000000000" pitchFamily="2" charset="2"/>
              </a:rPr>
              <a:t>  </a:t>
            </a:r>
            <a:r>
              <a:rPr lang="en-US" sz="2800" b="1" dirty="0" err="1" smtClean="0">
                <a:solidFill>
                  <a:srgbClr val="0099CC"/>
                </a:solidFill>
                <a:sym typeface="Wingdings" panose="05000000000000000000" pitchFamily="2" charset="2"/>
              </a:rPr>
              <a:t>ObjectColor</a:t>
            </a:r>
            <a:r>
              <a:rPr lang="en-US" sz="2800" b="1" dirty="0" smtClean="0">
                <a:solidFill>
                  <a:srgbClr val="0099CC"/>
                </a:solidFill>
                <a:sym typeface="Wingdings" panose="05000000000000000000" pitchFamily="2" charset="2"/>
              </a:rPr>
              <a:t>  Shape</a:t>
            </a:r>
          </a:p>
          <a:p>
            <a:pPr lvl="3" eaLnBrk="1" hangingPunct="1">
              <a:lnSpc>
                <a:spcPct val="90000"/>
              </a:lnSpc>
              <a:buFontTx/>
              <a:buNone/>
            </a:pPr>
            <a:r>
              <a:rPr lang="en-US" sz="2800" b="1" dirty="0" smtClean="0">
                <a:solidFill>
                  <a:srgbClr val="0099CC"/>
                </a:solidFill>
                <a:sym typeface="Wingdings" panose="05000000000000000000" pitchFamily="2" charset="2"/>
              </a:rPr>
              <a:t>  </a:t>
            </a:r>
            <a:r>
              <a:rPr lang="en-US" sz="2800" b="1" dirty="0" err="1" smtClean="0">
                <a:solidFill>
                  <a:srgbClr val="0099CC"/>
                </a:solidFill>
                <a:sym typeface="Wingdings" panose="05000000000000000000" pitchFamily="2" charset="2"/>
              </a:rPr>
              <a:t>ObjectColor</a:t>
            </a:r>
            <a:r>
              <a:rPr lang="en-US" b="1" dirty="0" smtClean="0">
                <a:solidFill>
                  <a:srgbClr val="0099CC"/>
                </a:solidFill>
                <a:sym typeface="Wingdings" panose="05000000000000000000" pitchFamily="2" charset="2"/>
              </a:rPr>
              <a:t> </a:t>
            </a:r>
            <a:r>
              <a:rPr lang="en-US" sz="2800" b="1" dirty="0" smtClean="0">
                <a:solidFill>
                  <a:srgbClr val="0099CC"/>
                </a:solidFill>
                <a:sym typeface="Wingdings" panose="05000000000000000000" pitchFamily="2" charset="2"/>
              </a:rPr>
              <a:t> (Weight, Shape)</a:t>
            </a:r>
            <a:endParaRPr lang="en-US" sz="2800" b="1" dirty="0" smtClean="0">
              <a:solidFill>
                <a:srgbClr val="0099CC"/>
              </a:solidFill>
            </a:endParaRPr>
          </a:p>
        </p:txBody>
      </p:sp>
      <p:sp>
        <p:nvSpPr>
          <p:cNvPr id="3" name="Footer Placeholder 2"/>
          <p:cNvSpPr>
            <a:spLocks noGrp="1"/>
          </p:cNvSpPr>
          <p:nvPr>
            <p:ph type="ftr" sz="quarter" idx="10"/>
          </p:nvPr>
        </p:nvSpPr>
        <p:spPr/>
        <p:txBody>
          <a:bodyPr/>
          <a:lstStyle/>
          <a:p>
            <a:pPr>
              <a:defRPr/>
            </a:pPr>
            <a:r>
              <a:rPr lang="en-US" smtClean="0">
                <a:solidFill>
                  <a:srgbClr val="D57A15"/>
                </a:solidFill>
              </a:rPr>
              <a:t>KROENKE AND AUER - DATABASE PROCESSING, 14th Edition  </a:t>
            </a:r>
            <a:r>
              <a:rPr lang="en-US" smtClean="0">
                <a:solidFill>
                  <a:srgbClr val="5F978D"/>
                </a:solidFill>
              </a:rPr>
              <a:t>© 2016 Pearson Education, Inc.</a:t>
            </a:r>
            <a:endParaRPr lang="en-US" dirty="0">
              <a:solidFill>
                <a:srgbClr val="5F978D"/>
              </a:solidFill>
            </a:endParaRPr>
          </a:p>
        </p:txBody>
      </p:sp>
      <p:sp>
        <p:nvSpPr>
          <p:cNvPr id="4" name="Slide Number Placeholder 3"/>
          <p:cNvSpPr>
            <a:spLocks noGrp="1"/>
          </p:cNvSpPr>
          <p:nvPr>
            <p:ph type="sldNum" sz="quarter" idx="11"/>
          </p:nvPr>
        </p:nvSpPr>
        <p:spPr/>
        <p:txBody>
          <a:bodyPr/>
          <a:lstStyle/>
          <a:p>
            <a:pPr>
              <a:defRPr/>
            </a:pPr>
            <a:r>
              <a:rPr lang="en-US" smtClean="0"/>
              <a:t>3-</a:t>
            </a:r>
            <a:fld id="{CFA4E3F1-5DBA-4207-982B-269248863060}" type="slidenum">
              <a:rPr lang="en-US" smtClean="0"/>
              <a:pPr>
                <a:defRPr/>
              </a:pPr>
              <a:t>17</a:t>
            </a:fld>
            <a:endParaRPr lang="en-US" smtClean="0"/>
          </a:p>
          <a:p>
            <a:pPr>
              <a:defRPr/>
            </a:pPr>
            <a:endParaRPr lang="en-US"/>
          </a:p>
        </p:txBody>
      </p:sp>
      <p:pic>
        <p:nvPicPr>
          <p:cNvPr id="2" name="Picture 1"/>
          <p:cNvPicPr>
            <a:picLocks noChangeAspect="1"/>
          </p:cNvPicPr>
          <p:nvPr/>
        </p:nvPicPr>
        <p:blipFill>
          <a:blip r:embed="rId3"/>
          <a:stretch>
            <a:fillRect/>
          </a:stretch>
        </p:blipFill>
        <p:spPr>
          <a:xfrm>
            <a:off x="457201" y="1523999"/>
            <a:ext cx="8229600" cy="2763951"/>
          </a:xfrm>
          <a:prstGeom prst="rect">
            <a:avLst/>
          </a:prstGeom>
          <a:ln>
            <a:solidFill>
              <a:schemeClr val="tx1">
                <a:lumMod val="50000"/>
                <a:lumOff val="50000"/>
              </a:schemeClr>
            </a:solidFill>
          </a:ln>
        </p:spPr>
      </p:pic>
      <p:sp>
        <p:nvSpPr>
          <p:cNvPr id="5" name="TextBox 4"/>
          <p:cNvSpPr txBox="1"/>
          <p:nvPr/>
        </p:nvSpPr>
        <p:spPr>
          <a:xfrm>
            <a:off x="6400800" y="4475659"/>
            <a:ext cx="2133600" cy="1477328"/>
          </a:xfrm>
          <a:prstGeom prst="rect">
            <a:avLst/>
          </a:prstGeom>
          <a:noFill/>
        </p:spPr>
        <p:txBody>
          <a:bodyPr wrap="square" rtlCol="0">
            <a:spAutoFit/>
          </a:bodyPr>
          <a:lstStyle/>
          <a:p>
            <a:r>
              <a:rPr lang="en-US" dirty="0" smtClean="0"/>
              <a:t>What if each color had a unique weight?</a:t>
            </a:r>
          </a:p>
          <a:p>
            <a:r>
              <a:rPr lang="en-US" dirty="0" smtClean="0"/>
              <a:t>Or each color had a unique shape?</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Composite Determinants</a:t>
            </a:r>
          </a:p>
        </p:txBody>
      </p:sp>
      <p:sp>
        <p:nvSpPr>
          <p:cNvPr id="39939" name="Rectangle 3"/>
          <p:cNvSpPr>
            <a:spLocks noGrp="1" noChangeArrowheads="1"/>
          </p:cNvSpPr>
          <p:nvPr>
            <p:ph idx="1"/>
          </p:nvPr>
        </p:nvSpPr>
        <p:spPr/>
        <p:txBody>
          <a:bodyPr/>
          <a:lstStyle/>
          <a:p>
            <a:pPr eaLnBrk="1" hangingPunct="1">
              <a:buClr>
                <a:schemeClr val="tx1"/>
              </a:buClr>
            </a:pPr>
            <a:r>
              <a:rPr lang="en-US" b="1" dirty="0" smtClean="0">
                <a:solidFill>
                  <a:srgbClr val="0099CC"/>
                </a:solidFill>
              </a:rPr>
              <a:t>Composite determinant</a:t>
            </a:r>
            <a:r>
              <a:rPr lang="en-US" dirty="0" smtClean="0">
                <a:solidFill>
                  <a:srgbClr val="0099CC"/>
                </a:solidFill>
              </a:rPr>
              <a:t> </a:t>
            </a:r>
            <a:r>
              <a:rPr lang="en-US" dirty="0" smtClean="0"/>
              <a:t>= a determinant of a functional dependency that consists of more than one attribute</a:t>
            </a:r>
          </a:p>
          <a:p>
            <a:pPr eaLnBrk="1" hangingPunct="1">
              <a:buFontTx/>
              <a:buNone/>
            </a:pPr>
            <a:r>
              <a:rPr lang="en-US" sz="2800" b="1" dirty="0" smtClean="0">
                <a:solidFill>
                  <a:srgbClr val="0066FF"/>
                </a:solidFill>
                <a:sym typeface="Wingdings" panose="05000000000000000000" pitchFamily="2" charset="2"/>
              </a:rPr>
              <a:t>      </a:t>
            </a:r>
            <a:r>
              <a:rPr lang="en-US" sz="2800" b="1" dirty="0" smtClean="0">
                <a:solidFill>
                  <a:srgbClr val="0099CC"/>
                </a:solidFill>
                <a:sym typeface="Wingdings" panose="05000000000000000000" pitchFamily="2" charset="2"/>
              </a:rPr>
              <a:t>(</a:t>
            </a:r>
            <a:r>
              <a:rPr lang="en-US" sz="2800" b="1" dirty="0" err="1" smtClean="0">
                <a:solidFill>
                  <a:srgbClr val="0099CC"/>
                </a:solidFill>
                <a:sym typeface="Wingdings" panose="05000000000000000000" pitchFamily="2" charset="2"/>
              </a:rPr>
              <a:t>StudentNumber</a:t>
            </a:r>
            <a:r>
              <a:rPr lang="en-US" sz="2800" b="1" dirty="0" smtClean="0">
                <a:solidFill>
                  <a:srgbClr val="0099CC"/>
                </a:solidFill>
                <a:sym typeface="Wingdings" panose="05000000000000000000" pitchFamily="2" charset="2"/>
              </a:rPr>
              <a:t>, </a:t>
            </a:r>
            <a:r>
              <a:rPr lang="en-US" sz="2800" b="1" dirty="0" err="1" smtClean="0">
                <a:solidFill>
                  <a:srgbClr val="0099CC"/>
                </a:solidFill>
                <a:sym typeface="Wingdings" panose="05000000000000000000" pitchFamily="2" charset="2"/>
              </a:rPr>
              <a:t>ClassName</a:t>
            </a:r>
            <a:r>
              <a:rPr lang="en-US" sz="2800" b="1" dirty="0" smtClean="0">
                <a:solidFill>
                  <a:srgbClr val="0099CC"/>
                </a:solidFill>
                <a:sym typeface="Wingdings" panose="05000000000000000000" pitchFamily="2" charset="2"/>
              </a:rPr>
              <a:t>)  (Grade)</a:t>
            </a:r>
          </a:p>
        </p:txBody>
      </p:sp>
      <p:sp>
        <p:nvSpPr>
          <p:cNvPr id="3" name="Footer Placeholder 2"/>
          <p:cNvSpPr>
            <a:spLocks noGrp="1"/>
          </p:cNvSpPr>
          <p:nvPr>
            <p:ph type="ftr" sz="quarter" idx="10"/>
          </p:nvPr>
        </p:nvSpPr>
        <p:spPr/>
        <p:txBody>
          <a:bodyPr/>
          <a:lstStyle/>
          <a:p>
            <a:pPr>
              <a:defRPr/>
            </a:pPr>
            <a:r>
              <a:rPr lang="en-US" smtClean="0">
                <a:solidFill>
                  <a:srgbClr val="D57A15"/>
                </a:solidFill>
              </a:rPr>
              <a:t>KROENKE AND AUER - DATABASE PROCESSING, 14th Edition  </a:t>
            </a:r>
            <a:r>
              <a:rPr lang="en-US" smtClean="0">
                <a:solidFill>
                  <a:srgbClr val="5F978D"/>
                </a:solidFill>
              </a:rPr>
              <a:t>© 2016 Pearson Education, Inc.</a:t>
            </a:r>
            <a:endParaRPr lang="en-US" dirty="0">
              <a:solidFill>
                <a:srgbClr val="5F978D"/>
              </a:solidFill>
            </a:endParaRPr>
          </a:p>
        </p:txBody>
      </p:sp>
      <p:sp>
        <p:nvSpPr>
          <p:cNvPr id="4" name="Slide Number Placeholder 3"/>
          <p:cNvSpPr>
            <a:spLocks noGrp="1"/>
          </p:cNvSpPr>
          <p:nvPr>
            <p:ph type="sldNum" sz="quarter" idx="11"/>
          </p:nvPr>
        </p:nvSpPr>
        <p:spPr/>
        <p:txBody>
          <a:bodyPr/>
          <a:lstStyle/>
          <a:p>
            <a:pPr>
              <a:defRPr/>
            </a:pPr>
            <a:r>
              <a:rPr lang="en-US" smtClean="0"/>
              <a:t>3-</a:t>
            </a:r>
            <a:fld id="{CFA4E3F1-5DBA-4207-982B-269248863060}" type="slidenum">
              <a:rPr lang="en-US" smtClean="0"/>
              <a:pPr>
                <a:defRPr/>
              </a:pPr>
              <a:t>18</a:t>
            </a:fld>
            <a:endParaRPr lang="en-US" smtClean="0"/>
          </a:p>
          <a:p>
            <a:pPr>
              <a:defRPr/>
            </a:pP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t>Functional Dependency Rules</a:t>
            </a:r>
          </a:p>
        </p:txBody>
      </p:sp>
      <p:sp>
        <p:nvSpPr>
          <p:cNvPr id="41987" name="Rectangle 3"/>
          <p:cNvSpPr>
            <a:spLocks noGrp="1" noChangeArrowheads="1"/>
          </p:cNvSpPr>
          <p:nvPr>
            <p:ph idx="1"/>
          </p:nvPr>
        </p:nvSpPr>
        <p:spPr/>
        <p:txBody>
          <a:bodyPr/>
          <a:lstStyle/>
          <a:p>
            <a:pPr eaLnBrk="1" hangingPunct="1"/>
            <a:r>
              <a:rPr lang="en-US" dirty="0" smtClean="0"/>
              <a:t>If A </a:t>
            </a:r>
            <a:r>
              <a:rPr lang="en-US" dirty="0" smtClean="0">
                <a:sym typeface="Wingdings" panose="05000000000000000000" pitchFamily="2" charset="2"/>
              </a:rPr>
              <a:t> (B, C), then A  B and A C.</a:t>
            </a:r>
          </a:p>
          <a:p>
            <a:pPr lvl="1"/>
            <a:r>
              <a:rPr lang="en-US" dirty="0" smtClean="0">
                <a:sym typeface="Wingdings" panose="05000000000000000000" pitchFamily="2" charset="2"/>
              </a:rPr>
              <a:t>This is the </a:t>
            </a:r>
            <a:r>
              <a:rPr lang="en-US" b="1" dirty="0" smtClean="0">
                <a:solidFill>
                  <a:srgbClr val="0099CC"/>
                </a:solidFill>
                <a:sym typeface="Wingdings" panose="05000000000000000000" pitchFamily="2" charset="2"/>
              </a:rPr>
              <a:t>decomposition rule</a:t>
            </a:r>
            <a:r>
              <a:rPr lang="en-US" dirty="0" smtClean="0">
                <a:sym typeface="Wingdings" panose="05000000000000000000" pitchFamily="2" charset="2"/>
              </a:rPr>
              <a:t>.</a:t>
            </a:r>
          </a:p>
          <a:p>
            <a:r>
              <a:rPr lang="en-US" dirty="0"/>
              <a:t>If </a:t>
            </a:r>
            <a:r>
              <a:rPr lang="en-US" dirty="0">
                <a:sym typeface="Wingdings" panose="05000000000000000000" pitchFamily="2" charset="2"/>
              </a:rPr>
              <a:t>A  B and A </a:t>
            </a:r>
            <a:r>
              <a:rPr lang="en-US" dirty="0" smtClean="0">
                <a:sym typeface="Wingdings" panose="05000000000000000000" pitchFamily="2" charset="2"/>
              </a:rPr>
              <a:t>C, </a:t>
            </a:r>
            <a:r>
              <a:rPr lang="en-US" dirty="0">
                <a:sym typeface="Wingdings" panose="05000000000000000000" pitchFamily="2" charset="2"/>
              </a:rPr>
              <a:t>then A </a:t>
            </a:r>
            <a:r>
              <a:rPr lang="en-US" dirty="0" smtClean="0">
                <a:sym typeface="Wingdings" panose="05000000000000000000" pitchFamily="2" charset="2"/>
              </a:rPr>
              <a:t> </a:t>
            </a:r>
            <a:r>
              <a:rPr lang="en-US" dirty="0">
                <a:sym typeface="Wingdings" panose="05000000000000000000" pitchFamily="2" charset="2"/>
              </a:rPr>
              <a:t>(B, C)</a:t>
            </a:r>
            <a:r>
              <a:rPr lang="en-US" dirty="0" smtClean="0">
                <a:sym typeface="Wingdings" panose="05000000000000000000" pitchFamily="2" charset="2"/>
              </a:rPr>
              <a:t>.</a:t>
            </a:r>
            <a:endParaRPr lang="en-US" dirty="0">
              <a:sym typeface="Wingdings" panose="05000000000000000000" pitchFamily="2" charset="2"/>
            </a:endParaRPr>
          </a:p>
          <a:p>
            <a:pPr lvl="1"/>
            <a:r>
              <a:rPr lang="en-US" dirty="0">
                <a:sym typeface="Wingdings" panose="05000000000000000000" pitchFamily="2" charset="2"/>
              </a:rPr>
              <a:t>This is the </a:t>
            </a:r>
            <a:r>
              <a:rPr lang="en-US" b="1" dirty="0" smtClean="0">
                <a:solidFill>
                  <a:srgbClr val="0099CC"/>
                </a:solidFill>
                <a:sym typeface="Wingdings" panose="05000000000000000000" pitchFamily="2" charset="2"/>
              </a:rPr>
              <a:t>union rule</a:t>
            </a:r>
            <a:r>
              <a:rPr lang="en-US" dirty="0">
                <a:sym typeface="Wingdings" panose="05000000000000000000" pitchFamily="2" charset="2"/>
              </a:rPr>
              <a:t>.</a:t>
            </a:r>
          </a:p>
          <a:p>
            <a:pPr eaLnBrk="1" hangingPunct="1"/>
            <a:r>
              <a:rPr lang="en-US" dirty="0" smtClean="0">
                <a:sym typeface="Wingdings" panose="05000000000000000000" pitchFamily="2" charset="2"/>
              </a:rPr>
              <a:t>However, if (A,B)  C, then </a:t>
            </a:r>
            <a:r>
              <a:rPr lang="en-US" i="1" dirty="0" smtClean="0">
                <a:solidFill>
                  <a:srgbClr val="0099CC"/>
                </a:solidFill>
                <a:sym typeface="Wingdings" panose="05000000000000000000" pitchFamily="2" charset="2"/>
              </a:rPr>
              <a:t>neither A nor B </a:t>
            </a:r>
            <a:r>
              <a:rPr lang="en-US" i="1" dirty="0" smtClean="0">
                <a:solidFill>
                  <a:srgbClr val="0099CC"/>
                </a:solidFill>
                <a:sym typeface="Wingdings" panose="05000000000000000000" pitchFamily="2" charset="2"/>
              </a:rPr>
              <a:t>MAY determine </a:t>
            </a:r>
            <a:r>
              <a:rPr lang="en-US" i="1" dirty="0" smtClean="0">
                <a:solidFill>
                  <a:srgbClr val="0099CC"/>
                </a:solidFill>
                <a:sym typeface="Wingdings" panose="05000000000000000000" pitchFamily="2" charset="2"/>
              </a:rPr>
              <a:t>C by itself</a:t>
            </a:r>
            <a:r>
              <a:rPr lang="en-US" dirty="0" smtClean="0">
                <a:sym typeface="Wingdings" panose="05000000000000000000" pitchFamily="2" charset="2"/>
              </a:rPr>
              <a:t>.</a:t>
            </a:r>
            <a:endParaRPr lang="en-US" dirty="0" smtClean="0"/>
          </a:p>
        </p:txBody>
      </p:sp>
      <p:sp>
        <p:nvSpPr>
          <p:cNvPr id="3" name="Footer Placeholder 2"/>
          <p:cNvSpPr>
            <a:spLocks noGrp="1"/>
          </p:cNvSpPr>
          <p:nvPr>
            <p:ph type="ftr" sz="quarter" idx="10"/>
          </p:nvPr>
        </p:nvSpPr>
        <p:spPr/>
        <p:txBody>
          <a:bodyPr/>
          <a:lstStyle/>
          <a:p>
            <a:pPr>
              <a:defRPr/>
            </a:pPr>
            <a:r>
              <a:rPr lang="en-US" smtClean="0">
                <a:solidFill>
                  <a:srgbClr val="D57A15"/>
                </a:solidFill>
              </a:rPr>
              <a:t>KROENKE AND AUER - DATABASE PROCESSING, 14th Edition  </a:t>
            </a:r>
            <a:r>
              <a:rPr lang="en-US" smtClean="0">
                <a:solidFill>
                  <a:srgbClr val="5F978D"/>
                </a:solidFill>
              </a:rPr>
              <a:t>© 2016 Pearson Education, Inc.</a:t>
            </a:r>
            <a:endParaRPr lang="en-US" dirty="0">
              <a:solidFill>
                <a:srgbClr val="5F978D"/>
              </a:solidFill>
            </a:endParaRPr>
          </a:p>
        </p:txBody>
      </p:sp>
      <p:sp>
        <p:nvSpPr>
          <p:cNvPr id="4" name="Slide Number Placeholder 3"/>
          <p:cNvSpPr>
            <a:spLocks noGrp="1"/>
          </p:cNvSpPr>
          <p:nvPr>
            <p:ph type="sldNum" sz="quarter" idx="11"/>
          </p:nvPr>
        </p:nvSpPr>
        <p:spPr/>
        <p:txBody>
          <a:bodyPr/>
          <a:lstStyle/>
          <a:p>
            <a:pPr>
              <a:defRPr/>
            </a:pPr>
            <a:r>
              <a:rPr lang="en-US" smtClean="0"/>
              <a:t>3-</a:t>
            </a:r>
            <a:fld id="{CFA4E3F1-5DBA-4207-982B-269248863060}" type="slidenum">
              <a:rPr lang="en-US" smtClean="0"/>
              <a:pPr>
                <a:defRPr/>
              </a:pPr>
              <a:t>19</a:t>
            </a:fld>
            <a:endParaRPr lang="en-US" smtClean="0"/>
          </a:p>
          <a:p>
            <a:pPr>
              <a:defRPr/>
            </a:pP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159722" y="985838"/>
            <a:ext cx="4467225" cy="4500562"/>
          </a:xfrm>
          <a:prstGeom prst="rect">
            <a:avLst/>
          </a:prstGeom>
        </p:spPr>
      </p:pic>
      <p:sp>
        <p:nvSpPr>
          <p:cNvPr id="13315" name="Rectangle 2"/>
          <p:cNvSpPr>
            <a:spLocks noGrp="1" noChangeArrowheads="1"/>
          </p:cNvSpPr>
          <p:nvPr>
            <p:ph type="title"/>
          </p:nvPr>
        </p:nvSpPr>
        <p:spPr>
          <a:xfrm>
            <a:off x="457200" y="76200"/>
            <a:ext cx="8229600" cy="792162"/>
          </a:xfrm>
        </p:spPr>
        <p:txBody>
          <a:bodyPr/>
          <a:lstStyle/>
          <a:p>
            <a:pPr eaLnBrk="1" hangingPunct="1"/>
            <a:r>
              <a:rPr lang="en-US" dirty="0" smtClean="0"/>
              <a:t>How Many Tables?</a:t>
            </a:r>
          </a:p>
        </p:txBody>
      </p:sp>
      <p:sp>
        <p:nvSpPr>
          <p:cNvPr id="13316" name="Text Box 6"/>
          <p:cNvSpPr txBox="1">
            <a:spLocks noChangeArrowheads="1"/>
          </p:cNvSpPr>
          <p:nvPr/>
        </p:nvSpPr>
        <p:spPr bwMode="auto">
          <a:xfrm>
            <a:off x="609600" y="5486400"/>
            <a:ext cx="8077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sz="1800" dirty="0"/>
              <a:t>Should we store these </a:t>
            </a:r>
            <a:r>
              <a:rPr lang="en-US" sz="1800" dirty="0" smtClean="0"/>
              <a:t>three tables </a:t>
            </a:r>
            <a:r>
              <a:rPr lang="en-US" sz="1800" dirty="0"/>
              <a:t>as they are, or should we combine them into one table in our new database?</a:t>
            </a:r>
          </a:p>
        </p:txBody>
      </p:sp>
      <p:sp>
        <p:nvSpPr>
          <p:cNvPr id="4" name="Footer Placeholder 3"/>
          <p:cNvSpPr>
            <a:spLocks noGrp="1"/>
          </p:cNvSpPr>
          <p:nvPr>
            <p:ph type="ftr" sz="quarter" idx="10"/>
          </p:nvPr>
        </p:nvSpPr>
        <p:spPr/>
        <p:txBody>
          <a:bodyPr/>
          <a:lstStyle/>
          <a:p>
            <a:pPr>
              <a:defRPr/>
            </a:pPr>
            <a:r>
              <a:rPr lang="en-US" smtClean="0">
                <a:solidFill>
                  <a:srgbClr val="D57A15"/>
                </a:solidFill>
              </a:rPr>
              <a:t>KROENKE AND AUER - DATABASE PROCESSING, 14th Edition  </a:t>
            </a:r>
            <a:r>
              <a:rPr lang="en-US" smtClean="0">
                <a:solidFill>
                  <a:srgbClr val="5F978D"/>
                </a:solidFill>
              </a:rPr>
              <a:t>© 2016 Pearson Education, Inc.</a:t>
            </a:r>
            <a:endParaRPr lang="en-US" dirty="0">
              <a:solidFill>
                <a:srgbClr val="5F978D"/>
              </a:solidFill>
            </a:endParaRPr>
          </a:p>
        </p:txBody>
      </p:sp>
      <p:sp>
        <p:nvSpPr>
          <p:cNvPr id="5" name="Slide Number Placeholder 4"/>
          <p:cNvSpPr>
            <a:spLocks noGrp="1"/>
          </p:cNvSpPr>
          <p:nvPr>
            <p:ph type="sldNum" sz="quarter" idx="11"/>
          </p:nvPr>
        </p:nvSpPr>
        <p:spPr/>
        <p:txBody>
          <a:bodyPr/>
          <a:lstStyle/>
          <a:p>
            <a:pPr>
              <a:defRPr/>
            </a:pPr>
            <a:r>
              <a:rPr lang="en-US" smtClean="0"/>
              <a:t>3-</a:t>
            </a:r>
            <a:fld id="{CFA4E3F1-5DBA-4207-982B-269248863060}" type="slidenum">
              <a:rPr lang="en-US" smtClean="0"/>
              <a:pPr>
                <a:defRPr/>
              </a:pPr>
              <a:t>2</a:t>
            </a:fld>
            <a:endParaRPr lang="en-US" smtClean="0"/>
          </a:p>
          <a:p>
            <a:pPr>
              <a:defRPr/>
            </a:pP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20886" y="1524000"/>
            <a:ext cx="8089714" cy="3505200"/>
          </a:xfrm>
          <a:prstGeom prst="rect">
            <a:avLst/>
          </a:prstGeom>
        </p:spPr>
      </p:pic>
      <p:sp>
        <p:nvSpPr>
          <p:cNvPr id="44035" name="Rectangle 4"/>
          <p:cNvSpPr>
            <a:spLocks noGrp="1" noChangeArrowheads="1"/>
          </p:cNvSpPr>
          <p:nvPr>
            <p:ph type="title"/>
          </p:nvPr>
        </p:nvSpPr>
        <p:spPr/>
        <p:txBody>
          <a:bodyPr/>
          <a:lstStyle/>
          <a:p>
            <a:pPr eaLnBrk="1" hangingPunct="1"/>
            <a:r>
              <a:rPr lang="en-US" sz="4000" smtClean="0"/>
              <a:t>Functional Dependencies in the SKU_DATA Table</a:t>
            </a:r>
          </a:p>
        </p:txBody>
      </p:sp>
      <p:sp>
        <p:nvSpPr>
          <p:cNvPr id="4" name="Footer Placeholder 3"/>
          <p:cNvSpPr>
            <a:spLocks noGrp="1"/>
          </p:cNvSpPr>
          <p:nvPr>
            <p:ph type="ftr" sz="quarter" idx="10"/>
          </p:nvPr>
        </p:nvSpPr>
        <p:spPr/>
        <p:txBody>
          <a:bodyPr/>
          <a:lstStyle/>
          <a:p>
            <a:pPr>
              <a:defRPr/>
            </a:pPr>
            <a:r>
              <a:rPr lang="en-US" smtClean="0">
                <a:solidFill>
                  <a:srgbClr val="D57A15"/>
                </a:solidFill>
              </a:rPr>
              <a:t>KROENKE AND AUER - DATABASE PROCESSING, 14th Edition  </a:t>
            </a:r>
            <a:r>
              <a:rPr lang="en-US" smtClean="0">
                <a:solidFill>
                  <a:srgbClr val="5F978D"/>
                </a:solidFill>
              </a:rPr>
              <a:t>© 2016 Pearson Education, Inc.</a:t>
            </a:r>
            <a:endParaRPr lang="en-US" dirty="0">
              <a:solidFill>
                <a:srgbClr val="5F978D"/>
              </a:solidFill>
            </a:endParaRPr>
          </a:p>
        </p:txBody>
      </p:sp>
      <p:sp>
        <p:nvSpPr>
          <p:cNvPr id="5" name="Slide Number Placeholder 4"/>
          <p:cNvSpPr>
            <a:spLocks noGrp="1"/>
          </p:cNvSpPr>
          <p:nvPr>
            <p:ph type="sldNum" sz="quarter" idx="11"/>
          </p:nvPr>
        </p:nvSpPr>
        <p:spPr/>
        <p:txBody>
          <a:bodyPr/>
          <a:lstStyle/>
          <a:p>
            <a:pPr>
              <a:defRPr/>
            </a:pPr>
            <a:r>
              <a:rPr lang="en-US" dirty="0" smtClean="0"/>
              <a:t>3-</a:t>
            </a:r>
            <a:fld id="{058874BB-8265-40AF-AF24-FB4D79EA42A7}" type="slidenum">
              <a:rPr lang="en-US" smtClean="0"/>
              <a:pPr>
                <a:defRPr/>
              </a:pPr>
              <a:t>20</a:t>
            </a:fld>
            <a:endParaRPr lang="en-US" dirty="0" smtClean="0"/>
          </a:p>
          <a:p>
            <a:pPr>
              <a:defRPr/>
            </a:pPr>
            <a:endParaRPr lang="en-US" dirty="0"/>
          </a:p>
        </p:txBody>
      </p:sp>
      <p:sp>
        <p:nvSpPr>
          <p:cNvPr id="2" name="TextBox 1"/>
          <p:cNvSpPr txBox="1"/>
          <p:nvPr/>
        </p:nvSpPr>
        <p:spPr>
          <a:xfrm>
            <a:off x="1371600" y="5257800"/>
            <a:ext cx="4724400" cy="369332"/>
          </a:xfrm>
          <a:prstGeom prst="rect">
            <a:avLst/>
          </a:prstGeom>
          <a:noFill/>
        </p:spPr>
        <p:txBody>
          <a:bodyPr wrap="square" rtlCol="0">
            <a:spAutoFit/>
          </a:bodyPr>
          <a:lstStyle/>
          <a:p>
            <a:r>
              <a:rPr lang="en-US" dirty="0" smtClean="0"/>
              <a:t>What are the functional </a:t>
            </a:r>
            <a:r>
              <a:rPr lang="en-US" dirty="0" smtClean="0"/>
              <a:t>dependencies here?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z="4000" smtClean="0"/>
              <a:t>Functional Dependencies in the SKU_DATA Table</a:t>
            </a:r>
          </a:p>
        </p:txBody>
      </p:sp>
      <p:sp>
        <p:nvSpPr>
          <p:cNvPr id="46083" name="Rectangle 3"/>
          <p:cNvSpPr>
            <a:spLocks noGrp="1" noChangeArrowheads="1"/>
          </p:cNvSpPr>
          <p:nvPr>
            <p:ph idx="1"/>
          </p:nvPr>
        </p:nvSpPr>
        <p:spPr/>
        <p:txBody>
          <a:bodyPr/>
          <a:lstStyle/>
          <a:p>
            <a:pPr eaLnBrk="1" hangingPunct="1">
              <a:buFontTx/>
              <a:buNone/>
            </a:pPr>
            <a:r>
              <a:rPr lang="en-US" sz="2800" b="1" dirty="0" smtClean="0">
                <a:solidFill>
                  <a:srgbClr val="0099CC"/>
                </a:solidFill>
                <a:sym typeface="Wingdings" panose="05000000000000000000" pitchFamily="2" charset="2"/>
              </a:rPr>
              <a:t>SKU  (SKU_Description, Department, Buyer)</a:t>
            </a:r>
          </a:p>
          <a:p>
            <a:pPr eaLnBrk="1" hangingPunct="1">
              <a:buFontTx/>
              <a:buNone/>
            </a:pPr>
            <a:endParaRPr lang="en-US" sz="2800" b="1" dirty="0" smtClean="0">
              <a:solidFill>
                <a:srgbClr val="0066FF"/>
              </a:solidFill>
              <a:sym typeface="Wingdings" panose="05000000000000000000" pitchFamily="2" charset="2"/>
            </a:endParaRPr>
          </a:p>
          <a:p>
            <a:pPr eaLnBrk="1" hangingPunct="1">
              <a:buFontTx/>
              <a:buNone/>
            </a:pPr>
            <a:r>
              <a:rPr lang="en-US" sz="2800" b="1" dirty="0" smtClean="0">
                <a:solidFill>
                  <a:srgbClr val="0099CC"/>
                </a:solidFill>
                <a:sym typeface="Wingdings" panose="05000000000000000000" pitchFamily="2" charset="2"/>
              </a:rPr>
              <a:t>SKU_Description  (SKU, Department, Buyer)</a:t>
            </a:r>
          </a:p>
          <a:p>
            <a:pPr eaLnBrk="1" hangingPunct="1">
              <a:buFontTx/>
              <a:buNone/>
            </a:pPr>
            <a:endParaRPr lang="en-US" sz="2800" b="1" dirty="0" smtClean="0">
              <a:solidFill>
                <a:srgbClr val="0066FF"/>
              </a:solidFill>
              <a:sym typeface="Wingdings" panose="05000000000000000000" pitchFamily="2" charset="2"/>
            </a:endParaRPr>
          </a:p>
          <a:p>
            <a:pPr eaLnBrk="1" hangingPunct="1">
              <a:buFontTx/>
              <a:buNone/>
            </a:pPr>
            <a:r>
              <a:rPr lang="en-US" sz="2800" b="1" dirty="0" smtClean="0">
                <a:solidFill>
                  <a:srgbClr val="0099CC"/>
                </a:solidFill>
                <a:sym typeface="Wingdings" panose="05000000000000000000" pitchFamily="2" charset="2"/>
              </a:rPr>
              <a:t>Buyer  Department</a:t>
            </a:r>
          </a:p>
        </p:txBody>
      </p:sp>
      <p:sp>
        <p:nvSpPr>
          <p:cNvPr id="3" name="Footer Placeholder 2"/>
          <p:cNvSpPr>
            <a:spLocks noGrp="1"/>
          </p:cNvSpPr>
          <p:nvPr>
            <p:ph type="ftr" sz="quarter" idx="10"/>
          </p:nvPr>
        </p:nvSpPr>
        <p:spPr/>
        <p:txBody>
          <a:bodyPr/>
          <a:lstStyle/>
          <a:p>
            <a:pPr>
              <a:defRPr/>
            </a:pPr>
            <a:r>
              <a:rPr lang="en-US" smtClean="0">
                <a:solidFill>
                  <a:srgbClr val="D57A15"/>
                </a:solidFill>
              </a:rPr>
              <a:t>KROENKE AND AUER - DATABASE PROCESSING, 14th Edition  </a:t>
            </a:r>
            <a:r>
              <a:rPr lang="en-US" smtClean="0">
                <a:solidFill>
                  <a:srgbClr val="5F978D"/>
                </a:solidFill>
              </a:rPr>
              <a:t>© 2016 Pearson Education, Inc.</a:t>
            </a:r>
            <a:endParaRPr lang="en-US" dirty="0">
              <a:solidFill>
                <a:srgbClr val="5F978D"/>
              </a:solidFill>
            </a:endParaRPr>
          </a:p>
        </p:txBody>
      </p:sp>
      <p:sp>
        <p:nvSpPr>
          <p:cNvPr id="4" name="Slide Number Placeholder 3"/>
          <p:cNvSpPr>
            <a:spLocks noGrp="1"/>
          </p:cNvSpPr>
          <p:nvPr>
            <p:ph type="sldNum" sz="quarter" idx="11"/>
          </p:nvPr>
        </p:nvSpPr>
        <p:spPr/>
        <p:txBody>
          <a:bodyPr/>
          <a:lstStyle/>
          <a:p>
            <a:pPr>
              <a:defRPr/>
            </a:pPr>
            <a:r>
              <a:rPr lang="en-US" smtClean="0"/>
              <a:t>3-</a:t>
            </a:r>
            <a:fld id="{CFA4E3F1-5DBA-4207-982B-269248863060}" type="slidenum">
              <a:rPr lang="en-US" smtClean="0"/>
              <a:pPr>
                <a:defRPr/>
              </a:pPr>
              <a:t>21</a:t>
            </a:fld>
            <a:endParaRPr lang="en-US" smtClean="0"/>
          </a:p>
          <a:p>
            <a:pPr>
              <a:defRPr/>
            </a:pP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980256" y="1676400"/>
            <a:ext cx="7183488" cy="3031472"/>
          </a:xfrm>
          <a:prstGeom prst="rect">
            <a:avLst/>
          </a:prstGeom>
        </p:spPr>
      </p:pic>
      <p:sp>
        <p:nvSpPr>
          <p:cNvPr id="48131" name="Rectangle 2"/>
          <p:cNvSpPr>
            <a:spLocks noGrp="1" noChangeArrowheads="1"/>
          </p:cNvSpPr>
          <p:nvPr>
            <p:ph type="title"/>
          </p:nvPr>
        </p:nvSpPr>
        <p:spPr/>
        <p:txBody>
          <a:bodyPr/>
          <a:lstStyle/>
          <a:p>
            <a:pPr eaLnBrk="1" hangingPunct="1"/>
            <a:r>
              <a:rPr lang="en-US" sz="4000" smtClean="0"/>
              <a:t>Functional Dependencies in the ORDER_ITEM Table</a:t>
            </a:r>
          </a:p>
        </p:txBody>
      </p:sp>
      <p:sp>
        <p:nvSpPr>
          <p:cNvPr id="4" name="Footer Placeholder 3"/>
          <p:cNvSpPr>
            <a:spLocks noGrp="1"/>
          </p:cNvSpPr>
          <p:nvPr>
            <p:ph type="ftr" sz="quarter" idx="10"/>
          </p:nvPr>
        </p:nvSpPr>
        <p:spPr/>
        <p:txBody>
          <a:bodyPr/>
          <a:lstStyle/>
          <a:p>
            <a:pPr>
              <a:defRPr/>
            </a:pPr>
            <a:r>
              <a:rPr lang="en-US" smtClean="0">
                <a:solidFill>
                  <a:srgbClr val="D57A15"/>
                </a:solidFill>
              </a:rPr>
              <a:t>KROENKE AND AUER - DATABASE PROCESSING, 14th Edition  </a:t>
            </a:r>
            <a:r>
              <a:rPr lang="en-US" smtClean="0">
                <a:solidFill>
                  <a:srgbClr val="5F978D"/>
                </a:solidFill>
              </a:rPr>
              <a:t>© 2016 Pearson Education, Inc.</a:t>
            </a:r>
            <a:endParaRPr lang="en-US" dirty="0">
              <a:solidFill>
                <a:srgbClr val="5F978D"/>
              </a:solidFill>
            </a:endParaRPr>
          </a:p>
        </p:txBody>
      </p:sp>
      <p:sp>
        <p:nvSpPr>
          <p:cNvPr id="5" name="Slide Number Placeholder 4"/>
          <p:cNvSpPr>
            <a:spLocks noGrp="1"/>
          </p:cNvSpPr>
          <p:nvPr>
            <p:ph type="sldNum" sz="quarter" idx="11"/>
          </p:nvPr>
        </p:nvSpPr>
        <p:spPr/>
        <p:txBody>
          <a:bodyPr/>
          <a:lstStyle/>
          <a:p>
            <a:pPr>
              <a:defRPr/>
            </a:pPr>
            <a:r>
              <a:rPr lang="en-US" smtClean="0"/>
              <a:t>3-</a:t>
            </a:r>
            <a:fld id="{058874BB-8265-40AF-AF24-FB4D79EA42A7}" type="slidenum">
              <a:rPr lang="en-US" smtClean="0"/>
              <a:pPr>
                <a:defRPr/>
              </a:pPr>
              <a:t>22</a:t>
            </a:fld>
            <a:endParaRPr lang="en-US" smtClean="0"/>
          </a:p>
          <a:p>
            <a:pPr>
              <a:defRPr/>
            </a:pPr>
            <a:endParaRPr lang="en-US"/>
          </a:p>
        </p:txBody>
      </p:sp>
      <p:sp>
        <p:nvSpPr>
          <p:cNvPr id="6" name="TextBox 5"/>
          <p:cNvSpPr txBox="1"/>
          <p:nvPr/>
        </p:nvSpPr>
        <p:spPr>
          <a:xfrm>
            <a:off x="1371600" y="5257800"/>
            <a:ext cx="2667000" cy="646331"/>
          </a:xfrm>
          <a:prstGeom prst="rect">
            <a:avLst/>
          </a:prstGeom>
          <a:noFill/>
        </p:spPr>
        <p:txBody>
          <a:bodyPr wrap="square" rtlCol="0">
            <a:spAutoFit/>
          </a:bodyPr>
          <a:lstStyle/>
          <a:p>
            <a:r>
              <a:rPr lang="en-US" dirty="0" smtClean="0"/>
              <a:t>What are the functional dependencies?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sz="4000" smtClean="0"/>
              <a:t>Functional Dependencies in the ORDER_ITEM Table</a:t>
            </a:r>
          </a:p>
        </p:txBody>
      </p:sp>
      <p:sp>
        <p:nvSpPr>
          <p:cNvPr id="50179" name="Rectangle 3"/>
          <p:cNvSpPr>
            <a:spLocks noGrp="1" noChangeArrowheads="1"/>
          </p:cNvSpPr>
          <p:nvPr>
            <p:ph idx="1"/>
          </p:nvPr>
        </p:nvSpPr>
        <p:spPr/>
        <p:txBody>
          <a:bodyPr/>
          <a:lstStyle/>
          <a:p>
            <a:pPr eaLnBrk="1" hangingPunct="1">
              <a:buFontTx/>
              <a:buNone/>
            </a:pPr>
            <a:r>
              <a:rPr lang="en-US" sz="2800" b="1" smtClean="0">
                <a:solidFill>
                  <a:srgbClr val="0099CC"/>
                </a:solidFill>
                <a:sym typeface="Wingdings" panose="05000000000000000000" pitchFamily="2" charset="2"/>
              </a:rPr>
              <a:t>(OrderNumber, SKU) </a:t>
            </a:r>
          </a:p>
          <a:p>
            <a:pPr eaLnBrk="1" hangingPunct="1">
              <a:buFontTx/>
              <a:buNone/>
            </a:pPr>
            <a:r>
              <a:rPr lang="en-US" sz="2800" b="1" smtClean="0">
                <a:solidFill>
                  <a:srgbClr val="0099CC"/>
                </a:solidFill>
                <a:sym typeface="Wingdings" panose="05000000000000000000" pitchFamily="2" charset="2"/>
              </a:rPr>
              <a:t>			     (Quantity, Price, ExtendedPrice)</a:t>
            </a:r>
          </a:p>
          <a:p>
            <a:pPr eaLnBrk="1" hangingPunct="1">
              <a:buFontTx/>
              <a:buNone/>
            </a:pPr>
            <a:endParaRPr lang="en-US" sz="2800" b="1" smtClean="0">
              <a:solidFill>
                <a:srgbClr val="0066FF"/>
              </a:solidFill>
              <a:sym typeface="Wingdings" panose="05000000000000000000" pitchFamily="2" charset="2"/>
            </a:endParaRPr>
          </a:p>
          <a:p>
            <a:pPr eaLnBrk="1" hangingPunct="1">
              <a:buFontTx/>
              <a:buNone/>
            </a:pPr>
            <a:r>
              <a:rPr lang="en-US" sz="2800" b="1" smtClean="0">
                <a:solidFill>
                  <a:srgbClr val="0099CC"/>
                </a:solidFill>
                <a:sym typeface="Wingdings" panose="05000000000000000000" pitchFamily="2" charset="2"/>
              </a:rPr>
              <a:t>(Quantity, Price)  (ExtendedPrice)</a:t>
            </a:r>
          </a:p>
        </p:txBody>
      </p:sp>
      <p:sp>
        <p:nvSpPr>
          <p:cNvPr id="3" name="Footer Placeholder 2"/>
          <p:cNvSpPr>
            <a:spLocks noGrp="1"/>
          </p:cNvSpPr>
          <p:nvPr>
            <p:ph type="ftr" sz="quarter" idx="10"/>
          </p:nvPr>
        </p:nvSpPr>
        <p:spPr/>
        <p:txBody>
          <a:bodyPr/>
          <a:lstStyle/>
          <a:p>
            <a:pPr>
              <a:defRPr/>
            </a:pPr>
            <a:r>
              <a:rPr lang="en-US" smtClean="0">
                <a:solidFill>
                  <a:srgbClr val="D57A15"/>
                </a:solidFill>
              </a:rPr>
              <a:t>KROENKE AND AUER - DATABASE PROCESSING, 14th Edition  </a:t>
            </a:r>
            <a:r>
              <a:rPr lang="en-US" smtClean="0">
                <a:solidFill>
                  <a:srgbClr val="5F978D"/>
                </a:solidFill>
              </a:rPr>
              <a:t>© 2016 Pearson Education, Inc.</a:t>
            </a:r>
            <a:endParaRPr lang="en-US" dirty="0">
              <a:solidFill>
                <a:srgbClr val="5F978D"/>
              </a:solidFill>
            </a:endParaRPr>
          </a:p>
        </p:txBody>
      </p:sp>
      <p:sp>
        <p:nvSpPr>
          <p:cNvPr id="4" name="Slide Number Placeholder 3"/>
          <p:cNvSpPr>
            <a:spLocks noGrp="1"/>
          </p:cNvSpPr>
          <p:nvPr>
            <p:ph type="sldNum" sz="quarter" idx="11"/>
          </p:nvPr>
        </p:nvSpPr>
        <p:spPr/>
        <p:txBody>
          <a:bodyPr/>
          <a:lstStyle/>
          <a:p>
            <a:pPr>
              <a:defRPr/>
            </a:pPr>
            <a:r>
              <a:rPr lang="en-US" smtClean="0"/>
              <a:t>3-</a:t>
            </a:r>
            <a:fld id="{CFA4E3F1-5DBA-4207-982B-269248863060}" type="slidenum">
              <a:rPr lang="en-US" smtClean="0"/>
              <a:pPr>
                <a:defRPr/>
              </a:pPr>
              <a:t>23</a:t>
            </a:fld>
            <a:endParaRPr lang="en-US" smtClean="0"/>
          </a:p>
          <a:p>
            <a:pPr>
              <a:defRPr/>
            </a:pP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z="3200" smtClean="0"/>
              <a:t>What Makes Determinant Values Unique?</a:t>
            </a:r>
          </a:p>
        </p:txBody>
      </p:sp>
      <p:sp>
        <p:nvSpPr>
          <p:cNvPr id="52227" name="Rectangle 3"/>
          <p:cNvSpPr>
            <a:spLocks noGrp="1" noChangeArrowheads="1"/>
          </p:cNvSpPr>
          <p:nvPr>
            <p:ph idx="1"/>
          </p:nvPr>
        </p:nvSpPr>
        <p:spPr/>
        <p:txBody>
          <a:bodyPr/>
          <a:lstStyle/>
          <a:p>
            <a:pPr eaLnBrk="1" hangingPunct="1"/>
            <a:r>
              <a:rPr lang="en-US" dirty="0" smtClean="0"/>
              <a:t>A determinant is unique in a relation if and only if, it determines every other column in the relation.</a:t>
            </a:r>
          </a:p>
          <a:p>
            <a:pPr eaLnBrk="1" hangingPunct="1"/>
            <a:r>
              <a:rPr lang="en-US" dirty="0" smtClean="0"/>
              <a:t>You cannot find the determinants of all functional dependencies simply by looking for unique values in one column:</a:t>
            </a:r>
          </a:p>
          <a:p>
            <a:pPr lvl="1" eaLnBrk="1" hangingPunct="1"/>
            <a:r>
              <a:rPr lang="en-US" dirty="0" smtClean="0"/>
              <a:t>Data set </a:t>
            </a:r>
            <a:r>
              <a:rPr lang="en-US" dirty="0" smtClean="0"/>
              <a:t>limitations (more data will come)</a:t>
            </a:r>
            <a:endParaRPr lang="en-US" dirty="0" smtClean="0"/>
          </a:p>
          <a:p>
            <a:pPr lvl="1" eaLnBrk="1" hangingPunct="1"/>
            <a:r>
              <a:rPr lang="en-US" dirty="0" smtClean="0"/>
              <a:t>Must be logically a </a:t>
            </a:r>
            <a:r>
              <a:rPr lang="en-US" dirty="0" smtClean="0"/>
              <a:t>determinant (such as SSN determines Last Name, DOB, </a:t>
            </a:r>
            <a:r>
              <a:rPr lang="en-US" dirty="0" err="1" smtClean="0"/>
              <a:t>etc</a:t>
            </a:r>
            <a:r>
              <a:rPr lang="en-US" dirty="0" smtClean="0"/>
              <a:t>)</a:t>
            </a:r>
            <a:endParaRPr lang="en-US" dirty="0" smtClean="0"/>
          </a:p>
        </p:txBody>
      </p:sp>
      <p:sp>
        <p:nvSpPr>
          <p:cNvPr id="3" name="Footer Placeholder 2"/>
          <p:cNvSpPr>
            <a:spLocks noGrp="1"/>
          </p:cNvSpPr>
          <p:nvPr>
            <p:ph type="ftr" sz="quarter" idx="10"/>
          </p:nvPr>
        </p:nvSpPr>
        <p:spPr/>
        <p:txBody>
          <a:bodyPr/>
          <a:lstStyle/>
          <a:p>
            <a:pPr>
              <a:defRPr/>
            </a:pPr>
            <a:r>
              <a:rPr lang="en-US" smtClean="0">
                <a:solidFill>
                  <a:srgbClr val="D57A15"/>
                </a:solidFill>
              </a:rPr>
              <a:t>KROENKE AND AUER - DATABASE PROCESSING, 14th Edition  </a:t>
            </a:r>
            <a:r>
              <a:rPr lang="en-US" smtClean="0">
                <a:solidFill>
                  <a:srgbClr val="5F978D"/>
                </a:solidFill>
              </a:rPr>
              <a:t>© 2016 Pearson Education, Inc.</a:t>
            </a:r>
            <a:endParaRPr lang="en-US" dirty="0">
              <a:solidFill>
                <a:srgbClr val="5F978D"/>
              </a:solidFill>
            </a:endParaRPr>
          </a:p>
        </p:txBody>
      </p:sp>
      <p:sp>
        <p:nvSpPr>
          <p:cNvPr id="4" name="Slide Number Placeholder 3"/>
          <p:cNvSpPr>
            <a:spLocks noGrp="1"/>
          </p:cNvSpPr>
          <p:nvPr>
            <p:ph type="sldNum" sz="quarter" idx="11"/>
          </p:nvPr>
        </p:nvSpPr>
        <p:spPr/>
        <p:txBody>
          <a:bodyPr/>
          <a:lstStyle/>
          <a:p>
            <a:pPr>
              <a:defRPr/>
            </a:pPr>
            <a:r>
              <a:rPr lang="en-US" smtClean="0"/>
              <a:t>3-</a:t>
            </a:r>
            <a:fld id="{CFA4E3F1-5DBA-4207-982B-269248863060}" type="slidenum">
              <a:rPr lang="en-US" smtClean="0"/>
              <a:pPr>
                <a:defRPr/>
              </a:pPr>
              <a:t>24</a:t>
            </a:fld>
            <a:endParaRPr lang="en-US" smtClean="0"/>
          </a:p>
          <a:p>
            <a:pPr>
              <a:defRPr/>
            </a:pP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smtClean="0"/>
              <a:t>Keys</a:t>
            </a:r>
          </a:p>
        </p:txBody>
      </p:sp>
      <p:sp>
        <p:nvSpPr>
          <p:cNvPr id="54275" name="Rectangle 3"/>
          <p:cNvSpPr>
            <a:spLocks noGrp="1" noChangeArrowheads="1"/>
          </p:cNvSpPr>
          <p:nvPr>
            <p:ph idx="1"/>
          </p:nvPr>
        </p:nvSpPr>
        <p:spPr/>
        <p:txBody>
          <a:bodyPr/>
          <a:lstStyle/>
          <a:p>
            <a:pPr eaLnBrk="1" hangingPunct="1"/>
            <a:r>
              <a:rPr lang="en-US" dirty="0" smtClean="0"/>
              <a:t>A </a:t>
            </a:r>
            <a:r>
              <a:rPr lang="en-US" b="1" dirty="0" smtClean="0">
                <a:solidFill>
                  <a:srgbClr val="0099CC"/>
                </a:solidFill>
              </a:rPr>
              <a:t>key</a:t>
            </a:r>
            <a:r>
              <a:rPr lang="en-US" dirty="0" smtClean="0"/>
              <a:t> is </a:t>
            </a:r>
            <a:r>
              <a:rPr lang="en-US" dirty="0" smtClean="0"/>
              <a:t>one </a:t>
            </a:r>
            <a:r>
              <a:rPr lang="en-US" dirty="0" smtClean="0"/>
              <a:t>or more columns that is used to identify rows in a relation.</a:t>
            </a:r>
          </a:p>
          <a:p>
            <a:pPr eaLnBrk="1" hangingPunct="1"/>
            <a:r>
              <a:rPr lang="en-US" dirty="0" smtClean="0"/>
              <a:t>A </a:t>
            </a:r>
            <a:r>
              <a:rPr lang="en-US" b="1" dirty="0" smtClean="0">
                <a:solidFill>
                  <a:srgbClr val="0099CC"/>
                </a:solidFill>
              </a:rPr>
              <a:t>composite key</a:t>
            </a:r>
            <a:r>
              <a:rPr lang="en-US" dirty="0" smtClean="0">
                <a:solidFill>
                  <a:srgbClr val="0099CC"/>
                </a:solidFill>
              </a:rPr>
              <a:t> </a:t>
            </a:r>
            <a:r>
              <a:rPr lang="en-US" dirty="0" smtClean="0"/>
              <a:t>is a key that consists of two or more columns.</a:t>
            </a:r>
          </a:p>
          <a:p>
            <a:pPr eaLnBrk="1" hangingPunct="1"/>
            <a:r>
              <a:rPr lang="en-US" dirty="0" smtClean="0"/>
              <a:t>In the STUDENT table, SID is a key</a:t>
            </a:r>
          </a:p>
          <a:p>
            <a:pPr eaLnBrk="1" hangingPunct="1"/>
            <a:r>
              <a:rPr lang="en-US" dirty="0" smtClean="0"/>
              <a:t>In the ENROLLMENT table, SID + </a:t>
            </a:r>
            <a:r>
              <a:rPr lang="en-US" dirty="0" err="1" smtClean="0"/>
              <a:t>ClassName</a:t>
            </a:r>
            <a:r>
              <a:rPr lang="en-US" dirty="0" smtClean="0"/>
              <a:t> forms the key.</a:t>
            </a:r>
            <a:endParaRPr lang="en-US" dirty="0" smtClean="0"/>
          </a:p>
        </p:txBody>
      </p:sp>
      <p:sp>
        <p:nvSpPr>
          <p:cNvPr id="3" name="Footer Placeholder 2"/>
          <p:cNvSpPr>
            <a:spLocks noGrp="1"/>
          </p:cNvSpPr>
          <p:nvPr>
            <p:ph type="ftr" sz="quarter" idx="10"/>
          </p:nvPr>
        </p:nvSpPr>
        <p:spPr/>
        <p:txBody>
          <a:bodyPr/>
          <a:lstStyle/>
          <a:p>
            <a:pPr>
              <a:defRPr/>
            </a:pPr>
            <a:r>
              <a:rPr lang="en-US" smtClean="0">
                <a:solidFill>
                  <a:srgbClr val="D57A15"/>
                </a:solidFill>
              </a:rPr>
              <a:t>KROENKE AND AUER - DATABASE PROCESSING, 14th Edition  </a:t>
            </a:r>
            <a:r>
              <a:rPr lang="en-US" smtClean="0">
                <a:solidFill>
                  <a:srgbClr val="5F978D"/>
                </a:solidFill>
              </a:rPr>
              <a:t>© 2016 Pearson Education, Inc.</a:t>
            </a:r>
            <a:endParaRPr lang="en-US" dirty="0">
              <a:solidFill>
                <a:srgbClr val="5F978D"/>
              </a:solidFill>
            </a:endParaRPr>
          </a:p>
        </p:txBody>
      </p:sp>
      <p:sp>
        <p:nvSpPr>
          <p:cNvPr id="4" name="Slide Number Placeholder 3"/>
          <p:cNvSpPr>
            <a:spLocks noGrp="1"/>
          </p:cNvSpPr>
          <p:nvPr>
            <p:ph type="sldNum" sz="quarter" idx="11"/>
          </p:nvPr>
        </p:nvSpPr>
        <p:spPr/>
        <p:txBody>
          <a:bodyPr/>
          <a:lstStyle/>
          <a:p>
            <a:pPr>
              <a:defRPr/>
            </a:pPr>
            <a:r>
              <a:rPr lang="en-US" smtClean="0"/>
              <a:t>3-</a:t>
            </a:r>
            <a:fld id="{CFA4E3F1-5DBA-4207-982B-269248863060}" type="slidenum">
              <a:rPr lang="en-US" smtClean="0"/>
              <a:pPr>
                <a:defRPr/>
              </a:pPr>
              <a:t>25</a:t>
            </a:fld>
            <a:endParaRPr lang="en-US" smtClean="0"/>
          </a:p>
          <a:p>
            <a:pPr>
              <a:defRPr/>
            </a:pP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mtClean="0"/>
              <a:t>Candidate and Primary Keys</a:t>
            </a:r>
          </a:p>
        </p:txBody>
      </p:sp>
      <p:sp>
        <p:nvSpPr>
          <p:cNvPr id="56323" name="Rectangle 3"/>
          <p:cNvSpPr>
            <a:spLocks noGrp="1" noChangeArrowheads="1"/>
          </p:cNvSpPr>
          <p:nvPr>
            <p:ph idx="1"/>
          </p:nvPr>
        </p:nvSpPr>
        <p:spPr>
          <a:xfrm>
            <a:off x="457200" y="1600200"/>
            <a:ext cx="8229600" cy="4525963"/>
          </a:xfrm>
        </p:spPr>
        <p:txBody>
          <a:bodyPr/>
          <a:lstStyle/>
          <a:p>
            <a:pPr eaLnBrk="1" hangingPunct="1">
              <a:lnSpc>
                <a:spcPct val="90000"/>
              </a:lnSpc>
            </a:pPr>
            <a:r>
              <a:rPr lang="en-US" sz="2400" dirty="0" smtClean="0"/>
              <a:t>A </a:t>
            </a:r>
            <a:r>
              <a:rPr lang="en-US" sz="2400" b="1" dirty="0" smtClean="0">
                <a:solidFill>
                  <a:srgbClr val="0099CC"/>
                </a:solidFill>
              </a:rPr>
              <a:t>candidate key</a:t>
            </a:r>
            <a:r>
              <a:rPr lang="en-US" sz="2400" dirty="0" smtClean="0">
                <a:solidFill>
                  <a:srgbClr val="0099CC"/>
                </a:solidFill>
              </a:rPr>
              <a:t> </a:t>
            </a:r>
            <a:r>
              <a:rPr lang="en-US" sz="2400" dirty="0" smtClean="0"/>
              <a:t>is a key that determines all of the other columns in a relation</a:t>
            </a:r>
            <a:r>
              <a:rPr lang="en-US" sz="2400" dirty="0" smtClean="0"/>
              <a:t>.</a:t>
            </a:r>
          </a:p>
          <a:p>
            <a:pPr lvl="1">
              <a:lnSpc>
                <a:spcPct val="90000"/>
              </a:lnSpc>
            </a:pPr>
            <a:r>
              <a:rPr lang="en-US" sz="2000" dirty="0" smtClean="0"/>
              <a:t>A relation may have several candidate keys</a:t>
            </a:r>
            <a:endParaRPr lang="en-US" sz="2000" dirty="0" smtClean="0"/>
          </a:p>
          <a:p>
            <a:pPr eaLnBrk="1" hangingPunct="1">
              <a:lnSpc>
                <a:spcPct val="90000"/>
              </a:lnSpc>
            </a:pPr>
            <a:r>
              <a:rPr lang="en-US" sz="2400" dirty="0" smtClean="0"/>
              <a:t>A </a:t>
            </a:r>
            <a:r>
              <a:rPr lang="en-US" sz="2400" b="1" dirty="0" smtClean="0">
                <a:solidFill>
                  <a:srgbClr val="0099CC"/>
                </a:solidFill>
              </a:rPr>
              <a:t>primary key</a:t>
            </a:r>
            <a:r>
              <a:rPr lang="en-US" sz="2400" dirty="0" smtClean="0">
                <a:solidFill>
                  <a:srgbClr val="0099CC"/>
                </a:solidFill>
              </a:rPr>
              <a:t> </a:t>
            </a:r>
            <a:r>
              <a:rPr lang="en-US" sz="2400" dirty="0" smtClean="0"/>
              <a:t>is a candidate key selected as the primary means of identifying rows in a relation.</a:t>
            </a:r>
          </a:p>
          <a:p>
            <a:pPr lvl="1" eaLnBrk="1" hangingPunct="1">
              <a:lnSpc>
                <a:spcPct val="90000"/>
              </a:lnSpc>
            </a:pPr>
            <a:r>
              <a:rPr lang="en-US" sz="2000" dirty="0" smtClean="0"/>
              <a:t>There is only one primary key per relation.</a:t>
            </a:r>
          </a:p>
          <a:p>
            <a:pPr lvl="1" eaLnBrk="1" hangingPunct="1">
              <a:lnSpc>
                <a:spcPct val="90000"/>
              </a:lnSpc>
            </a:pPr>
            <a:r>
              <a:rPr lang="en-US" sz="2000" dirty="0" smtClean="0"/>
              <a:t>The primary key may be a composite key.</a:t>
            </a:r>
          </a:p>
          <a:p>
            <a:pPr lvl="1" eaLnBrk="1" hangingPunct="1">
              <a:lnSpc>
                <a:spcPct val="90000"/>
              </a:lnSpc>
            </a:pPr>
            <a:r>
              <a:rPr lang="en-US" sz="2000" dirty="0" smtClean="0"/>
              <a:t>The ideal primary key is short, numeric, and never </a:t>
            </a:r>
            <a:r>
              <a:rPr lang="en-US" sz="2000" dirty="0" smtClean="0"/>
              <a:t>changes.</a:t>
            </a:r>
          </a:p>
          <a:p>
            <a:pPr>
              <a:lnSpc>
                <a:spcPct val="90000"/>
              </a:lnSpc>
            </a:pPr>
            <a:r>
              <a:rPr lang="en-US" sz="2400" dirty="0" smtClean="0"/>
              <a:t>A primary key is always a candidate key, a candidate key may or may not be a primary key.</a:t>
            </a:r>
          </a:p>
          <a:p>
            <a:pPr lvl="1">
              <a:lnSpc>
                <a:spcPct val="90000"/>
              </a:lnSpc>
            </a:pPr>
            <a:r>
              <a:rPr lang="en-US" sz="2000" dirty="0" smtClean="0"/>
              <a:t>This is similar to presidential elections. We may have several candidate, only one of them is be selected as the president.</a:t>
            </a:r>
            <a:endParaRPr lang="en-US" sz="2000" dirty="0" smtClean="0"/>
          </a:p>
        </p:txBody>
      </p:sp>
      <p:sp>
        <p:nvSpPr>
          <p:cNvPr id="3" name="Footer Placeholder 2"/>
          <p:cNvSpPr>
            <a:spLocks noGrp="1"/>
          </p:cNvSpPr>
          <p:nvPr>
            <p:ph type="ftr" sz="quarter" idx="10"/>
          </p:nvPr>
        </p:nvSpPr>
        <p:spPr/>
        <p:txBody>
          <a:bodyPr/>
          <a:lstStyle/>
          <a:p>
            <a:pPr>
              <a:defRPr/>
            </a:pPr>
            <a:r>
              <a:rPr lang="en-US" dirty="0" smtClean="0">
                <a:solidFill>
                  <a:srgbClr val="D57A15"/>
                </a:solidFill>
              </a:rPr>
              <a:t>KROENKE AND AUER - DATABASE PROCESSING, 14th Edition  </a:t>
            </a:r>
            <a:r>
              <a:rPr lang="en-US" dirty="0" smtClean="0">
                <a:solidFill>
                  <a:srgbClr val="5F978D"/>
                </a:solidFill>
              </a:rPr>
              <a:t>© 2016 Pearson Education, Inc.</a:t>
            </a:r>
            <a:endParaRPr lang="en-US" dirty="0">
              <a:solidFill>
                <a:srgbClr val="5F978D"/>
              </a:solidFill>
            </a:endParaRPr>
          </a:p>
        </p:txBody>
      </p:sp>
      <p:sp>
        <p:nvSpPr>
          <p:cNvPr id="4" name="Slide Number Placeholder 3"/>
          <p:cNvSpPr>
            <a:spLocks noGrp="1"/>
          </p:cNvSpPr>
          <p:nvPr>
            <p:ph type="sldNum" sz="quarter" idx="11"/>
          </p:nvPr>
        </p:nvSpPr>
        <p:spPr/>
        <p:txBody>
          <a:bodyPr/>
          <a:lstStyle/>
          <a:p>
            <a:pPr>
              <a:defRPr/>
            </a:pPr>
            <a:r>
              <a:rPr lang="en-US" smtClean="0"/>
              <a:t>3-</a:t>
            </a:r>
            <a:fld id="{CFA4E3F1-5DBA-4207-982B-269248863060}" type="slidenum">
              <a:rPr lang="en-US" smtClean="0"/>
              <a:pPr>
                <a:defRPr/>
              </a:pPr>
              <a:t>26</a:t>
            </a:fld>
            <a:endParaRPr lang="en-US" smtClean="0"/>
          </a:p>
          <a:p>
            <a:pPr>
              <a:defRPr/>
            </a:pP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z="4000" dirty="0" smtClean="0"/>
              <a:t>The Entity integrity Constraint</a:t>
            </a:r>
          </a:p>
        </p:txBody>
      </p:sp>
      <p:sp>
        <p:nvSpPr>
          <p:cNvPr id="33795" name="Rectangle 3"/>
          <p:cNvSpPr>
            <a:spLocks noGrp="1" noChangeArrowheads="1"/>
          </p:cNvSpPr>
          <p:nvPr>
            <p:ph type="body" sz="half" idx="1"/>
          </p:nvPr>
        </p:nvSpPr>
        <p:spPr>
          <a:xfrm>
            <a:off x="457200" y="1600200"/>
            <a:ext cx="8229600" cy="3733800"/>
          </a:xfrm>
        </p:spPr>
        <p:txBody>
          <a:bodyPr/>
          <a:lstStyle/>
          <a:p>
            <a:pPr>
              <a:lnSpc>
                <a:spcPct val="90000"/>
              </a:lnSpc>
            </a:pPr>
            <a:r>
              <a:rPr lang="en-US" sz="2400" dirty="0" smtClean="0"/>
              <a:t>The requirement that, in order to function properly, the primary key must have unique data values for every row in the table is know as the </a:t>
            </a:r>
            <a:r>
              <a:rPr lang="en-US" sz="2400" b="1" dirty="0" smtClean="0">
                <a:solidFill>
                  <a:srgbClr val="0099CC"/>
                </a:solidFill>
              </a:rPr>
              <a:t>entity integrity constraint</a:t>
            </a:r>
            <a:r>
              <a:rPr lang="en-US" sz="2400" dirty="0" smtClean="0"/>
              <a:t>.</a:t>
            </a:r>
          </a:p>
          <a:p>
            <a:r>
              <a:rPr lang="en-US" sz="2400" dirty="0" smtClean="0"/>
              <a:t>The phrase </a:t>
            </a:r>
            <a:r>
              <a:rPr lang="en-US" sz="2400" i="1" dirty="0" smtClean="0">
                <a:solidFill>
                  <a:srgbClr val="0099CC"/>
                </a:solidFill>
              </a:rPr>
              <a:t>unique data values </a:t>
            </a:r>
            <a:r>
              <a:rPr lang="en-US" sz="2400" dirty="0" smtClean="0"/>
              <a:t>implies that this column is NOT NULL, and does not allow a NULL value in any row.</a:t>
            </a:r>
          </a:p>
        </p:txBody>
      </p:sp>
      <p:sp>
        <p:nvSpPr>
          <p:cNvPr id="3" name="Footer Placeholder 2"/>
          <p:cNvSpPr>
            <a:spLocks noGrp="1"/>
          </p:cNvSpPr>
          <p:nvPr>
            <p:ph type="ftr" sz="quarter" idx="10"/>
          </p:nvPr>
        </p:nvSpPr>
        <p:spPr/>
        <p:txBody>
          <a:bodyPr/>
          <a:lstStyle/>
          <a:p>
            <a:pPr>
              <a:defRPr/>
            </a:pPr>
            <a:r>
              <a:rPr lang="en-US" smtClean="0">
                <a:solidFill>
                  <a:srgbClr val="D57A15"/>
                </a:solidFill>
              </a:rPr>
              <a:t>KROENKE AND AUER - DATABASE PROCESSING, 14th Edition </a:t>
            </a:r>
            <a:r>
              <a:rPr lang="en-US" smtClean="0"/>
              <a:t> </a:t>
            </a:r>
            <a:r>
              <a:rPr lang="en-US" smtClean="0">
                <a:solidFill>
                  <a:srgbClr val="5F978D"/>
                </a:solidFill>
              </a:rPr>
              <a:t>© 2016 Pearson Education, Inc.</a:t>
            </a:r>
            <a:endParaRPr lang="en-US" dirty="0">
              <a:solidFill>
                <a:srgbClr val="5F978D"/>
              </a:solidFill>
            </a:endParaRPr>
          </a:p>
        </p:txBody>
      </p:sp>
      <p:sp>
        <p:nvSpPr>
          <p:cNvPr id="4" name="Slide Number Placeholder 3"/>
          <p:cNvSpPr>
            <a:spLocks noGrp="1"/>
          </p:cNvSpPr>
          <p:nvPr>
            <p:ph type="sldNum" sz="quarter" idx="11"/>
          </p:nvPr>
        </p:nvSpPr>
        <p:spPr/>
        <p:txBody>
          <a:bodyPr/>
          <a:lstStyle/>
          <a:p>
            <a:pPr>
              <a:defRPr/>
            </a:pPr>
            <a:r>
              <a:rPr lang="en-US" smtClean="0"/>
              <a:t>3-</a:t>
            </a:r>
            <a:fld id="{942EF2E3-186B-41B4-AB3A-440025D7F7FF}" type="slidenum">
              <a:rPr lang="en-US" smtClean="0"/>
              <a:pPr>
                <a:defRPr/>
              </a:pPr>
              <a:t>27</a:t>
            </a:fld>
            <a:endParaRPr lang="en-US" smtClean="0"/>
          </a:p>
          <a:p>
            <a:pPr>
              <a:defRPr/>
            </a:pPr>
            <a:endParaRPr lang="en-US"/>
          </a:p>
        </p:txBody>
      </p:sp>
    </p:spTree>
    <p:extLst>
      <p:ext uri="{BB962C8B-B14F-4D97-AF65-F5344CB8AC3E}">
        <p14:creationId xmlns:p14="http://schemas.microsoft.com/office/powerpoint/2010/main" val="3488787778"/>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smtClean="0"/>
              <a:t>Surrogate Keys</a:t>
            </a:r>
          </a:p>
        </p:txBody>
      </p:sp>
      <p:sp>
        <p:nvSpPr>
          <p:cNvPr id="58371" name="Rectangle 3"/>
          <p:cNvSpPr>
            <a:spLocks noGrp="1" noChangeArrowheads="1"/>
          </p:cNvSpPr>
          <p:nvPr>
            <p:ph idx="1"/>
          </p:nvPr>
        </p:nvSpPr>
        <p:spPr/>
        <p:txBody>
          <a:bodyPr/>
          <a:lstStyle/>
          <a:p>
            <a:pPr eaLnBrk="1" hangingPunct="1"/>
            <a:r>
              <a:rPr lang="en-US" sz="2800" dirty="0" smtClean="0"/>
              <a:t>A </a:t>
            </a:r>
            <a:r>
              <a:rPr lang="en-US" sz="2800" b="1" dirty="0" smtClean="0">
                <a:solidFill>
                  <a:srgbClr val="0099CC"/>
                </a:solidFill>
              </a:rPr>
              <a:t>surrogate key</a:t>
            </a:r>
            <a:r>
              <a:rPr lang="en-US" sz="2800" dirty="0" smtClean="0">
                <a:solidFill>
                  <a:srgbClr val="0099CC"/>
                </a:solidFill>
              </a:rPr>
              <a:t> </a:t>
            </a:r>
            <a:r>
              <a:rPr lang="en-US" sz="2800" dirty="0" smtClean="0"/>
              <a:t>is an artificial column added to a relation to serve as a primary key.</a:t>
            </a:r>
          </a:p>
          <a:p>
            <a:pPr lvl="1" eaLnBrk="1" hangingPunct="1"/>
            <a:r>
              <a:rPr lang="en-US" sz="2400" dirty="0" smtClean="0"/>
              <a:t>DBMS supplied</a:t>
            </a:r>
          </a:p>
          <a:p>
            <a:pPr lvl="1" eaLnBrk="1" hangingPunct="1"/>
            <a:r>
              <a:rPr lang="en-US" sz="2400" dirty="0" smtClean="0"/>
              <a:t>Short, numeric, and never changes</a:t>
            </a:r>
            <a:r>
              <a:rPr lang="en-US" sz="2400" dirty="0" smtClean="0">
                <a:cs typeface="Arial" panose="020B0604020202020204" pitchFamily="34" charset="0"/>
              </a:rPr>
              <a:t>—</a:t>
            </a:r>
            <a:r>
              <a:rPr lang="en-US" sz="2400" dirty="0" smtClean="0"/>
              <a:t>an ideal primary key</a:t>
            </a:r>
          </a:p>
          <a:p>
            <a:pPr lvl="1" eaLnBrk="1" hangingPunct="1"/>
            <a:r>
              <a:rPr lang="en-US" sz="2400" dirty="0" smtClean="0"/>
              <a:t>Has artificial values that are meaningless to users</a:t>
            </a:r>
          </a:p>
          <a:p>
            <a:pPr lvl="1" eaLnBrk="1" hangingPunct="1"/>
            <a:r>
              <a:rPr lang="en-US" sz="2400" dirty="0" smtClean="0"/>
              <a:t>Normally hidden in forms and </a:t>
            </a:r>
            <a:r>
              <a:rPr lang="en-US" sz="2400" dirty="0" smtClean="0"/>
              <a:t>reports</a:t>
            </a:r>
          </a:p>
          <a:p>
            <a:pPr lvl="1" eaLnBrk="1" hangingPunct="1"/>
            <a:r>
              <a:rPr lang="en-US" sz="2400" dirty="0" smtClean="0"/>
              <a:t>WOU’s student V-numbers are an excellent example of surrogate keys</a:t>
            </a:r>
            <a:endParaRPr lang="en-US" sz="2400" dirty="0" smtClean="0"/>
          </a:p>
        </p:txBody>
      </p:sp>
      <p:sp>
        <p:nvSpPr>
          <p:cNvPr id="3" name="Footer Placeholder 2"/>
          <p:cNvSpPr>
            <a:spLocks noGrp="1"/>
          </p:cNvSpPr>
          <p:nvPr>
            <p:ph type="ftr" sz="quarter" idx="10"/>
          </p:nvPr>
        </p:nvSpPr>
        <p:spPr/>
        <p:txBody>
          <a:bodyPr/>
          <a:lstStyle/>
          <a:p>
            <a:pPr>
              <a:defRPr/>
            </a:pPr>
            <a:r>
              <a:rPr lang="en-US" smtClean="0">
                <a:solidFill>
                  <a:srgbClr val="D57A15"/>
                </a:solidFill>
              </a:rPr>
              <a:t>KROENKE AND AUER - DATABASE PROCESSING, 14th Edition  </a:t>
            </a:r>
            <a:r>
              <a:rPr lang="en-US" smtClean="0">
                <a:solidFill>
                  <a:srgbClr val="5F978D"/>
                </a:solidFill>
              </a:rPr>
              <a:t>© 2016 Pearson Education, Inc.</a:t>
            </a:r>
            <a:endParaRPr lang="en-US" dirty="0">
              <a:solidFill>
                <a:srgbClr val="5F978D"/>
              </a:solidFill>
            </a:endParaRPr>
          </a:p>
        </p:txBody>
      </p:sp>
      <p:sp>
        <p:nvSpPr>
          <p:cNvPr id="4" name="Slide Number Placeholder 3"/>
          <p:cNvSpPr>
            <a:spLocks noGrp="1"/>
          </p:cNvSpPr>
          <p:nvPr>
            <p:ph type="sldNum" sz="quarter" idx="11"/>
          </p:nvPr>
        </p:nvSpPr>
        <p:spPr/>
        <p:txBody>
          <a:bodyPr/>
          <a:lstStyle/>
          <a:p>
            <a:pPr>
              <a:defRPr/>
            </a:pPr>
            <a:r>
              <a:rPr lang="en-US" smtClean="0"/>
              <a:t>3-</a:t>
            </a:r>
            <a:fld id="{CFA4E3F1-5DBA-4207-982B-269248863060}" type="slidenum">
              <a:rPr lang="en-US" smtClean="0"/>
              <a:pPr>
                <a:defRPr/>
              </a:pPr>
              <a:t>28</a:t>
            </a:fld>
            <a:endParaRPr lang="en-US" smtClean="0"/>
          </a:p>
          <a:p>
            <a:pPr>
              <a:defRPr/>
            </a:pP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smtClean="0"/>
              <a:t>Foreign Keys</a:t>
            </a:r>
          </a:p>
        </p:txBody>
      </p:sp>
      <p:sp>
        <p:nvSpPr>
          <p:cNvPr id="62467" name="Rectangle 3"/>
          <p:cNvSpPr>
            <a:spLocks noGrp="1" noChangeArrowheads="1"/>
          </p:cNvSpPr>
          <p:nvPr>
            <p:ph idx="1"/>
          </p:nvPr>
        </p:nvSpPr>
        <p:spPr>
          <a:xfrm>
            <a:off x="152400" y="1600200"/>
            <a:ext cx="8839200" cy="4525963"/>
          </a:xfrm>
        </p:spPr>
        <p:txBody>
          <a:bodyPr/>
          <a:lstStyle/>
          <a:p>
            <a:pPr eaLnBrk="1" hangingPunct="1"/>
            <a:r>
              <a:rPr lang="en-US" sz="2800" dirty="0" smtClean="0"/>
              <a:t>A </a:t>
            </a:r>
            <a:r>
              <a:rPr lang="en-US" sz="2800" b="1" dirty="0" smtClean="0">
                <a:solidFill>
                  <a:srgbClr val="0099CC"/>
                </a:solidFill>
              </a:rPr>
              <a:t>foreign key</a:t>
            </a:r>
            <a:r>
              <a:rPr lang="en-US" sz="2800" dirty="0" smtClean="0">
                <a:solidFill>
                  <a:srgbClr val="0099CC"/>
                </a:solidFill>
              </a:rPr>
              <a:t> </a:t>
            </a:r>
            <a:r>
              <a:rPr lang="en-US" sz="2800" dirty="0" smtClean="0"/>
              <a:t>is the primary key of one relation that is placed in another relation to form a link between the relations.</a:t>
            </a:r>
          </a:p>
          <a:p>
            <a:pPr lvl="1" eaLnBrk="1" hangingPunct="1"/>
            <a:r>
              <a:rPr lang="en-US" sz="2400" dirty="0" smtClean="0"/>
              <a:t>A foreign key can be a single column or a composite key.</a:t>
            </a:r>
          </a:p>
          <a:p>
            <a:pPr lvl="1" eaLnBrk="1" hangingPunct="1"/>
            <a:r>
              <a:rPr lang="en-US" sz="2400" dirty="0" smtClean="0"/>
              <a:t>The term refers to the fact that key values are </a:t>
            </a:r>
            <a:r>
              <a:rPr lang="en-US" sz="2400" i="1" dirty="0" smtClean="0"/>
              <a:t>foreign</a:t>
            </a:r>
            <a:r>
              <a:rPr lang="en-US" sz="2400" dirty="0" smtClean="0"/>
              <a:t> to the relation in which they appear as foreign key values</a:t>
            </a:r>
            <a:r>
              <a:rPr lang="en-US" sz="2400" dirty="0" smtClean="0"/>
              <a:t>.</a:t>
            </a:r>
          </a:p>
          <a:p>
            <a:pPr lvl="1" eaLnBrk="1" hangingPunct="1"/>
            <a:r>
              <a:rPr lang="en-US" sz="2400" dirty="0" smtClean="0"/>
              <a:t>SNO and PNO in SP table of lab2 are foreign keys</a:t>
            </a:r>
          </a:p>
          <a:p>
            <a:pPr lvl="1"/>
            <a:r>
              <a:rPr lang="en-US" sz="2400" dirty="0" smtClean="0"/>
              <a:t>In our database definition, one of the important characteristics is the “integrated” concept, foreign keys achieve/implement </a:t>
            </a:r>
            <a:r>
              <a:rPr lang="en-US" sz="2400" dirty="0"/>
              <a:t>that </a:t>
            </a:r>
            <a:r>
              <a:rPr lang="en-US" sz="2400" dirty="0" smtClean="0"/>
              <a:t>“</a:t>
            </a:r>
            <a:r>
              <a:rPr lang="en-US" sz="2400" dirty="0"/>
              <a:t>integrated” concept</a:t>
            </a:r>
            <a:endParaRPr lang="en-US" sz="2400" dirty="0" smtClean="0"/>
          </a:p>
        </p:txBody>
      </p:sp>
      <p:sp>
        <p:nvSpPr>
          <p:cNvPr id="3" name="Footer Placeholder 2"/>
          <p:cNvSpPr>
            <a:spLocks noGrp="1"/>
          </p:cNvSpPr>
          <p:nvPr>
            <p:ph type="ftr" sz="quarter" idx="10"/>
          </p:nvPr>
        </p:nvSpPr>
        <p:spPr/>
        <p:txBody>
          <a:bodyPr/>
          <a:lstStyle/>
          <a:p>
            <a:pPr>
              <a:defRPr/>
            </a:pPr>
            <a:r>
              <a:rPr lang="en-US" smtClean="0">
                <a:solidFill>
                  <a:srgbClr val="D57A15"/>
                </a:solidFill>
              </a:rPr>
              <a:t>KROENKE AND AUER - DATABASE PROCESSING, 14th Edition  </a:t>
            </a:r>
            <a:r>
              <a:rPr lang="en-US" smtClean="0">
                <a:solidFill>
                  <a:srgbClr val="5F978D"/>
                </a:solidFill>
              </a:rPr>
              <a:t>© 2016 Pearson Education, Inc.</a:t>
            </a:r>
            <a:endParaRPr lang="en-US" dirty="0">
              <a:solidFill>
                <a:srgbClr val="5F978D"/>
              </a:solidFill>
            </a:endParaRPr>
          </a:p>
        </p:txBody>
      </p:sp>
      <p:sp>
        <p:nvSpPr>
          <p:cNvPr id="4" name="Slide Number Placeholder 3"/>
          <p:cNvSpPr>
            <a:spLocks noGrp="1"/>
          </p:cNvSpPr>
          <p:nvPr>
            <p:ph type="sldNum" sz="quarter" idx="11"/>
          </p:nvPr>
        </p:nvSpPr>
        <p:spPr/>
        <p:txBody>
          <a:bodyPr/>
          <a:lstStyle/>
          <a:p>
            <a:pPr>
              <a:defRPr/>
            </a:pPr>
            <a:r>
              <a:rPr lang="en-US" smtClean="0"/>
              <a:t>3-</a:t>
            </a:r>
            <a:fld id="{CFA4E3F1-5DBA-4207-982B-269248863060}" type="slidenum">
              <a:rPr lang="en-US" smtClean="0"/>
              <a:pPr>
                <a:defRPr/>
              </a:pPr>
              <a:t>29</a:t>
            </a:fld>
            <a:endParaRPr lang="en-US" smtClean="0"/>
          </a:p>
          <a:p>
            <a:pPr>
              <a:defRPr/>
            </a:pP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457200" y="274638"/>
            <a:ext cx="8229600" cy="792162"/>
          </a:xfrm>
        </p:spPr>
        <p:txBody>
          <a:bodyPr/>
          <a:lstStyle/>
          <a:p>
            <a:pPr eaLnBrk="1" hangingPunct="1"/>
            <a:r>
              <a:rPr lang="en-US" dirty="0" smtClean="0"/>
              <a:t>A Very Strange Table!</a:t>
            </a:r>
          </a:p>
        </p:txBody>
      </p:sp>
      <p:sp>
        <p:nvSpPr>
          <p:cNvPr id="13316" name="Text Box 6"/>
          <p:cNvSpPr txBox="1">
            <a:spLocks noChangeArrowheads="1"/>
          </p:cNvSpPr>
          <p:nvPr/>
        </p:nvSpPr>
        <p:spPr bwMode="auto">
          <a:xfrm>
            <a:off x="609600" y="5486400"/>
            <a:ext cx="8077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sz="1800" dirty="0" smtClean="0"/>
              <a:t>To understand why this is a very strange table, consider how you would add the fact that </a:t>
            </a:r>
            <a:r>
              <a:rPr lang="en-US" sz="1800" b="1" dirty="0" smtClean="0">
                <a:solidFill>
                  <a:srgbClr val="0099CC"/>
                </a:solidFill>
              </a:rPr>
              <a:t>Nancy Meyers</a:t>
            </a:r>
            <a:r>
              <a:rPr lang="en-US" sz="1800" dirty="0" smtClean="0">
                <a:solidFill>
                  <a:srgbClr val="0099CC"/>
                </a:solidFill>
              </a:rPr>
              <a:t> </a:t>
            </a:r>
            <a:r>
              <a:rPr lang="en-US" sz="1800" dirty="0" smtClean="0"/>
              <a:t>is now managing </a:t>
            </a:r>
            <a:r>
              <a:rPr lang="en-US" sz="1800" b="1" dirty="0" smtClean="0">
                <a:solidFill>
                  <a:srgbClr val="0099CC"/>
                </a:solidFill>
              </a:rPr>
              <a:t>SKU 101300</a:t>
            </a:r>
            <a:r>
              <a:rPr lang="en-US" sz="1800" dirty="0" smtClean="0"/>
              <a:t>!</a:t>
            </a:r>
            <a:endParaRPr lang="en-US" sz="1800" dirty="0"/>
          </a:p>
        </p:txBody>
      </p:sp>
      <p:sp>
        <p:nvSpPr>
          <p:cNvPr id="4" name="Footer Placeholder 3"/>
          <p:cNvSpPr>
            <a:spLocks noGrp="1"/>
          </p:cNvSpPr>
          <p:nvPr>
            <p:ph type="ftr" sz="quarter" idx="10"/>
          </p:nvPr>
        </p:nvSpPr>
        <p:spPr/>
        <p:txBody>
          <a:bodyPr/>
          <a:lstStyle/>
          <a:p>
            <a:pPr>
              <a:defRPr/>
            </a:pPr>
            <a:r>
              <a:rPr lang="en-US" smtClean="0">
                <a:solidFill>
                  <a:srgbClr val="D57A15"/>
                </a:solidFill>
              </a:rPr>
              <a:t>KROENKE AND AUER - DATABASE PROCESSING, 14th Edition  </a:t>
            </a:r>
            <a:r>
              <a:rPr lang="en-US" smtClean="0">
                <a:solidFill>
                  <a:srgbClr val="5F978D"/>
                </a:solidFill>
              </a:rPr>
              <a:t>© 2016 Pearson Education, Inc.</a:t>
            </a:r>
            <a:endParaRPr lang="en-US" dirty="0">
              <a:solidFill>
                <a:srgbClr val="5F978D"/>
              </a:solidFill>
            </a:endParaRPr>
          </a:p>
        </p:txBody>
      </p:sp>
      <p:sp>
        <p:nvSpPr>
          <p:cNvPr id="5" name="Slide Number Placeholder 4"/>
          <p:cNvSpPr>
            <a:spLocks noGrp="1"/>
          </p:cNvSpPr>
          <p:nvPr>
            <p:ph type="sldNum" sz="quarter" idx="11"/>
          </p:nvPr>
        </p:nvSpPr>
        <p:spPr/>
        <p:txBody>
          <a:bodyPr/>
          <a:lstStyle/>
          <a:p>
            <a:pPr>
              <a:defRPr/>
            </a:pPr>
            <a:r>
              <a:rPr lang="en-US" smtClean="0"/>
              <a:t>3-</a:t>
            </a:r>
            <a:fld id="{CFA4E3F1-5DBA-4207-982B-269248863060}" type="slidenum">
              <a:rPr lang="en-US" smtClean="0"/>
              <a:pPr>
                <a:defRPr/>
              </a:pPr>
              <a:t>3</a:t>
            </a:fld>
            <a:endParaRPr lang="en-US" smtClean="0"/>
          </a:p>
          <a:p>
            <a:pPr>
              <a:defRPr/>
            </a:pPr>
            <a:endParaRPr lang="en-US"/>
          </a:p>
        </p:txBody>
      </p:sp>
      <p:pic>
        <p:nvPicPr>
          <p:cNvPr id="2" name="Picture 1"/>
          <p:cNvPicPr>
            <a:picLocks noChangeAspect="1"/>
          </p:cNvPicPr>
          <p:nvPr/>
        </p:nvPicPr>
        <p:blipFill>
          <a:blip r:embed="rId3"/>
          <a:stretch>
            <a:fillRect/>
          </a:stretch>
        </p:blipFill>
        <p:spPr>
          <a:xfrm>
            <a:off x="2019300" y="1184275"/>
            <a:ext cx="5105400" cy="4053574"/>
          </a:xfrm>
          <a:prstGeom prst="rect">
            <a:avLst/>
          </a:prstGeom>
        </p:spPr>
      </p:pic>
      <p:sp>
        <p:nvSpPr>
          <p:cNvPr id="3" name="TextBox 2"/>
          <p:cNvSpPr txBox="1"/>
          <p:nvPr/>
        </p:nvSpPr>
        <p:spPr>
          <a:xfrm>
            <a:off x="7543800" y="2514600"/>
            <a:ext cx="1143000" cy="369332"/>
          </a:xfrm>
          <a:prstGeom prst="rect">
            <a:avLst/>
          </a:prstGeom>
          <a:noFill/>
        </p:spPr>
        <p:txBody>
          <a:bodyPr wrap="square" rtlCol="0">
            <a:spAutoFit/>
          </a:bodyPr>
          <a:lstStyle/>
          <a:p>
            <a:r>
              <a:rPr lang="en-US" dirty="0" smtClean="0"/>
              <a:t>Major?</a:t>
            </a:r>
            <a:endParaRPr lang="en-US" dirty="0"/>
          </a:p>
        </p:txBody>
      </p:sp>
    </p:spTree>
    <p:extLst>
      <p:ext uri="{BB962C8B-B14F-4D97-AF65-F5344CB8AC3E}">
        <p14:creationId xmlns:p14="http://schemas.microsoft.com/office/powerpoint/2010/main" val="3507463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smtClean="0"/>
              <a:t>Foreign Keys</a:t>
            </a:r>
          </a:p>
        </p:txBody>
      </p:sp>
      <p:sp>
        <p:nvSpPr>
          <p:cNvPr id="64515" name="Rectangle 3"/>
          <p:cNvSpPr>
            <a:spLocks noGrp="1" noChangeArrowheads="1"/>
          </p:cNvSpPr>
          <p:nvPr>
            <p:ph idx="1"/>
          </p:nvPr>
        </p:nvSpPr>
        <p:spPr/>
        <p:txBody>
          <a:bodyPr/>
          <a:lstStyle/>
          <a:p>
            <a:pPr eaLnBrk="1" hangingPunct="1">
              <a:buFontTx/>
              <a:buNone/>
            </a:pPr>
            <a:r>
              <a:rPr lang="en-US" sz="2400" smtClean="0"/>
              <a:t>NOTE: The primary keys of the relations are </a:t>
            </a:r>
            <a:r>
              <a:rPr lang="en-US" sz="2400" u="sng" smtClean="0"/>
              <a:t>underlined</a:t>
            </a:r>
            <a:r>
              <a:rPr lang="en-US" sz="2400" smtClean="0"/>
              <a:t> and any foreign keys are in </a:t>
            </a:r>
            <a:r>
              <a:rPr lang="en-US" sz="2400" i="1" smtClean="0"/>
              <a:t>italics</a:t>
            </a:r>
            <a:r>
              <a:rPr lang="en-US" sz="2400" smtClean="0"/>
              <a:t> in the relations below:</a:t>
            </a:r>
          </a:p>
          <a:p>
            <a:pPr eaLnBrk="1" hangingPunct="1"/>
            <a:endParaRPr lang="en-US" sz="2400" smtClean="0"/>
          </a:p>
          <a:p>
            <a:pPr eaLnBrk="1" hangingPunct="1">
              <a:buFontTx/>
              <a:buNone/>
            </a:pPr>
            <a:r>
              <a:rPr lang="en-US" sz="1600" b="1" smtClean="0">
                <a:solidFill>
                  <a:srgbClr val="0066FF"/>
                </a:solidFill>
              </a:rPr>
              <a:t>	</a:t>
            </a:r>
            <a:r>
              <a:rPr lang="en-US" sz="1600" b="1" smtClean="0">
                <a:solidFill>
                  <a:srgbClr val="0099CC"/>
                </a:solidFill>
              </a:rPr>
              <a:t>DEPARTMENT (</a:t>
            </a:r>
            <a:r>
              <a:rPr lang="en-US" sz="1600" b="1" u="sng" smtClean="0">
                <a:solidFill>
                  <a:srgbClr val="0099CC"/>
                </a:solidFill>
              </a:rPr>
              <a:t>DepartmentName</a:t>
            </a:r>
            <a:r>
              <a:rPr lang="en-US" sz="1600" b="1" smtClean="0">
                <a:solidFill>
                  <a:srgbClr val="0099CC"/>
                </a:solidFill>
              </a:rPr>
              <a:t>, BudgetCode, ManagerName)</a:t>
            </a:r>
          </a:p>
          <a:p>
            <a:pPr eaLnBrk="1" hangingPunct="1">
              <a:buFontTx/>
              <a:buNone/>
            </a:pPr>
            <a:r>
              <a:rPr lang="en-US" sz="1600" b="1" smtClean="0">
                <a:solidFill>
                  <a:srgbClr val="0099CC"/>
                </a:solidFill>
              </a:rPr>
              <a:t>	EMPLOYEE      (</a:t>
            </a:r>
            <a:r>
              <a:rPr lang="en-US" sz="1600" b="1" u="sng" smtClean="0">
                <a:solidFill>
                  <a:srgbClr val="0099CC"/>
                </a:solidFill>
              </a:rPr>
              <a:t>EmployeeNumber</a:t>
            </a:r>
            <a:r>
              <a:rPr lang="en-US" sz="1600" b="1" smtClean="0">
                <a:solidFill>
                  <a:srgbClr val="0099CC"/>
                </a:solidFill>
              </a:rPr>
              <a:t>, EmployeeLastName,</a:t>
            </a:r>
          </a:p>
          <a:p>
            <a:pPr eaLnBrk="1" hangingPunct="1">
              <a:buFontTx/>
              <a:buNone/>
            </a:pPr>
            <a:r>
              <a:rPr lang="en-US" sz="1600" b="1" smtClean="0">
                <a:solidFill>
                  <a:srgbClr val="0099CC"/>
                </a:solidFill>
              </a:rPr>
              <a:t>			 EmployeeFirstName, </a:t>
            </a:r>
            <a:r>
              <a:rPr lang="en-US" sz="1600" b="1" i="1" smtClean="0">
                <a:solidFill>
                  <a:srgbClr val="0099CC"/>
                </a:solidFill>
              </a:rPr>
              <a:t>DepartmentName</a:t>
            </a:r>
            <a:r>
              <a:rPr lang="en-US" sz="1600" b="1" smtClean="0">
                <a:solidFill>
                  <a:srgbClr val="0099CC"/>
                </a:solidFill>
              </a:rPr>
              <a:t>)</a:t>
            </a:r>
          </a:p>
          <a:p>
            <a:pPr eaLnBrk="1" hangingPunct="1">
              <a:buFontTx/>
              <a:buNone/>
            </a:pPr>
            <a:endParaRPr lang="en-US" sz="1800" smtClean="0"/>
          </a:p>
          <a:p>
            <a:pPr eaLnBrk="1" hangingPunct="1">
              <a:buFontTx/>
              <a:buNone/>
            </a:pPr>
            <a:endParaRPr lang="en-US" sz="4400" smtClean="0"/>
          </a:p>
        </p:txBody>
      </p:sp>
      <p:sp>
        <p:nvSpPr>
          <p:cNvPr id="3" name="Footer Placeholder 2"/>
          <p:cNvSpPr>
            <a:spLocks noGrp="1"/>
          </p:cNvSpPr>
          <p:nvPr>
            <p:ph type="ftr" sz="quarter" idx="10"/>
          </p:nvPr>
        </p:nvSpPr>
        <p:spPr/>
        <p:txBody>
          <a:bodyPr/>
          <a:lstStyle/>
          <a:p>
            <a:pPr>
              <a:defRPr/>
            </a:pPr>
            <a:r>
              <a:rPr lang="en-US" smtClean="0">
                <a:solidFill>
                  <a:srgbClr val="D57A15"/>
                </a:solidFill>
              </a:rPr>
              <a:t>KROENKE AND AUER - DATABASE PROCESSING, 14th Edition  </a:t>
            </a:r>
            <a:r>
              <a:rPr lang="en-US" smtClean="0">
                <a:solidFill>
                  <a:srgbClr val="5F978D"/>
                </a:solidFill>
              </a:rPr>
              <a:t>© 2016 Pearson Education, Inc.</a:t>
            </a:r>
            <a:endParaRPr lang="en-US" dirty="0">
              <a:solidFill>
                <a:srgbClr val="5F978D"/>
              </a:solidFill>
            </a:endParaRPr>
          </a:p>
        </p:txBody>
      </p:sp>
      <p:sp>
        <p:nvSpPr>
          <p:cNvPr id="4" name="Slide Number Placeholder 3"/>
          <p:cNvSpPr>
            <a:spLocks noGrp="1"/>
          </p:cNvSpPr>
          <p:nvPr>
            <p:ph type="sldNum" sz="quarter" idx="11"/>
          </p:nvPr>
        </p:nvSpPr>
        <p:spPr/>
        <p:txBody>
          <a:bodyPr/>
          <a:lstStyle/>
          <a:p>
            <a:pPr>
              <a:defRPr/>
            </a:pPr>
            <a:r>
              <a:rPr lang="en-US" smtClean="0"/>
              <a:t>3-</a:t>
            </a:r>
            <a:fld id="{CFA4E3F1-5DBA-4207-982B-269248863060}" type="slidenum">
              <a:rPr lang="en-US" smtClean="0"/>
              <a:pPr>
                <a:defRPr/>
              </a:pPr>
              <a:t>30</a:t>
            </a:fld>
            <a:endParaRPr lang="en-US" smtClean="0"/>
          </a:p>
          <a:p>
            <a:pPr>
              <a:defRPr/>
            </a:pP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sz="4000" smtClean="0"/>
              <a:t>The Referential Integrity Constraint</a:t>
            </a:r>
          </a:p>
        </p:txBody>
      </p:sp>
      <p:sp>
        <p:nvSpPr>
          <p:cNvPr id="66563" name="Rectangle 3"/>
          <p:cNvSpPr>
            <a:spLocks noGrp="1" noChangeArrowheads="1"/>
          </p:cNvSpPr>
          <p:nvPr>
            <p:ph idx="1"/>
          </p:nvPr>
        </p:nvSpPr>
        <p:spPr/>
        <p:txBody>
          <a:bodyPr/>
          <a:lstStyle/>
          <a:p>
            <a:pPr eaLnBrk="1" hangingPunct="1"/>
            <a:r>
              <a:rPr lang="en-US" dirty="0" smtClean="0"/>
              <a:t>A </a:t>
            </a:r>
            <a:r>
              <a:rPr lang="en-US" b="1" dirty="0" smtClean="0">
                <a:solidFill>
                  <a:srgbClr val="0099CC"/>
                </a:solidFill>
              </a:rPr>
              <a:t>referential integrity constraint</a:t>
            </a:r>
            <a:r>
              <a:rPr lang="en-US" dirty="0" smtClean="0">
                <a:solidFill>
                  <a:srgbClr val="0099CC"/>
                </a:solidFill>
              </a:rPr>
              <a:t> </a:t>
            </a:r>
            <a:r>
              <a:rPr lang="en-US" dirty="0" smtClean="0"/>
              <a:t>is a statement that limits the values of the foreign key to those already existing as primary key values in the corresponding relation:</a:t>
            </a:r>
          </a:p>
          <a:p>
            <a:pPr marL="457200" lvl="1" indent="0">
              <a:buNone/>
            </a:pPr>
            <a:r>
              <a:rPr lang="en-US" sz="2000" b="1" dirty="0">
                <a:solidFill>
                  <a:srgbClr val="0099CC"/>
                </a:solidFill>
              </a:rPr>
              <a:t>SKU in ORDER_ITEM must exist in SKU in SKU_DATA</a:t>
            </a:r>
            <a:endParaRPr lang="en-US" sz="2000" dirty="0" smtClean="0">
              <a:solidFill>
                <a:srgbClr val="0099CC"/>
              </a:solidFill>
            </a:endParaRPr>
          </a:p>
        </p:txBody>
      </p:sp>
      <p:sp>
        <p:nvSpPr>
          <p:cNvPr id="3" name="Footer Placeholder 2"/>
          <p:cNvSpPr>
            <a:spLocks noGrp="1"/>
          </p:cNvSpPr>
          <p:nvPr>
            <p:ph type="ftr" sz="quarter" idx="10"/>
          </p:nvPr>
        </p:nvSpPr>
        <p:spPr/>
        <p:txBody>
          <a:bodyPr/>
          <a:lstStyle/>
          <a:p>
            <a:pPr>
              <a:defRPr/>
            </a:pPr>
            <a:r>
              <a:rPr lang="en-US" smtClean="0">
                <a:solidFill>
                  <a:srgbClr val="D57A15"/>
                </a:solidFill>
              </a:rPr>
              <a:t>KROENKE AND AUER - DATABASE PROCESSING, 14th Edition  </a:t>
            </a:r>
            <a:r>
              <a:rPr lang="en-US" smtClean="0">
                <a:solidFill>
                  <a:srgbClr val="5F978D"/>
                </a:solidFill>
              </a:rPr>
              <a:t>© 2016 Pearson Education, Inc.</a:t>
            </a:r>
            <a:endParaRPr lang="en-US" dirty="0">
              <a:solidFill>
                <a:srgbClr val="5F978D"/>
              </a:solidFill>
            </a:endParaRPr>
          </a:p>
        </p:txBody>
      </p:sp>
      <p:sp>
        <p:nvSpPr>
          <p:cNvPr id="4" name="Slide Number Placeholder 3"/>
          <p:cNvSpPr>
            <a:spLocks noGrp="1"/>
          </p:cNvSpPr>
          <p:nvPr>
            <p:ph type="sldNum" sz="quarter" idx="11"/>
          </p:nvPr>
        </p:nvSpPr>
        <p:spPr/>
        <p:txBody>
          <a:bodyPr/>
          <a:lstStyle/>
          <a:p>
            <a:pPr>
              <a:defRPr/>
            </a:pPr>
            <a:r>
              <a:rPr lang="en-US" smtClean="0"/>
              <a:t>3-</a:t>
            </a:r>
            <a:fld id="{CFA4E3F1-5DBA-4207-982B-269248863060}" type="slidenum">
              <a:rPr lang="en-US" smtClean="0"/>
              <a:pPr>
                <a:defRPr/>
              </a:pPr>
              <a:t>31</a:t>
            </a:fld>
            <a:endParaRPr lang="en-US" smtClean="0"/>
          </a:p>
          <a:p>
            <a:pPr>
              <a:defRPr/>
            </a:pP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sz="4000" smtClean="0"/>
              <a:t>Foreign Key with a</a:t>
            </a:r>
            <a:br>
              <a:rPr lang="en-US" sz="4000" smtClean="0"/>
            </a:br>
            <a:r>
              <a:rPr lang="en-US" sz="4000" smtClean="0"/>
              <a:t>Referential Integrity Constraint</a:t>
            </a:r>
          </a:p>
        </p:txBody>
      </p:sp>
      <p:sp>
        <p:nvSpPr>
          <p:cNvPr id="68611" name="Rectangle 3"/>
          <p:cNvSpPr>
            <a:spLocks noGrp="1" noChangeArrowheads="1"/>
          </p:cNvSpPr>
          <p:nvPr>
            <p:ph idx="1"/>
          </p:nvPr>
        </p:nvSpPr>
        <p:spPr/>
        <p:txBody>
          <a:bodyPr/>
          <a:lstStyle/>
          <a:p>
            <a:pPr eaLnBrk="1" hangingPunct="1">
              <a:buFontTx/>
              <a:buNone/>
            </a:pPr>
            <a:r>
              <a:rPr lang="en-US" sz="2400" dirty="0" smtClean="0"/>
              <a:t>NOTE: The primary key of the relation is </a:t>
            </a:r>
            <a:r>
              <a:rPr lang="en-US" sz="2400" u="sng" dirty="0" smtClean="0"/>
              <a:t>underlined</a:t>
            </a:r>
            <a:r>
              <a:rPr lang="en-US" sz="2400" dirty="0" smtClean="0"/>
              <a:t> and  any foreign keys are in </a:t>
            </a:r>
            <a:r>
              <a:rPr lang="en-US" sz="2400" i="1" dirty="0" smtClean="0"/>
              <a:t>italics</a:t>
            </a:r>
            <a:r>
              <a:rPr lang="en-US" sz="2400" dirty="0" smtClean="0"/>
              <a:t> in the relations below:</a:t>
            </a:r>
          </a:p>
          <a:p>
            <a:pPr eaLnBrk="1" hangingPunct="1">
              <a:buFontTx/>
              <a:buNone/>
            </a:pPr>
            <a:endParaRPr lang="en-US" sz="2000" b="1" dirty="0" smtClean="0">
              <a:solidFill>
                <a:srgbClr val="0066FF"/>
              </a:solidFill>
            </a:endParaRPr>
          </a:p>
          <a:p>
            <a:pPr eaLnBrk="1" hangingPunct="1">
              <a:buFontTx/>
              <a:buNone/>
            </a:pPr>
            <a:r>
              <a:rPr lang="en-US" sz="1800" b="1" dirty="0" smtClean="0">
                <a:solidFill>
                  <a:srgbClr val="0099CC"/>
                </a:solidFill>
              </a:rPr>
              <a:t>SKU_DATA 	(</a:t>
            </a:r>
            <a:r>
              <a:rPr lang="en-US" sz="1800" b="1" u="sng" dirty="0" smtClean="0">
                <a:solidFill>
                  <a:srgbClr val="0099CC"/>
                </a:solidFill>
              </a:rPr>
              <a:t>SKU</a:t>
            </a:r>
            <a:r>
              <a:rPr lang="en-US" sz="1800" b="1" dirty="0" smtClean="0">
                <a:solidFill>
                  <a:srgbClr val="0099CC"/>
                </a:solidFill>
              </a:rPr>
              <a:t>, SKU_Description, Department, Buyer)</a:t>
            </a:r>
          </a:p>
          <a:p>
            <a:pPr eaLnBrk="1" hangingPunct="1">
              <a:buFontTx/>
              <a:buNone/>
            </a:pPr>
            <a:r>
              <a:rPr lang="en-US" sz="1800" b="1" dirty="0" smtClean="0">
                <a:solidFill>
                  <a:srgbClr val="0099CC"/>
                </a:solidFill>
              </a:rPr>
              <a:t>ORDER_ITEM 	(</a:t>
            </a:r>
            <a:r>
              <a:rPr lang="en-US" sz="1800" b="1" u="sng" dirty="0" err="1" smtClean="0">
                <a:solidFill>
                  <a:srgbClr val="0099CC"/>
                </a:solidFill>
              </a:rPr>
              <a:t>OrderNumber</a:t>
            </a:r>
            <a:r>
              <a:rPr lang="en-US" sz="1800" b="1" dirty="0" smtClean="0">
                <a:solidFill>
                  <a:srgbClr val="0099CC"/>
                </a:solidFill>
              </a:rPr>
              <a:t>, </a:t>
            </a:r>
            <a:r>
              <a:rPr lang="en-US" sz="1800" b="1" i="1" u="sng" dirty="0" smtClean="0">
                <a:solidFill>
                  <a:srgbClr val="0099CC"/>
                </a:solidFill>
              </a:rPr>
              <a:t>SKU</a:t>
            </a:r>
            <a:r>
              <a:rPr lang="en-US" sz="1800" b="1" dirty="0" smtClean="0">
                <a:solidFill>
                  <a:srgbClr val="0099CC"/>
                </a:solidFill>
              </a:rPr>
              <a:t>, Quantity, Price,</a:t>
            </a:r>
            <a:br>
              <a:rPr lang="en-US" sz="1800" b="1" dirty="0" smtClean="0">
                <a:solidFill>
                  <a:srgbClr val="0099CC"/>
                </a:solidFill>
              </a:rPr>
            </a:br>
            <a:r>
              <a:rPr lang="en-US" sz="1800" b="1" dirty="0" smtClean="0">
                <a:solidFill>
                  <a:srgbClr val="0099CC"/>
                </a:solidFill>
              </a:rPr>
              <a:t>		 </a:t>
            </a:r>
            <a:r>
              <a:rPr lang="en-US" sz="1800" b="1" dirty="0" err="1" smtClean="0">
                <a:solidFill>
                  <a:srgbClr val="0099CC"/>
                </a:solidFill>
              </a:rPr>
              <a:t>ExtendedPrice</a:t>
            </a:r>
            <a:r>
              <a:rPr lang="en-US" sz="1800" b="1" dirty="0" smtClean="0">
                <a:solidFill>
                  <a:srgbClr val="0099CC"/>
                </a:solidFill>
              </a:rPr>
              <a:t>)</a:t>
            </a:r>
          </a:p>
          <a:p>
            <a:pPr eaLnBrk="1" hangingPunct="1">
              <a:buFontTx/>
              <a:buNone/>
            </a:pPr>
            <a:r>
              <a:rPr lang="en-US" b="1" dirty="0" smtClean="0">
                <a:solidFill>
                  <a:srgbClr val="0099CC"/>
                </a:solidFill>
              </a:rPr>
              <a:t>		</a:t>
            </a:r>
            <a:r>
              <a:rPr lang="en-US" sz="2000" b="1" dirty="0" smtClean="0">
                <a:solidFill>
                  <a:srgbClr val="0099CC"/>
                </a:solidFill>
              </a:rPr>
              <a:t>Where ORDER_ITEM.SKU must exist in SKU_DATA.SKU</a:t>
            </a:r>
          </a:p>
        </p:txBody>
      </p:sp>
      <p:sp>
        <p:nvSpPr>
          <p:cNvPr id="3" name="Footer Placeholder 2"/>
          <p:cNvSpPr>
            <a:spLocks noGrp="1"/>
          </p:cNvSpPr>
          <p:nvPr>
            <p:ph type="ftr" sz="quarter" idx="10"/>
          </p:nvPr>
        </p:nvSpPr>
        <p:spPr/>
        <p:txBody>
          <a:bodyPr/>
          <a:lstStyle/>
          <a:p>
            <a:pPr>
              <a:defRPr/>
            </a:pPr>
            <a:r>
              <a:rPr lang="en-US" smtClean="0">
                <a:solidFill>
                  <a:srgbClr val="D57A15"/>
                </a:solidFill>
              </a:rPr>
              <a:t>KROENKE AND AUER - DATABASE PROCESSING, 14th Edition  </a:t>
            </a:r>
            <a:r>
              <a:rPr lang="en-US" smtClean="0">
                <a:solidFill>
                  <a:srgbClr val="5F978D"/>
                </a:solidFill>
              </a:rPr>
              <a:t>© 2016 Pearson Education, Inc.</a:t>
            </a:r>
            <a:endParaRPr lang="en-US" dirty="0">
              <a:solidFill>
                <a:srgbClr val="5F978D"/>
              </a:solidFill>
            </a:endParaRPr>
          </a:p>
        </p:txBody>
      </p:sp>
      <p:sp>
        <p:nvSpPr>
          <p:cNvPr id="4" name="Slide Number Placeholder 3"/>
          <p:cNvSpPr>
            <a:spLocks noGrp="1"/>
          </p:cNvSpPr>
          <p:nvPr>
            <p:ph type="sldNum" sz="quarter" idx="11"/>
          </p:nvPr>
        </p:nvSpPr>
        <p:spPr/>
        <p:txBody>
          <a:bodyPr/>
          <a:lstStyle/>
          <a:p>
            <a:pPr>
              <a:defRPr/>
            </a:pPr>
            <a:r>
              <a:rPr lang="en-US" smtClean="0"/>
              <a:t>3-</a:t>
            </a:r>
            <a:fld id="{CFA4E3F1-5DBA-4207-982B-269248863060}" type="slidenum">
              <a:rPr lang="en-US" smtClean="0"/>
              <a:pPr>
                <a:defRPr/>
              </a:pPr>
              <a:t>32</a:t>
            </a:fld>
            <a:endParaRPr lang="en-US" smtClean="0"/>
          </a:p>
          <a:p>
            <a:pPr>
              <a:defRPr/>
            </a:pP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57200" y="274638"/>
            <a:ext cx="8229600" cy="944562"/>
          </a:xfrm>
        </p:spPr>
        <p:txBody>
          <a:bodyPr/>
          <a:lstStyle/>
          <a:p>
            <a:pPr eaLnBrk="1" hangingPunct="1"/>
            <a:r>
              <a:rPr lang="en-US" sz="4000" dirty="0" smtClean="0"/>
              <a:t>Database Integrity</a:t>
            </a:r>
          </a:p>
        </p:txBody>
      </p:sp>
      <p:sp>
        <p:nvSpPr>
          <p:cNvPr id="66563" name="Rectangle 3"/>
          <p:cNvSpPr>
            <a:spLocks noGrp="1" noChangeArrowheads="1"/>
          </p:cNvSpPr>
          <p:nvPr>
            <p:ph idx="1"/>
          </p:nvPr>
        </p:nvSpPr>
        <p:spPr>
          <a:xfrm>
            <a:off x="228600" y="1371600"/>
            <a:ext cx="8686800" cy="4873625"/>
          </a:xfrm>
        </p:spPr>
        <p:txBody>
          <a:bodyPr/>
          <a:lstStyle/>
          <a:p>
            <a:r>
              <a:rPr lang="en-US" dirty="0"/>
              <a:t>We have defined three constraints so far in our discussion</a:t>
            </a:r>
            <a:r>
              <a:rPr lang="en-US" dirty="0" smtClean="0"/>
              <a:t>:</a:t>
            </a:r>
          </a:p>
          <a:p>
            <a:pPr lvl="1"/>
            <a:r>
              <a:rPr lang="en-US" dirty="0"/>
              <a:t>The </a:t>
            </a:r>
            <a:r>
              <a:rPr lang="en-US" b="1" dirty="0">
                <a:solidFill>
                  <a:srgbClr val="0099CC"/>
                </a:solidFill>
              </a:rPr>
              <a:t>domain integrity </a:t>
            </a:r>
            <a:r>
              <a:rPr lang="en-US" b="1" dirty="0" smtClean="0">
                <a:solidFill>
                  <a:srgbClr val="0099CC"/>
                </a:solidFill>
              </a:rPr>
              <a:t>constraint </a:t>
            </a:r>
            <a:r>
              <a:rPr lang="en-US" sz="2000" b="1" dirty="0"/>
              <a:t>(column is unique</a:t>
            </a:r>
            <a:r>
              <a:rPr lang="en-US" sz="2000" b="1" dirty="0" smtClean="0"/>
              <a:t>)</a:t>
            </a:r>
            <a:endParaRPr lang="en-US" b="1" dirty="0" smtClean="0">
              <a:solidFill>
                <a:srgbClr val="0099CC"/>
              </a:solidFill>
            </a:endParaRPr>
          </a:p>
          <a:p>
            <a:pPr lvl="1"/>
            <a:r>
              <a:rPr lang="en-US" dirty="0"/>
              <a:t>The </a:t>
            </a:r>
            <a:r>
              <a:rPr lang="en-US" b="1" dirty="0">
                <a:solidFill>
                  <a:srgbClr val="0099CC"/>
                </a:solidFill>
              </a:rPr>
              <a:t>entity integrity </a:t>
            </a:r>
            <a:r>
              <a:rPr lang="en-US" b="1" dirty="0" smtClean="0">
                <a:solidFill>
                  <a:srgbClr val="0099CC"/>
                </a:solidFill>
              </a:rPr>
              <a:t>constraint  </a:t>
            </a:r>
            <a:r>
              <a:rPr lang="en-US" sz="2000" b="1" dirty="0" smtClean="0"/>
              <a:t>(row is unique)</a:t>
            </a:r>
          </a:p>
          <a:p>
            <a:pPr lvl="1"/>
            <a:r>
              <a:rPr lang="en-US" dirty="0"/>
              <a:t>The </a:t>
            </a:r>
            <a:r>
              <a:rPr lang="en-US" b="1" dirty="0">
                <a:solidFill>
                  <a:srgbClr val="0099CC"/>
                </a:solidFill>
              </a:rPr>
              <a:t>referential integrity constraint</a:t>
            </a:r>
          </a:p>
          <a:p>
            <a:r>
              <a:rPr lang="en-US" sz="2800" dirty="0"/>
              <a:t>The purpose of these three constraints, taken as a whole, is to create </a:t>
            </a:r>
            <a:r>
              <a:rPr lang="en-US" sz="2800" b="1" dirty="0" smtClean="0">
                <a:solidFill>
                  <a:srgbClr val="0099CC"/>
                </a:solidFill>
              </a:rPr>
              <a:t>database integrity</a:t>
            </a:r>
            <a:r>
              <a:rPr lang="en-US" sz="2800" dirty="0" smtClean="0"/>
              <a:t>, which </a:t>
            </a:r>
            <a:r>
              <a:rPr lang="en-US" sz="2800" dirty="0"/>
              <a:t>means that the data in our database will be useful, meaningful </a:t>
            </a:r>
            <a:r>
              <a:rPr lang="en-US" sz="2800" dirty="0" smtClean="0"/>
              <a:t>data, and referable.</a:t>
            </a:r>
            <a:endParaRPr lang="en-US" sz="1800" dirty="0" smtClean="0">
              <a:solidFill>
                <a:srgbClr val="0099CC"/>
              </a:solidFill>
            </a:endParaRPr>
          </a:p>
        </p:txBody>
      </p:sp>
      <p:sp>
        <p:nvSpPr>
          <p:cNvPr id="3" name="Footer Placeholder 2"/>
          <p:cNvSpPr>
            <a:spLocks noGrp="1"/>
          </p:cNvSpPr>
          <p:nvPr>
            <p:ph type="ftr" sz="quarter" idx="10"/>
          </p:nvPr>
        </p:nvSpPr>
        <p:spPr/>
        <p:txBody>
          <a:bodyPr/>
          <a:lstStyle/>
          <a:p>
            <a:pPr>
              <a:defRPr/>
            </a:pPr>
            <a:r>
              <a:rPr lang="en-US" smtClean="0">
                <a:solidFill>
                  <a:srgbClr val="D57A15"/>
                </a:solidFill>
              </a:rPr>
              <a:t>KROENKE AND AUER - DATABASE PROCESSING, 14th Edition  </a:t>
            </a:r>
            <a:r>
              <a:rPr lang="en-US" smtClean="0">
                <a:solidFill>
                  <a:srgbClr val="5F978D"/>
                </a:solidFill>
              </a:rPr>
              <a:t>© 2016 Pearson Education, Inc.</a:t>
            </a:r>
            <a:endParaRPr lang="en-US" dirty="0">
              <a:solidFill>
                <a:srgbClr val="5F978D"/>
              </a:solidFill>
            </a:endParaRPr>
          </a:p>
        </p:txBody>
      </p:sp>
      <p:sp>
        <p:nvSpPr>
          <p:cNvPr id="4" name="Slide Number Placeholder 3"/>
          <p:cNvSpPr>
            <a:spLocks noGrp="1"/>
          </p:cNvSpPr>
          <p:nvPr>
            <p:ph type="sldNum" sz="quarter" idx="11"/>
          </p:nvPr>
        </p:nvSpPr>
        <p:spPr/>
        <p:txBody>
          <a:bodyPr/>
          <a:lstStyle/>
          <a:p>
            <a:pPr>
              <a:defRPr/>
            </a:pPr>
            <a:r>
              <a:rPr lang="en-US" smtClean="0"/>
              <a:t>3-</a:t>
            </a:r>
            <a:fld id="{CFA4E3F1-5DBA-4207-982B-269248863060}" type="slidenum">
              <a:rPr lang="en-US" smtClean="0"/>
              <a:pPr>
                <a:defRPr/>
              </a:pPr>
              <a:t>33</a:t>
            </a:fld>
            <a:endParaRPr lang="en-US" smtClean="0"/>
          </a:p>
          <a:p>
            <a:pPr>
              <a:defRPr/>
            </a:pPr>
            <a:endParaRPr lang="en-US"/>
          </a:p>
        </p:txBody>
      </p:sp>
    </p:spTree>
    <p:extLst>
      <p:ext uri="{BB962C8B-B14F-4D97-AF65-F5344CB8AC3E}">
        <p14:creationId xmlns:p14="http://schemas.microsoft.com/office/powerpoint/2010/main" val="34447993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676402" y="4420043"/>
            <a:ext cx="6241524" cy="1584294"/>
          </a:xfrm>
          <a:prstGeom prst="rect">
            <a:avLst/>
          </a:prstGeom>
          <a:ln>
            <a:solidFill>
              <a:schemeClr val="tx1">
                <a:lumMod val="50000"/>
                <a:lumOff val="50000"/>
              </a:schemeClr>
            </a:solidFill>
          </a:ln>
        </p:spPr>
      </p:pic>
      <p:pic>
        <p:nvPicPr>
          <p:cNvPr id="3" name="Picture 2"/>
          <p:cNvPicPr>
            <a:picLocks noChangeAspect="1"/>
          </p:cNvPicPr>
          <p:nvPr/>
        </p:nvPicPr>
        <p:blipFill>
          <a:blip r:embed="rId4"/>
          <a:stretch>
            <a:fillRect/>
          </a:stretch>
        </p:blipFill>
        <p:spPr>
          <a:xfrm>
            <a:off x="1676402" y="2674751"/>
            <a:ext cx="6241524" cy="1573846"/>
          </a:xfrm>
          <a:prstGeom prst="rect">
            <a:avLst/>
          </a:prstGeom>
          <a:ln>
            <a:solidFill>
              <a:schemeClr val="tx1">
                <a:lumMod val="50000"/>
                <a:lumOff val="50000"/>
              </a:schemeClr>
            </a:solidFill>
          </a:ln>
        </p:spPr>
      </p:pic>
      <p:sp>
        <p:nvSpPr>
          <p:cNvPr id="72706" name="Rectangle 2"/>
          <p:cNvSpPr>
            <a:spLocks noGrp="1" noChangeArrowheads="1"/>
          </p:cNvSpPr>
          <p:nvPr>
            <p:ph type="title"/>
          </p:nvPr>
        </p:nvSpPr>
        <p:spPr>
          <a:xfrm>
            <a:off x="457200" y="274638"/>
            <a:ext cx="8229600" cy="868362"/>
          </a:xfrm>
        </p:spPr>
        <p:txBody>
          <a:bodyPr/>
          <a:lstStyle/>
          <a:p>
            <a:pPr eaLnBrk="1" hangingPunct="1"/>
            <a:r>
              <a:rPr lang="en-US" smtClean="0"/>
              <a:t>Modification Anomalies</a:t>
            </a:r>
          </a:p>
        </p:txBody>
      </p:sp>
      <p:sp>
        <p:nvSpPr>
          <p:cNvPr id="72707" name="Rectangle 3"/>
          <p:cNvSpPr>
            <a:spLocks noGrp="1" noChangeArrowheads="1"/>
          </p:cNvSpPr>
          <p:nvPr>
            <p:ph type="body" sz="half" idx="1"/>
          </p:nvPr>
        </p:nvSpPr>
        <p:spPr>
          <a:xfrm>
            <a:off x="457200" y="1314446"/>
            <a:ext cx="8229600" cy="1143000"/>
          </a:xfrm>
        </p:spPr>
        <p:txBody>
          <a:bodyPr/>
          <a:lstStyle/>
          <a:p>
            <a:pPr eaLnBrk="1" hangingPunct="1">
              <a:lnSpc>
                <a:spcPct val="90000"/>
              </a:lnSpc>
            </a:pPr>
            <a:r>
              <a:rPr lang="en-US" sz="2400" dirty="0" smtClean="0"/>
              <a:t>The EQUIPMENT_REPAIR table before and after an incorrect update operation on </a:t>
            </a:r>
            <a:r>
              <a:rPr lang="en-US" sz="2400" dirty="0" err="1" smtClean="0">
                <a:solidFill>
                  <a:srgbClr val="0099CC"/>
                </a:solidFill>
              </a:rPr>
              <a:t>AcquisitionCost</a:t>
            </a:r>
            <a:r>
              <a:rPr lang="en-US" sz="2400" dirty="0" smtClean="0"/>
              <a:t/>
            </a:r>
            <a:br>
              <a:rPr lang="en-US" sz="2400" dirty="0" smtClean="0"/>
            </a:br>
            <a:r>
              <a:rPr lang="en-US" sz="2400" dirty="0" smtClean="0"/>
              <a:t>for </a:t>
            </a:r>
            <a:r>
              <a:rPr lang="en-US" sz="2400" dirty="0" err="1" smtClean="0">
                <a:solidFill>
                  <a:srgbClr val="0099CC"/>
                </a:solidFill>
              </a:rPr>
              <a:t>EquipmentType</a:t>
            </a:r>
            <a:r>
              <a:rPr lang="en-US" sz="2400" dirty="0" smtClean="0">
                <a:solidFill>
                  <a:srgbClr val="0099CC"/>
                </a:solidFill>
              </a:rPr>
              <a:t> = Drill Press</a:t>
            </a:r>
            <a:r>
              <a:rPr lang="en-US" sz="2400" dirty="0" smtClean="0"/>
              <a:t>:</a:t>
            </a:r>
          </a:p>
        </p:txBody>
      </p:sp>
      <p:sp>
        <p:nvSpPr>
          <p:cNvPr id="5" name="Footer Placeholder 4"/>
          <p:cNvSpPr>
            <a:spLocks noGrp="1"/>
          </p:cNvSpPr>
          <p:nvPr>
            <p:ph type="ftr" sz="quarter" idx="10"/>
          </p:nvPr>
        </p:nvSpPr>
        <p:spPr/>
        <p:txBody>
          <a:bodyPr/>
          <a:lstStyle/>
          <a:p>
            <a:pPr>
              <a:defRPr/>
            </a:pPr>
            <a:r>
              <a:rPr lang="en-US" smtClean="0"/>
              <a:t>KROENKE AND AUER - DATABASE PROCESSING, 14th Edition  © 2016 Pearson Education, Inc.</a:t>
            </a:r>
            <a:endParaRPr lang="en-US"/>
          </a:p>
        </p:txBody>
      </p:sp>
      <p:sp>
        <p:nvSpPr>
          <p:cNvPr id="6" name="Slide Number Placeholder 5"/>
          <p:cNvSpPr>
            <a:spLocks noGrp="1"/>
          </p:cNvSpPr>
          <p:nvPr>
            <p:ph type="sldNum" sz="quarter" idx="11"/>
          </p:nvPr>
        </p:nvSpPr>
        <p:spPr>
          <a:xfrm>
            <a:off x="6574971" y="6248400"/>
            <a:ext cx="2133600" cy="476250"/>
          </a:xfrm>
        </p:spPr>
        <p:txBody>
          <a:bodyPr/>
          <a:lstStyle/>
          <a:p>
            <a:pPr>
              <a:defRPr/>
            </a:pPr>
            <a:r>
              <a:rPr lang="en-US" smtClean="0"/>
              <a:t>3-</a:t>
            </a:r>
            <a:fld id="{B1EDA2BE-A40E-4164-A326-72FCBB4EE276}" type="slidenum">
              <a:rPr lang="en-US" smtClean="0"/>
              <a:pPr>
                <a:defRPr/>
              </a:pPr>
              <a:t>34</a:t>
            </a:fld>
            <a:endParaRPr lang="en-US" smtClean="0"/>
          </a:p>
          <a:p>
            <a:pPr>
              <a:defRPr/>
            </a:pPr>
            <a:endParaRPr lang="en-US"/>
          </a:p>
        </p:txBody>
      </p:sp>
      <p:cxnSp>
        <p:nvCxnSpPr>
          <p:cNvPr id="8" name="Straight Arrow Connector 7"/>
          <p:cNvCxnSpPr/>
          <p:nvPr/>
        </p:nvCxnSpPr>
        <p:spPr>
          <a:xfrm flipH="1" flipV="1">
            <a:off x="4797164" y="5908765"/>
            <a:ext cx="1828800" cy="3016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304800" y="2601797"/>
            <a:ext cx="1143000" cy="83099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1600" dirty="0" smtClean="0"/>
              <a:t>What if we deleted </a:t>
            </a:r>
          </a:p>
          <a:p>
            <a:r>
              <a:rPr lang="en-US" sz="1600" dirty="0" smtClean="0"/>
              <a:t>Row 2?</a:t>
            </a:r>
            <a:endParaRPr lang="en-US" sz="1600" dirty="0"/>
          </a:p>
        </p:txBody>
      </p:sp>
      <p:sp>
        <p:nvSpPr>
          <p:cNvPr id="14" name="TextBox 13"/>
          <p:cNvSpPr txBox="1"/>
          <p:nvPr/>
        </p:nvSpPr>
        <p:spPr>
          <a:xfrm>
            <a:off x="228600" y="3676857"/>
            <a:ext cx="1219200" cy="83099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1600" dirty="0" smtClean="0"/>
              <a:t>What if we wanted to add a row?</a:t>
            </a:r>
            <a:endParaRPr lang="en-US" sz="1600" dirty="0"/>
          </a:p>
        </p:txBody>
      </p:sp>
      <p:sp>
        <p:nvSpPr>
          <p:cNvPr id="12" name="TextBox 11"/>
          <p:cNvSpPr txBox="1"/>
          <p:nvPr/>
        </p:nvSpPr>
        <p:spPr>
          <a:xfrm>
            <a:off x="6754585" y="6078319"/>
            <a:ext cx="1774371"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smtClean="0"/>
              <a:t>What happens now?</a:t>
            </a:r>
            <a:endParaRPr lang="en-US" dirty="0"/>
          </a:p>
        </p:txBody>
      </p:sp>
    </p:spTree>
    <p:extLst>
      <p:ext uri="{BB962C8B-B14F-4D97-AF65-F5344CB8AC3E}">
        <p14:creationId xmlns:p14="http://schemas.microsoft.com/office/powerpoint/2010/main" val="26838039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sz="4000" dirty="0" smtClean="0"/>
              <a:t>Types of Modification Anomalies</a:t>
            </a:r>
          </a:p>
        </p:txBody>
      </p:sp>
      <p:sp>
        <p:nvSpPr>
          <p:cNvPr id="70659" name="Rectangle 3"/>
          <p:cNvSpPr>
            <a:spLocks noGrp="1" noChangeArrowheads="1"/>
          </p:cNvSpPr>
          <p:nvPr>
            <p:ph idx="1"/>
          </p:nvPr>
        </p:nvSpPr>
        <p:spPr/>
        <p:txBody>
          <a:bodyPr/>
          <a:lstStyle/>
          <a:p>
            <a:pPr eaLnBrk="1" hangingPunct="1"/>
            <a:r>
              <a:rPr lang="en-US" sz="2800" dirty="0" smtClean="0"/>
              <a:t>Deletion anomaly</a:t>
            </a:r>
          </a:p>
          <a:p>
            <a:pPr eaLnBrk="1" hangingPunct="1"/>
            <a:r>
              <a:rPr lang="en-US" sz="2800" dirty="0" smtClean="0"/>
              <a:t>Insertion anomaly</a:t>
            </a:r>
          </a:p>
          <a:p>
            <a:pPr eaLnBrk="1" hangingPunct="1"/>
            <a:r>
              <a:rPr lang="en-US" sz="2800" dirty="0" smtClean="0"/>
              <a:t>Update anomaly</a:t>
            </a:r>
          </a:p>
          <a:p>
            <a:pPr lvl="1"/>
            <a:r>
              <a:rPr lang="en-US" sz="2000" dirty="0"/>
              <a:t>Notice  that  the  EQUIPMENT_REPAIR  </a:t>
            </a:r>
            <a:r>
              <a:rPr lang="en-US" sz="2000" dirty="0" smtClean="0"/>
              <a:t>table duplicates </a:t>
            </a:r>
            <a:r>
              <a:rPr lang="en-US" sz="2000" dirty="0"/>
              <a:t>data. For example, the </a:t>
            </a:r>
            <a:r>
              <a:rPr lang="en-US" sz="2000" dirty="0" err="1"/>
              <a:t>AcquisitionCost</a:t>
            </a:r>
            <a:r>
              <a:rPr lang="en-US" sz="2000" dirty="0"/>
              <a:t> of the same item </a:t>
            </a:r>
            <a:r>
              <a:rPr lang="en-US" sz="2000" dirty="0" smtClean="0"/>
              <a:t>of equipment </a:t>
            </a:r>
            <a:r>
              <a:rPr lang="en-US" sz="2000" dirty="0"/>
              <a:t>appears several times. Any table that duplicates data is susceptible to </a:t>
            </a:r>
            <a:r>
              <a:rPr lang="en-US" sz="2000" dirty="0" smtClean="0"/>
              <a:t>update anomalies. </a:t>
            </a:r>
            <a:r>
              <a:rPr lang="en-US" sz="2000" dirty="0"/>
              <a:t>A table that has such inconsistencies is </a:t>
            </a:r>
            <a:r>
              <a:rPr lang="en-US" sz="2000" dirty="0" smtClean="0"/>
              <a:t>said to </a:t>
            </a:r>
            <a:r>
              <a:rPr lang="en-US" sz="2000" dirty="0"/>
              <a:t>have </a:t>
            </a:r>
            <a:r>
              <a:rPr lang="en-US" sz="2000" b="1" dirty="0">
                <a:solidFill>
                  <a:srgbClr val="0099CC"/>
                </a:solidFill>
              </a:rPr>
              <a:t>data integrity problems</a:t>
            </a:r>
            <a:r>
              <a:rPr lang="en-US" sz="2000" dirty="0"/>
              <a:t>.</a:t>
            </a:r>
          </a:p>
          <a:p>
            <a:r>
              <a:rPr lang="en-US" sz="2800" dirty="0" smtClean="0"/>
              <a:t>If you are not clear about </a:t>
            </a:r>
            <a:r>
              <a:rPr lang="en-US" sz="2800" dirty="0"/>
              <a:t>the </a:t>
            </a:r>
            <a:r>
              <a:rPr lang="en-US" sz="2800" dirty="0" smtClean="0"/>
              <a:t>anomalies, please read the book and google the internet</a:t>
            </a:r>
            <a:endParaRPr lang="en-US" sz="2800" dirty="0" smtClean="0"/>
          </a:p>
        </p:txBody>
      </p:sp>
      <p:sp>
        <p:nvSpPr>
          <p:cNvPr id="3" name="Footer Placeholder 2"/>
          <p:cNvSpPr>
            <a:spLocks noGrp="1"/>
          </p:cNvSpPr>
          <p:nvPr>
            <p:ph type="ftr" sz="quarter" idx="10"/>
          </p:nvPr>
        </p:nvSpPr>
        <p:spPr/>
        <p:txBody>
          <a:bodyPr/>
          <a:lstStyle/>
          <a:p>
            <a:pPr>
              <a:defRPr/>
            </a:pPr>
            <a:r>
              <a:rPr lang="en-US" dirty="0" smtClean="0">
                <a:solidFill>
                  <a:srgbClr val="D57A15"/>
                </a:solidFill>
              </a:rPr>
              <a:t>KROENKE AND AUER - DATABASE PROCESSING, 14th Edition  </a:t>
            </a:r>
            <a:r>
              <a:rPr lang="en-US" dirty="0" smtClean="0">
                <a:solidFill>
                  <a:srgbClr val="5F978D"/>
                </a:solidFill>
              </a:rPr>
              <a:t>© 2016 Pearson Education, Inc.</a:t>
            </a:r>
            <a:endParaRPr lang="en-US" dirty="0">
              <a:solidFill>
                <a:srgbClr val="5F978D"/>
              </a:solidFill>
            </a:endParaRPr>
          </a:p>
        </p:txBody>
      </p:sp>
      <p:sp>
        <p:nvSpPr>
          <p:cNvPr id="4" name="Slide Number Placeholder 3"/>
          <p:cNvSpPr>
            <a:spLocks noGrp="1"/>
          </p:cNvSpPr>
          <p:nvPr>
            <p:ph type="sldNum" sz="quarter" idx="11"/>
          </p:nvPr>
        </p:nvSpPr>
        <p:spPr/>
        <p:txBody>
          <a:bodyPr/>
          <a:lstStyle/>
          <a:p>
            <a:pPr>
              <a:defRPr/>
            </a:pPr>
            <a:r>
              <a:rPr lang="en-US" smtClean="0"/>
              <a:t>3-</a:t>
            </a:r>
            <a:fld id="{CFA4E3F1-5DBA-4207-982B-269248863060}" type="slidenum">
              <a:rPr lang="en-US" smtClean="0"/>
              <a:pPr>
                <a:defRPr/>
              </a:pPr>
              <a:t>35</a:t>
            </a:fld>
            <a:endParaRPr lang="en-US" smtClean="0"/>
          </a:p>
          <a:p>
            <a:pPr>
              <a:defRPr/>
            </a:pP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57200" y="3071813"/>
            <a:ext cx="8229600" cy="2833816"/>
          </a:xfrm>
          <a:prstGeom prst="rect">
            <a:avLst/>
          </a:prstGeom>
        </p:spPr>
      </p:pic>
      <p:sp>
        <p:nvSpPr>
          <p:cNvPr id="74754" name="Rectangle 2"/>
          <p:cNvSpPr>
            <a:spLocks noGrp="1" noChangeArrowheads="1"/>
          </p:cNvSpPr>
          <p:nvPr>
            <p:ph type="title"/>
          </p:nvPr>
        </p:nvSpPr>
        <p:spPr/>
        <p:txBody>
          <a:bodyPr/>
          <a:lstStyle/>
          <a:p>
            <a:pPr eaLnBrk="1" hangingPunct="1"/>
            <a:r>
              <a:rPr lang="en-US" smtClean="0"/>
              <a:t>Normal Forms</a:t>
            </a:r>
          </a:p>
        </p:txBody>
      </p:sp>
      <p:sp>
        <p:nvSpPr>
          <p:cNvPr id="74755" name="Rectangle 3"/>
          <p:cNvSpPr>
            <a:spLocks noGrp="1" noChangeArrowheads="1"/>
          </p:cNvSpPr>
          <p:nvPr>
            <p:ph type="body" sz="half" idx="1"/>
          </p:nvPr>
        </p:nvSpPr>
        <p:spPr>
          <a:xfrm>
            <a:off x="457200" y="1600200"/>
            <a:ext cx="8229600" cy="1371600"/>
          </a:xfrm>
        </p:spPr>
        <p:txBody>
          <a:bodyPr/>
          <a:lstStyle/>
          <a:p>
            <a:pPr eaLnBrk="1" hangingPunct="1">
              <a:lnSpc>
                <a:spcPct val="90000"/>
              </a:lnSpc>
            </a:pPr>
            <a:r>
              <a:rPr lang="en-US" sz="2800" smtClean="0"/>
              <a:t>Relations are categorized as a </a:t>
            </a:r>
            <a:r>
              <a:rPr lang="en-US" sz="2800" b="1" smtClean="0">
                <a:solidFill>
                  <a:srgbClr val="0099CC"/>
                </a:solidFill>
              </a:rPr>
              <a:t>normal form</a:t>
            </a:r>
            <a:r>
              <a:rPr lang="en-US" sz="2800" smtClean="0">
                <a:solidFill>
                  <a:srgbClr val="0099CC"/>
                </a:solidFill>
              </a:rPr>
              <a:t> </a:t>
            </a:r>
            <a:r>
              <a:rPr lang="en-US" sz="2800" smtClean="0"/>
              <a:t>based on which modification anomalies or other problems they are subject to:</a:t>
            </a:r>
          </a:p>
        </p:txBody>
      </p:sp>
      <p:sp>
        <p:nvSpPr>
          <p:cNvPr id="3" name="Footer Placeholder 2"/>
          <p:cNvSpPr>
            <a:spLocks noGrp="1"/>
          </p:cNvSpPr>
          <p:nvPr>
            <p:ph type="ftr" sz="quarter" idx="10"/>
          </p:nvPr>
        </p:nvSpPr>
        <p:spPr/>
        <p:txBody>
          <a:bodyPr/>
          <a:lstStyle/>
          <a:p>
            <a:pPr>
              <a:defRPr/>
            </a:pPr>
            <a:r>
              <a:rPr lang="en-US" smtClean="0">
                <a:solidFill>
                  <a:srgbClr val="D57A15"/>
                </a:solidFill>
              </a:rPr>
              <a:t>KROENKE AND AUER - DATABASE PROCESSING, 14th Edition </a:t>
            </a:r>
            <a:r>
              <a:rPr lang="en-US" smtClean="0"/>
              <a:t> </a:t>
            </a:r>
            <a:r>
              <a:rPr lang="en-US" smtClean="0">
                <a:solidFill>
                  <a:srgbClr val="5F978D"/>
                </a:solidFill>
              </a:rPr>
              <a:t>© 2016 Pearson Education, Inc.</a:t>
            </a:r>
            <a:endParaRPr lang="en-US" dirty="0">
              <a:solidFill>
                <a:srgbClr val="5F978D"/>
              </a:solidFill>
            </a:endParaRPr>
          </a:p>
        </p:txBody>
      </p:sp>
      <p:sp>
        <p:nvSpPr>
          <p:cNvPr id="4" name="Slide Number Placeholder 3"/>
          <p:cNvSpPr>
            <a:spLocks noGrp="1"/>
          </p:cNvSpPr>
          <p:nvPr>
            <p:ph type="sldNum" sz="quarter" idx="11"/>
          </p:nvPr>
        </p:nvSpPr>
        <p:spPr/>
        <p:txBody>
          <a:bodyPr/>
          <a:lstStyle/>
          <a:p>
            <a:pPr>
              <a:defRPr/>
            </a:pPr>
            <a:r>
              <a:rPr lang="en-US" smtClean="0"/>
              <a:t>3-</a:t>
            </a:r>
            <a:fld id="{942EF2E3-186B-41B4-AB3A-440025D7F7FF}" type="slidenum">
              <a:rPr lang="en-US" smtClean="0"/>
              <a:pPr>
                <a:defRPr/>
              </a:pPr>
              <a:t>36</a:t>
            </a:fld>
            <a:endParaRPr lang="en-US" smtClean="0"/>
          </a:p>
          <a:p>
            <a:pPr>
              <a:defRPr/>
            </a:pP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dirty="0" smtClean="0"/>
              <a:t>To Key, or Not to Key</a:t>
            </a:r>
            <a:br>
              <a:rPr lang="en-US" dirty="0" smtClean="0"/>
            </a:br>
            <a:r>
              <a:rPr lang="en-US" sz="4000" dirty="0" smtClean="0"/>
              <a:t>Here is the Answer!</a:t>
            </a:r>
          </a:p>
        </p:txBody>
      </p:sp>
      <p:sp>
        <p:nvSpPr>
          <p:cNvPr id="35843" name="Rectangle 3"/>
          <p:cNvSpPr>
            <a:spLocks noGrp="1" noChangeArrowheads="1"/>
          </p:cNvSpPr>
          <p:nvPr>
            <p:ph idx="1"/>
          </p:nvPr>
        </p:nvSpPr>
        <p:spPr/>
        <p:txBody>
          <a:bodyPr/>
          <a:lstStyle/>
          <a:p>
            <a:pPr eaLnBrk="1" hangingPunct="1"/>
            <a:r>
              <a:rPr lang="en-US" sz="2800" dirty="0" smtClean="0"/>
              <a:t>There are </a:t>
            </a:r>
            <a:r>
              <a:rPr lang="en-US" sz="2800" dirty="0" smtClean="0">
                <a:hlinkClick r:id="rId3"/>
              </a:rPr>
              <a:t>various opinions </a:t>
            </a:r>
            <a:r>
              <a:rPr lang="en-US" sz="2800" dirty="0" smtClean="0"/>
              <a:t>about whether or not a relation has to have a designated primary key to be in 1NF.</a:t>
            </a:r>
          </a:p>
          <a:p>
            <a:pPr eaLnBrk="1" hangingPunct="1"/>
            <a:r>
              <a:rPr lang="en-US" sz="2800" dirty="0" smtClean="0"/>
              <a:t>In this book, we will define </a:t>
            </a:r>
            <a:r>
              <a:rPr lang="en-US" sz="2800" b="1" dirty="0" smtClean="0">
                <a:solidFill>
                  <a:srgbClr val="0099CC"/>
                </a:solidFill>
              </a:rPr>
              <a:t>1NF</a:t>
            </a:r>
            <a:r>
              <a:rPr lang="en-US" sz="2800" dirty="0" smtClean="0"/>
              <a:t> as a table that:</a:t>
            </a:r>
          </a:p>
          <a:p>
            <a:pPr lvl="1"/>
            <a:r>
              <a:rPr lang="en-US" sz="2400" dirty="0" smtClean="0"/>
              <a:t>Meet the set of conditions for a relation, and</a:t>
            </a:r>
            <a:endParaRPr lang="en-US" sz="2400" i="1" dirty="0" smtClean="0">
              <a:solidFill>
                <a:srgbClr val="0099CC"/>
              </a:solidFill>
            </a:endParaRPr>
          </a:p>
          <a:p>
            <a:pPr lvl="1"/>
            <a:r>
              <a:rPr lang="en-US" sz="2400" dirty="0" smtClean="0"/>
              <a:t>Has a </a:t>
            </a:r>
            <a:r>
              <a:rPr lang="en-US" sz="2400" i="1" dirty="0" smtClean="0">
                <a:solidFill>
                  <a:srgbClr val="0099CC"/>
                </a:solidFill>
              </a:rPr>
              <a:t>defined primary key</a:t>
            </a:r>
            <a:endParaRPr lang="en-US" sz="2400" b="1" dirty="0" smtClean="0">
              <a:solidFill>
                <a:srgbClr val="0099CC"/>
              </a:solidFill>
            </a:endParaRPr>
          </a:p>
        </p:txBody>
      </p:sp>
      <p:sp>
        <p:nvSpPr>
          <p:cNvPr id="3" name="Footer Placeholder 2"/>
          <p:cNvSpPr>
            <a:spLocks noGrp="1"/>
          </p:cNvSpPr>
          <p:nvPr>
            <p:ph type="ftr" sz="quarter" idx="10"/>
          </p:nvPr>
        </p:nvSpPr>
        <p:spPr/>
        <p:txBody>
          <a:bodyPr/>
          <a:lstStyle/>
          <a:p>
            <a:pPr>
              <a:defRPr/>
            </a:pPr>
            <a:r>
              <a:rPr lang="en-US" smtClean="0">
                <a:solidFill>
                  <a:srgbClr val="D57A15"/>
                </a:solidFill>
              </a:rPr>
              <a:t>KROENKE AND AUER - DATABASE PROCESSING, 14th Edition  </a:t>
            </a:r>
            <a:r>
              <a:rPr lang="en-US" smtClean="0">
                <a:solidFill>
                  <a:srgbClr val="5F978D"/>
                </a:solidFill>
              </a:rPr>
              <a:t>© 2016 Pearson Education, Inc.</a:t>
            </a:r>
            <a:endParaRPr lang="en-US" dirty="0">
              <a:solidFill>
                <a:srgbClr val="5F978D"/>
              </a:solidFill>
            </a:endParaRPr>
          </a:p>
        </p:txBody>
      </p:sp>
      <p:sp>
        <p:nvSpPr>
          <p:cNvPr id="4" name="Slide Number Placeholder 3"/>
          <p:cNvSpPr>
            <a:spLocks noGrp="1"/>
          </p:cNvSpPr>
          <p:nvPr>
            <p:ph type="sldNum" sz="quarter" idx="11"/>
          </p:nvPr>
        </p:nvSpPr>
        <p:spPr/>
        <p:txBody>
          <a:bodyPr/>
          <a:lstStyle/>
          <a:p>
            <a:pPr>
              <a:defRPr/>
            </a:pPr>
            <a:r>
              <a:rPr lang="en-US" smtClean="0"/>
              <a:t>3-</a:t>
            </a:r>
            <a:fld id="{CFA4E3F1-5DBA-4207-982B-269248863060}" type="slidenum">
              <a:rPr lang="en-US" smtClean="0"/>
              <a:pPr>
                <a:defRPr/>
              </a:pPr>
              <a:t>37</a:t>
            </a:fld>
            <a:endParaRPr lang="en-US" smtClean="0"/>
          </a:p>
          <a:p>
            <a:pPr>
              <a:defRPr/>
            </a:pPr>
            <a:endParaRPr lang="en-US"/>
          </a:p>
        </p:txBody>
      </p:sp>
    </p:spTree>
    <p:extLst>
      <p:ext uri="{BB962C8B-B14F-4D97-AF65-F5344CB8AC3E}">
        <p14:creationId xmlns:p14="http://schemas.microsoft.com/office/powerpoint/2010/main" val="33911296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smtClean="0"/>
              <a:t>Normal Forms</a:t>
            </a:r>
          </a:p>
        </p:txBody>
      </p:sp>
      <p:sp>
        <p:nvSpPr>
          <p:cNvPr id="76803" name="Rectangle 3"/>
          <p:cNvSpPr>
            <a:spLocks noGrp="1" noChangeArrowheads="1"/>
          </p:cNvSpPr>
          <p:nvPr>
            <p:ph idx="1"/>
          </p:nvPr>
        </p:nvSpPr>
        <p:spPr/>
        <p:txBody>
          <a:bodyPr/>
          <a:lstStyle/>
          <a:p>
            <a:pPr eaLnBrk="1" hangingPunct="1">
              <a:lnSpc>
                <a:spcPct val="90000"/>
              </a:lnSpc>
              <a:buClr>
                <a:schemeClr val="tx1"/>
              </a:buClr>
            </a:pPr>
            <a:r>
              <a:rPr lang="en-US" sz="2400" b="1" dirty="0" smtClean="0">
                <a:solidFill>
                  <a:srgbClr val="0099CC"/>
                </a:solidFill>
              </a:rPr>
              <a:t>Determinant</a:t>
            </a:r>
          </a:p>
          <a:p>
            <a:pPr lvl="1">
              <a:lnSpc>
                <a:spcPct val="90000"/>
              </a:lnSpc>
              <a:buClr>
                <a:schemeClr val="tx1"/>
              </a:buClr>
            </a:pPr>
            <a:r>
              <a:rPr lang="en-US" sz="2000" b="1" i="1" dirty="0" smtClean="0">
                <a:solidFill>
                  <a:srgbClr val="0099CC"/>
                </a:solidFill>
              </a:rPr>
              <a:t>“what do I need to know to find your name?”</a:t>
            </a:r>
          </a:p>
          <a:p>
            <a:pPr lvl="1">
              <a:lnSpc>
                <a:spcPct val="90000"/>
              </a:lnSpc>
              <a:buClr>
                <a:schemeClr val="tx1"/>
              </a:buClr>
            </a:pPr>
            <a:r>
              <a:rPr lang="en-US" sz="2000" b="1" i="1" dirty="0" smtClean="0">
                <a:solidFill>
                  <a:srgbClr val="0099CC"/>
                </a:solidFill>
              </a:rPr>
              <a:t>“….age”</a:t>
            </a:r>
          </a:p>
          <a:p>
            <a:pPr lvl="1">
              <a:lnSpc>
                <a:spcPct val="90000"/>
              </a:lnSpc>
              <a:buClr>
                <a:schemeClr val="tx1"/>
              </a:buClr>
            </a:pPr>
            <a:r>
              <a:rPr lang="en-US" sz="2000" b="1" i="1" dirty="0" smtClean="0">
                <a:solidFill>
                  <a:srgbClr val="0099CC"/>
                </a:solidFill>
              </a:rPr>
              <a:t>“….</a:t>
            </a:r>
            <a:r>
              <a:rPr lang="en-US" sz="2000" b="1" i="1" dirty="0" err="1" smtClean="0">
                <a:solidFill>
                  <a:srgbClr val="0099CC"/>
                </a:solidFill>
              </a:rPr>
              <a:t>qpa</a:t>
            </a:r>
            <a:r>
              <a:rPr lang="en-US" sz="2000" b="1" i="1" dirty="0" smtClean="0">
                <a:solidFill>
                  <a:srgbClr val="0099CC"/>
                </a:solidFill>
              </a:rPr>
              <a:t>”</a:t>
            </a:r>
          </a:p>
          <a:p>
            <a:pPr lvl="1">
              <a:lnSpc>
                <a:spcPct val="90000"/>
              </a:lnSpc>
              <a:buClr>
                <a:schemeClr val="tx1"/>
              </a:buClr>
            </a:pPr>
            <a:r>
              <a:rPr lang="en-US" sz="2000" b="1" i="1" dirty="0" smtClean="0">
                <a:solidFill>
                  <a:srgbClr val="0099CC"/>
                </a:solidFill>
              </a:rPr>
              <a:t>The answer is V-number because that is the DETERMINANT!</a:t>
            </a:r>
            <a:endParaRPr lang="en-US" sz="2000" b="1" i="1" dirty="0">
              <a:solidFill>
                <a:srgbClr val="0099CC"/>
              </a:solidFill>
            </a:endParaRPr>
          </a:p>
          <a:p>
            <a:pPr>
              <a:lnSpc>
                <a:spcPct val="90000"/>
              </a:lnSpc>
              <a:buClr>
                <a:schemeClr val="tx1"/>
              </a:buClr>
            </a:pPr>
            <a:r>
              <a:rPr lang="en-US" sz="2400" b="1" dirty="0" smtClean="0">
                <a:solidFill>
                  <a:srgbClr val="0099CC"/>
                </a:solidFill>
              </a:rPr>
              <a:t>Functional Dependency</a:t>
            </a:r>
          </a:p>
          <a:p>
            <a:pPr>
              <a:lnSpc>
                <a:spcPct val="90000"/>
              </a:lnSpc>
              <a:buClr>
                <a:schemeClr val="tx1"/>
              </a:buClr>
            </a:pPr>
            <a:r>
              <a:rPr lang="en-US" sz="2400" b="1" dirty="0" smtClean="0">
                <a:solidFill>
                  <a:srgbClr val="0099CC"/>
                </a:solidFill>
              </a:rPr>
              <a:t>X → Y  if I know X I can find out Y</a:t>
            </a:r>
          </a:p>
        </p:txBody>
      </p:sp>
      <p:sp>
        <p:nvSpPr>
          <p:cNvPr id="4" name="Slide Number Placeholder 3"/>
          <p:cNvSpPr>
            <a:spLocks noGrp="1"/>
          </p:cNvSpPr>
          <p:nvPr>
            <p:ph type="sldNum" sz="quarter" idx="11"/>
          </p:nvPr>
        </p:nvSpPr>
        <p:spPr/>
        <p:txBody>
          <a:bodyPr/>
          <a:lstStyle/>
          <a:p>
            <a:pPr>
              <a:defRPr/>
            </a:pPr>
            <a:r>
              <a:rPr lang="en-US" smtClean="0"/>
              <a:t>3-</a:t>
            </a:r>
            <a:fld id="{CFA4E3F1-5DBA-4207-982B-269248863060}" type="slidenum">
              <a:rPr lang="en-US" smtClean="0"/>
              <a:pPr>
                <a:defRPr/>
              </a:pPr>
              <a:t>38</a:t>
            </a:fld>
            <a:endParaRPr lang="en-US" smtClean="0"/>
          </a:p>
          <a:p>
            <a:pPr>
              <a:defRPr/>
            </a:pP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smtClean="0"/>
              <a:t>Normal Forms</a:t>
            </a:r>
          </a:p>
        </p:txBody>
      </p:sp>
      <p:sp>
        <p:nvSpPr>
          <p:cNvPr id="76803" name="Rectangle 3"/>
          <p:cNvSpPr>
            <a:spLocks noGrp="1" noChangeArrowheads="1"/>
          </p:cNvSpPr>
          <p:nvPr>
            <p:ph idx="1"/>
          </p:nvPr>
        </p:nvSpPr>
        <p:spPr/>
        <p:txBody>
          <a:bodyPr/>
          <a:lstStyle/>
          <a:p>
            <a:pPr eaLnBrk="1" hangingPunct="1">
              <a:lnSpc>
                <a:spcPct val="90000"/>
              </a:lnSpc>
              <a:buClr>
                <a:schemeClr val="tx1"/>
              </a:buClr>
            </a:pPr>
            <a:r>
              <a:rPr lang="en-US" sz="2400" b="1" dirty="0" smtClean="0">
                <a:solidFill>
                  <a:srgbClr val="0099CC"/>
                </a:solidFill>
              </a:rPr>
              <a:t>1NF</a:t>
            </a:r>
            <a:r>
              <a:rPr lang="en-US" sz="2400" dirty="0" smtClean="0">
                <a:cs typeface="Arial" panose="020B0604020202020204" pitchFamily="34" charset="0"/>
              </a:rPr>
              <a:t>—a</a:t>
            </a:r>
            <a:r>
              <a:rPr lang="en-US" sz="2400" dirty="0" smtClean="0"/>
              <a:t> table that qualifies as a relation is in 1NF.</a:t>
            </a:r>
          </a:p>
          <a:p>
            <a:pPr eaLnBrk="1" hangingPunct="1">
              <a:lnSpc>
                <a:spcPct val="90000"/>
              </a:lnSpc>
              <a:buClr>
                <a:schemeClr val="tx1"/>
              </a:buClr>
            </a:pPr>
            <a:r>
              <a:rPr lang="en-US" sz="2400" b="1" dirty="0" smtClean="0">
                <a:solidFill>
                  <a:srgbClr val="0099CC"/>
                </a:solidFill>
              </a:rPr>
              <a:t>2NF</a:t>
            </a:r>
            <a:r>
              <a:rPr lang="en-US" sz="2400" dirty="0" smtClean="0">
                <a:cs typeface="Arial" panose="020B0604020202020204" pitchFamily="34" charset="0"/>
              </a:rPr>
              <a:t>—a</a:t>
            </a:r>
            <a:r>
              <a:rPr lang="en-US" sz="2400" dirty="0" smtClean="0"/>
              <a:t> relation is in 2NF if all of its </a:t>
            </a:r>
            <a:r>
              <a:rPr lang="en-US" sz="2400" dirty="0" err="1" smtClean="0"/>
              <a:t>nonkey</a:t>
            </a:r>
            <a:r>
              <a:rPr lang="en-US" sz="2400" dirty="0" smtClean="0"/>
              <a:t> attributes are dependent on </a:t>
            </a:r>
            <a:r>
              <a:rPr lang="en-US" sz="2400" i="1" dirty="0" smtClean="0"/>
              <a:t>all</a:t>
            </a:r>
            <a:r>
              <a:rPr lang="en-US" sz="2400" dirty="0" smtClean="0"/>
              <a:t> of the primary keys.</a:t>
            </a:r>
          </a:p>
          <a:p>
            <a:pPr eaLnBrk="1" hangingPunct="1">
              <a:lnSpc>
                <a:spcPct val="90000"/>
              </a:lnSpc>
              <a:buClr>
                <a:schemeClr val="tx1"/>
              </a:buClr>
            </a:pPr>
            <a:r>
              <a:rPr lang="en-US" sz="2400" b="1" dirty="0" smtClean="0">
                <a:solidFill>
                  <a:srgbClr val="0099CC"/>
                </a:solidFill>
              </a:rPr>
              <a:t>3NF</a:t>
            </a:r>
            <a:r>
              <a:rPr lang="en-US" sz="2400" dirty="0" smtClean="0">
                <a:cs typeface="Arial" panose="020B0604020202020204" pitchFamily="34" charset="0"/>
              </a:rPr>
              <a:t>—</a:t>
            </a:r>
            <a:r>
              <a:rPr lang="en-US" sz="2400" dirty="0" smtClean="0"/>
              <a:t>a relation is in 3NF if it is in 2NF and has no </a:t>
            </a:r>
            <a:r>
              <a:rPr lang="en-US" sz="2400" dirty="0" smtClean="0"/>
              <a:t>other determinants </a:t>
            </a:r>
            <a:r>
              <a:rPr lang="en-US" sz="2400" dirty="0" smtClean="0"/>
              <a:t>except the primary key.</a:t>
            </a:r>
          </a:p>
          <a:p>
            <a:pPr eaLnBrk="1" hangingPunct="1">
              <a:lnSpc>
                <a:spcPct val="90000"/>
              </a:lnSpc>
              <a:buClr>
                <a:schemeClr val="tx1"/>
              </a:buClr>
            </a:pPr>
            <a:r>
              <a:rPr lang="en-US" sz="2400" b="1" dirty="0" smtClean="0">
                <a:solidFill>
                  <a:srgbClr val="0099CC"/>
                </a:solidFill>
              </a:rPr>
              <a:t>Boyce-</a:t>
            </a:r>
            <a:r>
              <a:rPr lang="en-US" sz="2400" b="1" dirty="0" err="1" smtClean="0">
                <a:solidFill>
                  <a:srgbClr val="0099CC"/>
                </a:solidFill>
              </a:rPr>
              <a:t>Codd</a:t>
            </a:r>
            <a:r>
              <a:rPr lang="en-US" sz="2400" b="1" dirty="0" smtClean="0">
                <a:solidFill>
                  <a:srgbClr val="0099CC"/>
                </a:solidFill>
              </a:rPr>
              <a:t> Normal Form (BCNF)</a:t>
            </a:r>
            <a:r>
              <a:rPr lang="en-US" sz="2400" dirty="0" smtClean="0">
                <a:cs typeface="Arial" panose="020B0604020202020204" pitchFamily="34" charset="0"/>
              </a:rPr>
              <a:t>—a</a:t>
            </a:r>
            <a:r>
              <a:rPr lang="en-US" sz="2400" dirty="0" smtClean="0"/>
              <a:t> relation is in BCNF if every determinant is a candidate key.</a:t>
            </a:r>
          </a:p>
          <a:p>
            <a:pPr eaLnBrk="1" hangingPunct="1">
              <a:lnSpc>
                <a:spcPct val="90000"/>
              </a:lnSpc>
              <a:buFontTx/>
              <a:buNone/>
            </a:pPr>
            <a:r>
              <a:rPr lang="en-US" sz="2400" dirty="0" smtClean="0"/>
              <a:t>	</a:t>
            </a:r>
          </a:p>
          <a:p>
            <a:pPr eaLnBrk="1" hangingPunct="1">
              <a:lnSpc>
                <a:spcPct val="90000"/>
              </a:lnSpc>
              <a:buFontTx/>
              <a:buNone/>
            </a:pPr>
            <a:r>
              <a:rPr lang="en-US" sz="2400" dirty="0" smtClean="0"/>
              <a:t>	</a:t>
            </a:r>
            <a:r>
              <a:rPr lang="en-US" sz="2400" b="1" i="1" dirty="0" smtClean="0">
                <a:solidFill>
                  <a:srgbClr val="0099CC"/>
                </a:solidFill>
              </a:rPr>
              <a:t>“I swear to construct my tables so that all </a:t>
            </a:r>
            <a:r>
              <a:rPr lang="en-US" sz="2400" b="1" i="1" dirty="0" err="1" smtClean="0">
                <a:solidFill>
                  <a:srgbClr val="0099CC"/>
                </a:solidFill>
              </a:rPr>
              <a:t>nonkey</a:t>
            </a:r>
            <a:r>
              <a:rPr lang="en-US" sz="2400" b="1" i="1" dirty="0" smtClean="0">
                <a:solidFill>
                  <a:srgbClr val="0099CC"/>
                </a:solidFill>
              </a:rPr>
              <a:t/>
            </a:r>
            <a:br>
              <a:rPr lang="en-US" sz="2400" b="1" i="1" dirty="0" smtClean="0">
                <a:solidFill>
                  <a:srgbClr val="0099CC"/>
                </a:solidFill>
              </a:rPr>
            </a:br>
            <a:r>
              <a:rPr lang="en-US" sz="2400" b="1" i="1" dirty="0" smtClean="0">
                <a:solidFill>
                  <a:srgbClr val="0099CC"/>
                </a:solidFill>
              </a:rPr>
              <a:t>columns are dependent on the key, the whole key and nothing but the key, so help me </a:t>
            </a:r>
            <a:r>
              <a:rPr lang="en-US" sz="2400" b="1" i="1" dirty="0" err="1" smtClean="0">
                <a:solidFill>
                  <a:srgbClr val="0099CC"/>
                </a:solidFill>
              </a:rPr>
              <a:t>Codd</a:t>
            </a:r>
            <a:r>
              <a:rPr lang="en-US" sz="2400" b="1" i="1" dirty="0" smtClean="0">
                <a:solidFill>
                  <a:srgbClr val="0099CC"/>
                </a:solidFill>
              </a:rPr>
              <a:t>.”</a:t>
            </a:r>
          </a:p>
        </p:txBody>
      </p:sp>
      <p:sp>
        <p:nvSpPr>
          <p:cNvPr id="3" name="Footer Placeholder 2"/>
          <p:cNvSpPr>
            <a:spLocks noGrp="1"/>
          </p:cNvSpPr>
          <p:nvPr>
            <p:ph type="ftr" sz="quarter" idx="10"/>
          </p:nvPr>
        </p:nvSpPr>
        <p:spPr/>
        <p:txBody>
          <a:bodyPr/>
          <a:lstStyle/>
          <a:p>
            <a:pPr>
              <a:defRPr/>
            </a:pPr>
            <a:r>
              <a:rPr lang="en-US" smtClean="0">
                <a:solidFill>
                  <a:srgbClr val="D57A15"/>
                </a:solidFill>
              </a:rPr>
              <a:t>KROENKE AND AUER - DATABASE PROCESSING, 14th Edition  </a:t>
            </a:r>
            <a:r>
              <a:rPr lang="en-US" smtClean="0">
                <a:solidFill>
                  <a:srgbClr val="5F978D"/>
                </a:solidFill>
              </a:rPr>
              <a:t>© 2016 Pearson Education, Inc.</a:t>
            </a:r>
            <a:endParaRPr lang="en-US" dirty="0">
              <a:solidFill>
                <a:srgbClr val="5F978D"/>
              </a:solidFill>
            </a:endParaRPr>
          </a:p>
        </p:txBody>
      </p:sp>
      <p:sp>
        <p:nvSpPr>
          <p:cNvPr id="4" name="Slide Number Placeholder 3"/>
          <p:cNvSpPr>
            <a:spLocks noGrp="1"/>
          </p:cNvSpPr>
          <p:nvPr>
            <p:ph type="sldNum" sz="quarter" idx="11"/>
          </p:nvPr>
        </p:nvSpPr>
        <p:spPr/>
        <p:txBody>
          <a:bodyPr/>
          <a:lstStyle/>
          <a:p>
            <a:pPr>
              <a:defRPr/>
            </a:pPr>
            <a:r>
              <a:rPr lang="en-US" smtClean="0"/>
              <a:t>3-</a:t>
            </a:r>
            <a:fld id="{CFA4E3F1-5DBA-4207-982B-269248863060}" type="slidenum">
              <a:rPr lang="en-US" smtClean="0"/>
              <a:pPr>
                <a:defRPr/>
              </a:pPr>
              <a:t>39</a:t>
            </a:fld>
            <a:endParaRPr lang="en-US" smtClean="0"/>
          </a:p>
          <a:p>
            <a:pPr>
              <a:defRPr/>
            </a:pPr>
            <a:endParaRPr lang="en-US"/>
          </a:p>
        </p:txBody>
      </p:sp>
    </p:spTree>
    <p:extLst>
      <p:ext uri="{BB962C8B-B14F-4D97-AF65-F5344CB8AC3E}">
        <p14:creationId xmlns:p14="http://schemas.microsoft.com/office/powerpoint/2010/main" val="15438847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But First</a:t>
            </a:r>
            <a:r>
              <a:rPr lang="en-US" smtClean="0">
                <a:cs typeface="Arial" panose="020B0604020202020204" pitchFamily="34" charset="0"/>
              </a:rPr>
              <a:t>—</a:t>
            </a:r>
            <a:r>
              <a:rPr lang="en-US" smtClean="0"/>
              <a:t> </a:t>
            </a:r>
          </a:p>
        </p:txBody>
      </p:sp>
      <p:sp>
        <p:nvSpPr>
          <p:cNvPr id="15363" name="Rectangle 3"/>
          <p:cNvSpPr>
            <a:spLocks noGrp="1" noChangeArrowheads="1"/>
          </p:cNvSpPr>
          <p:nvPr>
            <p:ph idx="1"/>
          </p:nvPr>
        </p:nvSpPr>
        <p:spPr/>
        <p:txBody>
          <a:bodyPr/>
          <a:lstStyle/>
          <a:p>
            <a:pPr eaLnBrk="1" hangingPunct="1"/>
            <a:r>
              <a:rPr lang="en-US" dirty="0" smtClean="0"/>
              <a:t>We need to understand:</a:t>
            </a:r>
          </a:p>
          <a:p>
            <a:pPr lvl="1" eaLnBrk="1" hangingPunct="1"/>
            <a:r>
              <a:rPr lang="en-US" dirty="0" smtClean="0"/>
              <a:t>The </a:t>
            </a:r>
            <a:r>
              <a:rPr lang="en-US" b="1" dirty="0" smtClean="0">
                <a:solidFill>
                  <a:srgbClr val="0099CC"/>
                </a:solidFill>
              </a:rPr>
              <a:t>relational model</a:t>
            </a:r>
          </a:p>
          <a:p>
            <a:pPr lvl="1" eaLnBrk="1" hangingPunct="1"/>
            <a:r>
              <a:rPr lang="en-US" b="1" dirty="0" smtClean="0">
                <a:solidFill>
                  <a:srgbClr val="0099CC"/>
                </a:solidFill>
              </a:rPr>
              <a:t>Relational model terminology</a:t>
            </a:r>
          </a:p>
        </p:txBody>
      </p:sp>
      <p:sp>
        <p:nvSpPr>
          <p:cNvPr id="3" name="Footer Placeholder 2"/>
          <p:cNvSpPr>
            <a:spLocks noGrp="1"/>
          </p:cNvSpPr>
          <p:nvPr>
            <p:ph type="ftr" sz="quarter" idx="10"/>
          </p:nvPr>
        </p:nvSpPr>
        <p:spPr/>
        <p:txBody>
          <a:bodyPr/>
          <a:lstStyle/>
          <a:p>
            <a:pPr>
              <a:defRPr/>
            </a:pPr>
            <a:r>
              <a:rPr lang="en-US" smtClean="0">
                <a:solidFill>
                  <a:srgbClr val="D57A15"/>
                </a:solidFill>
              </a:rPr>
              <a:t>KROENKE AND AUER - DATABASE PROCESSING, 14th Edition  </a:t>
            </a:r>
            <a:r>
              <a:rPr lang="en-US" smtClean="0">
                <a:solidFill>
                  <a:srgbClr val="5F978D"/>
                </a:solidFill>
              </a:rPr>
              <a:t>© 2016 Pearson Education, Inc.</a:t>
            </a:r>
            <a:endParaRPr lang="en-US" dirty="0">
              <a:solidFill>
                <a:srgbClr val="5F978D"/>
              </a:solidFill>
            </a:endParaRPr>
          </a:p>
        </p:txBody>
      </p:sp>
      <p:sp>
        <p:nvSpPr>
          <p:cNvPr id="4" name="Slide Number Placeholder 3"/>
          <p:cNvSpPr>
            <a:spLocks noGrp="1"/>
          </p:cNvSpPr>
          <p:nvPr>
            <p:ph type="sldNum" sz="quarter" idx="11"/>
          </p:nvPr>
        </p:nvSpPr>
        <p:spPr/>
        <p:txBody>
          <a:bodyPr/>
          <a:lstStyle/>
          <a:p>
            <a:pPr>
              <a:defRPr/>
            </a:pPr>
            <a:r>
              <a:rPr lang="en-US" smtClean="0"/>
              <a:t>3-</a:t>
            </a:r>
            <a:fld id="{CFA4E3F1-5DBA-4207-982B-269248863060}" type="slidenum">
              <a:rPr lang="en-US" smtClean="0"/>
              <a:pPr>
                <a:defRPr/>
              </a:pPr>
              <a:t>4</a:t>
            </a:fld>
            <a:endParaRPr lang="en-US" smtClean="0"/>
          </a:p>
          <a:p>
            <a:pPr>
              <a:defRPr/>
            </a:pP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453065" y="1875472"/>
            <a:ext cx="4314069" cy="4354513"/>
          </a:xfrm>
          <a:prstGeom prst="rect">
            <a:avLst/>
          </a:prstGeom>
        </p:spPr>
      </p:pic>
      <p:sp>
        <p:nvSpPr>
          <p:cNvPr id="78850" name="Rectangle 2"/>
          <p:cNvSpPr>
            <a:spLocks noGrp="1" noChangeArrowheads="1"/>
          </p:cNvSpPr>
          <p:nvPr>
            <p:ph type="title"/>
          </p:nvPr>
        </p:nvSpPr>
        <p:spPr>
          <a:xfrm>
            <a:off x="457200" y="274638"/>
            <a:ext cx="8229600" cy="1477962"/>
          </a:xfrm>
        </p:spPr>
        <p:txBody>
          <a:bodyPr/>
          <a:lstStyle/>
          <a:p>
            <a:pPr eaLnBrk="1" hangingPunct="1"/>
            <a:r>
              <a:rPr lang="en-US" sz="3200" dirty="0" smtClean="0"/>
              <a:t>Eliminating Modification Anomalies from Functional Dependencies in Relations:</a:t>
            </a:r>
            <a:br>
              <a:rPr lang="en-US" sz="3200" dirty="0" smtClean="0"/>
            </a:br>
            <a:r>
              <a:rPr lang="en-US" sz="3200" dirty="0" smtClean="0"/>
              <a:t> </a:t>
            </a:r>
            <a:r>
              <a:rPr lang="en-US" sz="2800" u="sng" dirty="0" smtClean="0"/>
              <a:t>Put All Relations into BCNF</a:t>
            </a:r>
          </a:p>
        </p:txBody>
      </p:sp>
      <p:sp>
        <p:nvSpPr>
          <p:cNvPr id="3" name="Footer Placeholder 2"/>
          <p:cNvSpPr>
            <a:spLocks noGrp="1"/>
          </p:cNvSpPr>
          <p:nvPr>
            <p:ph type="ftr" sz="quarter" idx="10"/>
          </p:nvPr>
        </p:nvSpPr>
        <p:spPr/>
        <p:txBody>
          <a:bodyPr/>
          <a:lstStyle/>
          <a:p>
            <a:pPr>
              <a:defRPr/>
            </a:pPr>
            <a:r>
              <a:rPr lang="en-US" smtClean="0">
                <a:solidFill>
                  <a:srgbClr val="D57A15"/>
                </a:solidFill>
              </a:rPr>
              <a:t>KROENKE AND AUER - DATABASE PROCESSING, 14th Edition </a:t>
            </a:r>
            <a:r>
              <a:rPr lang="en-US" smtClean="0"/>
              <a:t> </a:t>
            </a:r>
            <a:r>
              <a:rPr lang="en-US" smtClean="0">
                <a:solidFill>
                  <a:srgbClr val="5F978D"/>
                </a:solidFill>
              </a:rPr>
              <a:t>© 2016 Pearson Education, Inc.</a:t>
            </a:r>
            <a:endParaRPr lang="en-US" dirty="0">
              <a:solidFill>
                <a:srgbClr val="5F978D"/>
              </a:solidFill>
            </a:endParaRPr>
          </a:p>
        </p:txBody>
      </p:sp>
      <p:sp>
        <p:nvSpPr>
          <p:cNvPr id="4" name="Slide Number Placeholder 3"/>
          <p:cNvSpPr>
            <a:spLocks noGrp="1"/>
          </p:cNvSpPr>
          <p:nvPr>
            <p:ph type="sldNum" sz="quarter" idx="11"/>
          </p:nvPr>
        </p:nvSpPr>
        <p:spPr/>
        <p:txBody>
          <a:bodyPr/>
          <a:lstStyle/>
          <a:p>
            <a:pPr>
              <a:defRPr/>
            </a:pPr>
            <a:r>
              <a:rPr lang="en-US" smtClean="0"/>
              <a:t>3-</a:t>
            </a:r>
            <a:fld id="{942EF2E3-186B-41B4-AB3A-440025D7F7FF}" type="slidenum">
              <a:rPr lang="en-US" smtClean="0"/>
              <a:pPr>
                <a:defRPr/>
              </a:pPr>
              <a:t>40</a:t>
            </a:fld>
            <a:endParaRPr lang="en-US" smtClean="0"/>
          </a:p>
          <a:p>
            <a:pPr>
              <a:defRPr/>
            </a:pP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457200" y="274638"/>
            <a:ext cx="8229600" cy="1249362"/>
          </a:xfrm>
        </p:spPr>
        <p:txBody>
          <a:bodyPr/>
          <a:lstStyle/>
          <a:p>
            <a:pPr eaLnBrk="1" hangingPunct="1"/>
            <a:r>
              <a:rPr lang="en-US" sz="4000" dirty="0" smtClean="0"/>
              <a:t>Putting a Relation into BCNF:</a:t>
            </a:r>
            <a:br>
              <a:rPr lang="en-US" sz="4000" dirty="0" smtClean="0"/>
            </a:br>
            <a:r>
              <a:rPr lang="en-US" sz="4000" dirty="0" smtClean="0"/>
              <a:t>EQUIPMENT_REPAIR</a:t>
            </a:r>
          </a:p>
        </p:txBody>
      </p:sp>
      <p:sp>
        <p:nvSpPr>
          <p:cNvPr id="4" name="Footer Placeholder 3"/>
          <p:cNvSpPr>
            <a:spLocks noGrp="1"/>
          </p:cNvSpPr>
          <p:nvPr>
            <p:ph type="ftr" sz="quarter" idx="10"/>
          </p:nvPr>
        </p:nvSpPr>
        <p:spPr/>
        <p:txBody>
          <a:bodyPr/>
          <a:lstStyle/>
          <a:p>
            <a:pPr>
              <a:defRPr/>
            </a:pPr>
            <a:r>
              <a:rPr lang="en-US" smtClean="0">
                <a:solidFill>
                  <a:srgbClr val="D57A15"/>
                </a:solidFill>
              </a:rPr>
              <a:t>KROENKE AND AUER - DATABASE PROCESSING, 14th Edition  </a:t>
            </a:r>
            <a:r>
              <a:rPr lang="en-US" smtClean="0">
                <a:solidFill>
                  <a:srgbClr val="5F978D"/>
                </a:solidFill>
              </a:rPr>
              <a:t>© 2016 Pearson Education, Inc.</a:t>
            </a:r>
            <a:endParaRPr lang="en-US" dirty="0">
              <a:solidFill>
                <a:srgbClr val="5F978D"/>
              </a:solidFill>
            </a:endParaRPr>
          </a:p>
        </p:txBody>
      </p:sp>
      <p:sp>
        <p:nvSpPr>
          <p:cNvPr id="5" name="Slide Number Placeholder 4"/>
          <p:cNvSpPr>
            <a:spLocks noGrp="1"/>
          </p:cNvSpPr>
          <p:nvPr>
            <p:ph type="sldNum" sz="quarter" idx="11"/>
          </p:nvPr>
        </p:nvSpPr>
        <p:spPr/>
        <p:txBody>
          <a:bodyPr/>
          <a:lstStyle/>
          <a:p>
            <a:pPr>
              <a:defRPr/>
            </a:pPr>
            <a:r>
              <a:rPr lang="en-US" smtClean="0"/>
              <a:t>3-</a:t>
            </a:r>
            <a:fld id="{CFA4E3F1-5DBA-4207-982B-269248863060}" type="slidenum">
              <a:rPr lang="en-US" smtClean="0"/>
              <a:pPr>
                <a:defRPr/>
              </a:pPr>
              <a:t>41</a:t>
            </a:fld>
            <a:endParaRPr lang="en-US" smtClean="0"/>
          </a:p>
          <a:p>
            <a:pPr>
              <a:defRPr/>
            </a:pPr>
            <a:endParaRPr lang="en-US"/>
          </a:p>
        </p:txBody>
      </p:sp>
      <p:pic>
        <p:nvPicPr>
          <p:cNvPr id="6" name="Picture 5"/>
          <p:cNvPicPr>
            <a:picLocks noChangeAspect="1"/>
          </p:cNvPicPr>
          <p:nvPr/>
        </p:nvPicPr>
        <p:blipFill>
          <a:blip r:embed="rId3"/>
          <a:stretch>
            <a:fillRect/>
          </a:stretch>
        </p:blipFill>
        <p:spPr>
          <a:xfrm>
            <a:off x="457200" y="1676400"/>
            <a:ext cx="8229600" cy="2075154"/>
          </a:xfrm>
          <a:prstGeom prst="rect">
            <a:avLst/>
          </a:prstGeom>
          <a:ln>
            <a:solidFill>
              <a:schemeClr val="tx1">
                <a:lumMod val="50000"/>
                <a:lumOff val="50000"/>
              </a:schemeClr>
            </a:solidFill>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sz="4000" smtClean="0"/>
              <a:t>Putting a Relation into BCNF:</a:t>
            </a:r>
            <a:br>
              <a:rPr lang="en-US" sz="4000" smtClean="0"/>
            </a:br>
            <a:r>
              <a:rPr lang="en-US" sz="4000" smtClean="0"/>
              <a:t>EQUIPMENT_REPAIR</a:t>
            </a:r>
          </a:p>
        </p:txBody>
      </p:sp>
      <p:sp>
        <p:nvSpPr>
          <p:cNvPr id="82947" name="Rectangle 3"/>
          <p:cNvSpPr>
            <a:spLocks noGrp="1" noChangeArrowheads="1"/>
          </p:cNvSpPr>
          <p:nvPr>
            <p:ph idx="1"/>
          </p:nvPr>
        </p:nvSpPr>
        <p:spPr>
          <a:xfrm>
            <a:off x="457200" y="1524000"/>
            <a:ext cx="8229600" cy="4525963"/>
          </a:xfrm>
        </p:spPr>
        <p:txBody>
          <a:bodyPr/>
          <a:lstStyle/>
          <a:p>
            <a:pPr eaLnBrk="1" hangingPunct="1">
              <a:buFontTx/>
              <a:buNone/>
            </a:pPr>
            <a:r>
              <a:rPr lang="en-US" sz="2000" b="1" smtClean="0">
                <a:solidFill>
                  <a:srgbClr val="0099CC"/>
                </a:solidFill>
              </a:rPr>
              <a:t>EQUIPMENT_REPAIR 	(ItemNumber, Type, AcquisitionCost,</a:t>
            </a:r>
            <a:br>
              <a:rPr lang="en-US" sz="2000" b="1" smtClean="0">
                <a:solidFill>
                  <a:srgbClr val="0099CC"/>
                </a:solidFill>
              </a:rPr>
            </a:br>
            <a:r>
              <a:rPr lang="en-US" sz="2000" b="1" smtClean="0">
                <a:solidFill>
                  <a:srgbClr val="0099CC"/>
                </a:solidFill>
              </a:rPr>
              <a:t>			</a:t>
            </a:r>
            <a:r>
              <a:rPr lang="en-US" sz="2000" b="1" u="sng" smtClean="0">
                <a:solidFill>
                  <a:srgbClr val="0099CC"/>
                </a:solidFill>
              </a:rPr>
              <a:t>RepairNumbe</a:t>
            </a:r>
            <a:r>
              <a:rPr lang="en-US" sz="2000" b="1" smtClean="0">
                <a:solidFill>
                  <a:srgbClr val="0099CC"/>
                </a:solidFill>
              </a:rPr>
              <a:t>r, RepairDate, RepairAmount)</a:t>
            </a:r>
          </a:p>
          <a:p>
            <a:pPr eaLnBrk="1" hangingPunct="1">
              <a:buFontTx/>
              <a:buNone/>
            </a:pPr>
            <a:endParaRPr lang="en-US" sz="1800" b="1" smtClean="0">
              <a:solidFill>
                <a:srgbClr val="0066FF"/>
              </a:solidFill>
              <a:sym typeface="Wingdings" panose="05000000000000000000" pitchFamily="2" charset="2"/>
            </a:endParaRPr>
          </a:p>
          <a:p>
            <a:pPr eaLnBrk="1" hangingPunct="1">
              <a:buFontTx/>
              <a:buNone/>
            </a:pPr>
            <a:r>
              <a:rPr lang="en-US" sz="1800" b="1" smtClean="0">
                <a:solidFill>
                  <a:srgbClr val="0099CC"/>
                </a:solidFill>
                <a:sym typeface="Wingdings" panose="05000000000000000000" pitchFamily="2" charset="2"/>
              </a:rPr>
              <a:t>ItemNumber  (Type, </a:t>
            </a:r>
            <a:r>
              <a:rPr lang="en-US" sz="1800" b="1" smtClean="0">
                <a:solidFill>
                  <a:srgbClr val="0099CC"/>
                </a:solidFill>
              </a:rPr>
              <a:t>AcquisitionCost)</a:t>
            </a:r>
            <a:endParaRPr lang="en-US" sz="1800" b="1" smtClean="0">
              <a:solidFill>
                <a:srgbClr val="0099CC"/>
              </a:solidFill>
              <a:sym typeface="Wingdings" panose="05000000000000000000" pitchFamily="2" charset="2"/>
            </a:endParaRPr>
          </a:p>
          <a:p>
            <a:pPr eaLnBrk="1" hangingPunct="1">
              <a:buFontTx/>
              <a:buNone/>
            </a:pPr>
            <a:r>
              <a:rPr lang="en-US" sz="1800" b="1" smtClean="0">
                <a:solidFill>
                  <a:srgbClr val="0099CC"/>
                </a:solidFill>
                <a:sym typeface="Wingdings" panose="05000000000000000000" pitchFamily="2" charset="2"/>
              </a:rPr>
              <a:t>RepairNumber  (ItemNumber, </a:t>
            </a:r>
            <a:r>
              <a:rPr lang="en-US" sz="1800" b="1" smtClean="0">
                <a:solidFill>
                  <a:srgbClr val="0099CC"/>
                </a:solidFill>
              </a:rPr>
              <a:t>Type, AcquisitionCost,</a:t>
            </a:r>
            <a:br>
              <a:rPr lang="en-US" sz="1800" b="1" smtClean="0">
                <a:solidFill>
                  <a:srgbClr val="0099CC"/>
                </a:solidFill>
              </a:rPr>
            </a:br>
            <a:r>
              <a:rPr lang="en-US" sz="1800" b="1" smtClean="0">
                <a:solidFill>
                  <a:srgbClr val="0099CC"/>
                </a:solidFill>
              </a:rPr>
              <a:t>		  RepairDate, RepairAmount</a:t>
            </a:r>
            <a:r>
              <a:rPr lang="en-US" sz="1800" b="1" smtClean="0">
                <a:solidFill>
                  <a:srgbClr val="0099CC"/>
                </a:solidFill>
                <a:sym typeface="Wingdings" panose="05000000000000000000" pitchFamily="2" charset="2"/>
              </a:rPr>
              <a:t>)</a:t>
            </a:r>
          </a:p>
          <a:p>
            <a:pPr eaLnBrk="1" hangingPunct="1">
              <a:buFontTx/>
              <a:buNone/>
            </a:pPr>
            <a:endParaRPr lang="en-US" sz="2000" b="1" smtClean="0">
              <a:solidFill>
                <a:srgbClr val="0066FF"/>
              </a:solidFill>
            </a:endParaRPr>
          </a:p>
          <a:p>
            <a:pPr eaLnBrk="1" hangingPunct="1">
              <a:buFontTx/>
              <a:buNone/>
            </a:pPr>
            <a:r>
              <a:rPr lang="en-US" sz="2000" b="1" smtClean="0">
                <a:solidFill>
                  <a:srgbClr val="0099CC"/>
                </a:solidFill>
              </a:rPr>
              <a:t>ITEM 	  (</a:t>
            </a:r>
            <a:r>
              <a:rPr lang="en-US" sz="2000" b="1" u="sng" smtClean="0">
                <a:solidFill>
                  <a:srgbClr val="0099CC"/>
                </a:solidFill>
              </a:rPr>
              <a:t>ItemNumber</a:t>
            </a:r>
            <a:r>
              <a:rPr lang="en-US" sz="2000" b="1" smtClean="0">
                <a:solidFill>
                  <a:srgbClr val="0099CC"/>
                </a:solidFill>
              </a:rPr>
              <a:t>, Type, AcquisitionCost)</a:t>
            </a:r>
          </a:p>
          <a:p>
            <a:pPr eaLnBrk="1" hangingPunct="1">
              <a:buFontTx/>
              <a:buNone/>
            </a:pPr>
            <a:r>
              <a:rPr lang="en-US" sz="2000" b="1" smtClean="0">
                <a:solidFill>
                  <a:srgbClr val="0099CC"/>
                </a:solidFill>
              </a:rPr>
              <a:t>REPAIR  (</a:t>
            </a:r>
            <a:r>
              <a:rPr lang="en-US" sz="2000" b="1" u="sng" smtClean="0">
                <a:solidFill>
                  <a:srgbClr val="0099CC"/>
                </a:solidFill>
              </a:rPr>
              <a:t>RepairNumber</a:t>
            </a:r>
            <a:r>
              <a:rPr lang="en-US" sz="2000" b="1" smtClean="0">
                <a:solidFill>
                  <a:srgbClr val="0099CC"/>
                </a:solidFill>
              </a:rPr>
              <a:t>, </a:t>
            </a:r>
            <a:r>
              <a:rPr lang="en-US" sz="2000" b="1" i="1" smtClean="0">
                <a:solidFill>
                  <a:srgbClr val="0099CC"/>
                </a:solidFill>
              </a:rPr>
              <a:t>ItemNumber</a:t>
            </a:r>
            <a:r>
              <a:rPr lang="en-US" sz="2000" b="1" smtClean="0">
                <a:solidFill>
                  <a:srgbClr val="0099CC"/>
                </a:solidFill>
              </a:rPr>
              <a:t>, RepairDate, RepairAmount)</a:t>
            </a:r>
          </a:p>
          <a:p>
            <a:pPr eaLnBrk="1" hangingPunct="1">
              <a:buFontTx/>
              <a:buNone/>
            </a:pPr>
            <a:r>
              <a:rPr lang="en-US" sz="2000" b="1" smtClean="0">
                <a:solidFill>
                  <a:srgbClr val="0099CC"/>
                </a:solidFill>
              </a:rPr>
              <a:t>		</a:t>
            </a:r>
          </a:p>
          <a:p>
            <a:pPr eaLnBrk="1" hangingPunct="1">
              <a:buFontTx/>
              <a:buNone/>
            </a:pPr>
            <a:r>
              <a:rPr lang="en-US" sz="2000" b="1" smtClean="0">
                <a:solidFill>
                  <a:srgbClr val="0099CC"/>
                </a:solidFill>
              </a:rPr>
              <a:t>	Where REPAIR.ItemNumber must exist in ITEM.ItemNumber</a:t>
            </a:r>
          </a:p>
        </p:txBody>
      </p:sp>
      <p:sp>
        <p:nvSpPr>
          <p:cNvPr id="3" name="Footer Placeholder 2"/>
          <p:cNvSpPr>
            <a:spLocks noGrp="1"/>
          </p:cNvSpPr>
          <p:nvPr>
            <p:ph type="ftr" sz="quarter" idx="10"/>
          </p:nvPr>
        </p:nvSpPr>
        <p:spPr/>
        <p:txBody>
          <a:bodyPr/>
          <a:lstStyle/>
          <a:p>
            <a:pPr>
              <a:defRPr/>
            </a:pPr>
            <a:r>
              <a:rPr lang="en-US" smtClean="0">
                <a:solidFill>
                  <a:srgbClr val="D57A15"/>
                </a:solidFill>
              </a:rPr>
              <a:t>KROENKE AND AUER - DATABASE PROCESSING, 14th Edition  </a:t>
            </a:r>
            <a:r>
              <a:rPr lang="en-US" smtClean="0">
                <a:solidFill>
                  <a:srgbClr val="5F978D"/>
                </a:solidFill>
              </a:rPr>
              <a:t>© 2016 Pearson Education, Inc.</a:t>
            </a:r>
            <a:endParaRPr lang="en-US" dirty="0">
              <a:solidFill>
                <a:srgbClr val="5F978D"/>
              </a:solidFill>
            </a:endParaRPr>
          </a:p>
        </p:txBody>
      </p:sp>
      <p:sp>
        <p:nvSpPr>
          <p:cNvPr id="4" name="Slide Number Placeholder 3"/>
          <p:cNvSpPr>
            <a:spLocks noGrp="1"/>
          </p:cNvSpPr>
          <p:nvPr>
            <p:ph type="sldNum" sz="quarter" idx="11"/>
          </p:nvPr>
        </p:nvSpPr>
        <p:spPr/>
        <p:txBody>
          <a:bodyPr/>
          <a:lstStyle/>
          <a:p>
            <a:pPr>
              <a:defRPr/>
            </a:pPr>
            <a:r>
              <a:rPr lang="en-US" smtClean="0"/>
              <a:t>3-</a:t>
            </a:r>
            <a:fld id="{CFA4E3F1-5DBA-4207-982B-269248863060}" type="slidenum">
              <a:rPr lang="en-US" smtClean="0"/>
              <a:pPr>
                <a:defRPr/>
              </a:pPr>
              <a:t>42</a:t>
            </a:fld>
            <a:endParaRPr lang="en-US" smtClean="0"/>
          </a:p>
          <a:p>
            <a:pPr>
              <a:defRPr/>
            </a:pP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752600" y="1447800"/>
            <a:ext cx="5774474" cy="4718375"/>
          </a:xfrm>
          <a:prstGeom prst="rect">
            <a:avLst/>
          </a:prstGeom>
        </p:spPr>
      </p:pic>
      <p:sp>
        <p:nvSpPr>
          <p:cNvPr id="84995" name="Rectangle 2"/>
          <p:cNvSpPr>
            <a:spLocks noGrp="1" noChangeArrowheads="1"/>
          </p:cNvSpPr>
          <p:nvPr>
            <p:ph type="title"/>
          </p:nvPr>
        </p:nvSpPr>
        <p:spPr>
          <a:xfrm>
            <a:off x="457200" y="274638"/>
            <a:ext cx="8229600" cy="1020762"/>
          </a:xfrm>
        </p:spPr>
        <p:txBody>
          <a:bodyPr/>
          <a:lstStyle/>
          <a:p>
            <a:pPr eaLnBrk="1" hangingPunct="1"/>
            <a:r>
              <a:rPr lang="en-US" sz="4000" dirty="0" smtClean="0"/>
              <a:t>Putting a Relation into BCNF:</a:t>
            </a:r>
            <a:br>
              <a:rPr lang="en-US" sz="4000" dirty="0" smtClean="0"/>
            </a:br>
            <a:r>
              <a:rPr lang="en-US" sz="3600" dirty="0" smtClean="0"/>
              <a:t>New Relations</a:t>
            </a:r>
            <a:endParaRPr lang="en-US" sz="4000" dirty="0" smtClean="0"/>
          </a:p>
        </p:txBody>
      </p:sp>
      <p:sp>
        <p:nvSpPr>
          <p:cNvPr id="4" name="Footer Placeholder 3"/>
          <p:cNvSpPr>
            <a:spLocks noGrp="1"/>
          </p:cNvSpPr>
          <p:nvPr>
            <p:ph type="ftr" sz="quarter" idx="10"/>
          </p:nvPr>
        </p:nvSpPr>
        <p:spPr/>
        <p:txBody>
          <a:bodyPr/>
          <a:lstStyle/>
          <a:p>
            <a:pPr>
              <a:defRPr/>
            </a:pPr>
            <a:r>
              <a:rPr lang="en-US" smtClean="0">
                <a:solidFill>
                  <a:srgbClr val="D57A15"/>
                </a:solidFill>
              </a:rPr>
              <a:t>KROENKE AND AUER - DATABASE PROCESSING, 14th Edition  </a:t>
            </a:r>
            <a:r>
              <a:rPr lang="en-US" smtClean="0">
                <a:solidFill>
                  <a:srgbClr val="5F978D"/>
                </a:solidFill>
              </a:rPr>
              <a:t>© 2016 Pearson Education, Inc.</a:t>
            </a:r>
            <a:endParaRPr lang="en-US" dirty="0">
              <a:solidFill>
                <a:srgbClr val="5F978D"/>
              </a:solidFill>
            </a:endParaRPr>
          </a:p>
        </p:txBody>
      </p:sp>
      <p:sp>
        <p:nvSpPr>
          <p:cNvPr id="5" name="Slide Number Placeholder 4"/>
          <p:cNvSpPr>
            <a:spLocks noGrp="1"/>
          </p:cNvSpPr>
          <p:nvPr>
            <p:ph type="sldNum" sz="quarter" idx="11"/>
          </p:nvPr>
        </p:nvSpPr>
        <p:spPr/>
        <p:txBody>
          <a:bodyPr/>
          <a:lstStyle/>
          <a:p>
            <a:pPr>
              <a:defRPr/>
            </a:pPr>
            <a:r>
              <a:rPr lang="en-US" smtClean="0"/>
              <a:t>3-</a:t>
            </a:r>
            <a:fld id="{CFA4E3F1-5DBA-4207-982B-269248863060}" type="slidenum">
              <a:rPr lang="en-US" smtClean="0"/>
              <a:pPr>
                <a:defRPr/>
              </a:pPr>
              <a:t>43</a:t>
            </a:fld>
            <a:endParaRPr lang="en-US" smtClean="0"/>
          </a:p>
          <a:p>
            <a:pPr>
              <a:defRPr/>
            </a:pP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814857" y="1524000"/>
            <a:ext cx="7514286" cy="3590476"/>
          </a:xfrm>
          <a:prstGeom prst="rect">
            <a:avLst/>
          </a:prstGeom>
        </p:spPr>
      </p:pic>
      <p:sp>
        <p:nvSpPr>
          <p:cNvPr id="87043" name="Rectangle 2"/>
          <p:cNvSpPr>
            <a:spLocks noGrp="1" noChangeArrowheads="1"/>
          </p:cNvSpPr>
          <p:nvPr>
            <p:ph type="title"/>
          </p:nvPr>
        </p:nvSpPr>
        <p:spPr/>
        <p:txBody>
          <a:bodyPr/>
          <a:lstStyle/>
          <a:p>
            <a:pPr eaLnBrk="1" hangingPunct="1"/>
            <a:r>
              <a:rPr lang="en-US" sz="4000" dirty="0" smtClean="0"/>
              <a:t>Putting a Relation into BCNF:</a:t>
            </a:r>
            <a:br>
              <a:rPr lang="en-US" sz="4000" dirty="0" smtClean="0"/>
            </a:br>
            <a:r>
              <a:rPr lang="en-US" sz="4000" dirty="0" smtClean="0"/>
              <a:t>SKU_DATA Step-by-Step – 1NF</a:t>
            </a:r>
          </a:p>
        </p:txBody>
      </p:sp>
      <p:sp>
        <p:nvSpPr>
          <p:cNvPr id="87044" name="TextBox 9"/>
          <p:cNvSpPr txBox="1">
            <a:spLocks noChangeArrowheads="1"/>
          </p:cNvSpPr>
          <p:nvPr/>
        </p:nvSpPr>
        <p:spPr bwMode="auto">
          <a:xfrm>
            <a:off x="762000" y="5181600"/>
            <a:ext cx="7620000" cy="815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1800" b="1" dirty="0">
                <a:solidFill>
                  <a:srgbClr val="0099CC"/>
                </a:solidFill>
              </a:rPr>
              <a:t>SKU_DATA (</a:t>
            </a:r>
            <a:r>
              <a:rPr lang="en-US" sz="1800" b="1" u="sng" dirty="0">
                <a:solidFill>
                  <a:srgbClr val="0099CC"/>
                </a:solidFill>
              </a:rPr>
              <a:t>SKU</a:t>
            </a:r>
            <a:r>
              <a:rPr lang="en-US" sz="1800" b="1" dirty="0">
                <a:solidFill>
                  <a:srgbClr val="0099CC"/>
                </a:solidFill>
              </a:rPr>
              <a:t>, SKU_Description, Department, Buyer)</a:t>
            </a:r>
          </a:p>
          <a:p>
            <a:pPr eaLnBrk="1" hangingPunct="1">
              <a:spcBef>
                <a:spcPct val="0"/>
              </a:spcBef>
              <a:buFontTx/>
              <a:buNone/>
            </a:pPr>
            <a:endParaRPr lang="en-US" sz="1000" dirty="0"/>
          </a:p>
          <a:p>
            <a:pPr eaLnBrk="1" hangingPunct="1">
              <a:spcBef>
                <a:spcPct val="0"/>
              </a:spcBef>
              <a:buFontTx/>
              <a:buNone/>
            </a:pPr>
            <a:r>
              <a:rPr lang="en-US" sz="1800" dirty="0"/>
              <a:t>1NF - Checking against the definition of 1NF, this relation is in 1NF.</a:t>
            </a:r>
          </a:p>
        </p:txBody>
      </p:sp>
      <p:sp>
        <p:nvSpPr>
          <p:cNvPr id="4" name="Footer Placeholder 3"/>
          <p:cNvSpPr>
            <a:spLocks noGrp="1"/>
          </p:cNvSpPr>
          <p:nvPr>
            <p:ph type="ftr" sz="quarter" idx="10"/>
          </p:nvPr>
        </p:nvSpPr>
        <p:spPr/>
        <p:txBody>
          <a:bodyPr/>
          <a:lstStyle/>
          <a:p>
            <a:pPr>
              <a:defRPr/>
            </a:pPr>
            <a:r>
              <a:rPr lang="en-US" smtClean="0">
                <a:solidFill>
                  <a:srgbClr val="D57A15"/>
                </a:solidFill>
              </a:rPr>
              <a:t>KROENKE AND AUER - DATABASE PROCESSING, 14th Edition  </a:t>
            </a:r>
            <a:r>
              <a:rPr lang="en-US" smtClean="0">
                <a:solidFill>
                  <a:srgbClr val="5F978D"/>
                </a:solidFill>
              </a:rPr>
              <a:t>© 2016 Pearson Education, Inc.</a:t>
            </a:r>
            <a:endParaRPr lang="en-US" dirty="0">
              <a:solidFill>
                <a:srgbClr val="5F978D"/>
              </a:solidFill>
            </a:endParaRPr>
          </a:p>
        </p:txBody>
      </p:sp>
      <p:sp>
        <p:nvSpPr>
          <p:cNvPr id="5" name="Slide Number Placeholder 4"/>
          <p:cNvSpPr>
            <a:spLocks noGrp="1"/>
          </p:cNvSpPr>
          <p:nvPr>
            <p:ph type="sldNum" sz="quarter" idx="11"/>
          </p:nvPr>
        </p:nvSpPr>
        <p:spPr/>
        <p:txBody>
          <a:bodyPr/>
          <a:lstStyle/>
          <a:p>
            <a:pPr>
              <a:defRPr/>
            </a:pPr>
            <a:r>
              <a:rPr lang="en-US" smtClean="0"/>
              <a:t>3-</a:t>
            </a:r>
            <a:fld id="{058874BB-8265-40AF-AF24-FB4D79EA42A7}" type="slidenum">
              <a:rPr lang="en-US" smtClean="0"/>
              <a:pPr>
                <a:defRPr/>
              </a:pPr>
              <a:t>44</a:t>
            </a:fld>
            <a:endParaRPr lang="en-US" smtClean="0"/>
          </a:p>
          <a:p>
            <a:pPr>
              <a:defRPr/>
            </a:pP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US" sz="4000" smtClean="0"/>
              <a:t>Putting a Relation into BCNF:</a:t>
            </a:r>
            <a:br>
              <a:rPr lang="en-US" sz="4000" smtClean="0"/>
            </a:br>
            <a:r>
              <a:rPr lang="en-US" sz="4000" smtClean="0"/>
              <a:t>SKU_DATA Step-by-Step – 2NF</a:t>
            </a:r>
          </a:p>
        </p:txBody>
      </p:sp>
      <p:sp>
        <p:nvSpPr>
          <p:cNvPr id="89091" name="TextBox 9"/>
          <p:cNvSpPr txBox="1">
            <a:spLocks noChangeArrowheads="1"/>
          </p:cNvSpPr>
          <p:nvPr/>
        </p:nvSpPr>
        <p:spPr bwMode="auto">
          <a:xfrm>
            <a:off x="762000" y="1752600"/>
            <a:ext cx="7620000" cy="337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1800" b="1" dirty="0">
                <a:solidFill>
                  <a:srgbClr val="0099CC"/>
                </a:solidFill>
              </a:rPr>
              <a:t>SKU_DATA (</a:t>
            </a:r>
            <a:r>
              <a:rPr lang="en-US" sz="1800" b="1" u="sng" dirty="0">
                <a:solidFill>
                  <a:srgbClr val="0099CC"/>
                </a:solidFill>
              </a:rPr>
              <a:t>SKU</a:t>
            </a:r>
            <a:r>
              <a:rPr lang="en-US" sz="1800" b="1" dirty="0">
                <a:solidFill>
                  <a:srgbClr val="0099CC"/>
                </a:solidFill>
              </a:rPr>
              <a:t>, SKU_Description, Department, Buyer)</a:t>
            </a:r>
          </a:p>
          <a:p>
            <a:pPr eaLnBrk="1" hangingPunct="1">
              <a:spcBef>
                <a:spcPct val="0"/>
              </a:spcBef>
              <a:buFontTx/>
              <a:buNone/>
            </a:pPr>
            <a:endParaRPr lang="en-US" sz="1800" dirty="0"/>
          </a:p>
          <a:p>
            <a:pPr eaLnBrk="1" hangingPunct="1">
              <a:spcBef>
                <a:spcPct val="0"/>
              </a:spcBef>
              <a:buFontTx/>
              <a:buNone/>
            </a:pPr>
            <a:r>
              <a:rPr lang="en-US" sz="1800" b="1" dirty="0">
                <a:solidFill>
                  <a:srgbClr val="0099CC"/>
                </a:solidFill>
                <a:sym typeface="Wingdings" panose="05000000000000000000" pitchFamily="2" charset="2"/>
              </a:rPr>
              <a:t>SKU  (SKU_Description, Department, Buyer)</a:t>
            </a:r>
          </a:p>
          <a:p>
            <a:pPr eaLnBrk="1" hangingPunct="1">
              <a:spcBef>
                <a:spcPct val="0"/>
              </a:spcBef>
              <a:buFontTx/>
              <a:buNone/>
            </a:pPr>
            <a:r>
              <a:rPr lang="en-US" sz="1800" b="1" dirty="0">
                <a:solidFill>
                  <a:srgbClr val="0099CC"/>
                </a:solidFill>
                <a:sym typeface="Wingdings" panose="05000000000000000000" pitchFamily="2" charset="2"/>
              </a:rPr>
              <a:t>SKU_Description  (SKU, Department, Buyer)</a:t>
            </a:r>
          </a:p>
          <a:p>
            <a:pPr eaLnBrk="1" hangingPunct="1">
              <a:spcBef>
                <a:spcPct val="0"/>
              </a:spcBef>
              <a:buFontTx/>
              <a:buNone/>
            </a:pPr>
            <a:r>
              <a:rPr lang="en-US" sz="1800" b="1" dirty="0">
                <a:solidFill>
                  <a:srgbClr val="0099CC"/>
                </a:solidFill>
                <a:sym typeface="Wingdings" panose="05000000000000000000" pitchFamily="2" charset="2"/>
              </a:rPr>
              <a:t>Buyer  Department</a:t>
            </a:r>
            <a:endParaRPr lang="en-US" sz="1800" b="1" dirty="0">
              <a:solidFill>
                <a:srgbClr val="0099CC"/>
              </a:solidFill>
            </a:endParaRPr>
          </a:p>
          <a:p>
            <a:pPr eaLnBrk="1" hangingPunct="1">
              <a:spcBef>
                <a:spcPct val="0"/>
              </a:spcBef>
              <a:buFontTx/>
              <a:buNone/>
            </a:pPr>
            <a:endParaRPr lang="en-US" sz="1800" dirty="0"/>
          </a:p>
          <a:p>
            <a:pPr eaLnBrk="1" hangingPunct="1">
              <a:spcBef>
                <a:spcPct val="0"/>
              </a:spcBef>
              <a:buFontTx/>
              <a:buNone/>
            </a:pPr>
            <a:r>
              <a:rPr lang="en-US" sz="1800" dirty="0"/>
              <a:t>— SKU and SKU_Description are candidate keys.</a:t>
            </a:r>
          </a:p>
          <a:p>
            <a:pPr eaLnBrk="1" hangingPunct="1">
              <a:spcBef>
                <a:spcPct val="0"/>
              </a:spcBef>
              <a:buFontTx/>
              <a:buNone/>
            </a:pPr>
            <a:endParaRPr lang="en-US" sz="600" dirty="0"/>
          </a:p>
          <a:p>
            <a:pPr eaLnBrk="1" hangingPunct="1">
              <a:spcBef>
                <a:spcPct val="0"/>
              </a:spcBef>
              <a:buFontTx/>
              <a:buNone/>
            </a:pPr>
            <a:r>
              <a:rPr lang="en-US" sz="1800" dirty="0"/>
              <a:t>— A relation is in 2NF if and only if </a:t>
            </a:r>
            <a:r>
              <a:rPr lang="en-US" sz="1800" i="1" dirty="0"/>
              <a:t>it is in 1NF</a:t>
            </a:r>
            <a:r>
              <a:rPr lang="en-US" sz="1800" dirty="0"/>
              <a:t> and </a:t>
            </a:r>
            <a:r>
              <a:rPr lang="en-US" sz="1800" i="1" dirty="0"/>
              <a:t>all non-key attributes are determined by the primary key</a:t>
            </a:r>
            <a:r>
              <a:rPr lang="en-US" sz="1800" dirty="0" smtClean="0"/>
              <a:t>.</a:t>
            </a:r>
          </a:p>
          <a:p>
            <a:pPr eaLnBrk="1" hangingPunct="1">
              <a:spcBef>
                <a:spcPct val="0"/>
              </a:spcBef>
              <a:buFontTx/>
              <a:buNone/>
            </a:pPr>
            <a:endParaRPr lang="en-US" sz="600" dirty="0"/>
          </a:p>
          <a:p>
            <a:pPr eaLnBrk="1" hangingPunct="1">
              <a:spcBef>
                <a:spcPct val="0"/>
              </a:spcBef>
              <a:buFontTx/>
              <a:buNone/>
            </a:pPr>
            <a:r>
              <a:rPr lang="en-US" sz="1800" dirty="0"/>
              <a:t>— Since SKU is a single column primary key, all non-key attributes are determined by SKU, and the relation is in 2NF.</a:t>
            </a:r>
          </a:p>
        </p:txBody>
      </p:sp>
      <p:sp>
        <p:nvSpPr>
          <p:cNvPr id="3" name="Footer Placeholder 2"/>
          <p:cNvSpPr>
            <a:spLocks noGrp="1"/>
          </p:cNvSpPr>
          <p:nvPr>
            <p:ph type="ftr" sz="quarter" idx="10"/>
          </p:nvPr>
        </p:nvSpPr>
        <p:spPr/>
        <p:txBody>
          <a:bodyPr/>
          <a:lstStyle/>
          <a:p>
            <a:pPr>
              <a:defRPr/>
            </a:pPr>
            <a:r>
              <a:rPr lang="en-US" smtClean="0">
                <a:solidFill>
                  <a:srgbClr val="D57A15"/>
                </a:solidFill>
              </a:rPr>
              <a:t>KROENKE AND AUER - DATABASE PROCESSING, 14th Edition  </a:t>
            </a:r>
            <a:r>
              <a:rPr lang="en-US" smtClean="0">
                <a:solidFill>
                  <a:srgbClr val="5F978D"/>
                </a:solidFill>
              </a:rPr>
              <a:t>© 2016 Pearson Education, Inc.</a:t>
            </a:r>
            <a:endParaRPr lang="en-US" dirty="0">
              <a:solidFill>
                <a:srgbClr val="5F978D"/>
              </a:solidFill>
            </a:endParaRPr>
          </a:p>
        </p:txBody>
      </p:sp>
      <p:sp>
        <p:nvSpPr>
          <p:cNvPr id="4" name="Slide Number Placeholder 3"/>
          <p:cNvSpPr>
            <a:spLocks noGrp="1"/>
          </p:cNvSpPr>
          <p:nvPr>
            <p:ph type="sldNum" sz="quarter" idx="11"/>
          </p:nvPr>
        </p:nvSpPr>
        <p:spPr/>
        <p:txBody>
          <a:bodyPr/>
          <a:lstStyle/>
          <a:p>
            <a:pPr>
              <a:defRPr/>
            </a:pPr>
            <a:r>
              <a:rPr lang="en-US" smtClean="0"/>
              <a:t>3-</a:t>
            </a:r>
            <a:fld id="{058874BB-8265-40AF-AF24-FB4D79EA42A7}" type="slidenum">
              <a:rPr lang="en-US" smtClean="0"/>
              <a:pPr>
                <a:defRPr/>
              </a:pPr>
              <a:t>45</a:t>
            </a:fld>
            <a:endParaRPr lang="en-US" smtClean="0"/>
          </a:p>
          <a:p>
            <a:pPr>
              <a:defRPr/>
            </a:pP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sz="4000" smtClean="0"/>
              <a:t>Putting a Relation into BCNF:</a:t>
            </a:r>
            <a:br>
              <a:rPr lang="en-US" sz="4000" smtClean="0"/>
            </a:br>
            <a:r>
              <a:rPr lang="en-US" sz="4000" smtClean="0"/>
              <a:t>SKU_DATA Step-by-Step – 3NF</a:t>
            </a:r>
          </a:p>
        </p:txBody>
      </p:sp>
      <p:sp>
        <p:nvSpPr>
          <p:cNvPr id="91139" name="TextBox 9"/>
          <p:cNvSpPr txBox="1">
            <a:spLocks noChangeArrowheads="1"/>
          </p:cNvSpPr>
          <p:nvPr/>
        </p:nvSpPr>
        <p:spPr bwMode="auto">
          <a:xfrm>
            <a:off x="762000" y="1676400"/>
            <a:ext cx="7620000" cy="3893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1800" b="1" dirty="0">
                <a:solidFill>
                  <a:srgbClr val="0099CC"/>
                </a:solidFill>
              </a:rPr>
              <a:t>SKU_DATA (</a:t>
            </a:r>
            <a:r>
              <a:rPr lang="en-US" sz="1800" b="1" u="sng" dirty="0">
                <a:solidFill>
                  <a:srgbClr val="0099CC"/>
                </a:solidFill>
              </a:rPr>
              <a:t>SKU</a:t>
            </a:r>
            <a:r>
              <a:rPr lang="en-US" sz="1800" b="1" dirty="0">
                <a:solidFill>
                  <a:srgbClr val="0099CC"/>
                </a:solidFill>
              </a:rPr>
              <a:t>, SKU_Description, Department, Buyer)</a:t>
            </a:r>
          </a:p>
          <a:p>
            <a:pPr eaLnBrk="1" hangingPunct="1">
              <a:spcBef>
                <a:spcPct val="0"/>
              </a:spcBef>
              <a:buFontTx/>
              <a:buNone/>
            </a:pPr>
            <a:endParaRPr lang="en-US" sz="1800" dirty="0"/>
          </a:p>
          <a:p>
            <a:pPr eaLnBrk="1" hangingPunct="1">
              <a:spcBef>
                <a:spcPct val="0"/>
              </a:spcBef>
              <a:buFontTx/>
              <a:buNone/>
            </a:pPr>
            <a:r>
              <a:rPr lang="en-US" sz="1800" b="1" dirty="0">
                <a:solidFill>
                  <a:srgbClr val="0099CC"/>
                </a:solidFill>
                <a:sym typeface="Wingdings" panose="05000000000000000000" pitchFamily="2" charset="2"/>
              </a:rPr>
              <a:t>SKU  (SKU_Description, Department, Buyer)</a:t>
            </a:r>
          </a:p>
          <a:p>
            <a:pPr eaLnBrk="1" hangingPunct="1">
              <a:spcBef>
                <a:spcPct val="0"/>
              </a:spcBef>
              <a:buFontTx/>
              <a:buNone/>
            </a:pPr>
            <a:r>
              <a:rPr lang="en-US" sz="1800" b="1" dirty="0">
                <a:solidFill>
                  <a:srgbClr val="0099CC"/>
                </a:solidFill>
                <a:sym typeface="Wingdings" panose="05000000000000000000" pitchFamily="2" charset="2"/>
              </a:rPr>
              <a:t>SKU_Description  (SKU, Department, Buyer)</a:t>
            </a:r>
          </a:p>
          <a:p>
            <a:pPr eaLnBrk="1" hangingPunct="1">
              <a:spcBef>
                <a:spcPct val="0"/>
              </a:spcBef>
              <a:buFontTx/>
              <a:buNone/>
            </a:pPr>
            <a:r>
              <a:rPr lang="en-US" sz="1800" b="1" dirty="0">
                <a:solidFill>
                  <a:srgbClr val="0099CC"/>
                </a:solidFill>
                <a:sym typeface="Wingdings" panose="05000000000000000000" pitchFamily="2" charset="2"/>
              </a:rPr>
              <a:t>Buyer  Department</a:t>
            </a:r>
            <a:endParaRPr lang="en-US" sz="1800" b="1" dirty="0">
              <a:solidFill>
                <a:srgbClr val="0099CC"/>
              </a:solidFill>
            </a:endParaRPr>
          </a:p>
          <a:p>
            <a:pPr eaLnBrk="1" hangingPunct="1">
              <a:spcBef>
                <a:spcPct val="0"/>
              </a:spcBef>
              <a:buFontTx/>
              <a:buNone/>
            </a:pPr>
            <a:endParaRPr lang="en-US" sz="1800" dirty="0"/>
          </a:p>
          <a:p>
            <a:pPr eaLnBrk="1" hangingPunct="1">
              <a:spcBef>
                <a:spcPct val="0"/>
              </a:spcBef>
              <a:buFontTx/>
              <a:buNone/>
            </a:pPr>
            <a:r>
              <a:rPr lang="en-US" sz="1800" dirty="0"/>
              <a:t>— SKU and SKU_Description are candidate keys.</a:t>
            </a:r>
          </a:p>
          <a:p>
            <a:pPr eaLnBrk="1" hangingPunct="1">
              <a:spcBef>
                <a:spcPct val="0"/>
              </a:spcBef>
              <a:buFontTx/>
              <a:buNone/>
            </a:pPr>
            <a:endParaRPr lang="en-US" sz="600" dirty="0"/>
          </a:p>
          <a:p>
            <a:pPr eaLnBrk="1" hangingPunct="1">
              <a:spcBef>
                <a:spcPct val="0"/>
              </a:spcBef>
              <a:buFontTx/>
              <a:buNone/>
            </a:pPr>
            <a:r>
              <a:rPr lang="en-US" sz="1800" dirty="0"/>
              <a:t>— A relation is in 3NF if and only if </a:t>
            </a:r>
            <a:r>
              <a:rPr lang="en-US" sz="1800" i="1" dirty="0"/>
              <a:t>it is in 2NF</a:t>
            </a:r>
            <a:r>
              <a:rPr lang="en-US" sz="1800" dirty="0"/>
              <a:t> and </a:t>
            </a:r>
            <a:r>
              <a:rPr lang="en-US" sz="1800" i="1" dirty="0"/>
              <a:t>there are no non-key attributes determined by another non-key attribute</a:t>
            </a:r>
            <a:r>
              <a:rPr lang="en-US" sz="1800" dirty="0" smtClean="0"/>
              <a:t>.</a:t>
            </a:r>
          </a:p>
          <a:p>
            <a:pPr eaLnBrk="1" hangingPunct="1">
              <a:spcBef>
                <a:spcPct val="0"/>
              </a:spcBef>
              <a:buFontTx/>
              <a:buNone/>
            </a:pPr>
            <a:endParaRPr lang="en-US" sz="700" dirty="0"/>
          </a:p>
          <a:p>
            <a:pPr eaLnBrk="1" hangingPunct="1">
              <a:spcBef>
                <a:spcPct val="0"/>
              </a:spcBef>
              <a:buFontTx/>
              <a:buNone/>
            </a:pPr>
            <a:r>
              <a:rPr lang="en-US" sz="1800" dirty="0"/>
              <a:t>— However, the term non-key attribute means an attribute that is neither (1) a candidate key itself, nor (2) part of a composite candidate key.</a:t>
            </a:r>
          </a:p>
          <a:p>
            <a:pPr eaLnBrk="1" hangingPunct="1">
              <a:spcBef>
                <a:spcPct val="0"/>
              </a:spcBef>
              <a:buFontTx/>
              <a:buNone/>
            </a:pPr>
            <a:r>
              <a:rPr lang="en-US" sz="1800" dirty="0"/>
              <a:t>— Therefore, the only non key attribute is Buyer, and it is a determinant. — Therefore, not in 3NF.</a:t>
            </a:r>
          </a:p>
        </p:txBody>
      </p:sp>
      <p:sp>
        <p:nvSpPr>
          <p:cNvPr id="3" name="Footer Placeholder 2"/>
          <p:cNvSpPr>
            <a:spLocks noGrp="1"/>
          </p:cNvSpPr>
          <p:nvPr>
            <p:ph type="ftr" sz="quarter" idx="10"/>
          </p:nvPr>
        </p:nvSpPr>
        <p:spPr/>
        <p:txBody>
          <a:bodyPr/>
          <a:lstStyle/>
          <a:p>
            <a:pPr>
              <a:defRPr/>
            </a:pPr>
            <a:r>
              <a:rPr lang="en-US" smtClean="0">
                <a:solidFill>
                  <a:srgbClr val="D57A15"/>
                </a:solidFill>
              </a:rPr>
              <a:t>KROENKE AND AUER - DATABASE PROCESSING, 14th Edition  </a:t>
            </a:r>
            <a:r>
              <a:rPr lang="en-US" smtClean="0">
                <a:solidFill>
                  <a:srgbClr val="5F978D"/>
                </a:solidFill>
              </a:rPr>
              <a:t>© 2016 Pearson Education, Inc.</a:t>
            </a:r>
            <a:endParaRPr lang="en-US" dirty="0">
              <a:solidFill>
                <a:srgbClr val="5F978D"/>
              </a:solidFill>
            </a:endParaRPr>
          </a:p>
        </p:txBody>
      </p:sp>
      <p:sp>
        <p:nvSpPr>
          <p:cNvPr id="4" name="Slide Number Placeholder 3"/>
          <p:cNvSpPr>
            <a:spLocks noGrp="1"/>
          </p:cNvSpPr>
          <p:nvPr>
            <p:ph type="sldNum" sz="quarter" idx="11"/>
          </p:nvPr>
        </p:nvSpPr>
        <p:spPr/>
        <p:txBody>
          <a:bodyPr/>
          <a:lstStyle/>
          <a:p>
            <a:pPr>
              <a:defRPr/>
            </a:pPr>
            <a:r>
              <a:rPr lang="en-US" smtClean="0"/>
              <a:t>3-</a:t>
            </a:r>
            <a:fld id="{058874BB-8265-40AF-AF24-FB4D79EA42A7}" type="slidenum">
              <a:rPr lang="en-US" smtClean="0"/>
              <a:pPr>
                <a:defRPr/>
              </a:pPr>
              <a:t>46</a:t>
            </a:fld>
            <a:endParaRPr lang="en-US" smtClean="0"/>
          </a:p>
          <a:p>
            <a:pPr>
              <a:defRPr/>
            </a:pP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sz="4000" smtClean="0"/>
              <a:t>Putting a Relation into BCNF:</a:t>
            </a:r>
            <a:br>
              <a:rPr lang="en-US" sz="4000" smtClean="0"/>
            </a:br>
            <a:r>
              <a:rPr lang="en-US" sz="4000" smtClean="0"/>
              <a:t>SKU_DATA Step-by-Step – 3NF</a:t>
            </a:r>
          </a:p>
        </p:txBody>
      </p:sp>
      <p:sp>
        <p:nvSpPr>
          <p:cNvPr id="93187" name="TextBox 9"/>
          <p:cNvSpPr txBox="1">
            <a:spLocks noChangeArrowheads="1"/>
          </p:cNvSpPr>
          <p:nvPr/>
        </p:nvSpPr>
        <p:spPr bwMode="auto">
          <a:xfrm>
            <a:off x="762000" y="1676400"/>
            <a:ext cx="76200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1800" dirty="0"/>
              <a:t>— Therefore, break out the Buyer </a:t>
            </a:r>
            <a:r>
              <a:rPr lang="en-US" sz="1800" b="1" dirty="0">
                <a:sym typeface="Wingdings" panose="05000000000000000000" pitchFamily="2" charset="2"/>
              </a:rPr>
              <a:t> </a:t>
            </a:r>
            <a:r>
              <a:rPr lang="en-US" sz="1800" dirty="0">
                <a:sym typeface="Wingdings" panose="05000000000000000000" pitchFamily="2" charset="2"/>
              </a:rPr>
              <a:t>Department functional dependency</a:t>
            </a:r>
            <a:r>
              <a:rPr lang="en-US" sz="1800" dirty="0"/>
              <a:t>.</a:t>
            </a:r>
          </a:p>
          <a:p>
            <a:pPr eaLnBrk="1" hangingPunct="1">
              <a:spcBef>
                <a:spcPct val="0"/>
              </a:spcBef>
              <a:buFontTx/>
              <a:buNone/>
            </a:pPr>
            <a:endParaRPr lang="en-US" sz="1800" b="1" dirty="0">
              <a:solidFill>
                <a:srgbClr val="0099CC"/>
              </a:solidFill>
            </a:endParaRPr>
          </a:p>
          <a:p>
            <a:pPr eaLnBrk="1" hangingPunct="1">
              <a:spcBef>
                <a:spcPct val="0"/>
              </a:spcBef>
              <a:buFontTx/>
              <a:buNone/>
            </a:pPr>
            <a:r>
              <a:rPr lang="en-US" sz="1800" b="1" dirty="0">
                <a:solidFill>
                  <a:srgbClr val="0099CC"/>
                </a:solidFill>
              </a:rPr>
              <a:t>SKU_DATA_2 (</a:t>
            </a:r>
            <a:r>
              <a:rPr lang="en-US" sz="1800" b="1" u="sng" dirty="0">
                <a:solidFill>
                  <a:srgbClr val="0099CC"/>
                </a:solidFill>
              </a:rPr>
              <a:t>SKU</a:t>
            </a:r>
            <a:r>
              <a:rPr lang="en-US" sz="1800" b="1" dirty="0">
                <a:solidFill>
                  <a:srgbClr val="0099CC"/>
                </a:solidFill>
              </a:rPr>
              <a:t>, SKU_Description, </a:t>
            </a:r>
            <a:r>
              <a:rPr lang="en-US" sz="1800" b="1" i="1" dirty="0">
                <a:solidFill>
                  <a:srgbClr val="0099CC"/>
                </a:solidFill>
              </a:rPr>
              <a:t>Buyer</a:t>
            </a:r>
            <a:r>
              <a:rPr lang="en-US" sz="1800" b="1" dirty="0">
                <a:solidFill>
                  <a:srgbClr val="0099CC"/>
                </a:solidFill>
              </a:rPr>
              <a:t>)</a:t>
            </a:r>
          </a:p>
          <a:p>
            <a:pPr eaLnBrk="1" hangingPunct="1">
              <a:spcBef>
                <a:spcPct val="0"/>
              </a:spcBef>
              <a:buFontTx/>
              <a:buNone/>
            </a:pPr>
            <a:r>
              <a:rPr lang="en-US" sz="1800" b="1" dirty="0">
                <a:solidFill>
                  <a:srgbClr val="0099CC"/>
                </a:solidFill>
              </a:rPr>
              <a:t>BUYER (</a:t>
            </a:r>
            <a:r>
              <a:rPr lang="en-US" sz="1800" b="1" u="sng" dirty="0">
                <a:solidFill>
                  <a:srgbClr val="0099CC"/>
                </a:solidFill>
              </a:rPr>
              <a:t>Buyer</a:t>
            </a:r>
            <a:r>
              <a:rPr lang="en-US" sz="1800" b="1" dirty="0">
                <a:solidFill>
                  <a:srgbClr val="0099CC"/>
                </a:solidFill>
              </a:rPr>
              <a:t>, Department)</a:t>
            </a:r>
          </a:p>
          <a:p>
            <a:pPr eaLnBrk="1" hangingPunct="1">
              <a:spcBef>
                <a:spcPct val="0"/>
              </a:spcBef>
              <a:buFontTx/>
              <a:buNone/>
            </a:pPr>
            <a:endParaRPr lang="en-US" sz="1800" b="1" dirty="0">
              <a:solidFill>
                <a:srgbClr val="0099CC"/>
              </a:solidFill>
              <a:sym typeface="Wingdings" panose="05000000000000000000" pitchFamily="2" charset="2"/>
            </a:endParaRPr>
          </a:p>
          <a:p>
            <a:pPr eaLnBrk="1" hangingPunct="1">
              <a:spcBef>
                <a:spcPct val="0"/>
              </a:spcBef>
              <a:buFontTx/>
              <a:buNone/>
            </a:pPr>
            <a:r>
              <a:rPr lang="en-US" sz="1800" b="1" dirty="0">
                <a:solidFill>
                  <a:srgbClr val="0099CC"/>
                </a:solidFill>
              </a:rPr>
              <a:t>Where SKU_DATA_2.Buyer must exist in BUYER.Buyer</a:t>
            </a:r>
          </a:p>
          <a:p>
            <a:pPr eaLnBrk="1" hangingPunct="1">
              <a:spcBef>
                <a:spcPct val="0"/>
              </a:spcBef>
              <a:buFontTx/>
              <a:buNone/>
            </a:pPr>
            <a:endParaRPr lang="en-US" sz="1800" b="1" dirty="0">
              <a:solidFill>
                <a:srgbClr val="0099CC"/>
              </a:solidFill>
            </a:endParaRPr>
          </a:p>
          <a:p>
            <a:pPr eaLnBrk="1" hangingPunct="1">
              <a:spcBef>
                <a:spcPct val="0"/>
              </a:spcBef>
              <a:buFontTx/>
              <a:buNone/>
            </a:pPr>
            <a:r>
              <a:rPr lang="en-US" sz="1800" dirty="0"/>
              <a:t>— SKU_DATA_2 is in 3NF</a:t>
            </a:r>
          </a:p>
          <a:p>
            <a:pPr eaLnBrk="1" hangingPunct="1">
              <a:spcBef>
                <a:spcPct val="0"/>
              </a:spcBef>
              <a:buFontTx/>
              <a:buNone/>
            </a:pPr>
            <a:r>
              <a:rPr lang="en-US" sz="1800" dirty="0"/>
              <a:t>— BUYER is in 3NF</a:t>
            </a:r>
          </a:p>
        </p:txBody>
      </p:sp>
      <p:sp>
        <p:nvSpPr>
          <p:cNvPr id="3" name="Footer Placeholder 2"/>
          <p:cNvSpPr>
            <a:spLocks noGrp="1"/>
          </p:cNvSpPr>
          <p:nvPr>
            <p:ph type="ftr" sz="quarter" idx="10"/>
          </p:nvPr>
        </p:nvSpPr>
        <p:spPr/>
        <p:txBody>
          <a:bodyPr/>
          <a:lstStyle/>
          <a:p>
            <a:pPr>
              <a:defRPr/>
            </a:pPr>
            <a:r>
              <a:rPr lang="en-US" smtClean="0">
                <a:solidFill>
                  <a:srgbClr val="D57A15"/>
                </a:solidFill>
              </a:rPr>
              <a:t>KROENKE AND AUER - DATABASE PROCESSING, 14th Edition  </a:t>
            </a:r>
            <a:r>
              <a:rPr lang="en-US" smtClean="0">
                <a:solidFill>
                  <a:srgbClr val="5F978D"/>
                </a:solidFill>
              </a:rPr>
              <a:t>© 2016 Pearson Education, Inc.</a:t>
            </a:r>
            <a:endParaRPr lang="en-US" dirty="0">
              <a:solidFill>
                <a:srgbClr val="5F978D"/>
              </a:solidFill>
            </a:endParaRPr>
          </a:p>
        </p:txBody>
      </p:sp>
      <p:sp>
        <p:nvSpPr>
          <p:cNvPr id="4" name="Slide Number Placeholder 3"/>
          <p:cNvSpPr>
            <a:spLocks noGrp="1"/>
          </p:cNvSpPr>
          <p:nvPr>
            <p:ph type="sldNum" sz="quarter" idx="11"/>
          </p:nvPr>
        </p:nvSpPr>
        <p:spPr/>
        <p:txBody>
          <a:bodyPr/>
          <a:lstStyle/>
          <a:p>
            <a:pPr>
              <a:defRPr/>
            </a:pPr>
            <a:r>
              <a:rPr lang="en-US" smtClean="0"/>
              <a:t>3-</a:t>
            </a:r>
            <a:fld id="{058874BB-8265-40AF-AF24-FB4D79EA42A7}" type="slidenum">
              <a:rPr lang="en-US" smtClean="0"/>
              <a:pPr>
                <a:defRPr/>
              </a:pPr>
              <a:t>47</a:t>
            </a:fld>
            <a:endParaRPr lang="en-US" smtClean="0"/>
          </a:p>
          <a:p>
            <a:pPr>
              <a:defRPr/>
            </a:pP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sz="4000" smtClean="0"/>
              <a:t>Putting a Relation into BCNF:</a:t>
            </a:r>
            <a:br>
              <a:rPr lang="en-US" sz="4000" smtClean="0"/>
            </a:br>
            <a:r>
              <a:rPr lang="en-US" sz="4000" smtClean="0"/>
              <a:t>SKU_DATA Step-by-Step – BCNF</a:t>
            </a:r>
          </a:p>
        </p:txBody>
      </p:sp>
      <p:sp>
        <p:nvSpPr>
          <p:cNvPr id="95235" name="TextBox 9"/>
          <p:cNvSpPr txBox="1">
            <a:spLocks noChangeArrowheads="1"/>
          </p:cNvSpPr>
          <p:nvPr/>
        </p:nvSpPr>
        <p:spPr bwMode="auto">
          <a:xfrm>
            <a:off x="762000" y="1676400"/>
            <a:ext cx="762000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1800" b="1" dirty="0">
                <a:solidFill>
                  <a:srgbClr val="0099CC"/>
                </a:solidFill>
              </a:rPr>
              <a:t>SKU_DATA_2 (</a:t>
            </a:r>
            <a:r>
              <a:rPr lang="en-US" sz="1800" b="1" u="sng" dirty="0">
                <a:solidFill>
                  <a:srgbClr val="0099CC"/>
                </a:solidFill>
              </a:rPr>
              <a:t>SKU</a:t>
            </a:r>
            <a:r>
              <a:rPr lang="en-US" sz="1800" b="1" dirty="0">
                <a:solidFill>
                  <a:srgbClr val="0099CC"/>
                </a:solidFill>
              </a:rPr>
              <a:t>, SKU_Description, </a:t>
            </a:r>
            <a:r>
              <a:rPr lang="en-US" sz="1800" b="1" i="1" dirty="0">
                <a:solidFill>
                  <a:srgbClr val="0099CC"/>
                </a:solidFill>
              </a:rPr>
              <a:t>Buyer</a:t>
            </a:r>
            <a:r>
              <a:rPr lang="en-US" sz="1800" b="1" dirty="0">
                <a:solidFill>
                  <a:srgbClr val="0099CC"/>
                </a:solidFill>
              </a:rPr>
              <a:t>)</a:t>
            </a:r>
          </a:p>
          <a:p>
            <a:pPr eaLnBrk="1" hangingPunct="1">
              <a:spcBef>
                <a:spcPct val="0"/>
              </a:spcBef>
              <a:buFontTx/>
              <a:buNone/>
            </a:pPr>
            <a:r>
              <a:rPr lang="en-US" sz="1800" b="1" dirty="0">
                <a:solidFill>
                  <a:srgbClr val="0099CC"/>
                </a:solidFill>
              </a:rPr>
              <a:t>BUYER (</a:t>
            </a:r>
            <a:r>
              <a:rPr lang="en-US" sz="1800" b="1" u="sng" dirty="0">
                <a:solidFill>
                  <a:srgbClr val="0099CC"/>
                </a:solidFill>
              </a:rPr>
              <a:t>Buyer</a:t>
            </a:r>
            <a:r>
              <a:rPr lang="en-US" sz="1800" b="1" dirty="0">
                <a:solidFill>
                  <a:srgbClr val="0099CC"/>
                </a:solidFill>
              </a:rPr>
              <a:t>, Department)</a:t>
            </a:r>
          </a:p>
          <a:p>
            <a:pPr eaLnBrk="1" hangingPunct="1">
              <a:spcBef>
                <a:spcPct val="0"/>
              </a:spcBef>
              <a:buFontTx/>
              <a:buNone/>
            </a:pPr>
            <a:endParaRPr lang="en-US" sz="1800" b="1" dirty="0">
              <a:solidFill>
                <a:srgbClr val="0099CC"/>
              </a:solidFill>
              <a:sym typeface="Wingdings" panose="05000000000000000000" pitchFamily="2" charset="2"/>
            </a:endParaRPr>
          </a:p>
          <a:p>
            <a:pPr eaLnBrk="1" hangingPunct="1">
              <a:spcBef>
                <a:spcPct val="0"/>
              </a:spcBef>
              <a:buFontTx/>
              <a:buNone/>
            </a:pPr>
            <a:r>
              <a:rPr lang="en-US" sz="1800" b="1" dirty="0">
                <a:solidFill>
                  <a:srgbClr val="0099CC"/>
                </a:solidFill>
              </a:rPr>
              <a:t>Where SKU_DATA_2.Buyer must exist in BUYER.Buyer</a:t>
            </a:r>
          </a:p>
          <a:p>
            <a:pPr eaLnBrk="1" hangingPunct="1">
              <a:spcBef>
                <a:spcPct val="0"/>
              </a:spcBef>
              <a:buFontTx/>
              <a:buNone/>
            </a:pPr>
            <a:endParaRPr lang="en-US" sz="1800" dirty="0"/>
          </a:p>
          <a:p>
            <a:pPr eaLnBrk="1" hangingPunct="1">
              <a:spcBef>
                <a:spcPct val="0"/>
              </a:spcBef>
              <a:buFontTx/>
              <a:buNone/>
            </a:pPr>
            <a:r>
              <a:rPr lang="en-US" sz="1800" b="1" dirty="0">
                <a:solidFill>
                  <a:srgbClr val="0099CC"/>
                </a:solidFill>
                <a:sym typeface="Wingdings" panose="05000000000000000000" pitchFamily="2" charset="2"/>
              </a:rPr>
              <a:t>SKU  (SKU_Description, Department, Buyer)</a:t>
            </a:r>
          </a:p>
          <a:p>
            <a:pPr eaLnBrk="1" hangingPunct="1">
              <a:spcBef>
                <a:spcPct val="0"/>
              </a:spcBef>
              <a:buFontTx/>
              <a:buNone/>
            </a:pPr>
            <a:r>
              <a:rPr lang="en-US" sz="1800" b="1" dirty="0">
                <a:solidFill>
                  <a:srgbClr val="0099CC"/>
                </a:solidFill>
                <a:sym typeface="Wingdings" panose="05000000000000000000" pitchFamily="2" charset="2"/>
              </a:rPr>
              <a:t>SKU_Description  (SKU, Department, Buyer)</a:t>
            </a:r>
          </a:p>
          <a:p>
            <a:pPr eaLnBrk="1" hangingPunct="1">
              <a:spcBef>
                <a:spcPct val="0"/>
              </a:spcBef>
              <a:buFontTx/>
              <a:buNone/>
            </a:pPr>
            <a:r>
              <a:rPr lang="en-US" sz="1800" b="1" dirty="0">
                <a:solidFill>
                  <a:srgbClr val="0099CC"/>
                </a:solidFill>
                <a:sym typeface="Wingdings" panose="05000000000000000000" pitchFamily="2" charset="2"/>
              </a:rPr>
              <a:t>Buyer  Department</a:t>
            </a:r>
            <a:endParaRPr lang="en-US" sz="1800" b="1" dirty="0">
              <a:solidFill>
                <a:srgbClr val="0099CC"/>
              </a:solidFill>
            </a:endParaRPr>
          </a:p>
          <a:p>
            <a:pPr eaLnBrk="1" hangingPunct="1">
              <a:spcBef>
                <a:spcPct val="0"/>
              </a:spcBef>
              <a:buFontTx/>
              <a:buNone/>
            </a:pPr>
            <a:endParaRPr lang="en-US" sz="1800" dirty="0"/>
          </a:p>
          <a:p>
            <a:pPr eaLnBrk="1" hangingPunct="1">
              <a:spcBef>
                <a:spcPct val="0"/>
              </a:spcBef>
              <a:buFontTx/>
              <a:buNone/>
            </a:pPr>
            <a:r>
              <a:rPr lang="en-US" sz="1800" dirty="0"/>
              <a:t>— A relation is in BCNF if and only if </a:t>
            </a:r>
            <a:r>
              <a:rPr lang="en-US" sz="1800" i="1" dirty="0"/>
              <a:t>it is in 3NF</a:t>
            </a:r>
            <a:r>
              <a:rPr lang="en-US" sz="1800" dirty="0"/>
              <a:t> and </a:t>
            </a:r>
            <a:r>
              <a:rPr lang="en-US" sz="1800" i="1" dirty="0"/>
              <a:t>every determinant is a candidate-key</a:t>
            </a:r>
            <a:r>
              <a:rPr lang="en-US" sz="1800" dirty="0" smtClean="0"/>
              <a:t>.</a:t>
            </a:r>
          </a:p>
          <a:p>
            <a:pPr eaLnBrk="1" hangingPunct="1">
              <a:spcBef>
                <a:spcPct val="0"/>
              </a:spcBef>
              <a:buFontTx/>
              <a:buNone/>
            </a:pPr>
            <a:endParaRPr lang="en-US" sz="800" dirty="0"/>
          </a:p>
          <a:p>
            <a:pPr eaLnBrk="1" hangingPunct="1">
              <a:spcBef>
                <a:spcPct val="0"/>
              </a:spcBef>
              <a:buFontTx/>
              <a:buNone/>
            </a:pPr>
            <a:r>
              <a:rPr lang="en-US" sz="1800" dirty="0"/>
              <a:t>— In SKU_DATA_2, both determinants are determinant keys, so SKU_DATA_2 is in BCNF</a:t>
            </a:r>
            <a:r>
              <a:rPr lang="en-US" sz="1800" dirty="0" smtClean="0"/>
              <a:t>.</a:t>
            </a:r>
          </a:p>
          <a:p>
            <a:pPr eaLnBrk="1" hangingPunct="1">
              <a:spcBef>
                <a:spcPct val="0"/>
              </a:spcBef>
              <a:buFontTx/>
              <a:buNone/>
            </a:pPr>
            <a:endParaRPr lang="en-US" sz="800" dirty="0"/>
          </a:p>
          <a:p>
            <a:pPr eaLnBrk="1" hangingPunct="1">
              <a:spcBef>
                <a:spcPct val="0"/>
              </a:spcBef>
              <a:buFontTx/>
              <a:buNone/>
            </a:pPr>
            <a:r>
              <a:rPr lang="en-US" sz="1800" dirty="0"/>
              <a:t>— In BUYER, the determinant is a determinant key, so BUYER is in BCNF.</a:t>
            </a:r>
          </a:p>
          <a:p>
            <a:pPr eaLnBrk="1" hangingPunct="1">
              <a:spcBef>
                <a:spcPct val="0"/>
              </a:spcBef>
              <a:buFontTx/>
              <a:buNone/>
            </a:pPr>
            <a:endParaRPr lang="en-US" sz="1800" dirty="0"/>
          </a:p>
        </p:txBody>
      </p:sp>
      <p:sp>
        <p:nvSpPr>
          <p:cNvPr id="3" name="Footer Placeholder 2"/>
          <p:cNvSpPr>
            <a:spLocks noGrp="1"/>
          </p:cNvSpPr>
          <p:nvPr>
            <p:ph type="ftr" sz="quarter" idx="10"/>
          </p:nvPr>
        </p:nvSpPr>
        <p:spPr/>
        <p:txBody>
          <a:bodyPr/>
          <a:lstStyle/>
          <a:p>
            <a:pPr>
              <a:defRPr/>
            </a:pPr>
            <a:r>
              <a:rPr lang="en-US" smtClean="0">
                <a:solidFill>
                  <a:srgbClr val="D57A15"/>
                </a:solidFill>
              </a:rPr>
              <a:t>KROENKE AND AUER - DATABASE PROCESSING, 14th Edition  </a:t>
            </a:r>
            <a:r>
              <a:rPr lang="en-US" smtClean="0">
                <a:solidFill>
                  <a:srgbClr val="5F978D"/>
                </a:solidFill>
              </a:rPr>
              <a:t>© 2016 Pearson Education, Inc.</a:t>
            </a:r>
            <a:endParaRPr lang="en-US" dirty="0">
              <a:solidFill>
                <a:srgbClr val="5F978D"/>
              </a:solidFill>
            </a:endParaRPr>
          </a:p>
        </p:txBody>
      </p:sp>
      <p:sp>
        <p:nvSpPr>
          <p:cNvPr id="4" name="Slide Number Placeholder 3"/>
          <p:cNvSpPr>
            <a:spLocks noGrp="1"/>
          </p:cNvSpPr>
          <p:nvPr>
            <p:ph type="sldNum" sz="quarter" idx="11"/>
          </p:nvPr>
        </p:nvSpPr>
        <p:spPr/>
        <p:txBody>
          <a:bodyPr/>
          <a:lstStyle/>
          <a:p>
            <a:pPr>
              <a:defRPr/>
            </a:pPr>
            <a:r>
              <a:rPr lang="en-US" smtClean="0"/>
              <a:t>3-</a:t>
            </a:r>
            <a:fld id="{058874BB-8265-40AF-AF24-FB4D79EA42A7}" type="slidenum">
              <a:rPr lang="en-US" smtClean="0"/>
              <a:pPr>
                <a:defRPr/>
              </a:pPr>
              <a:t>48</a:t>
            </a:fld>
            <a:endParaRPr lang="en-US" smtClean="0"/>
          </a:p>
          <a:p>
            <a:pPr>
              <a:defRPr/>
            </a:pP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321198" y="1521909"/>
            <a:ext cx="4374603" cy="4645412"/>
          </a:xfrm>
          <a:prstGeom prst="rect">
            <a:avLst/>
          </a:prstGeom>
        </p:spPr>
      </p:pic>
      <p:sp>
        <p:nvSpPr>
          <p:cNvPr id="97282" name="Rectangle 2"/>
          <p:cNvSpPr>
            <a:spLocks noGrp="1" noChangeArrowheads="1"/>
          </p:cNvSpPr>
          <p:nvPr>
            <p:ph type="title"/>
          </p:nvPr>
        </p:nvSpPr>
        <p:spPr/>
        <p:txBody>
          <a:bodyPr/>
          <a:lstStyle/>
          <a:p>
            <a:pPr eaLnBrk="1" hangingPunct="1"/>
            <a:r>
              <a:rPr lang="en-US" sz="4000" smtClean="0"/>
              <a:t>Putting a Relation into BCNF:</a:t>
            </a:r>
            <a:br>
              <a:rPr lang="en-US" sz="4000" smtClean="0"/>
            </a:br>
            <a:r>
              <a:rPr lang="en-US" sz="3200" smtClean="0"/>
              <a:t> SKU_DATA Step-by-Step – New Relations</a:t>
            </a:r>
          </a:p>
        </p:txBody>
      </p:sp>
      <p:sp>
        <p:nvSpPr>
          <p:cNvPr id="4" name="Footer Placeholder 3"/>
          <p:cNvSpPr>
            <a:spLocks noGrp="1"/>
          </p:cNvSpPr>
          <p:nvPr>
            <p:ph type="ftr" sz="quarter" idx="10"/>
          </p:nvPr>
        </p:nvSpPr>
        <p:spPr/>
        <p:txBody>
          <a:bodyPr/>
          <a:lstStyle/>
          <a:p>
            <a:pPr>
              <a:defRPr/>
            </a:pPr>
            <a:r>
              <a:rPr lang="en-US" smtClean="0">
                <a:solidFill>
                  <a:srgbClr val="D57A15"/>
                </a:solidFill>
              </a:rPr>
              <a:t>KROENKE AND AUER - DATABASE PROCESSING, 14th Edition  </a:t>
            </a:r>
            <a:r>
              <a:rPr lang="en-US" smtClean="0">
                <a:solidFill>
                  <a:srgbClr val="5F978D"/>
                </a:solidFill>
              </a:rPr>
              <a:t>© 2016 Pearson Education, Inc.</a:t>
            </a:r>
            <a:endParaRPr lang="en-US" dirty="0">
              <a:solidFill>
                <a:srgbClr val="5F978D"/>
              </a:solidFill>
            </a:endParaRPr>
          </a:p>
        </p:txBody>
      </p:sp>
      <p:sp>
        <p:nvSpPr>
          <p:cNvPr id="5" name="Slide Number Placeholder 4"/>
          <p:cNvSpPr>
            <a:spLocks noGrp="1"/>
          </p:cNvSpPr>
          <p:nvPr>
            <p:ph type="sldNum" sz="quarter" idx="11"/>
          </p:nvPr>
        </p:nvSpPr>
        <p:spPr/>
        <p:txBody>
          <a:bodyPr/>
          <a:lstStyle/>
          <a:p>
            <a:pPr>
              <a:defRPr/>
            </a:pPr>
            <a:r>
              <a:rPr lang="en-US" smtClean="0"/>
              <a:t>3-</a:t>
            </a:r>
            <a:fld id="{CFA4E3F1-5DBA-4207-982B-269248863060}" type="slidenum">
              <a:rPr lang="en-US" smtClean="0"/>
              <a:pPr>
                <a:defRPr/>
              </a:pPr>
              <a:t>49</a:t>
            </a:fld>
            <a:endParaRPr lang="en-US" smtClean="0"/>
          </a:p>
          <a:p>
            <a:pPr>
              <a:defRPr/>
            </a:pP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The Relational Model</a:t>
            </a:r>
          </a:p>
        </p:txBody>
      </p:sp>
      <p:sp>
        <p:nvSpPr>
          <p:cNvPr id="17411" name="Rectangle 3"/>
          <p:cNvSpPr>
            <a:spLocks noGrp="1" noChangeArrowheads="1"/>
          </p:cNvSpPr>
          <p:nvPr>
            <p:ph idx="1"/>
          </p:nvPr>
        </p:nvSpPr>
        <p:spPr/>
        <p:txBody>
          <a:bodyPr/>
          <a:lstStyle/>
          <a:p>
            <a:pPr eaLnBrk="1" hangingPunct="1"/>
            <a:r>
              <a:rPr lang="en-US" dirty="0" smtClean="0"/>
              <a:t>Introduced in a </a:t>
            </a:r>
            <a:r>
              <a:rPr lang="en-US" dirty="0" smtClean="0">
                <a:hlinkClick r:id="rId3"/>
              </a:rPr>
              <a:t>paper</a:t>
            </a:r>
            <a:r>
              <a:rPr lang="en-US" dirty="0" smtClean="0"/>
              <a:t> published in 1970.</a:t>
            </a:r>
          </a:p>
          <a:p>
            <a:pPr eaLnBrk="1" hangingPunct="1"/>
            <a:r>
              <a:rPr lang="en-US" dirty="0" smtClean="0"/>
              <a:t>Created by E.F. </a:t>
            </a:r>
            <a:r>
              <a:rPr lang="en-US" dirty="0" err="1" smtClean="0"/>
              <a:t>Codd</a:t>
            </a:r>
            <a:endParaRPr lang="en-US" dirty="0" smtClean="0"/>
          </a:p>
          <a:p>
            <a:pPr lvl="1" eaLnBrk="1" hangingPunct="1"/>
            <a:r>
              <a:rPr lang="en-US" dirty="0" smtClean="0"/>
              <a:t>He was an IBM engineer</a:t>
            </a:r>
          </a:p>
          <a:p>
            <a:pPr lvl="1" eaLnBrk="1" hangingPunct="1"/>
            <a:r>
              <a:rPr lang="en-US" dirty="0" smtClean="0"/>
              <a:t>The model used mathematics known as “relational algebra”</a:t>
            </a:r>
          </a:p>
          <a:p>
            <a:pPr eaLnBrk="1" hangingPunct="1"/>
            <a:r>
              <a:rPr lang="en-US" dirty="0" smtClean="0"/>
              <a:t>Now the standard model for commercial </a:t>
            </a:r>
            <a:r>
              <a:rPr lang="en-US" dirty="0" smtClean="0"/>
              <a:t>RDBMS products, the R is for relational.</a:t>
            </a:r>
            <a:endParaRPr lang="en-US" dirty="0" smtClean="0"/>
          </a:p>
          <a:p>
            <a:pPr lvl="1" eaLnBrk="1" hangingPunct="1"/>
            <a:endParaRPr lang="en-US" dirty="0" smtClean="0"/>
          </a:p>
        </p:txBody>
      </p:sp>
      <p:sp>
        <p:nvSpPr>
          <p:cNvPr id="3" name="Footer Placeholder 2"/>
          <p:cNvSpPr>
            <a:spLocks noGrp="1"/>
          </p:cNvSpPr>
          <p:nvPr>
            <p:ph type="ftr" sz="quarter" idx="10"/>
          </p:nvPr>
        </p:nvSpPr>
        <p:spPr/>
        <p:txBody>
          <a:bodyPr/>
          <a:lstStyle/>
          <a:p>
            <a:pPr>
              <a:defRPr/>
            </a:pPr>
            <a:r>
              <a:rPr lang="en-US" smtClean="0">
                <a:solidFill>
                  <a:srgbClr val="D57A15"/>
                </a:solidFill>
              </a:rPr>
              <a:t>KROENKE AND AUER - DATABASE PROCESSING, 14th Edition  </a:t>
            </a:r>
            <a:r>
              <a:rPr lang="en-US" smtClean="0">
                <a:solidFill>
                  <a:srgbClr val="5F978D"/>
                </a:solidFill>
              </a:rPr>
              <a:t>© 2016 Pearson Education, Inc.</a:t>
            </a:r>
            <a:endParaRPr lang="en-US" dirty="0">
              <a:solidFill>
                <a:srgbClr val="5F978D"/>
              </a:solidFill>
            </a:endParaRPr>
          </a:p>
        </p:txBody>
      </p:sp>
      <p:sp>
        <p:nvSpPr>
          <p:cNvPr id="4" name="Slide Number Placeholder 3"/>
          <p:cNvSpPr>
            <a:spLocks noGrp="1"/>
          </p:cNvSpPr>
          <p:nvPr>
            <p:ph type="sldNum" sz="quarter" idx="11"/>
          </p:nvPr>
        </p:nvSpPr>
        <p:spPr/>
        <p:txBody>
          <a:bodyPr/>
          <a:lstStyle/>
          <a:p>
            <a:pPr>
              <a:defRPr/>
            </a:pPr>
            <a:r>
              <a:rPr lang="en-US" smtClean="0"/>
              <a:t>3-</a:t>
            </a:r>
            <a:fld id="{CFA4E3F1-5DBA-4207-982B-269248863060}" type="slidenum">
              <a:rPr lang="en-US" smtClean="0"/>
              <a:pPr>
                <a:defRPr/>
              </a:pPr>
              <a:t>5</a:t>
            </a:fld>
            <a:endParaRPr lang="en-US" smtClean="0"/>
          </a:p>
          <a:p>
            <a:pPr>
              <a:defRPr/>
            </a:pP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57199" y="1600197"/>
            <a:ext cx="8192000" cy="3914301"/>
          </a:xfrm>
          <a:prstGeom prst="rect">
            <a:avLst/>
          </a:prstGeom>
        </p:spPr>
      </p:pic>
      <p:sp>
        <p:nvSpPr>
          <p:cNvPr id="99331" name="Rectangle 2"/>
          <p:cNvSpPr>
            <a:spLocks noGrp="1" noChangeArrowheads="1"/>
          </p:cNvSpPr>
          <p:nvPr>
            <p:ph type="title"/>
          </p:nvPr>
        </p:nvSpPr>
        <p:spPr/>
        <p:txBody>
          <a:bodyPr/>
          <a:lstStyle/>
          <a:p>
            <a:pPr eaLnBrk="1" hangingPunct="1"/>
            <a:r>
              <a:rPr lang="en-US" sz="4000" smtClean="0"/>
              <a:t>Putting a Relation into BCNF:</a:t>
            </a:r>
            <a:br>
              <a:rPr lang="en-US" sz="4000" smtClean="0"/>
            </a:br>
            <a:r>
              <a:rPr lang="en-US" sz="4000" smtClean="0"/>
              <a:t>SKU_DATA Straight-to-BCNF</a:t>
            </a:r>
          </a:p>
        </p:txBody>
      </p:sp>
      <p:sp>
        <p:nvSpPr>
          <p:cNvPr id="4" name="Footer Placeholder 3"/>
          <p:cNvSpPr>
            <a:spLocks noGrp="1"/>
          </p:cNvSpPr>
          <p:nvPr>
            <p:ph type="ftr" sz="quarter" idx="10"/>
          </p:nvPr>
        </p:nvSpPr>
        <p:spPr/>
        <p:txBody>
          <a:bodyPr/>
          <a:lstStyle/>
          <a:p>
            <a:pPr>
              <a:defRPr/>
            </a:pPr>
            <a:r>
              <a:rPr lang="en-US" smtClean="0">
                <a:solidFill>
                  <a:srgbClr val="D57A15"/>
                </a:solidFill>
              </a:rPr>
              <a:t>KROENKE AND AUER - DATABASE PROCESSING, 14th Edition  </a:t>
            </a:r>
            <a:r>
              <a:rPr lang="en-US" smtClean="0">
                <a:solidFill>
                  <a:srgbClr val="5F978D"/>
                </a:solidFill>
              </a:rPr>
              <a:t>© 2016 Pearson Education, Inc.</a:t>
            </a:r>
            <a:endParaRPr lang="en-US" dirty="0">
              <a:solidFill>
                <a:srgbClr val="5F978D"/>
              </a:solidFill>
            </a:endParaRPr>
          </a:p>
        </p:txBody>
      </p:sp>
      <p:sp>
        <p:nvSpPr>
          <p:cNvPr id="5" name="Slide Number Placeholder 4"/>
          <p:cNvSpPr>
            <a:spLocks noGrp="1"/>
          </p:cNvSpPr>
          <p:nvPr>
            <p:ph type="sldNum" sz="quarter" idx="11"/>
          </p:nvPr>
        </p:nvSpPr>
        <p:spPr/>
        <p:txBody>
          <a:bodyPr/>
          <a:lstStyle/>
          <a:p>
            <a:pPr>
              <a:defRPr/>
            </a:pPr>
            <a:r>
              <a:rPr lang="en-US" smtClean="0"/>
              <a:t>3-</a:t>
            </a:r>
            <a:fld id="{058874BB-8265-40AF-AF24-FB4D79EA42A7}" type="slidenum">
              <a:rPr lang="en-US" smtClean="0"/>
              <a:pPr>
                <a:defRPr/>
              </a:pPr>
              <a:t>50</a:t>
            </a:fld>
            <a:endParaRPr lang="en-US" smtClean="0"/>
          </a:p>
          <a:p>
            <a:pPr>
              <a:defRPr/>
            </a:pP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en-US" sz="4000" smtClean="0"/>
              <a:t>Putting a Relation into BCNF:</a:t>
            </a:r>
            <a:br>
              <a:rPr lang="en-US" sz="4000" smtClean="0"/>
            </a:br>
            <a:r>
              <a:rPr lang="en-US" sz="4000" smtClean="0"/>
              <a:t> SKU_DATA Straight-to-BCNF </a:t>
            </a:r>
          </a:p>
        </p:txBody>
      </p:sp>
      <p:sp>
        <p:nvSpPr>
          <p:cNvPr id="101379" name="Rectangle 3"/>
          <p:cNvSpPr>
            <a:spLocks noGrp="1" noChangeArrowheads="1"/>
          </p:cNvSpPr>
          <p:nvPr>
            <p:ph idx="1"/>
          </p:nvPr>
        </p:nvSpPr>
        <p:spPr/>
        <p:txBody>
          <a:bodyPr/>
          <a:lstStyle/>
          <a:p>
            <a:pPr eaLnBrk="1" hangingPunct="1">
              <a:buFontTx/>
              <a:buNone/>
            </a:pPr>
            <a:r>
              <a:rPr lang="en-US" sz="2000" b="1" dirty="0" smtClean="0">
                <a:solidFill>
                  <a:srgbClr val="0099CC"/>
                </a:solidFill>
              </a:rPr>
              <a:t>SKU_DATA 	(</a:t>
            </a:r>
            <a:r>
              <a:rPr lang="en-US" sz="2000" b="1" u="sng" dirty="0" smtClean="0">
                <a:solidFill>
                  <a:srgbClr val="0099CC"/>
                </a:solidFill>
              </a:rPr>
              <a:t>SKU</a:t>
            </a:r>
            <a:r>
              <a:rPr lang="en-US" sz="2000" b="1" dirty="0" smtClean="0">
                <a:solidFill>
                  <a:srgbClr val="0099CC"/>
                </a:solidFill>
              </a:rPr>
              <a:t>, SKU_Description, Department, Buyer)</a:t>
            </a:r>
          </a:p>
          <a:p>
            <a:pPr eaLnBrk="1" hangingPunct="1">
              <a:buFontTx/>
              <a:buNone/>
            </a:pPr>
            <a:endParaRPr lang="en-US" sz="1800" b="1" dirty="0" smtClean="0">
              <a:solidFill>
                <a:srgbClr val="0099CC"/>
              </a:solidFill>
              <a:sym typeface="Wingdings" panose="05000000000000000000" pitchFamily="2" charset="2"/>
            </a:endParaRPr>
          </a:p>
          <a:p>
            <a:pPr eaLnBrk="1" hangingPunct="1">
              <a:buFontTx/>
              <a:buNone/>
            </a:pPr>
            <a:r>
              <a:rPr lang="en-US" sz="1800" b="1" dirty="0" smtClean="0">
                <a:solidFill>
                  <a:srgbClr val="0099CC"/>
                </a:solidFill>
                <a:sym typeface="Wingdings" panose="05000000000000000000" pitchFamily="2" charset="2"/>
              </a:rPr>
              <a:t>SKU  (SKU_Description, Department, Buyer)</a:t>
            </a:r>
          </a:p>
          <a:p>
            <a:pPr eaLnBrk="1" hangingPunct="1">
              <a:buFontTx/>
              <a:buNone/>
            </a:pPr>
            <a:r>
              <a:rPr lang="en-US" sz="1800" b="1" dirty="0" smtClean="0">
                <a:solidFill>
                  <a:srgbClr val="0099CC"/>
                </a:solidFill>
                <a:sym typeface="Wingdings" panose="05000000000000000000" pitchFamily="2" charset="2"/>
              </a:rPr>
              <a:t>SKU_Description  (SKU, Department, Buyer)</a:t>
            </a:r>
          </a:p>
          <a:p>
            <a:pPr eaLnBrk="1" hangingPunct="1">
              <a:buFontTx/>
              <a:buNone/>
            </a:pPr>
            <a:r>
              <a:rPr lang="en-US" sz="1800" b="1" dirty="0" smtClean="0">
                <a:solidFill>
                  <a:srgbClr val="0099CC"/>
                </a:solidFill>
                <a:sym typeface="Wingdings" panose="05000000000000000000" pitchFamily="2" charset="2"/>
              </a:rPr>
              <a:t>Buyer  Department</a:t>
            </a:r>
            <a:endParaRPr lang="en-US" sz="1800" b="1" dirty="0" smtClean="0">
              <a:solidFill>
                <a:srgbClr val="0099CC"/>
              </a:solidFill>
            </a:endParaRPr>
          </a:p>
          <a:p>
            <a:pPr eaLnBrk="1" hangingPunct="1">
              <a:buFontTx/>
              <a:buNone/>
            </a:pPr>
            <a:endParaRPr lang="en-US" sz="1800" b="1" dirty="0" smtClean="0">
              <a:solidFill>
                <a:srgbClr val="0099CC"/>
              </a:solidFill>
            </a:endParaRPr>
          </a:p>
          <a:p>
            <a:pPr eaLnBrk="1" hangingPunct="1">
              <a:buFontTx/>
              <a:buNone/>
            </a:pPr>
            <a:r>
              <a:rPr lang="en-US" sz="2000" dirty="0" smtClean="0"/>
              <a:t>— </a:t>
            </a:r>
            <a:r>
              <a:rPr lang="en-US" sz="1800" dirty="0" smtClean="0"/>
              <a:t>Therefore, break out the Buyer </a:t>
            </a:r>
            <a:r>
              <a:rPr lang="en-US" sz="1800" b="1" dirty="0" smtClean="0">
                <a:sym typeface="Wingdings" panose="05000000000000000000" pitchFamily="2" charset="2"/>
              </a:rPr>
              <a:t> </a:t>
            </a:r>
            <a:r>
              <a:rPr lang="en-US" sz="1800" dirty="0" smtClean="0">
                <a:sym typeface="Wingdings" panose="05000000000000000000" pitchFamily="2" charset="2"/>
              </a:rPr>
              <a:t>Department functional dependency</a:t>
            </a:r>
            <a:r>
              <a:rPr lang="en-US" sz="1800" dirty="0" smtClean="0"/>
              <a:t>.</a:t>
            </a:r>
            <a:endParaRPr lang="en-US" sz="2000" dirty="0" smtClean="0"/>
          </a:p>
          <a:p>
            <a:pPr eaLnBrk="1" hangingPunct="1">
              <a:buFontTx/>
              <a:buNone/>
            </a:pPr>
            <a:endParaRPr lang="en-US" sz="2000" b="1" dirty="0" smtClean="0">
              <a:solidFill>
                <a:srgbClr val="0099CC"/>
              </a:solidFill>
            </a:endParaRPr>
          </a:p>
          <a:p>
            <a:pPr eaLnBrk="1" hangingPunct="1">
              <a:buFontTx/>
              <a:buNone/>
            </a:pPr>
            <a:r>
              <a:rPr lang="en-US" sz="2000" b="1" dirty="0" smtClean="0">
                <a:solidFill>
                  <a:srgbClr val="0099CC"/>
                </a:solidFill>
              </a:rPr>
              <a:t>SKU_DATA 	(</a:t>
            </a:r>
            <a:r>
              <a:rPr lang="en-US" sz="2000" b="1" u="sng" dirty="0" smtClean="0">
                <a:solidFill>
                  <a:srgbClr val="0099CC"/>
                </a:solidFill>
              </a:rPr>
              <a:t>SKU</a:t>
            </a:r>
            <a:r>
              <a:rPr lang="en-US" sz="2000" b="1" dirty="0" smtClean="0">
                <a:solidFill>
                  <a:srgbClr val="0099CC"/>
                </a:solidFill>
              </a:rPr>
              <a:t>, SKU_Description, </a:t>
            </a:r>
            <a:r>
              <a:rPr lang="en-US" sz="2000" b="1" i="1" dirty="0" smtClean="0">
                <a:solidFill>
                  <a:srgbClr val="0099CC"/>
                </a:solidFill>
              </a:rPr>
              <a:t>Buyer</a:t>
            </a:r>
            <a:r>
              <a:rPr lang="en-US" sz="2000" b="1" dirty="0" smtClean="0">
                <a:solidFill>
                  <a:srgbClr val="0099CC"/>
                </a:solidFill>
              </a:rPr>
              <a:t>)</a:t>
            </a:r>
          </a:p>
          <a:p>
            <a:pPr eaLnBrk="1" hangingPunct="1">
              <a:buFontTx/>
              <a:buNone/>
            </a:pPr>
            <a:r>
              <a:rPr lang="en-US" sz="2000" b="1" dirty="0" smtClean="0">
                <a:solidFill>
                  <a:srgbClr val="0099CC"/>
                </a:solidFill>
              </a:rPr>
              <a:t>BUYER 	(</a:t>
            </a:r>
            <a:r>
              <a:rPr lang="en-US" sz="2000" b="1" u="sng" dirty="0" smtClean="0">
                <a:solidFill>
                  <a:srgbClr val="0099CC"/>
                </a:solidFill>
              </a:rPr>
              <a:t>Buyer</a:t>
            </a:r>
            <a:r>
              <a:rPr lang="en-US" sz="2000" b="1" dirty="0" smtClean="0">
                <a:solidFill>
                  <a:srgbClr val="0099CC"/>
                </a:solidFill>
              </a:rPr>
              <a:t>, Department)</a:t>
            </a:r>
          </a:p>
          <a:p>
            <a:pPr eaLnBrk="1" hangingPunct="1">
              <a:buFontTx/>
              <a:buNone/>
            </a:pPr>
            <a:endParaRPr lang="en-US" sz="2000" b="1" dirty="0" smtClean="0">
              <a:solidFill>
                <a:srgbClr val="0099CC"/>
              </a:solidFill>
            </a:endParaRPr>
          </a:p>
          <a:p>
            <a:pPr eaLnBrk="1" hangingPunct="1">
              <a:buFontTx/>
              <a:buNone/>
            </a:pPr>
            <a:r>
              <a:rPr lang="en-US" sz="2000" b="1" dirty="0" smtClean="0">
                <a:solidFill>
                  <a:srgbClr val="0099CC"/>
                </a:solidFill>
              </a:rPr>
              <a:t>		Where BUYER.Buyer must exist in </a:t>
            </a:r>
            <a:r>
              <a:rPr lang="en-US" sz="2000" b="1" dirty="0" err="1" smtClean="0">
                <a:solidFill>
                  <a:srgbClr val="0099CC"/>
                </a:solidFill>
              </a:rPr>
              <a:t>SKU_DATA.Buyer</a:t>
            </a:r>
            <a:endParaRPr lang="en-US" sz="2000" b="1" dirty="0" smtClean="0">
              <a:solidFill>
                <a:srgbClr val="0099CC"/>
              </a:solidFill>
            </a:endParaRPr>
          </a:p>
        </p:txBody>
      </p:sp>
      <p:sp>
        <p:nvSpPr>
          <p:cNvPr id="3" name="Footer Placeholder 2"/>
          <p:cNvSpPr>
            <a:spLocks noGrp="1"/>
          </p:cNvSpPr>
          <p:nvPr>
            <p:ph type="ftr" sz="quarter" idx="10"/>
          </p:nvPr>
        </p:nvSpPr>
        <p:spPr/>
        <p:txBody>
          <a:bodyPr/>
          <a:lstStyle/>
          <a:p>
            <a:pPr>
              <a:defRPr/>
            </a:pPr>
            <a:r>
              <a:rPr lang="en-US" smtClean="0">
                <a:solidFill>
                  <a:srgbClr val="D57A15"/>
                </a:solidFill>
              </a:rPr>
              <a:t>KROENKE AND AUER - DATABASE PROCESSING, 14th Edition  </a:t>
            </a:r>
            <a:r>
              <a:rPr lang="en-US" smtClean="0">
                <a:solidFill>
                  <a:srgbClr val="5F978D"/>
                </a:solidFill>
              </a:rPr>
              <a:t>© 2016 Pearson Education, Inc.</a:t>
            </a:r>
            <a:endParaRPr lang="en-US" dirty="0">
              <a:solidFill>
                <a:srgbClr val="5F978D"/>
              </a:solidFill>
            </a:endParaRPr>
          </a:p>
        </p:txBody>
      </p:sp>
      <p:sp>
        <p:nvSpPr>
          <p:cNvPr id="4" name="Slide Number Placeholder 3"/>
          <p:cNvSpPr>
            <a:spLocks noGrp="1"/>
          </p:cNvSpPr>
          <p:nvPr>
            <p:ph type="sldNum" sz="quarter" idx="11"/>
          </p:nvPr>
        </p:nvSpPr>
        <p:spPr/>
        <p:txBody>
          <a:bodyPr/>
          <a:lstStyle/>
          <a:p>
            <a:pPr>
              <a:defRPr/>
            </a:pPr>
            <a:r>
              <a:rPr lang="en-US" smtClean="0"/>
              <a:t>3-</a:t>
            </a:r>
            <a:fld id="{CFA4E3F1-5DBA-4207-982B-269248863060}" type="slidenum">
              <a:rPr lang="en-US" smtClean="0"/>
              <a:pPr>
                <a:defRPr/>
              </a:pPr>
              <a:t>51</a:t>
            </a:fld>
            <a:endParaRPr lang="en-US" smtClean="0"/>
          </a:p>
          <a:p>
            <a:pPr>
              <a:defRPr/>
            </a:pPr>
            <a:endParaRPr lang="en-US"/>
          </a:p>
        </p:txBody>
      </p:sp>
      <p:sp>
        <p:nvSpPr>
          <p:cNvPr id="2" name="TextBox 1"/>
          <p:cNvSpPr txBox="1"/>
          <p:nvPr/>
        </p:nvSpPr>
        <p:spPr>
          <a:xfrm>
            <a:off x="7086600" y="2590800"/>
            <a:ext cx="1295400"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t>Short Cut</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2321198" y="1521909"/>
            <a:ext cx="4374603" cy="4645412"/>
          </a:xfrm>
          <a:prstGeom prst="rect">
            <a:avLst/>
          </a:prstGeom>
        </p:spPr>
      </p:pic>
      <p:sp>
        <p:nvSpPr>
          <p:cNvPr id="103426" name="Rectangle 2"/>
          <p:cNvSpPr>
            <a:spLocks noGrp="1" noChangeArrowheads="1"/>
          </p:cNvSpPr>
          <p:nvPr>
            <p:ph type="title"/>
          </p:nvPr>
        </p:nvSpPr>
        <p:spPr/>
        <p:txBody>
          <a:bodyPr/>
          <a:lstStyle/>
          <a:p>
            <a:pPr eaLnBrk="1" hangingPunct="1"/>
            <a:r>
              <a:rPr lang="en-US" sz="4000" smtClean="0"/>
              <a:t>Putting a Relation into BCNF:</a:t>
            </a:r>
            <a:br>
              <a:rPr lang="en-US" sz="4000" smtClean="0"/>
            </a:br>
            <a:r>
              <a:rPr lang="en-US" sz="2800" smtClean="0"/>
              <a:t> SKU_DATA Straight-to-BCNF New Relations</a:t>
            </a:r>
          </a:p>
        </p:txBody>
      </p:sp>
      <p:sp>
        <p:nvSpPr>
          <p:cNvPr id="3" name="Footer Placeholder 2"/>
          <p:cNvSpPr>
            <a:spLocks noGrp="1"/>
          </p:cNvSpPr>
          <p:nvPr>
            <p:ph type="ftr" sz="quarter" idx="10"/>
          </p:nvPr>
        </p:nvSpPr>
        <p:spPr/>
        <p:txBody>
          <a:bodyPr/>
          <a:lstStyle/>
          <a:p>
            <a:pPr>
              <a:defRPr/>
            </a:pPr>
            <a:r>
              <a:rPr lang="en-US" smtClean="0">
                <a:solidFill>
                  <a:srgbClr val="D57A15"/>
                </a:solidFill>
              </a:rPr>
              <a:t>KROENKE AND AUER - DATABASE PROCESSING, 14th Edition  </a:t>
            </a:r>
            <a:r>
              <a:rPr lang="en-US" smtClean="0">
                <a:solidFill>
                  <a:srgbClr val="5F978D"/>
                </a:solidFill>
              </a:rPr>
              <a:t>© 2016 Pearson Education, Inc.</a:t>
            </a:r>
            <a:endParaRPr lang="en-US" dirty="0">
              <a:solidFill>
                <a:srgbClr val="5F978D"/>
              </a:solidFill>
            </a:endParaRPr>
          </a:p>
        </p:txBody>
      </p:sp>
      <p:sp>
        <p:nvSpPr>
          <p:cNvPr id="4" name="Slide Number Placeholder 3"/>
          <p:cNvSpPr>
            <a:spLocks noGrp="1"/>
          </p:cNvSpPr>
          <p:nvPr>
            <p:ph type="sldNum" sz="quarter" idx="11"/>
          </p:nvPr>
        </p:nvSpPr>
        <p:spPr/>
        <p:txBody>
          <a:bodyPr/>
          <a:lstStyle/>
          <a:p>
            <a:pPr>
              <a:defRPr/>
            </a:pPr>
            <a:r>
              <a:rPr lang="en-US" smtClean="0"/>
              <a:t>3-</a:t>
            </a:r>
            <a:fld id="{CFA4E3F1-5DBA-4207-982B-269248863060}" type="slidenum">
              <a:rPr lang="en-US" smtClean="0"/>
              <a:pPr>
                <a:defRPr/>
              </a:pPr>
              <a:t>52</a:t>
            </a:fld>
            <a:endParaRPr lang="en-US" smtClean="0"/>
          </a:p>
          <a:p>
            <a:pPr>
              <a:defRPr/>
            </a:pP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4294967295"/>
          </p:nvPr>
        </p:nvSpPr>
        <p:spPr>
          <a:xfrm>
            <a:off x="6553200" y="6172200"/>
            <a:ext cx="2289175"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fld id="{B35C46B5-D899-4C51-92BF-FE3CF6BE4515}" type="slidenum">
              <a:rPr lang="en-US" altLang="en-US"/>
              <a:pPr/>
              <a:t>53</a:t>
            </a:fld>
            <a:endParaRPr lang="en-US" altLang="en-US"/>
          </a:p>
        </p:txBody>
      </p:sp>
      <p:sp>
        <p:nvSpPr>
          <p:cNvPr id="12291" name="Rectangle 2"/>
          <p:cNvSpPr>
            <a:spLocks noGrp="1" noRot="1" noChangeArrowheads="1"/>
          </p:cNvSpPr>
          <p:nvPr>
            <p:ph type="title"/>
          </p:nvPr>
        </p:nvSpPr>
        <p:spPr/>
        <p:txBody>
          <a:bodyPr/>
          <a:lstStyle/>
          <a:p>
            <a:pPr eaLnBrk="1" hangingPunct="1"/>
            <a:r>
              <a:rPr lang="en-US" altLang="en-US" dirty="0" smtClean="0"/>
              <a:t>Example: </a:t>
            </a:r>
            <a:r>
              <a:rPr lang="en-US" altLang="en-US" dirty="0" smtClean="0"/>
              <a:t>Not IN 2NF</a:t>
            </a:r>
            <a:endParaRPr lang="en-US" altLang="en-US" dirty="0" smtClean="0"/>
          </a:p>
        </p:txBody>
      </p:sp>
      <p:pic>
        <p:nvPicPr>
          <p:cNvPr id="1229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95400"/>
            <a:ext cx="8458200" cy="477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7125239"/>
      </p:ext>
    </p:extLst>
  </p:cSld>
  <p:clrMapOvr>
    <a:masterClrMapping/>
  </p:clrMapOvr>
  <p:transition>
    <p:pull di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4294967295"/>
          </p:nvPr>
        </p:nvSpPr>
        <p:spPr>
          <a:xfrm>
            <a:off x="6553200" y="6172200"/>
            <a:ext cx="2289175"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fld id="{335BE309-4B1A-45F9-B62A-ABA096BB8540}" type="slidenum">
              <a:rPr lang="en-US" altLang="en-US"/>
              <a:pPr/>
              <a:t>54</a:t>
            </a:fld>
            <a:endParaRPr lang="en-US" altLang="en-US"/>
          </a:p>
        </p:txBody>
      </p:sp>
      <p:sp>
        <p:nvSpPr>
          <p:cNvPr id="13315" name="Rectangle 2"/>
          <p:cNvSpPr>
            <a:spLocks noGrp="1" noRot="1" noChangeArrowheads="1"/>
          </p:cNvSpPr>
          <p:nvPr>
            <p:ph type="title"/>
          </p:nvPr>
        </p:nvSpPr>
        <p:spPr/>
        <p:txBody>
          <a:bodyPr/>
          <a:lstStyle/>
          <a:p>
            <a:pPr eaLnBrk="1" hangingPunct="1"/>
            <a:r>
              <a:rPr lang="en-US" altLang="en-US" smtClean="0"/>
              <a:t>Example: NOT IN 3NF</a:t>
            </a:r>
          </a:p>
        </p:txBody>
      </p:sp>
      <p:pic>
        <p:nvPicPr>
          <p:cNvPr id="1331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295400"/>
            <a:ext cx="5410200" cy="490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1978494"/>
      </p:ext>
    </p:extLst>
  </p:cSld>
  <p:clrMapOvr>
    <a:masterClrMapping/>
  </p:clrMapOvr>
  <p:transition>
    <p:pull dir="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4294967295"/>
          </p:nvPr>
        </p:nvSpPr>
        <p:spPr>
          <a:xfrm>
            <a:off x="6553200" y="6172200"/>
            <a:ext cx="2289175"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fld id="{561E8DD2-478F-485A-A73E-4FF9F97BC7B3}" type="slidenum">
              <a:rPr lang="en-US" altLang="en-US"/>
              <a:pPr/>
              <a:t>55</a:t>
            </a:fld>
            <a:endParaRPr lang="en-US" altLang="en-US"/>
          </a:p>
        </p:txBody>
      </p:sp>
      <p:sp>
        <p:nvSpPr>
          <p:cNvPr id="14339" name="Rectangle 2"/>
          <p:cNvSpPr>
            <a:spLocks noGrp="1" noRot="1" noChangeArrowheads="1"/>
          </p:cNvSpPr>
          <p:nvPr>
            <p:ph type="title"/>
          </p:nvPr>
        </p:nvSpPr>
        <p:spPr/>
        <p:txBody>
          <a:bodyPr/>
          <a:lstStyle/>
          <a:p>
            <a:pPr eaLnBrk="1" hangingPunct="1"/>
            <a:r>
              <a:rPr lang="en-US" altLang="en-US" smtClean="0"/>
              <a:t>Example: 3NF</a:t>
            </a:r>
          </a:p>
        </p:txBody>
      </p:sp>
      <p:pic>
        <p:nvPicPr>
          <p:cNvPr id="1434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24000"/>
            <a:ext cx="8610600" cy="343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7020084"/>
      </p:ext>
    </p:extLst>
  </p:cSld>
  <p:clrMapOvr>
    <a:masterClrMapping/>
  </p:clrMapOvr>
  <p:transition>
    <p:pull di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4294967295"/>
          </p:nvPr>
        </p:nvSpPr>
        <p:spPr>
          <a:xfrm>
            <a:off x="6553200" y="6172200"/>
            <a:ext cx="2289175"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fld id="{4452EE5B-E06B-427C-9FEB-AD274C3E96D3}" type="slidenum">
              <a:rPr lang="en-US" altLang="en-US"/>
              <a:pPr/>
              <a:t>56</a:t>
            </a:fld>
            <a:endParaRPr lang="en-US" altLang="en-US"/>
          </a:p>
        </p:txBody>
      </p:sp>
      <p:sp>
        <p:nvSpPr>
          <p:cNvPr id="15363" name="Rectangle 2"/>
          <p:cNvSpPr>
            <a:spLocks noGrp="1" noRot="1" noChangeArrowheads="1"/>
          </p:cNvSpPr>
          <p:nvPr>
            <p:ph type="title"/>
          </p:nvPr>
        </p:nvSpPr>
        <p:spPr/>
        <p:txBody>
          <a:bodyPr/>
          <a:lstStyle/>
          <a:p>
            <a:pPr eaLnBrk="1" hangingPunct="1"/>
            <a:r>
              <a:rPr lang="en-US" altLang="en-US" smtClean="0"/>
              <a:t>Example: NOT IN BCNF</a:t>
            </a:r>
          </a:p>
        </p:txBody>
      </p:sp>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295400"/>
            <a:ext cx="4948238"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4843583"/>
      </p:ext>
    </p:extLst>
  </p:cSld>
  <p:clrMapOvr>
    <a:masterClrMapping/>
  </p:clrMapOvr>
  <p:transition>
    <p:pull dir="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4294967295"/>
          </p:nvPr>
        </p:nvSpPr>
        <p:spPr>
          <a:xfrm>
            <a:off x="6553200" y="6172200"/>
            <a:ext cx="2289175"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fld id="{EA119DB2-D193-4F6C-BB46-E8B70D00AAED}" type="slidenum">
              <a:rPr lang="en-US" altLang="en-US"/>
              <a:pPr/>
              <a:t>57</a:t>
            </a:fld>
            <a:endParaRPr lang="en-US" altLang="en-US"/>
          </a:p>
        </p:txBody>
      </p:sp>
      <p:sp>
        <p:nvSpPr>
          <p:cNvPr id="16387" name="Rectangle 2"/>
          <p:cNvSpPr>
            <a:spLocks noGrp="1" noRot="1" noChangeArrowheads="1"/>
          </p:cNvSpPr>
          <p:nvPr>
            <p:ph type="title"/>
          </p:nvPr>
        </p:nvSpPr>
        <p:spPr/>
        <p:txBody>
          <a:bodyPr/>
          <a:lstStyle/>
          <a:p>
            <a:pPr eaLnBrk="1" hangingPunct="1"/>
            <a:r>
              <a:rPr lang="en-US" altLang="en-US" smtClean="0"/>
              <a:t>Example: BCNF</a:t>
            </a:r>
          </a:p>
        </p:txBody>
      </p:sp>
      <p:pic>
        <p:nvPicPr>
          <p:cNvPr id="1638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71600"/>
            <a:ext cx="8686800"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7980360"/>
      </p:ext>
    </p:extLst>
  </p:cSld>
  <p:clrMapOvr>
    <a:masterClrMapping/>
  </p:clrMapOvr>
  <p:transition>
    <p:pull dir="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en-US" smtClean="0"/>
              <a:t>Multivalued Dependencies</a:t>
            </a:r>
          </a:p>
        </p:txBody>
      </p:sp>
      <p:sp>
        <p:nvSpPr>
          <p:cNvPr id="105475" name="Rectangle 3"/>
          <p:cNvSpPr>
            <a:spLocks noGrp="1" noChangeArrowheads="1"/>
          </p:cNvSpPr>
          <p:nvPr>
            <p:ph idx="1"/>
          </p:nvPr>
        </p:nvSpPr>
        <p:spPr/>
        <p:txBody>
          <a:bodyPr/>
          <a:lstStyle/>
          <a:p>
            <a:pPr eaLnBrk="1" hangingPunct="1"/>
            <a:r>
              <a:rPr lang="en-US" dirty="0" smtClean="0"/>
              <a:t>A </a:t>
            </a:r>
            <a:r>
              <a:rPr lang="en-US" b="1" dirty="0" smtClean="0">
                <a:solidFill>
                  <a:srgbClr val="0099CC"/>
                </a:solidFill>
              </a:rPr>
              <a:t>multivalued dependency</a:t>
            </a:r>
            <a:r>
              <a:rPr lang="en-US" dirty="0" smtClean="0">
                <a:solidFill>
                  <a:srgbClr val="0099CC"/>
                </a:solidFill>
              </a:rPr>
              <a:t> </a:t>
            </a:r>
            <a:r>
              <a:rPr lang="en-US" dirty="0" smtClean="0"/>
              <a:t>occurs when a determinant is matched with a particular </a:t>
            </a:r>
            <a:r>
              <a:rPr lang="en-US" i="1" dirty="0" smtClean="0">
                <a:solidFill>
                  <a:srgbClr val="0099CC"/>
                </a:solidFill>
              </a:rPr>
              <a:t>set</a:t>
            </a:r>
            <a:r>
              <a:rPr lang="en-US" dirty="0" smtClean="0"/>
              <a:t> of values:</a:t>
            </a:r>
          </a:p>
          <a:p>
            <a:pPr eaLnBrk="1" hangingPunct="1">
              <a:buFontTx/>
              <a:buNone/>
            </a:pPr>
            <a:r>
              <a:rPr lang="en-US" sz="2800" b="1" dirty="0" smtClean="0">
                <a:solidFill>
                  <a:srgbClr val="0066FF"/>
                </a:solidFill>
                <a:sym typeface="Wingdings" panose="05000000000000000000" pitchFamily="2" charset="2"/>
              </a:rPr>
              <a:t>	 </a:t>
            </a:r>
            <a:r>
              <a:rPr lang="en-US" sz="2400" b="1" dirty="0" smtClean="0">
                <a:solidFill>
                  <a:srgbClr val="0099CC"/>
                </a:solidFill>
                <a:sym typeface="Wingdings" panose="05000000000000000000" pitchFamily="2" charset="2"/>
              </a:rPr>
              <a:t>Employee </a:t>
            </a:r>
            <a:r>
              <a:rPr lang="en-US" sz="3600" b="1" dirty="0" smtClean="0">
                <a:solidFill>
                  <a:srgbClr val="0099CC"/>
                </a:solidFill>
                <a:sym typeface="Wingdings" panose="05000000000000000000" pitchFamily="2" charset="2"/>
              </a:rPr>
              <a:t></a:t>
            </a:r>
            <a:r>
              <a:rPr lang="en-US" sz="2400" b="1" dirty="0" smtClean="0">
                <a:solidFill>
                  <a:srgbClr val="0099CC"/>
                </a:solidFill>
                <a:sym typeface="Wingdings" panose="05000000000000000000" pitchFamily="2" charset="2"/>
              </a:rPr>
              <a:t> </a:t>
            </a:r>
            <a:r>
              <a:rPr lang="en-US" sz="2400" b="1" dirty="0" smtClean="0">
                <a:solidFill>
                  <a:srgbClr val="0099CC"/>
                </a:solidFill>
                <a:sym typeface="Wingdings" panose="05000000000000000000" pitchFamily="2" charset="2"/>
              </a:rPr>
              <a:t>Degree [Note the double arrow]</a:t>
            </a:r>
            <a:endParaRPr lang="en-US" sz="2400" b="1" dirty="0" smtClean="0">
              <a:solidFill>
                <a:srgbClr val="0099CC"/>
              </a:solidFill>
              <a:sym typeface="Wingdings" panose="05000000000000000000" pitchFamily="2" charset="2"/>
            </a:endParaRPr>
          </a:p>
          <a:p>
            <a:pPr lvl="1" eaLnBrk="1" hangingPunct="1">
              <a:buFontTx/>
              <a:buNone/>
            </a:pPr>
            <a:r>
              <a:rPr lang="en-US" sz="2400" b="1" dirty="0" smtClean="0">
                <a:solidFill>
                  <a:srgbClr val="0099CC"/>
                </a:solidFill>
                <a:sym typeface="Wingdings" panose="05000000000000000000" pitchFamily="2" charset="2"/>
              </a:rPr>
              <a:t>Employee  Sibling</a:t>
            </a:r>
          </a:p>
          <a:p>
            <a:pPr lvl="1" eaLnBrk="1" hangingPunct="1">
              <a:buFontTx/>
              <a:buNone/>
            </a:pPr>
            <a:r>
              <a:rPr lang="en-US" sz="2400" b="1" dirty="0" err="1" smtClean="0">
                <a:solidFill>
                  <a:srgbClr val="0099CC"/>
                </a:solidFill>
                <a:sym typeface="Wingdings" panose="05000000000000000000" pitchFamily="2" charset="2"/>
              </a:rPr>
              <a:t>PartKit</a:t>
            </a:r>
            <a:r>
              <a:rPr lang="en-US" sz="2400" b="1" dirty="0" smtClean="0">
                <a:solidFill>
                  <a:srgbClr val="0099CC"/>
                </a:solidFill>
                <a:sym typeface="Wingdings" panose="05000000000000000000" pitchFamily="2" charset="2"/>
              </a:rPr>
              <a:t>  Part</a:t>
            </a:r>
          </a:p>
          <a:p>
            <a:pPr eaLnBrk="1" hangingPunct="1"/>
            <a:r>
              <a:rPr lang="en-US" dirty="0" smtClean="0"/>
              <a:t>The determinant of a multivalued dependency can </a:t>
            </a:r>
            <a:r>
              <a:rPr lang="en-US" i="1" dirty="0" smtClean="0">
                <a:solidFill>
                  <a:srgbClr val="0099CC"/>
                </a:solidFill>
              </a:rPr>
              <a:t>never</a:t>
            </a:r>
            <a:r>
              <a:rPr lang="en-US" dirty="0" smtClean="0"/>
              <a:t> be a primary key.</a:t>
            </a:r>
          </a:p>
        </p:txBody>
      </p:sp>
      <p:sp>
        <p:nvSpPr>
          <p:cNvPr id="3" name="Footer Placeholder 2"/>
          <p:cNvSpPr>
            <a:spLocks noGrp="1"/>
          </p:cNvSpPr>
          <p:nvPr>
            <p:ph type="ftr" sz="quarter" idx="10"/>
          </p:nvPr>
        </p:nvSpPr>
        <p:spPr/>
        <p:txBody>
          <a:bodyPr/>
          <a:lstStyle/>
          <a:p>
            <a:pPr>
              <a:defRPr/>
            </a:pPr>
            <a:r>
              <a:rPr lang="en-US" smtClean="0">
                <a:solidFill>
                  <a:srgbClr val="D57A15"/>
                </a:solidFill>
              </a:rPr>
              <a:t>KROENKE AND AUER - DATABASE PROCESSING, 14th Edition  </a:t>
            </a:r>
            <a:r>
              <a:rPr lang="en-US" smtClean="0">
                <a:solidFill>
                  <a:srgbClr val="5F978D"/>
                </a:solidFill>
              </a:rPr>
              <a:t>© 2016 Pearson Education, Inc.</a:t>
            </a:r>
            <a:endParaRPr lang="en-US" dirty="0">
              <a:solidFill>
                <a:srgbClr val="5F978D"/>
              </a:solidFill>
            </a:endParaRPr>
          </a:p>
        </p:txBody>
      </p:sp>
      <p:sp>
        <p:nvSpPr>
          <p:cNvPr id="4" name="Slide Number Placeholder 3"/>
          <p:cNvSpPr>
            <a:spLocks noGrp="1"/>
          </p:cNvSpPr>
          <p:nvPr>
            <p:ph type="sldNum" sz="quarter" idx="11"/>
          </p:nvPr>
        </p:nvSpPr>
        <p:spPr/>
        <p:txBody>
          <a:bodyPr/>
          <a:lstStyle/>
          <a:p>
            <a:pPr>
              <a:defRPr/>
            </a:pPr>
            <a:r>
              <a:rPr lang="en-US" smtClean="0"/>
              <a:t>3-</a:t>
            </a:r>
            <a:fld id="{CFA4E3F1-5DBA-4207-982B-269248863060}" type="slidenum">
              <a:rPr lang="en-US" smtClean="0"/>
              <a:pPr>
                <a:defRPr/>
              </a:pPr>
              <a:t>58</a:t>
            </a:fld>
            <a:endParaRPr lang="en-US" smtClean="0"/>
          </a:p>
          <a:p>
            <a:pPr>
              <a:defRPr/>
            </a:pPr>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135380" y="1371600"/>
            <a:ext cx="6873240" cy="4873625"/>
          </a:xfrm>
          <a:prstGeom prst="rect">
            <a:avLst/>
          </a:prstGeom>
        </p:spPr>
      </p:pic>
      <p:sp>
        <p:nvSpPr>
          <p:cNvPr id="107523" name="Rectangle 2"/>
          <p:cNvSpPr>
            <a:spLocks noGrp="1" noChangeArrowheads="1"/>
          </p:cNvSpPr>
          <p:nvPr>
            <p:ph type="title"/>
          </p:nvPr>
        </p:nvSpPr>
        <p:spPr>
          <a:xfrm>
            <a:off x="457200" y="274638"/>
            <a:ext cx="8229600" cy="868362"/>
          </a:xfrm>
        </p:spPr>
        <p:txBody>
          <a:bodyPr/>
          <a:lstStyle/>
          <a:p>
            <a:pPr eaLnBrk="1" hangingPunct="1"/>
            <a:r>
              <a:rPr lang="en-US" smtClean="0"/>
              <a:t>Multivalued Dependencies</a:t>
            </a:r>
          </a:p>
        </p:txBody>
      </p:sp>
      <p:sp>
        <p:nvSpPr>
          <p:cNvPr id="5" name="Footer Placeholder 4"/>
          <p:cNvSpPr>
            <a:spLocks noGrp="1"/>
          </p:cNvSpPr>
          <p:nvPr>
            <p:ph type="ftr" sz="quarter" idx="10"/>
          </p:nvPr>
        </p:nvSpPr>
        <p:spPr/>
        <p:txBody>
          <a:bodyPr/>
          <a:lstStyle/>
          <a:p>
            <a:pPr>
              <a:defRPr/>
            </a:pPr>
            <a:r>
              <a:rPr lang="en-US" smtClean="0">
                <a:solidFill>
                  <a:srgbClr val="D57A15"/>
                </a:solidFill>
              </a:rPr>
              <a:t>KROENKE AND AUER - DATABASE PROCESSING, 14th Edition </a:t>
            </a:r>
            <a:r>
              <a:rPr lang="en-US" smtClean="0"/>
              <a:t> </a:t>
            </a:r>
            <a:r>
              <a:rPr lang="en-US" smtClean="0">
                <a:solidFill>
                  <a:srgbClr val="5F978D"/>
                </a:solidFill>
              </a:rPr>
              <a:t>© 2016 Pearson Education, Inc.</a:t>
            </a:r>
            <a:endParaRPr lang="en-US" dirty="0">
              <a:solidFill>
                <a:srgbClr val="5F978D"/>
              </a:solidFill>
            </a:endParaRPr>
          </a:p>
        </p:txBody>
      </p:sp>
      <p:sp>
        <p:nvSpPr>
          <p:cNvPr id="6" name="Slide Number Placeholder 5"/>
          <p:cNvSpPr>
            <a:spLocks noGrp="1"/>
          </p:cNvSpPr>
          <p:nvPr>
            <p:ph type="sldNum" sz="quarter" idx="11"/>
          </p:nvPr>
        </p:nvSpPr>
        <p:spPr/>
        <p:txBody>
          <a:bodyPr/>
          <a:lstStyle/>
          <a:p>
            <a:pPr>
              <a:defRPr/>
            </a:pPr>
            <a:r>
              <a:rPr lang="en-US" smtClean="0"/>
              <a:t>3-</a:t>
            </a:r>
            <a:fld id="{F6661826-2724-4861-8343-6BABF56BCB63}" type="slidenum">
              <a:rPr lang="en-US" smtClean="0"/>
              <a:pPr>
                <a:defRPr/>
              </a:pPr>
              <a:t>59</a:t>
            </a:fld>
            <a:endParaRPr lang="en-US" smtClean="0"/>
          </a:p>
          <a:p>
            <a:pPr>
              <a:defRPr/>
            </a:pP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274638"/>
            <a:ext cx="8229600" cy="792162"/>
          </a:xfrm>
        </p:spPr>
        <p:txBody>
          <a:bodyPr/>
          <a:lstStyle/>
          <a:p>
            <a:pPr eaLnBrk="1" hangingPunct="1"/>
            <a:r>
              <a:rPr lang="en-US" sz="4000" smtClean="0"/>
              <a:t>Important Relational Model Terms</a:t>
            </a:r>
          </a:p>
        </p:txBody>
      </p:sp>
      <p:sp>
        <p:nvSpPr>
          <p:cNvPr id="3" name="Footer Placeholder 2"/>
          <p:cNvSpPr>
            <a:spLocks noGrp="1"/>
          </p:cNvSpPr>
          <p:nvPr>
            <p:ph type="ftr" sz="quarter" idx="10"/>
          </p:nvPr>
        </p:nvSpPr>
        <p:spPr/>
        <p:txBody>
          <a:bodyPr/>
          <a:lstStyle/>
          <a:p>
            <a:pPr>
              <a:defRPr/>
            </a:pPr>
            <a:r>
              <a:rPr lang="en-US" smtClean="0">
                <a:solidFill>
                  <a:srgbClr val="D57A15"/>
                </a:solidFill>
              </a:rPr>
              <a:t>KROENKE AND AUER - DATABASE PROCESSING, 14th Edition  </a:t>
            </a:r>
            <a:r>
              <a:rPr lang="en-US" smtClean="0">
                <a:solidFill>
                  <a:srgbClr val="5F978D"/>
                </a:solidFill>
              </a:rPr>
              <a:t>© 2016 Pearson Education, Inc.</a:t>
            </a:r>
            <a:endParaRPr lang="en-US" dirty="0">
              <a:solidFill>
                <a:srgbClr val="5F978D"/>
              </a:solidFill>
            </a:endParaRPr>
          </a:p>
        </p:txBody>
      </p:sp>
      <p:sp>
        <p:nvSpPr>
          <p:cNvPr id="4" name="Slide Number Placeholder 3"/>
          <p:cNvSpPr>
            <a:spLocks noGrp="1"/>
          </p:cNvSpPr>
          <p:nvPr>
            <p:ph type="sldNum" sz="quarter" idx="11"/>
          </p:nvPr>
        </p:nvSpPr>
        <p:spPr/>
        <p:txBody>
          <a:bodyPr/>
          <a:lstStyle/>
          <a:p>
            <a:pPr>
              <a:defRPr/>
            </a:pPr>
            <a:r>
              <a:rPr lang="en-US" smtClean="0"/>
              <a:t>3-</a:t>
            </a:r>
            <a:fld id="{CFA4E3F1-5DBA-4207-982B-269248863060}" type="slidenum">
              <a:rPr lang="en-US" smtClean="0"/>
              <a:pPr>
                <a:defRPr/>
              </a:pPr>
              <a:t>6</a:t>
            </a:fld>
            <a:endParaRPr lang="en-US" smtClean="0"/>
          </a:p>
          <a:p>
            <a:pPr>
              <a:defRPr/>
            </a:pPr>
            <a:endParaRPr lang="en-US"/>
          </a:p>
        </p:txBody>
      </p:sp>
      <p:pic>
        <p:nvPicPr>
          <p:cNvPr id="5" name="Picture 4"/>
          <p:cNvPicPr>
            <a:picLocks noChangeAspect="1"/>
          </p:cNvPicPr>
          <p:nvPr/>
        </p:nvPicPr>
        <p:blipFill>
          <a:blip r:embed="rId3"/>
          <a:stretch>
            <a:fillRect/>
          </a:stretch>
        </p:blipFill>
        <p:spPr>
          <a:xfrm>
            <a:off x="2895600" y="1219200"/>
            <a:ext cx="3346027" cy="4953000"/>
          </a:xfrm>
          <a:prstGeom prst="rect">
            <a:avLst/>
          </a:prstGeom>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2"/>
          <p:cNvSpPr>
            <a:spLocks noGrp="1" noChangeArrowheads="1"/>
          </p:cNvSpPr>
          <p:nvPr>
            <p:ph type="title"/>
          </p:nvPr>
        </p:nvSpPr>
        <p:spPr>
          <a:xfrm>
            <a:off x="457200" y="274638"/>
            <a:ext cx="8229600" cy="868362"/>
          </a:xfrm>
        </p:spPr>
        <p:txBody>
          <a:bodyPr/>
          <a:lstStyle/>
          <a:p>
            <a:pPr eaLnBrk="1" hangingPunct="1"/>
            <a:r>
              <a:rPr lang="en-US" dirty="0" smtClean="0"/>
              <a:t>Two Multivalued Dependencies</a:t>
            </a:r>
          </a:p>
        </p:txBody>
      </p:sp>
      <p:sp>
        <p:nvSpPr>
          <p:cNvPr id="5" name="Footer Placeholder 4"/>
          <p:cNvSpPr>
            <a:spLocks noGrp="1"/>
          </p:cNvSpPr>
          <p:nvPr>
            <p:ph type="ftr" sz="quarter" idx="10"/>
          </p:nvPr>
        </p:nvSpPr>
        <p:spPr/>
        <p:txBody>
          <a:bodyPr/>
          <a:lstStyle/>
          <a:p>
            <a:pPr>
              <a:defRPr/>
            </a:pPr>
            <a:r>
              <a:rPr lang="en-US" smtClean="0">
                <a:solidFill>
                  <a:srgbClr val="D57A15"/>
                </a:solidFill>
              </a:rPr>
              <a:t>KROENKE AND AUER - DATABASE PROCESSING, 14th Edition </a:t>
            </a:r>
            <a:r>
              <a:rPr lang="en-US" smtClean="0"/>
              <a:t> </a:t>
            </a:r>
            <a:r>
              <a:rPr lang="en-US" smtClean="0">
                <a:solidFill>
                  <a:srgbClr val="5F978D"/>
                </a:solidFill>
              </a:rPr>
              <a:t>© 2016 Pearson Education, Inc.</a:t>
            </a:r>
            <a:endParaRPr lang="en-US" dirty="0">
              <a:solidFill>
                <a:srgbClr val="5F978D"/>
              </a:solidFill>
            </a:endParaRPr>
          </a:p>
        </p:txBody>
      </p:sp>
      <p:sp>
        <p:nvSpPr>
          <p:cNvPr id="6" name="Slide Number Placeholder 5"/>
          <p:cNvSpPr>
            <a:spLocks noGrp="1"/>
          </p:cNvSpPr>
          <p:nvPr>
            <p:ph type="sldNum" sz="quarter" idx="11"/>
          </p:nvPr>
        </p:nvSpPr>
        <p:spPr/>
        <p:txBody>
          <a:bodyPr/>
          <a:lstStyle/>
          <a:p>
            <a:pPr>
              <a:defRPr/>
            </a:pPr>
            <a:r>
              <a:rPr lang="en-US" smtClean="0"/>
              <a:t>3-</a:t>
            </a:r>
            <a:fld id="{F6661826-2724-4861-8343-6BABF56BCB63}" type="slidenum">
              <a:rPr lang="en-US" smtClean="0"/>
              <a:pPr>
                <a:defRPr/>
              </a:pPr>
              <a:t>60</a:t>
            </a:fld>
            <a:endParaRPr lang="en-US" smtClean="0"/>
          </a:p>
          <a:p>
            <a:pPr>
              <a:defRPr/>
            </a:pPr>
            <a:endParaRPr lang="en-US"/>
          </a:p>
        </p:txBody>
      </p:sp>
      <p:pic>
        <p:nvPicPr>
          <p:cNvPr id="2" name="Picture 1"/>
          <p:cNvPicPr>
            <a:picLocks noChangeAspect="1"/>
          </p:cNvPicPr>
          <p:nvPr/>
        </p:nvPicPr>
        <p:blipFill>
          <a:blip r:embed="rId3"/>
          <a:stretch>
            <a:fillRect/>
          </a:stretch>
        </p:blipFill>
        <p:spPr>
          <a:xfrm>
            <a:off x="1457714" y="1354430"/>
            <a:ext cx="6228571" cy="4676190"/>
          </a:xfrm>
          <a:prstGeom prst="rect">
            <a:avLst/>
          </a:prstGeom>
        </p:spPr>
      </p:pic>
    </p:spTree>
    <p:extLst>
      <p:ext uri="{BB962C8B-B14F-4D97-AF65-F5344CB8AC3E}">
        <p14:creationId xmlns:p14="http://schemas.microsoft.com/office/powerpoint/2010/main" val="239787837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en-US" sz="4000" smtClean="0"/>
              <a:t>Eliminating Anomalies from Multivalued Dependencies</a:t>
            </a:r>
          </a:p>
        </p:txBody>
      </p:sp>
      <p:sp>
        <p:nvSpPr>
          <p:cNvPr id="109571" name="Rectangle 3"/>
          <p:cNvSpPr>
            <a:spLocks noGrp="1" noChangeArrowheads="1"/>
          </p:cNvSpPr>
          <p:nvPr>
            <p:ph idx="1"/>
          </p:nvPr>
        </p:nvSpPr>
        <p:spPr/>
        <p:txBody>
          <a:bodyPr/>
          <a:lstStyle/>
          <a:p>
            <a:pPr eaLnBrk="1" hangingPunct="1"/>
            <a:r>
              <a:rPr lang="en-US" smtClean="0"/>
              <a:t>Multivalued dependencies are not a problem if they are in a separate relation, so:</a:t>
            </a:r>
          </a:p>
          <a:p>
            <a:pPr lvl="1" eaLnBrk="1" hangingPunct="1"/>
            <a:r>
              <a:rPr lang="en-US" smtClean="0"/>
              <a:t>Always put multivalued dependencies into their own relation.</a:t>
            </a:r>
          </a:p>
          <a:p>
            <a:pPr lvl="1" eaLnBrk="1" hangingPunct="1"/>
            <a:r>
              <a:rPr lang="en-US" smtClean="0"/>
              <a:t>This is known as </a:t>
            </a:r>
            <a:r>
              <a:rPr lang="en-US" b="1" smtClean="0">
                <a:solidFill>
                  <a:srgbClr val="0099CC"/>
                </a:solidFill>
              </a:rPr>
              <a:t>Fourth Normal Form (4NF)</a:t>
            </a:r>
            <a:r>
              <a:rPr lang="en-US" smtClean="0"/>
              <a:t>.</a:t>
            </a:r>
          </a:p>
        </p:txBody>
      </p:sp>
      <p:sp>
        <p:nvSpPr>
          <p:cNvPr id="3" name="Footer Placeholder 2"/>
          <p:cNvSpPr>
            <a:spLocks noGrp="1"/>
          </p:cNvSpPr>
          <p:nvPr>
            <p:ph type="ftr" sz="quarter" idx="10"/>
          </p:nvPr>
        </p:nvSpPr>
        <p:spPr/>
        <p:txBody>
          <a:bodyPr/>
          <a:lstStyle/>
          <a:p>
            <a:pPr>
              <a:defRPr/>
            </a:pPr>
            <a:r>
              <a:rPr lang="en-US" smtClean="0">
                <a:solidFill>
                  <a:srgbClr val="D57A15"/>
                </a:solidFill>
              </a:rPr>
              <a:t>KROENKE AND AUER - DATABASE PROCESSING, 14th Edition  </a:t>
            </a:r>
            <a:r>
              <a:rPr lang="en-US" smtClean="0">
                <a:solidFill>
                  <a:srgbClr val="5F978D"/>
                </a:solidFill>
              </a:rPr>
              <a:t>© 2016 Pearson Education, Inc.</a:t>
            </a:r>
            <a:endParaRPr lang="en-US" dirty="0">
              <a:solidFill>
                <a:srgbClr val="5F978D"/>
              </a:solidFill>
            </a:endParaRPr>
          </a:p>
        </p:txBody>
      </p:sp>
      <p:sp>
        <p:nvSpPr>
          <p:cNvPr id="4" name="Slide Number Placeholder 3"/>
          <p:cNvSpPr>
            <a:spLocks noGrp="1"/>
          </p:cNvSpPr>
          <p:nvPr>
            <p:ph type="sldNum" sz="quarter" idx="11"/>
          </p:nvPr>
        </p:nvSpPr>
        <p:spPr/>
        <p:txBody>
          <a:bodyPr/>
          <a:lstStyle/>
          <a:p>
            <a:pPr>
              <a:defRPr/>
            </a:pPr>
            <a:r>
              <a:rPr lang="en-US" smtClean="0"/>
              <a:t>3-</a:t>
            </a:r>
            <a:fld id="{CFA4E3F1-5DBA-4207-982B-269248863060}" type="slidenum">
              <a:rPr lang="en-US" smtClean="0"/>
              <a:pPr>
                <a:defRPr/>
              </a:pPr>
              <a:t>61</a:t>
            </a:fld>
            <a:endParaRPr lang="en-US" smtClean="0"/>
          </a:p>
          <a:p>
            <a:pPr>
              <a:defRPr/>
            </a:pPr>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457200" y="274638"/>
            <a:ext cx="8229600" cy="792162"/>
          </a:xfrm>
        </p:spPr>
        <p:txBody>
          <a:bodyPr/>
          <a:lstStyle/>
          <a:p>
            <a:pPr eaLnBrk="1" hangingPunct="1"/>
            <a:r>
              <a:rPr lang="en-US" dirty="0" smtClean="0"/>
              <a:t>That Very Strange Table Again</a:t>
            </a:r>
          </a:p>
        </p:txBody>
      </p:sp>
      <p:sp>
        <p:nvSpPr>
          <p:cNvPr id="13316" name="Text Box 6"/>
          <p:cNvSpPr txBox="1">
            <a:spLocks noChangeArrowheads="1"/>
          </p:cNvSpPr>
          <p:nvPr/>
        </p:nvSpPr>
        <p:spPr bwMode="auto">
          <a:xfrm>
            <a:off x="609600" y="5334000"/>
            <a:ext cx="8077200"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800" dirty="0" smtClean="0"/>
              <a:t>Now we understand why this is a very strange table.</a:t>
            </a:r>
          </a:p>
          <a:p>
            <a:pPr algn="ctr" eaLnBrk="1" hangingPunct="1">
              <a:spcBef>
                <a:spcPct val="50000"/>
              </a:spcBef>
              <a:buFontTx/>
              <a:buNone/>
            </a:pPr>
            <a:r>
              <a:rPr lang="en-US" sz="1800" dirty="0" smtClean="0"/>
              <a:t> It has </a:t>
            </a:r>
            <a:r>
              <a:rPr lang="en-US" sz="1800" b="1" dirty="0" smtClean="0">
                <a:solidFill>
                  <a:srgbClr val="0099CC"/>
                </a:solidFill>
              </a:rPr>
              <a:t>multivalued dependencies</a:t>
            </a:r>
            <a:r>
              <a:rPr lang="en-US" sz="1800" dirty="0" smtClean="0"/>
              <a:t>!</a:t>
            </a:r>
            <a:endParaRPr lang="en-US" sz="1800" dirty="0"/>
          </a:p>
        </p:txBody>
      </p:sp>
      <p:sp>
        <p:nvSpPr>
          <p:cNvPr id="4" name="Footer Placeholder 3"/>
          <p:cNvSpPr>
            <a:spLocks noGrp="1"/>
          </p:cNvSpPr>
          <p:nvPr>
            <p:ph type="ftr" sz="quarter" idx="10"/>
          </p:nvPr>
        </p:nvSpPr>
        <p:spPr/>
        <p:txBody>
          <a:bodyPr/>
          <a:lstStyle/>
          <a:p>
            <a:pPr>
              <a:defRPr/>
            </a:pPr>
            <a:r>
              <a:rPr lang="en-US" smtClean="0">
                <a:solidFill>
                  <a:srgbClr val="D57A15"/>
                </a:solidFill>
              </a:rPr>
              <a:t>KROENKE AND AUER - DATABASE PROCESSING, 14th Edition  </a:t>
            </a:r>
            <a:r>
              <a:rPr lang="en-US" smtClean="0">
                <a:solidFill>
                  <a:srgbClr val="5F978D"/>
                </a:solidFill>
              </a:rPr>
              <a:t>© 2016 Pearson Education, Inc.</a:t>
            </a:r>
            <a:endParaRPr lang="en-US" dirty="0">
              <a:solidFill>
                <a:srgbClr val="5F978D"/>
              </a:solidFill>
            </a:endParaRPr>
          </a:p>
        </p:txBody>
      </p:sp>
      <p:sp>
        <p:nvSpPr>
          <p:cNvPr id="5" name="Slide Number Placeholder 4"/>
          <p:cNvSpPr>
            <a:spLocks noGrp="1"/>
          </p:cNvSpPr>
          <p:nvPr>
            <p:ph type="sldNum" sz="quarter" idx="11"/>
          </p:nvPr>
        </p:nvSpPr>
        <p:spPr/>
        <p:txBody>
          <a:bodyPr/>
          <a:lstStyle/>
          <a:p>
            <a:pPr>
              <a:defRPr/>
            </a:pPr>
            <a:r>
              <a:rPr lang="en-US" smtClean="0"/>
              <a:t>3-</a:t>
            </a:r>
            <a:fld id="{CFA4E3F1-5DBA-4207-982B-269248863060}" type="slidenum">
              <a:rPr lang="en-US" smtClean="0"/>
              <a:pPr>
                <a:defRPr/>
              </a:pPr>
              <a:t>62</a:t>
            </a:fld>
            <a:endParaRPr lang="en-US" smtClean="0"/>
          </a:p>
          <a:p>
            <a:pPr>
              <a:defRPr/>
            </a:pPr>
            <a:endParaRPr lang="en-US"/>
          </a:p>
        </p:txBody>
      </p:sp>
      <p:pic>
        <p:nvPicPr>
          <p:cNvPr id="2" name="Picture 1"/>
          <p:cNvPicPr>
            <a:picLocks noChangeAspect="1"/>
          </p:cNvPicPr>
          <p:nvPr/>
        </p:nvPicPr>
        <p:blipFill>
          <a:blip r:embed="rId3"/>
          <a:stretch>
            <a:fillRect/>
          </a:stretch>
        </p:blipFill>
        <p:spPr>
          <a:xfrm>
            <a:off x="2019300" y="1184275"/>
            <a:ext cx="5105400" cy="4053574"/>
          </a:xfrm>
          <a:prstGeom prst="rect">
            <a:avLst/>
          </a:prstGeom>
        </p:spPr>
      </p:pic>
    </p:spTree>
    <p:extLst>
      <p:ext uri="{BB962C8B-B14F-4D97-AF65-F5344CB8AC3E}">
        <p14:creationId xmlns:p14="http://schemas.microsoft.com/office/powerpoint/2010/main" val="250966671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2"/>
          <p:cNvSpPr>
            <a:spLocks noGrp="1" noChangeArrowheads="1"/>
          </p:cNvSpPr>
          <p:nvPr>
            <p:ph type="title"/>
          </p:nvPr>
        </p:nvSpPr>
        <p:spPr>
          <a:xfrm>
            <a:off x="457200" y="274638"/>
            <a:ext cx="8229600" cy="868362"/>
          </a:xfrm>
        </p:spPr>
        <p:txBody>
          <a:bodyPr/>
          <a:lstStyle/>
          <a:p>
            <a:pPr eaLnBrk="1" hangingPunct="1"/>
            <a:r>
              <a:rPr lang="en-US" dirty="0" smtClean="0"/>
              <a:t>4NF</a:t>
            </a:r>
          </a:p>
        </p:txBody>
      </p:sp>
      <p:sp>
        <p:nvSpPr>
          <p:cNvPr id="5" name="Footer Placeholder 4"/>
          <p:cNvSpPr>
            <a:spLocks noGrp="1"/>
          </p:cNvSpPr>
          <p:nvPr>
            <p:ph type="ftr" sz="quarter" idx="10"/>
          </p:nvPr>
        </p:nvSpPr>
        <p:spPr/>
        <p:txBody>
          <a:bodyPr/>
          <a:lstStyle/>
          <a:p>
            <a:pPr>
              <a:defRPr/>
            </a:pPr>
            <a:r>
              <a:rPr lang="en-US" smtClean="0">
                <a:solidFill>
                  <a:srgbClr val="D57A15"/>
                </a:solidFill>
              </a:rPr>
              <a:t>KROENKE AND AUER - DATABASE PROCESSING, 14th Edition </a:t>
            </a:r>
            <a:r>
              <a:rPr lang="en-US" smtClean="0"/>
              <a:t> </a:t>
            </a:r>
            <a:r>
              <a:rPr lang="en-US" smtClean="0">
                <a:solidFill>
                  <a:srgbClr val="5F978D"/>
                </a:solidFill>
              </a:rPr>
              <a:t>© 2016 Pearson Education, Inc.</a:t>
            </a:r>
            <a:endParaRPr lang="en-US" dirty="0">
              <a:solidFill>
                <a:srgbClr val="5F978D"/>
              </a:solidFill>
            </a:endParaRPr>
          </a:p>
        </p:txBody>
      </p:sp>
      <p:sp>
        <p:nvSpPr>
          <p:cNvPr id="6" name="Slide Number Placeholder 5"/>
          <p:cNvSpPr>
            <a:spLocks noGrp="1"/>
          </p:cNvSpPr>
          <p:nvPr>
            <p:ph type="sldNum" sz="quarter" idx="11"/>
          </p:nvPr>
        </p:nvSpPr>
        <p:spPr/>
        <p:txBody>
          <a:bodyPr/>
          <a:lstStyle/>
          <a:p>
            <a:pPr>
              <a:defRPr/>
            </a:pPr>
            <a:r>
              <a:rPr lang="en-US" smtClean="0"/>
              <a:t>3-</a:t>
            </a:r>
            <a:fld id="{F6661826-2724-4861-8343-6BABF56BCB63}" type="slidenum">
              <a:rPr lang="en-US" smtClean="0"/>
              <a:pPr>
                <a:defRPr/>
              </a:pPr>
              <a:t>63</a:t>
            </a:fld>
            <a:endParaRPr lang="en-US" smtClean="0"/>
          </a:p>
          <a:p>
            <a:pPr>
              <a:defRPr/>
            </a:pPr>
            <a:endParaRPr lang="en-US"/>
          </a:p>
        </p:txBody>
      </p:sp>
      <p:pic>
        <p:nvPicPr>
          <p:cNvPr id="2" name="Picture 1"/>
          <p:cNvPicPr>
            <a:picLocks noChangeAspect="1"/>
          </p:cNvPicPr>
          <p:nvPr/>
        </p:nvPicPr>
        <p:blipFill>
          <a:blip r:embed="rId3"/>
          <a:stretch>
            <a:fillRect/>
          </a:stretch>
        </p:blipFill>
        <p:spPr>
          <a:xfrm>
            <a:off x="457200" y="2047914"/>
            <a:ext cx="8229601" cy="3209886"/>
          </a:xfrm>
          <a:prstGeom prst="rect">
            <a:avLst/>
          </a:prstGeom>
        </p:spPr>
      </p:pic>
      <p:sp>
        <p:nvSpPr>
          <p:cNvPr id="7" name="Text Box 6"/>
          <p:cNvSpPr txBox="1">
            <a:spLocks noChangeArrowheads="1"/>
          </p:cNvSpPr>
          <p:nvPr/>
        </p:nvSpPr>
        <p:spPr bwMode="auto">
          <a:xfrm>
            <a:off x="609600" y="1372691"/>
            <a:ext cx="8077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800" dirty="0" smtClean="0"/>
              <a:t>Use </a:t>
            </a:r>
            <a:r>
              <a:rPr lang="en-US" sz="1800" b="1" dirty="0" smtClean="0">
                <a:solidFill>
                  <a:srgbClr val="0099CC"/>
                </a:solidFill>
              </a:rPr>
              <a:t>4NF</a:t>
            </a:r>
            <a:r>
              <a:rPr lang="en-US" sz="1800" dirty="0" smtClean="0"/>
              <a:t> to resolve the </a:t>
            </a:r>
            <a:r>
              <a:rPr lang="en-US" sz="1800" b="1" dirty="0" smtClean="0">
                <a:solidFill>
                  <a:srgbClr val="0099CC"/>
                </a:solidFill>
              </a:rPr>
              <a:t>multivalued dependencies</a:t>
            </a:r>
            <a:r>
              <a:rPr lang="en-US" sz="1800" dirty="0" smtClean="0"/>
              <a:t>!</a:t>
            </a:r>
            <a:endParaRPr lang="en-US" sz="1800" dirty="0"/>
          </a:p>
        </p:txBody>
      </p:sp>
    </p:spTree>
    <p:extLst>
      <p:ext uri="{BB962C8B-B14F-4D97-AF65-F5344CB8AC3E}">
        <p14:creationId xmlns:p14="http://schemas.microsoft.com/office/powerpoint/2010/main" val="61939328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4294967295"/>
          </p:nvPr>
        </p:nvSpPr>
        <p:spPr>
          <a:xfrm>
            <a:off x="6553200" y="6172200"/>
            <a:ext cx="2289175"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fld id="{670CC37C-1628-41BC-8D18-AAFDD93842EF}" type="slidenum">
              <a:rPr lang="en-US" altLang="en-US"/>
              <a:pPr/>
              <a:t>64</a:t>
            </a:fld>
            <a:endParaRPr lang="en-US" altLang="en-US"/>
          </a:p>
        </p:txBody>
      </p:sp>
      <p:sp>
        <p:nvSpPr>
          <p:cNvPr id="17411" name="Rectangle 2"/>
          <p:cNvSpPr>
            <a:spLocks noGrp="1" noRot="1" noChangeArrowheads="1"/>
          </p:cNvSpPr>
          <p:nvPr>
            <p:ph type="title"/>
          </p:nvPr>
        </p:nvSpPr>
        <p:spPr/>
        <p:txBody>
          <a:bodyPr/>
          <a:lstStyle/>
          <a:p>
            <a:pPr eaLnBrk="1" hangingPunct="1"/>
            <a:r>
              <a:rPr lang="en-US" altLang="en-US" smtClean="0"/>
              <a:t>Example: NOT IN 4NF</a:t>
            </a:r>
          </a:p>
        </p:txBody>
      </p:sp>
      <p:pic>
        <p:nvPicPr>
          <p:cNvPr id="1741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524944"/>
            <a:ext cx="5638800" cy="512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2846521"/>
      </p:ext>
    </p:extLst>
  </p:cSld>
  <p:clrMapOvr>
    <a:masterClrMapping/>
  </p:clrMapOvr>
  <p:transition>
    <p:pull dir="d"/>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4294967295"/>
          </p:nvPr>
        </p:nvSpPr>
        <p:spPr>
          <a:xfrm>
            <a:off x="6553200" y="6172200"/>
            <a:ext cx="2289175"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fld id="{7ED5916D-BBF1-46D7-A109-5784D01F1283}" type="slidenum">
              <a:rPr lang="en-US" altLang="en-US"/>
              <a:pPr/>
              <a:t>65</a:t>
            </a:fld>
            <a:endParaRPr lang="en-US" altLang="en-US"/>
          </a:p>
        </p:txBody>
      </p:sp>
      <p:sp>
        <p:nvSpPr>
          <p:cNvPr id="18435" name="Rectangle 2"/>
          <p:cNvSpPr>
            <a:spLocks noGrp="1" noRot="1" noChangeArrowheads="1"/>
          </p:cNvSpPr>
          <p:nvPr>
            <p:ph type="title"/>
          </p:nvPr>
        </p:nvSpPr>
        <p:spPr/>
        <p:txBody>
          <a:bodyPr/>
          <a:lstStyle/>
          <a:p>
            <a:pPr eaLnBrk="1" hangingPunct="1"/>
            <a:r>
              <a:rPr lang="en-US" altLang="en-US" smtClean="0"/>
              <a:t>Example: 4NF</a:t>
            </a:r>
          </a:p>
        </p:txBody>
      </p:sp>
      <p:pic>
        <p:nvPicPr>
          <p:cNvPr id="1843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47800"/>
            <a:ext cx="8458200" cy="340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2155296"/>
      </p:ext>
    </p:extLst>
  </p:cSld>
  <p:clrMapOvr>
    <a:masterClrMapping/>
  </p:clrMapOvr>
  <p:transition>
    <p:pull dir="d"/>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4294967295"/>
          </p:nvPr>
        </p:nvSpPr>
        <p:spPr>
          <a:xfrm>
            <a:off x="6553200" y="6172200"/>
            <a:ext cx="2289175"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fld id="{B8F38F82-8C78-4799-AEFA-DB78B3509A4F}" type="slidenum">
              <a:rPr lang="en-US" altLang="en-US"/>
              <a:pPr/>
              <a:t>66</a:t>
            </a:fld>
            <a:endParaRPr lang="en-US" altLang="en-US"/>
          </a:p>
        </p:txBody>
      </p:sp>
      <p:sp>
        <p:nvSpPr>
          <p:cNvPr id="19459" name="Rectangle 2"/>
          <p:cNvSpPr>
            <a:spLocks noGrp="1" noRot="1" noChangeArrowheads="1"/>
          </p:cNvSpPr>
          <p:nvPr>
            <p:ph type="title"/>
          </p:nvPr>
        </p:nvSpPr>
        <p:spPr/>
        <p:txBody>
          <a:bodyPr/>
          <a:lstStyle/>
          <a:p>
            <a:pPr eaLnBrk="1" hangingPunct="1"/>
            <a:r>
              <a:rPr lang="en-US" altLang="en-US" smtClean="0"/>
              <a:t>DK/NF</a:t>
            </a:r>
          </a:p>
        </p:txBody>
      </p:sp>
      <p:sp>
        <p:nvSpPr>
          <p:cNvPr id="19460" name="Rectangle 3"/>
          <p:cNvSpPr>
            <a:spLocks noGrp="1" noRot="1" noChangeArrowheads="1"/>
          </p:cNvSpPr>
          <p:nvPr>
            <p:ph type="body" idx="1"/>
          </p:nvPr>
        </p:nvSpPr>
        <p:spPr/>
        <p:txBody>
          <a:bodyPr/>
          <a:lstStyle/>
          <a:p>
            <a:pPr eaLnBrk="1" hangingPunct="1"/>
            <a:r>
              <a:rPr lang="en-US" altLang="en-US" sz="2800" smtClean="0"/>
              <a:t>First published in 1981 by Fagin</a:t>
            </a:r>
          </a:p>
          <a:p>
            <a:pPr eaLnBrk="1" hangingPunct="1"/>
            <a:r>
              <a:rPr lang="en-US" altLang="en-US" sz="2800" smtClean="0"/>
              <a:t>DK/NF has no modification anomalies; </a:t>
            </a:r>
            <a:br>
              <a:rPr lang="en-US" altLang="en-US" sz="2800" smtClean="0"/>
            </a:br>
            <a:r>
              <a:rPr lang="en-US" altLang="en-US" sz="2800" smtClean="0"/>
              <a:t>so no higher normal form is needed</a:t>
            </a:r>
          </a:p>
          <a:p>
            <a:pPr eaLnBrk="1" hangingPunct="1"/>
            <a:r>
              <a:rPr lang="en-US" altLang="en-US" sz="2800" smtClean="0"/>
              <a:t>A relation is in DK/NF if every </a:t>
            </a:r>
            <a:r>
              <a:rPr lang="en-US" altLang="en-US" sz="2800" smtClean="0">
                <a:solidFill>
                  <a:srgbClr val="FF9900"/>
                </a:solidFill>
              </a:rPr>
              <a:t>constraint</a:t>
            </a:r>
            <a:r>
              <a:rPr lang="en-US" altLang="en-US" sz="2800" smtClean="0"/>
              <a:t> on the relation is a logical consequence of the definition of </a:t>
            </a:r>
            <a:r>
              <a:rPr lang="en-US" altLang="en-US" sz="2800" smtClean="0">
                <a:solidFill>
                  <a:srgbClr val="FF9900"/>
                </a:solidFill>
              </a:rPr>
              <a:t>keys</a:t>
            </a:r>
            <a:r>
              <a:rPr lang="en-US" altLang="en-US" sz="2800" smtClean="0"/>
              <a:t> and </a:t>
            </a:r>
            <a:r>
              <a:rPr lang="en-US" altLang="en-US" sz="2800" smtClean="0">
                <a:solidFill>
                  <a:srgbClr val="FF9900"/>
                </a:solidFill>
              </a:rPr>
              <a:t>domains</a:t>
            </a:r>
          </a:p>
        </p:txBody>
      </p:sp>
    </p:spTree>
    <p:extLst>
      <p:ext uri="{BB962C8B-B14F-4D97-AF65-F5344CB8AC3E}">
        <p14:creationId xmlns:p14="http://schemas.microsoft.com/office/powerpoint/2010/main" val="2564638052"/>
      </p:ext>
    </p:extLst>
  </p:cSld>
  <p:clrMapOvr>
    <a:masterClrMapping/>
  </p:clrMapOvr>
  <p:transition>
    <p:pull dir="d"/>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4294967295"/>
          </p:nvPr>
        </p:nvSpPr>
        <p:spPr>
          <a:xfrm>
            <a:off x="6553200" y="6172200"/>
            <a:ext cx="2289175"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fld id="{C2DE3F19-B1F9-4A64-BEF4-CFD92413BC7A}" type="slidenum">
              <a:rPr lang="en-US" altLang="en-US"/>
              <a:pPr/>
              <a:t>67</a:t>
            </a:fld>
            <a:endParaRPr lang="en-US" altLang="en-US"/>
          </a:p>
        </p:txBody>
      </p:sp>
      <p:sp>
        <p:nvSpPr>
          <p:cNvPr id="20483" name="Rectangle 2"/>
          <p:cNvSpPr>
            <a:spLocks noGrp="1" noRot="1" noChangeArrowheads="1"/>
          </p:cNvSpPr>
          <p:nvPr>
            <p:ph type="title"/>
          </p:nvPr>
        </p:nvSpPr>
        <p:spPr/>
        <p:txBody>
          <a:bodyPr/>
          <a:lstStyle/>
          <a:p>
            <a:pPr eaLnBrk="1" hangingPunct="1"/>
            <a:r>
              <a:rPr lang="en-US" altLang="en-US" smtClean="0"/>
              <a:t>Example 1: DK/NF</a:t>
            </a:r>
          </a:p>
        </p:txBody>
      </p:sp>
      <p:pic>
        <p:nvPicPr>
          <p:cNvPr id="2048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8382000" cy="369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5064583"/>
      </p:ext>
    </p:extLst>
  </p:cSld>
  <p:clrMapOvr>
    <a:masterClrMapping/>
  </p:clrMapOvr>
  <p:transition>
    <p:pull dir="d"/>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4294967295"/>
          </p:nvPr>
        </p:nvSpPr>
        <p:spPr>
          <a:xfrm>
            <a:off x="6553200" y="6172200"/>
            <a:ext cx="2289175"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fld id="{098AC6C3-305F-477B-B11A-7CFE4793AEA0}" type="slidenum">
              <a:rPr lang="en-US" altLang="en-US"/>
              <a:pPr/>
              <a:t>68</a:t>
            </a:fld>
            <a:endParaRPr lang="en-US" altLang="en-US"/>
          </a:p>
        </p:txBody>
      </p:sp>
      <p:sp>
        <p:nvSpPr>
          <p:cNvPr id="21507" name="Rectangle 2"/>
          <p:cNvSpPr>
            <a:spLocks noGrp="1" noRot="1" noChangeArrowheads="1"/>
          </p:cNvSpPr>
          <p:nvPr>
            <p:ph type="title"/>
          </p:nvPr>
        </p:nvSpPr>
        <p:spPr/>
        <p:txBody>
          <a:bodyPr/>
          <a:lstStyle/>
          <a:p>
            <a:pPr eaLnBrk="1" hangingPunct="1"/>
            <a:r>
              <a:rPr lang="en-US" altLang="en-US" smtClean="0"/>
              <a:t>Example: DK/NF</a:t>
            </a:r>
          </a:p>
        </p:txBody>
      </p:sp>
      <p:pic>
        <p:nvPicPr>
          <p:cNvPr id="2150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95400"/>
            <a:ext cx="8763000" cy="457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1044722"/>
      </p:ext>
    </p:extLst>
  </p:cSld>
  <p:clrMapOvr>
    <a:masterClrMapping/>
  </p:clrMapOvr>
  <p:transition>
    <p:pull dir="d"/>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4294967295"/>
          </p:nvPr>
        </p:nvSpPr>
        <p:spPr>
          <a:xfrm>
            <a:off x="6553200" y="6172200"/>
            <a:ext cx="2289175"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fld id="{6854A28A-3DA6-41EC-BB67-CE32749CB606}" type="slidenum">
              <a:rPr lang="en-US" altLang="en-US"/>
              <a:pPr/>
              <a:t>69</a:t>
            </a:fld>
            <a:endParaRPr lang="en-US" altLang="en-US"/>
          </a:p>
        </p:txBody>
      </p:sp>
      <p:sp>
        <p:nvSpPr>
          <p:cNvPr id="10243" name="Rectangle 2"/>
          <p:cNvSpPr>
            <a:spLocks noGrp="1" noRot="1" noChangeArrowheads="1"/>
          </p:cNvSpPr>
          <p:nvPr>
            <p:ph type="title"/>
          </p:nvPr>
        </p:nvSpPr>
        <p:spPr/>
        <p:txBody>
          <a:bodyPr/>
          <a:lstStyle/>
          <a:p>
            <a:pPr eaLnBrk="1" hangingPunct="1"/>
            <a:r>
              <a:rPr lang="en-US" altLang="en-US" smtClean="0"/>
              <a:t>Relationship of Normal Forms</a:t>
            </a:r>
          </a:p>
        </p:txBody>
      </p:sp>
      <p:pic>
        <p:nvPicPr>
          <p:cNvPr id="1024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0"/>
            <a:ext cx="8534400" cy="364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14399" y="5562601"/>
            <a:ext cx="7927975" cy="369332"/>
          </a:xfrm>
          <a:prstGeom prst="rect">
            <a:avLst/>
          </a:prstGeom>
          <a:noFill/>
        </p:spPr>
        <p:txBody>
          <a:bodyPr wrap="square" rtlCol="0">
            <a:spAutoFit/>
          </a:bodyPr>
          <a:lstStyle/>
          <a:p>
            <a:r>
              <a:rPr lang="en-US" dirty="0" smtClean="0"/>
              <a:t>Yes, we skipped the discussion of 5 NF because it hardly every appears.</a:t>
            </a:r>
            <a:endParaRPr lang="en-US" dirty="0"/>
          </a:p>
        </p:txBody>
      </p:sp>
    </p:spTree>
    <p:extLst>
      <p:ext uri="{BB962C8B-B14F-4D97-AF65-F5344CB8AC3E}">
        <p14:creationId xmlns:p14="http://schemas.microsoft.com/office/powerpoint/2010/main" val="1738104180"/>
      </p:ext>
    </p:extLst>
  </p:cSld>
  <p:clrMapOvr>
    <a:masterClrMapping/>
  </p:clrMapOvr>
  <p:transition>
    <p:pull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Entity</a:t>
            </a:r>
          </a:p>
        </p:txBody>
      </p:sp>
      <p:sp>
        <p:nvSpPr>
          <p:cNvPr id="21507" name="Rectangle 3"/>
          <p:cNvSpPr>
            <a:spLocks noGrp="1" noChangeArrowheads="1"/>
          </p:cNvSpPr>
          <p:nvPr>
            <p:ph idx="1"/>
          </p:nvPr>
        </p:nvSpPr>
        <p:spPr/>
        <p:txBody>
          <a:bodyPr/>
          <a:lstStyle/>
          <a:p>
            <a:pPr eaLnBrk="1" hangingPunct="1"/>
            <a:r>
              <a:rPr lang="en-US" sz="2800" dirty="0" smtClean="0"/>
              <a:t>An </a:t>
            </a:r>
            <a:r>
              <a:rPr lang="en-US" sz="2800" b="1" dirty="0" smtClean="0">
                <a:solidFill>
                  <a:srgbClr val="0099CC"/>
                </a:solidFill>
              </a:rPr>
              <a:t>entity</a:t>
            </a:r>
            <a:r>
              <a:rPr lang="en-US" sz="2800" dirty="0" smtClean="0"/>
              <a:t> is some </a:t>
            </a:r>
            <a:r>
              <a:rPr lang="en-US" sz="2800" b="1" dirty="0" smtClean="0"/>
              <a:t>identifiable</a:t>
            </a:r>
            <a:r>
              <a:rPr lang="en-US" sz="2800" dirty="0" smtClean="0"/>
              <a:t> thing that users want to track:</a:t>
            </a:r>
          </a:p>
          <a:p>
            <a:pPr lvl="1" eaLnBrk="1" hangingPunct="1"/>
            <a:r>
              <a:rPr lang="en-US" sz="2400" dirty="0" smtClean="0"/>
              <a:t>Customers</a:t>
            </a:r>
          </a:p>
          <a:p>
            <a:pPr lvl="1" eaLnBrk="1" hangingPunct="1"/>
            <a:r>
              <a:rPr lang="en-US" sz="2400" dirty="0" smtClean="0"/>
              <a:t>Computers</a:t>
            </a:r>
          </a:p>
          <a:p>
            <a:pPr lvl="1" eaLnBrk="1" hangingPunct="1"/>
            <a:r>
              <a:rPr lang="en-US" sz="2400" dirty="0" smtClean="0"/>
              <a:t>Sales</a:t>
            </a:r>
          </a:p>
          <a:p>
            <a:r>
              <a:rPr lang="en-US" sz="2400" dirty="0" smtClean="0"/>
              <a:t>Note: at WOU large trees may or may not be entity because (1) they need to be </a:t>
            </a:r>
            <a:r>
              <a:rPr lang="en-US" sz="2400" b="1" dirty="0"/>
              <a:t>identifiable</a:t>
            </a:r>
            <a:r>
              <a:rPr lang="en-US" sz="2400" dirty="0"/>
              <a:t> </a:t>
            </a:r>
            <a:r>
              <a:rPr lang="en-US" sz="2400" dirty="0" smtClean="0"/>
              <a:t>, which can be done by nailing on some ID card. But do we (WOU) want to track the trees? If yes, Tree is an entity, and can have many instances. If WOU does not want to track, then Tree is not an entity!!!</a:t>
            </a:r>
            <a:endParaRPr lang="en-US" sz="2400" dirty="0" smtClean="0"/>
          </a:p>
        </p:txBody>
      </p:sp>
      <p:sp>
        <p:nvSpPr>
          <p:cNvPr id="3" name="Footer Placeholder 2"/>
          <p:cNvSpPr>
            <a:spLocks noGrp="1"/>
          </p:cNvSpPr>
          <p:nvPr>
            <p:ph type="ftr" sz="quarter" idx="10"/>
          </p:nvPr>
        </p:nvSpPr>
        <p:spPr/>
        <p:txBody>
          <a:bodyPr/>
          <a:lstStyle/>
          <a:p>
            <a:pPr>
              <a:defRPr/>
            </a:pPr>
            <a:r>
              <a:rPr lang="en-US" dirty="0" smtClean="0">
                <a:solidFill>
                  <a:srgbClr val="D57A15"/>
                </a:solidFill>
              </a:rPr>
              <a:t>KROENKE AND AUER - DATABASE PROCESSING, 14th Edition  </a:t>
            </a:r>
            <a:r>
              <a:rPr lang="en-US" dirty="0" smtClean="0">
                <a:solidFill>
                  <a:srgbClr val="5F978D"/>
                </a:solidFill>
              </a:rPr>
              <a:t>© 2016 Pearson Education, Inc.</a:t>
            </a:r>
            <a:endParaRPr lang="en-US" dirty="0">
              <a:solidFill>
                <a:srgbClr val="5F978D"/>
              </a:solidFill>
            </a:endParaRPr>
          </a:p>
        </p:txBody>
      </p:sp>
      <p:sp>
        <p:nvSpPr>
          <p:cNvPr id="4" name="Slide Number Placeholder 3"/>
          <p:cNvSpPr>
            <a:spLocks noGrp="1"/>
          </p:cNvSpPr>
          <p:nvPr>
            <p:ph type="sldNum" sz="quarter" idx="11"/>
          </p:nvPr>
        </p:nvSpPr>
        <p:spPr/>
        <p:txBody>
          <a:bodyPr/>
          <a:lstStyle/>
          <a:p>
            <a:pPr>
              <a:defRPr/>
            </a:pPr>
            <a:r>
              <a:rPr lang="en-US" smtClean="0"/>
              <a:t>3-</a:t>
            </a:r>
            <a:fld id="{CFA4E3F1-5DBA-4207-982B-269248863060}" type="slidenum">
              <a:rPr lang="en-US" smtClean="0"/>
              <a:pPr>
                <a:defRPr/>
              </a:pPr>
              <a:t>7</a:t>
            </a:fld>
            <a:endParaRPr lang="en-US" smtClean="0"/>
          </a:p>
          <a:p>
            <a:pPr>
              <a:defRPr/>
            </a:pPr>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4294967295"/>
          </p:nvPr>
        </p:nvSpPr>
        <p:spPr>
          <a:xfrm>
            <a:off x="6553200" y="6172200"/>
            <a:ext cx="2289175"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fld id="{ED89608F-874E-4BE5-A5B9-3D99425337CF}" type="slidenum">
              <a:rPr lang="en-US" altLang="en-US"/>
              <a:pPr/>
              <a:t>70</a:t>
            </a:fld>
            <a:endParaRPr lang="en-US" altLang="en-US"/>
          </a:p>
        </p:txBody>
      </p:sp>
      <p:sp>
        <p:nvSpPr>
          <p:cNvPr id="26627" name="Rectangle 2"/>
          <p:cNvSpPr>
            <a:spLocks noGrp="1" noRot="1" noChangeArrowheads="1"/>
          </p:cNvSpPr>
          <p:nvPr>
            <p:ph type="title"/>
          </p:nvPr>
        </p:nvSpPr>
        <p:spPr/>
        <p:txBody>
          <a:bodyPr/>
          <a:lstStyle/>
          <a:p>
            <a:pPr eaLnBrk="1" hangingPunct="1"/>
            <a:r>
              <a:rPr lang="en-US" altLang="en-US" smtClean="0"/>
              <a:t>Types of Attribute Relationship</a:t>
            </a:r>
          </a:p>
        </p:txBody>
      </p:sp>
      <p:pic>
        <p:nvPicPr>
          <p:cNvPr id="2662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0"/>
            <a:ext cx="8991600"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4223557"/>
      </p:ext>
    </p:extLst>
  </p:cSld>
  <p:clrMapOvr>
    <a:masterClrMapping/>
  </p:clrMapOvr>
  <p:transition>
    <p:pull dir="d"/>
  </p:transition>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Slide Number Placeholder 5"/>
          <p:cNvSpPr>
            <a:spLocks noGrp="1"/>
          </p:cNvSpPr>
          <p:nvPr>
            <p:ph type="sldNum" sz="quarter" idx="4294967295"/>
          </p:nvPr>
        </p:nvSpPr>
        <p:spPr>
          <a:xfrm>
            <a:off x="6553200" y="6172200"/>
            <a:ext cx="2289175"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fld id="{BEA63416-D38D-47CB-B239-1F6A78366818}" type="slidenum">
              <a:rPr lang="en-US" altLang="en-US"/>
              <a:pPr/>
              <a:t>71</a:t>
            </a:fld>
            <a:endParaRPr lang="en-US" altLang="en-US"/>
          </a:p>
        </p:txBody>
      </p:sp>
      <p:sp>
        <p:nvSpPr>
          <p:cNvPr id="27651" name="Rectangle 2"/>
          <p:cNvSpPr>
            <a:spLocks noGrp="1" noRot="1" noChangeArrowheads="1"/>
          </p:cNvSpPr>
          <p:nvPr>
            <p:ph type="title"/>
          </p:nvPr>
        </p:nvSpPr>
        <p:spPr/>
        <p:txBody>
          <a:bodyPr/>
          <a:lstStyle/>
          <a:p>
            <a:pPr eaLnBrk="1" hangingPunct="1"/>
            <a:r>
              <a:rPr lang="en-US" altLang="en-US" smtClean="0"/>
              <a:t>One-to-One Attribute Relationships</a:t>
            </a:r>
          </a:p>
        </p:txBody>
      </p:sp>
      <p:sp>
        <p:nvSpPr>
          <p:cNvPr id="212995" name="Rectangle 3"/>
          <p:cNvSpPr>
            <a:spLocks noGrp="1" noRot="1" noChangeArrowheads="1"/>
          </p:cNvSpPr>
          <p:nvPr>
            <p:ph type="body" idx="1"/>
          </p:nvPr>
        </p:nvSpPr>
        <p:spPr/>
        <p:txBody>
          <a:bodyPr/>
          <a:lstStyle/>
          <a:p>
            <a:pPr eaLnBrk="1" hangingPunct="1"/>
            <a:r>
              <a:rPr lang="en-US" altLang="en-US" sz="2400" smtClean="0"/>
              <a:t>Attributes that have a one-to-one relationship must occur together in at least one relation</a:t>
            </a:r>
          </a:p>
          <a:p>
            <a:pPr eaLnBrk="1" hangingPunct="1"/>
            <a:r>
              <a:rPr lang="en-US" altLang="en-US" sz="2400" smtClean="0"/>
              <a:t>Call the relation R and the attributes A and B:</a:t>
            </a:r>
          </a:p>
          <a:p>
            <a:pPr lvl="1" eaLnBrk="1" hangingPunct="1"/>
            <a:r>
              <a:rPr lang="en-US" altLang="en-US" sz="2000" smtClean="0"/>
              <a:t>Either A or B must be the key of R</a:t>
            </a:r>
          </a:p>
          <a:p>
            <a:pPr lvl="1" eaLnBrk="1" hangingPunct="1"/>
            <a:r>
              <a:rPr lang="en-US" altLang="en-US" sz="2000" smtClean="0"/>
              <a:t>An attribute can be added to R if it is functionally determined by A or B</a:t>
            </a:r>
          </a:p>
          <a:p>
            <a:pPr lvl="1" eaLnBrk="1" hangingPunct="1"/>
            <a:r>
              <a:rPr lang="en-US" altLang="en-US" sz="2000" smtClean="0"/>
              <a:t>An attribute that is not functionally determined by A or B cannot be added to R</a:t>
            </a:r>
          </a:p>
          <a:p>
            <a:pPr lvl="1" eaLnBrk="1" hangingPunct="1"/>
            <a:r>
              <a:rPr lang="en-US" altLang="en-US" sz="2000" smtClean="0"/>
              <a:t>A and B must occur together in R, but should not occur together in other relations</a:t>
            </a:r>
          </a:p>
          <a:p>
            <a:pPr lvl="1" eaLnBrk="1" hangingPunct="1"/>
            <a:r>
              <a:rPr lang="en-US" altLang="en-US" sz="2000" smtClean="0"/>
              <a:t>Either A or B should be consistently used to represent the pair in relations other than R</a:t>
            </a:r>
          </a:p>
        </p:txBody>
      </p:sp>
    </p:spTree>
    <p:extLst>
      <p:ext uri="{BB962C8B-B14F-4D97-AF65-F5344CB8AC3E}">
        <p14:creationId xmlns:p14="http://schemas.microsoft.com/office/powerpoint/2010/main" val="160747032"/>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2995">
                                            <p:txEl>
                                              <p:pRg st="0" end="0"/>
                                            </p:txEl>
                                          </p:spTgt>
                                        </p:tgtEl>
                                        <p:attrNameLst>
                                          <p:attrName>style.visibility</p:attrName>
                                        </p:attrNameLst>
                                      </p:cBhvr>
                                      <p:to>
                                        <p:strVal val="visible"/>
                                      </p:to>
                                    </p:set>
                                    <p:animEffect transition="in" filter="slide(fromBottom)">
                                      <p:cBhvr>
                                        <p:cTn id="7" dur="500"/>
                                        <p:tgtEl>
                                          <p:spTgt spid="2129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12995">
                                            <p:txEl>
                                              <p:pRg st="1" end="1"/>
                                            </p:txEl>
                                          </p:spTgt>
                                        </p:tgtEl>
                                        <p:attrNameLst>
                                          <p:attrName>style.visibility</p:attrName>
                                        </p:attrNameLst>
                                      </p:cBhvr>
                                      <p:to>
                                        <p:strVal val="visible"/>
                                      </p:to>
                                    </p:set>
                                    <p:animEffect transition="in" filter="slide(fromBottom)">
                                      <p:cBhvr>
                                        <p:cTn id="12" dur="500"/>
                                        <p:tgtEl>
                                          <p:spTgt spid="212995">
                                            <p:txEl>
                                              <p:pRg st="1" end="1"/>
                                            </p:txEl>
                                          </p:spTgt>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212995">
                                            <p:txEl>
                                              <p:pRg st="2" end="2"/>
                                            </p:txEl>
                                          </p:spTgt>
                                        </p:tgtEl>
                                        <p:attrNameLst>
                                          <p:attrName>style.visibility</p:attrName>
                                        </p:attrNameLst>
                                      </p:cBhvr>
                                      <p:to>
                                        <p:strVal val="visible"/>
                                      </p:to>
                                    </p:set>
                                    <p:animEffect transition="in" filter="slide(fromBottom)">
                                      <p:cBhvr>
                                        <p:cTn id="15" dur="500"/>
                                        <p:tgtEl>
                                          <p:spTgt spid="212995">
                                            <p:txEl>
                                              <p:pRg st="2" end="2"/>
                                            </p:txEl>
                                          </p:spTgt>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212995">
                                            <p:txEl>
                                              <p:pRg st="3" end="3"/>
                                            </p:txEl>
                                          </p:spTgt>
                                        </p:tgtEl>
                                        <p:attrNameLst>
                                          <p:attrName>style.visibility</p:attrName>
                                        </p:attrNameLst>
                                      </p:cBhvr>
                                      <p:to>
                                        <p:strVal val="visible"/>
                                      </p:to>
                                    </p:set>
                                    <p:animEffect transition="in" filter="slide(fromBottom)">
                                      <p:cBhvr>
                                        <p:cTn id="18" dur="500"/>
                                        <p:tgtEl>
                                          <p:spTgt spid="212995">
                                            <p:txEl>
                                              <p:pRg st="3" end="3"/>
                                            </p:txEl>
                                          </p:spTgt>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212995">
                                            <p:txEl>
                                              <p:pRg st="4" end="4"/>
                                            </p:txEl>
                                          </p:spTgt>
                                        </p:tgtEl>
                                        <p:attrNameLst>
                                          <p:attrName>style.visibility</p:attrName>
                                        </p:attrNameLst>
                                      </p:cBhvr>
                                      <p:to>
                                        <p:strVal val="visible"/>
                                      </p:to>
                                    </p:set>
                                    <p:animEffect transition="in" filter="slide(fromBottom)">
                                      <p:cBhvr>
                                        <p:cTn id="21" dur="500"/>
                                        <p:tgtEl>
                                          <p:spTgt spid="212995">
                                            <p:txEl>
                                              <p:pRg st="4" end="4"/>
                                            </p:txEl>
                                          </p:spTgt>
                                        </p:tgtEl>
                                      </p:cBhvr>
                                    </p:animEffect>
                                  </p:childTnLst>
                                </p:cTn>
                              </p:par>
                              <p:par>
                                <p:cTn id="22" presetID="12" presetClass="entr" presetSubtype="4" fill="hold" grpId="0" nodeType="withEffect">
                                  <p:stCondLst>
                                    <p:cond delay="0"/>
                                  </p:stCondLst>
                                  <p:childTnLst>
                                    <p:set>
                                      <p:cBhvr>
                                        <p:cTn id="23" dur="1" fill="hold">
                                          <p:stCondLst>
                                            <p:cond delay="0"/>
                                          </p:stCondLst>
                                        </p:cTn>
                                        <p:tgtEl>
                                          <p:spTgt spid="212995">
                                            <p:txEl>
                                              <p:pRg st="5" end="5"/>
                                            </p:txEl>
                                          </p:spTgt>
                                        </p:tgtEl>
                                        <p:attrNameLst>
                                          <p:attrName>style.visibility</p:attrName>
                                        </p:attrNameLst>
                                      </p:cBhvr>
                                      <p:to>
                                        <p:strVal val="visible"/>
                                      </p:to>
                                    </p:set>
                                    <p:animEffect transition="in" filter="slide(fromBottom)">
                                      <p:cBhvr>
                                        <p:cTn id="24" dur="500"/>
                                        <p:tgtEl>
                                          <p:spTgt spid="212995">
                                            <p:txEl>
                                              <p:pRg st="5" end="5"/>
                                            </p:txEl>
                                          </p:spTgt>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212995">
                                            <p:txEl>
                                              <p:pRg st="6" end="6"/>
                                            </p:txEl>
                                          </p:spTgt>
                                        </p:tgtEl>
                                        <p:attrNameLst>
                                          <p:attrName>style.visibility</p:attrName>
                                        </p:attrNameLst>
                                      </p:cBhvr>
                                      <p:to>
                                        <p:strVal val="visible"/>
                                      </p:to>
                                    </p:set>
                                    <p:animEffect transition="in" filter="slide(fromBottom)">
                                      <p:cBhvr>
                                        <p:cTn id="27" dur="500"/>
                                        <p:tgtEl>
                                          <p:spTgt spid="2129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build="p"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Slide Number Placeholder 5"/>
          <p:cNvSpPr>
            <a:spLocks noGrp="1"/>
          </p:cNvSpPr>
          <p:nvPr>
            <p:ph type="sldNum" sz="quarter" idx="4294967295"/>
          </p:nvPr>
        </p:nvSpPr>
        <p:spPr>
          <a:xfrm>
            <a:off x="6553200" y="6172200"/>
            <a:ext cx="2289175"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fld id="{DAF5E195-18BF-4E25-8970-8BAA698A9628}" type="slidenum">
              <a:rPr lang="en-US" altLang="en-US"/>
              <a:pPr/>
              <a:t>72</a:t>
            </a:fld>
            <a:endParaRPr lang="en-US" altLang="en-US"/>
          </a:p>
        </p:txBody>
      </p:sp>
      <p:sp>
        <p:nvSpPr>
          <p:cNvPr id="28675" name="Rectangle 2"/>
          <p:cNvSpPr>
            <a:spLocks noGrp="1" noRot="1" noChangeArrowheads="1"/>
          </p:cNvSpPr>
          <p:nvPr>
            <p:ph type="title"/>
          </p:nvPr>
        </p:nvSpPr>
        <p:spPr/>
        <p:txBody>
          <a:bodyPr/>
          <a:lstStyle/>
          <a:p>
            <a:pPr eaLnBrk="1" hangingPunct="1"/>
            <a:r>
              <a:rPr lang="en-US" altLang="en-US" smtClean="0"/>
              <a:t>Many-to-One Attribute Relationships</a:t>
            </a:r>
          </a:p>
        </p:txBody>
      </p:sp>
      <p:sp>
        <p:nvSpPr>
          <p:cNvPr id="214019" name="Rectangle 3"/>
          <p:cNvSpPr>
            <a:spLocks noGrp="1" noRot="1" noChangeArrowheads="1"/>
          </p:cNvSpPr>
          <p:nvPr>
            <p:ph type="body" idx="1"/>
          </p:nvPr>
        </p:nvSpPr>
        <p:spPr/>
        <p:txBody>
          <a:bodyPr/>
          <a:lstStyle/>
          <a:p>
            <a:pPr eaLnBrk="1" hangingPunct="1">
              <a:lnSpc>
                <a:spcPct val="90000"/>
              </a:lnSpc>
            </a:pPr>
            <a:r>
              <a:rPr lang="en-US" altLang="en-US" smtClean="0"/>
              <a:t>Attributes that have a many-to-one relationship can exist in a relation together</a:t>
            </a:r>
          </a:p>
          <a:p>
            <a:pPr eaLnBrk="1" hangingPunct="1">
              <a:lnSpc>
                <a:spcPct val="90000"/>
              </a:lnSpc>
            </a:pPr>
            <a:r>
              <a:rPr lang="en-US" altLang="en-US" smtClean="0"/>
              <a:t>Assume C determines D in relation S</a:t>
            </a:r>
          </a:p>
          <a:p>
            <a:pPr lvl="1" eaLnBrk="1" hangingPunct="1">
              <a:lnSpc>
                <a:spcPct val="90000"/>
              </a:lnSpc>
            </a:pPr>
            <a:r>
              <a:rPr lang="en-US" altLang="en-US" smtClean="0"/>
              <a:t>C must be the key of S</a:t>
            </a:r>
          </a:p>
          <a:p>
            <a:pPr lvl="1" eaLnBrk="1" hangingPunct="1">
              <a:lnSpc>
                <a:spcPct val="90000"/>
              </a:lnSpc>
            </a:pPr>
            <a:r>
              <a:rPr lang="en-US" altLang="en-US" smtClean="0"/>
              <a:t>An attribute can be added to S if it is determined by C</a:t>
            </a:r>
          </a:p>
          <a:p>
            <a:pPr lvl="1" eaLnBrk="1" hangingPunct="1">
              <a:lnSpc>
                <a:spcPct val="90000"/>
              </a:lnSpc>
            </a:pPr>
            <a:r>
              <a:rPr lang="en-US" altLang="en-US" smtClean="0"/>
              <a:t>An attribute that is not determined by C cannot be added to S</a:t>
            </a:r>
          </a:p>
        </p:txBody>
      </p:sp>
    </p:spTree>
    <p:extLst>
      <p:ext uri="{BB962C8B-B14F-4D97-AF65-F5344CB8AC3E}">
        <p14:creationId xmlns:p14="http://schemas.microsoft.com/office/powerpoint/2010/main" val="183786352"/>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4019">
                                            <p:txEl>
                                              <p:pRg st="0" end="0"/>
                                            </p:txEl>
                                          </p:spTgt>
                                        </p:tgtEl>
                                        <p:attrNameLst>
                                          <p:attrName>style.visibility</p:attrName>
                                        </p:attrNameLst>
                                      </p:cBhvr>
                                      <p:to>
                                        <p:strVal val="visible"/>
                                      </p:to>
                                    </p:set>
                                    <p:animEffect transition="in" filter="slide(fromBottom)">
                                      <p:cBhvr>
                                        <p:cTn id="7" dur="500"/>
                                        <p:tgtEl>
                                          <p:spTgt spid="2140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14019">
                                            <p:txEl>
                                              <p:pRg st="1" end="1"/>
                                            </p:txEl>
                                          </p:spTgt>
                                        </p:tgtEl>
                                        <p:attrNameLst>
                                          <p:attrName>style.visibility</p:attrName>
                                        </p:attrNameLst>
                                      </p:cBhvr>
                                      <p:to>
                                        <p:strVal val="visible"/>
                                      </p:to>
                                    </p:set>
                                    <p:animEffect transition="in" filter="slide(fromBottom)">
                                      <p:cBhvr>
                                        <p:cTn id="12" dur="500"/>
                                        <p:tgtEl>
                                          <p:spTgt spid="214019">
                                            <p:txEl>
                                              <p:pRg st="1" end="1"/>
                                            </p:txEl>
                                          </p:spTgt>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214019">
                                            <p:txEl>
                                              <p:pRg st="2" end="2"/>
                                            </p:txEl>
                                          </p:spTgt>
                                        </p:tgtEl>
                                        <p:attrNameLst>
                                          <p:attrName>style.visibility</p:attrName>
                                        </p:attrNameLst>
                                      </p:cBhvr>
                                      <p:to>
                                        <p:strVal val="visible"/>
                                      </p:to>
                                    </p:set>
                                    <p:animEffect transition="in" filter="slide(fromBottom)">
                                      <p:cBhvr>
                                        <p:cTn id="15" dur="500"/>
                                        <p:tgtEl>
                                          <p:spTgt spid="214019">
                                            <p:txEl>
                                              <p:pRg st="2" end="2"/>
                                            </p:txEl>
                                          </p:spTgt>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214019">
                                            <p:txEl>
                                              <p:pRg st="3" end="3"/>
                                            </p:txEl>
                                          </p:spTgt>
                                        </p:tgtEl>
                                        <p:attrNameLst>
                                          <p:attrName>style.visibility</p:attrName>
                                        </p:attrNameLst>
                                      </p:cBhvr>
                                      <p:to>
                                        <p:strVal val="visible"/>
                                      </p:to>
                                    </p:set>
                                    <p:animEffect transition="in" filter="slide(fromBottom)">
                                      <p:cBhvr>
                                        <p:cTn id="18" dur="500"/>
                                        <p:tgtEl>
                                          <p:spTgt spid="214019">
                                            <p:txEl>
                                              <p:pRg st="3" end="3"/>
                                            </p:txEl>
                                          </p:spTgt>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214019">
                                            <p:txEl>
                                              <p:pRg st="4" end="4"/>
                                            </p:txEl>
                                          </p:spTgt>
                                        </p:tgtEl>
                                        <p:attrNameLst>
                                          <p:attrName>style.visibility</p:attrName>
                                        </p:attrNameLst>
                                      </p:cBhvr>
                                      <p:to>
                                        <p:strVal val="visible"/>
                                      </p:to>
                                    </p:set>
                                    <p:animEffect transition="in" filter="slide(fromBottom)">
                                      <p:cBhvr>
                                        <p:cTn id="21" dur="500"/>
                                        <p:tgtEl>
                                          <p:spTgt spid="2140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build="p"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Slide Number Placeholder 5"/>
          <p:cNvSpPr>
            <a:spLocks noGrp="1"/>
          </p:cNvSpPr>
          <p:nvPr>
            <p:ph type="sldNum" sz="quarter" idx="4294967295"/>
          </p:nvPr>
        </p:nvSpPr>
        <p:spPr>
          <a:xfrm>
            <a:off x="6553200" y="6172200"/>
            <a:ext cx="2289175"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fld id="{8740FE0D-E6B1-42FC-AF95-4C070A5729A9}" type="slidenum">
              <a:rPr lang="en-US" altLang="en-US"/>
              <a:pPr/>
              <a:t>73</a:t>
            </a:fld>
            <a:endParaRPr lang="en-US" altLang="en-US"/>
          </a:p>
        </p:txBody>
      </p:sp>
      <p:sp>
        <p:nvSpPr>
          <p:cNvPr id="29699" name="Rectangle 2"/>
          <p:cNvSpPr>
            <a:spLocks noGrp="1" noRot="1" noChangeArrowheads="1"/>
          </p:cNvSpPr>
          <p:nvPr>
            <p:ph type="title"/>
          </p:nvPr>
        </p:nvSpPr>
        <p:spPr/>
        <p:txBody>
          <a:bodyPr/>
          <a:lstStyle/>
          <a:p>
            <a:pPr eaLnBrk="1" hangingPunct="1"/>
            <a:r>
              <a:rPr lang="en-US" altLang="en-US" smtClean="0"/>
              <a:t>Many-to-Many Attribute Relationships</a:t>
            </a:r>
          </a:p>
        </p:txBody>
      </p:sp>
      <p:sp>
        <p:nvSpPr>
          <p:cNvPr id="215043" name="Rectangle 3"/>
          <p:cNvSpPr>
            <a:spLocks noGrp="1" noRot="1" noChangeArrowheads="1"/>
          </p:cNvSpPr>
          <p:nvPr>
            <p:ph type="body" idx="1"/>
          </p:nvPr>
        </p:nvSpPr>
        <p:spPr/>
        <p:txBody>
          <a:bodyPr/>
          <a:lstStyle/>
          <a:p>
            <a:pPr eaLnBrk="1" hangingPunct="1">
              <a:lnSpc>
                <a:spcPct val="90000"/>
              </a:lnSpc>
            </a:pPr>
            <a:r>
              <a:rPr lang="en-US" altLang="en-US" sz="2400" smtClean="0"/>
              <a:t>Attributes that have a many-to-many relationship can exist in a relation together</a:t>
            </a:r>
          </a:p>
          <a:p>
            <a:pPr eaLnBrk="1" hangingPunct="1">
              <a:lnSpc>
                <a:spcPct val="90000"/>
              </a:lnSpc>
            </a:pPr>
            <a:r>
              <a:rPr lang="en-US" altLang="en-US" sz="2400" smtClean="0"/>
              <a:t>Assume attributes E and F reside together in relation T</a:t>
            </a:r>
          </a:p>
          <a:p>
            <a:pPr lvl="1" eaLnBrk="1" hangingPunct="1">
              <a:lnSpc>
                <a:spcPct val="90000"/>
              </a:lnSpc>
            </a:pPr>
            <a:r>
              <a:rPr lang="en-US" altLang="en-US" sz="2000" smtClean="0"/>
              <a:t>The key of T must be (E, F)</a:t>
            </a:r>
          </a:p>
          <a:p>
            <a:pPr lvl="1" eaLnBrk="1" hangingPunct="1">
              <a:lnSpc>
                <a:spcPct val="90000"/>
              </a:lnSpc>
            </a:pPr>
            <a:r>
              <a:rPr lang="en-US" altLang="en-US" sz="2000" smtClean="0"/>
              <a:t>An attribute can be added to T if it is determined by the combination (E, F)</a:t>
            </a:r>
          </a:p>
          <a:p>
            <a:pPr lvl="1" eaLnBrk="1" hangingPunct="1">
              <a:lnSpc>
                <a:spcPct val="90000"/>
              </a:lnSpc>
            </a:pPr>
            <a:r>
              <a:rPr lang="en-US" altLang="en-US" sz="2000" smtClean="0"/>
              <a:t>An attribute may not be added to T if it is not determined by the combination (E, F)</a:t>
            </a:r>
          </a:p>
          <a:p>
            <a:pPr lvl="1" eaLnBrk="1" hangingPunct="1">
              <a:lnSpc>
                <a:spcPct val="90000"/>
              </a:lnSpc>
            </a:pPr>
            <a:r>
              <a:rPr lang="en-US" altLang="en-US" sz="2000" smtClean="0"/>
              <a:t>If adding a new attribute, G, expands the key to (E, F, G), then the theme of the relation has been changed</a:t>
            </a:r>
          </a:p>
          <a:p>
            <a:pPr lvl="2" eaLnBrk="1" hangingPunct="1">
              <a:lnSpc>
                <a:spcPct val="90000"/>
              </a:lnSpc>
            </a:pPr>
            <a:r>
              <a:rPr lang="en-US" altLang="en-US" sz="1800" smtClean="0"/>
              <a:t>Either G does not belong in T or the name of T must be changed to reflect the new theme</a:t>
            </a:r>
          </a:p>
        </p:txBody>
      </p:sp>
    </p:spTree>
    <p:extLst>
      <p:ext uri="{BB962C8B-B14F-4D97-AF65-F5344CB8AC3E}">
        <p14:creationId xmlns:p14="http://schemas.microsoft.com/office/powerpoint/2010/main" val="2175594783"/>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5043">
                                            <p:txEl>
                                              <p:pRg st="0" end="0"/>
                                            </p:txEl>
                                          </p:spTgt>
                                        </p:tgtEl>
                                        <p:attrNameLst>
                                          <p:attrName>style.visibility</p:attrName>
                                        </p:attrNameLst>
                                      </p:cBhvr>
                                      <p:to>
                                        <p:strVal val="visible"/>
                                      </p:to>
                                    </p:set>
                                    <p:animEffect transition="in" filter="slide(fromBottom)">
                                      <p:cBhvr>
                                        <p:cTn id="7" dur="500"/>
                                        <p:tgtEl>
                                          <p:spTgt spid="2150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15043">
                                            <p:txEl>
                                              <p:pRg st="1" end="1"/>
                                            </p:txEl>
                                          </p:spTgt>
                                        </p:tgtEl>
                                        <p:attrNameLst>
                                          <p:attrName>style.visibility</p:attrName>
                                        </p:attrNameLst>
                                      </p:cBhvr>
                                      <p:to>
                                        <p:strVal val="visible"/>
                                      </p:to>
                                    </p:set>
                                    <p:animEffect transition="in" filter="slide(fromBottom)">
                                      <p:cBhvr>
                                        <p:cTn id="12" dur="500"/>
                                        <p:tgtEl>
                                          <p:spTgt spid="215043">
                                            <p:txEl>
                                              <p:pRg st="1" end="1"/>
                                            </p:txEl>
                                          </p:spTgt>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215043">
                                            <p:txEl>
                                              <p:pRg st="2" end="2"/>
                                            </p:txEl>
                                          </p:spTgt>
                                        </p:tgtEl>
                                        <p:attrNameLst>
                                          <p:attrName>style.visibility</p:attrName>
                                        </p:attrNameLst>
                                      </p:cBhvr>
                                      <p:to>
                                        <p:strVal val="visible"/>
                                      </p:to>
                                    </p:set>
                                    <p:animEffect transition="in" filter="slide(fromBottom)">
                                      <p:cBhvr>
                                        <p:cTn id="15" dur="500"/>
                                        <p:tgtEl>
                                          <p:spTgt spid="215043">
                                            <p:txEl>
                                              <p:pRg st="2" end="2"/>
                                            </p:txEl>
                                          </p:spTgt>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215043">
                                            <p:txEl>
                                              <p:pRg st="3" end="3"/>
                                            </p:txEl>
                                          </p:spTgt>
                                        </p:tgtEl>
                                        <p:attrNameLst>
                                          <p:attrName>style.visibility</p:attrName>
                                        </p:attrNameLst>
                                      </p:cBhvr>
                                      <p:to>
                                        <p:strVal val="visible"/>
                                      </p:to>
                                    </p:set>
                                    <p:animEffect transition="in" filter="slide(fromBottom)">
                                      <p:cBhvr>
                                        <p:cTn id="18" dur="500"/>
                                        <p:tgtEl>
                                          <p:spTgt spid="215043">
                                            <p:txEl>
                                              <p:pRg st="3" end="3"/>
                                            </p:txEl>
                                          </p:spTgt>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215043">
                                            <p:txEl>
                                              <p:pRg st="4" end="4"/>
                                            </p:txEl>
                                          </p:spTgt>
                                        </p:tgtEl>
                                        <p:attrNameLst>
                                          <p:attrName>style.visibility</p:attrName>
                                        </p:attrNameLst>
                                      </p:cBhvr>
                                      <p:to>
                                        <p:strVal val="visible"/>
                                      </p:to>
                                    </p:set>
                                    <p:animEffect transition="in" filter="slide(fromBottom)">
                                      <p:cBhvr>
                                        <p:cTn id="21" dur="500"/>
                                        <p:tgtEl>
                                          <p:spTgt spid="215043">
                                            <p:txEl>
                                              <p:pRg st="4" end="4"/>
                                            </p:txEl>
                                          </p:spTgt>
                                        </p:tgtEl>
                                      </p:cBhvr>
                                    </p:animEffect>
                                  </p:childTnLst>
                                </p:cTn>
                              </p:par>
                              <p:par>
                                <p:cTn id="22" presetID="12" presetClass="entr" presetSubtype="4" fill="hold" grpId="0" nodeType="withEffect">
                                  <p:stCondLst>
                                    <p:cond delay="0"/>
                                  </p:stCondLst>
                                  <p:childTnLst>
                                    <p:set>
                                      <p:cBhvr>
                                        <p:cTn id="23" dur="1" fill="hold">
                                          <p:stCondLst>
                                            <p:cond delay="0"/>
                                          </p:stCondLst>
                                        </p:cTn>
                                        <p:tgtEl>
                                          <p:spTgt spid="215043">
                                            <p:txEl>
                                              <p:pRg st="5" end="5"/>
                                            </p:txEl>
                                          </p:spTgt>
                                        </p:tgtEl>
                                        <p:attrNameLst>
                                          <p:attrName>style.visibility</p:attrName>
                                        </p:attrNameLst>
                                      </p:cBhvr>
                                      <p:to>
                                        <p:strVal val="visible"/>
                                      </p:to>
                                    </p:set>
                                    <p:animEffect transition="in" filter="slide(fromBottom)">
                                      <p:cBhvr>
                                        <p:cTn id="24" dur="500"/>
                                        <p:tgtEl>
                                          <p:spTgt spid="215043">
                                            <p:txEl>
                                              <p:pRg st="5" end="5"/>
                                            </p:txEl>
                                          </p:spTgt>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215043">
                                            <p:txEl>
                                              <p:pRg st="6" end="6"/>
                                            </p:txEl>
                                          </p:spTgt>
                                        </p:tgtEl>
                                        <p:attrNameLst>
                                          <p:attrName>style.visibility</p:attrName>
                                        </p:attrNameLst>
                                      </p:cBhvr>
                                      <p:to>
                                        <p:strVal val="visible"/>
                                      </p:to>
                                    </p:set>
                                    <p:animEffect transition="in" filter="slide(fromBottom)">
                                      <p:cBhvr>
                                        <p:cTn id="27" dur="500"/>
                                        <p:tgtEl>
                                          <p:spTgt spid="2150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Slide Number Placeholder 5"/>
          <p:cNvSpPr>
            <a:spLocks noGrp="1"/>
          </p:cNvSpPr>
          <p:nvPr>
            <p:ph type="sldNum" sz="quarter" idx="4294967295"/>
          </p:nvPr>
        </p:nvSpPr>
        <p:spPr>
          <a:xfrm>
            <a:off x="6553200" y="6172200"/>
            <a:ext cx="2289175"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fld id="{BCBBDCC7-CD88-4504-B277-D3A76393433E}" type="slidenum">
              <a:rPr lang="en-US" altLang="en-US"/>
              <a:pPr/>
              <a:t>74</a:t>
            </a:fld>
            <a:endParaRPr lang="en-US" altLang="en-US"/>
          </a:p>
        </p:txBody>
      </p:sp>
      <p:sp>
        <p:nvSpPr>
          <p:cNvPr id="30723" name="Rectangle 4"/>
          <p:cNvSpPr>
            <a:spLocks noGrp="1" noRot="1" noChangeArrowheads="1"/>
          </p:cNvSpPr>
          <p:nvPr>
            <p:ph type="title"/>
          </p:nvPr>
        </p:nvSpPr>
        <p:spPr/>
        <p:txBody>
          <a:bodyPr/>
          <a:lstStyle/>
          <a:p>
            <a:pPr eaLnBrk="1" hangingPunct="1"/>
            <a:r>
              <a:rPr lang="en-US" altLang="en-US" smtClean="0"/>
              <a:t>De-normalized Designs</a:t>
            </a:r>
          </a:p>
        </p:txBody>
      </p:sp>
      <p:sp>
        <p:nvSpPr>
          <p:cNvPr id="208901" name="Rectangle 5"/>
          <p:cNvSpPr>
            <a:spLocks noGrp="1" noRot="1" noChangeArrowheads="1"/>
          </p:cNvSpPr>
          <p:nvPr>
            <p:ph type="body" idx="1"/>
          </p:nvPr>
        </p:nvSpPr>
        <p:spPr>
          <a:xfrm>
            <a:off x="228600" y="1752600"/>
            <a:ext cx="8686800" cy="4343400"/>
          </a:xfrm>
        </p:spPr>
        <p:txBody>
          <a:bodyPr/>
          <a:lstStyle/>
          <a:p>
            <a:pPr eaLnBrk="1" hangingPunct="1"/>
            <a:r>
              <a:rPr lang="en-US" altLang="en-US" sz="2800" dirty="0" smtClean="0"/>
              <a:t>When a normalized design is unnatural, awkward, or results in unacceptable performance, a de-normalized design is preferred</a:t>
            </a:r>
          </a:p>
          <a:p>
            <a:pPr eaLnBrk="1" hangingPunct="1"/>
            <a:r>
              <a:rPr lang="en-US" altLang="en-US" sz="2800" dirty="0" smtClean="0"/>
              <a:t>Example </a:t>
            </a:r>
          </a:p>
          <a:p>
            <a:pPr lvl="1" eaLnBrk="1" hangingPunct="1"/>
            <a:r>
              <a:rPr lang="en-US" altLang="en-US" sz="2400" dirty="0" smtClean="0"/>
              <a:t>Normalized relation</a:t>
            </a:r>
          </a:p>
          <a:p>
            <a:pPr lvl="2" eaLnBrk="1" hangingPunct="1"/>
            <a:r>
              <a:rPr lang="en-US" altLang="en-US" sz="2000" dirty="0" smtClean="0"/>
              <a:t>CUSTOMER (</a:t>
            </a:r>
            <a:r>
              <a:rPr lang="en-US" altLang="en-US" sz="2000" u="sng" dirty="0" err="1" smtClean="0"/>
              <a:t>CustNumber</a:t>
            </a:r>
            <a:r>
              <a:rPr lang="en-US" altLang="en-US" sz="2000" dirty="0" smtClean="0"/>
              <a:t>, </a:t>
            </a:r>
            <a:r>
              <a:rPr lang="en-US" altLang="en-US" sz="2000" dirty="0" err="1" smtClean="0"/>
              <a:t>CustName</a:t>
            </a:r>
            <a:r>
              <a:rPr lang="en-US" altLang="en-US" sz="2000" dirty="0" smtClean="0"/>
              <a:t>, Zip)</a:t>
            </a:r>
          </a:p>
          <a:p>
            <a:pPr lvl="2" eaLnBrk="1" hangingPunct="1"/>
            <a:r>
              <a:rPr lang="en-US" altLang="en-US" sz="2000" dirty="0" smtClean="0"/>
              <a:t>CODES (</a:t>
            </a:r>
            <a:r>
              <a:rPr lang="en-US" altLang="en-US" sz="2000" u="sng" dirty="0" smtClean="0"/>
              <a:t>Zip</a:t>
            </a:r>
            <a:r>
              <a:rPr lang="en-US" altLang="en-US" sz="2000" dirty="0" smtClean="0"/>
              <a:t>, City, State)</a:t>
            </a:r>
          </a:p>
          <a:p>
            <a:pPr lvl="1" eaLnBrk="1" hangingPunct="1"/>
            <a:r>
              <a:rPr lang="en-US" altLang="en-US" sz="2400" dirty="0" smtClean="0"/>
              <a:t>De-Normalized relations</a:t>
            </a:r>
          </a:p>
          <a:p>
            <a:pPr lvl="2" eaLnBrk="1" hangingPunct="1"/>
            <a:r>
              <a:rPr lang="en-US" altLang="en-US" sz="2000" dirty="0" smtClean="0"/>
              <a:t>CUSTOMER (</a:t>
            </a:r>
            <a:r>
              <a:rPr lang="en-US" altLang="en-US" sz="2000" u="sng" dirty="0" err="1" smtClean="0"/>
              <a:t>CustNumber</a:t>
            </a:r>
            <a:r>
              <a:rPr lang="en-US" altLang="en-US" sz="2000" dirty="0" smtClean="0"/>
              <a:t>, </a:t>
            </a:r>
            <a:r>
              <a:rPr lang="en-US" altLang="en-US" sz="2000" dirty="0" err="1" smtClean="0"/>
              <a:t>CustName</a:t>
            </a:r>
            <a:r>
              <a:rPr lang="en-US" altLang="en-US" sz="2000" dirty="0" smtClean="0"/>
              <a:t>, City, State, Zip)</a:t>
            </a:r>
          </a:p>
        </p:txBody>
      </p:sp>
    </p:spTree>
    <p:extLst>
      <p:ext uri="{BB962C8B-B14F-4D97-AF65-F5344CB8AC3E}">
        <p14:creationId xmlns:p14="http://schemas.microsoft.com/office/powerpoint/2010/main" val="4030965473"/>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08901">
                                            <p:txEl>
                                              <p:pRg st="0" end="0"/>
                                            </p:txEl>
                                          </p:spTgt>
                                        </p:tgtEl>
                                        <p:attrNameLst>
                                          <p:attrName>style.visibility</p:attrName>
                                        </p:attrNameLst>
                                      </p:cBhvr>
                                      <p:to>
                                        <p:strVal val="visible"/>
                                      </p:to>
                                    </p:set>
                                    <p:animEffect transition="in" filter="slide(fromBottom)">
                                      <p:cBhvr>
                                        <p:cTn id="7" dur="500"/>
                                        <p:tgtEl>
                                          <p:spTgt spid="20890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08901">
                                            <p:txEl>
                                              <p:pRg st="1" end="1"/>
                                            </p:txEl>
                                          </p:spTgt>
                                        </p:tgtEl>
                                        <p:attrNameLst>
                                          <p:attrName>style.visibility</p:attrName>
                                        </p:attrNameLst>
                                      </p:cBhvr>
                                      <p:to>
                                        <p:strVal val="visible"/>
                                      </p:to>
                                    </p:set>
                                    <p:animEffect transition="in" filter="slide(fromBottom)">
                                      <p:cBhvr>
                                        <p:cTn id="12" dur="500"/>
                                        <p:tgtEl>
                                          <p:spTgt spid="208901">
                                            <p:txEl>
                                              <p:pRg st="1" end="1"/>
                                            </p:txEl>
                                          </p:spTgt>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208901">
                                            <p:txEl>
                                              <p:pRg st="2" end="2"/>
                                            </p:txEl>
                                          </p:spTgt>
                                        </p:tgtEl>
                                        <p:attrNameLst>
                                          <p:attrName>style.visibility</p:attrName>
                                        </p:attrNameLst>
                                      </p:cBhvr>
                                      <p:to>
                                        <p:strVal val="visible"/>
                                      </p:to>
                                    </p:set>
                                    <p:animEffect transition="in" filter="slide(fromBottom)">
                                      <p:cBhvr>
                                        <p:cTn id="15" dur="500"/>
                                        <p:tgtEl>
                                          <p:spTgt spid="208901">
                                            <p:txEl>
                                              <p:pRg st="2" end="2"/>
                                            </p:txEl>
                                          </p:spTgt>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208901">
                                            <p:txEl>
                                              <p:pRg st="3" end="3"/>
                                            </p:txEl>
                                          </p:spTgt>
                                        </p:tgtEl>
                                        <p:attrNameLst>
                                          <p:attrName>style.visibility</p:attrName>
                                        </p:attrNameLst>
                                      </p:cBhvr>
                                      <p:to>
                                        <p:strVal val="visible"/>
                                      </p:to>
                                    </p:set>
                                    <p:animEffect transition="in" filter="slide(fromBottom)">
                                      <p:cBhvr>
                                        <p:cTn id="18" dur="500"/>
                                        <p:tgtEl>
                                          <p:spTgt spid="208901">
                                            <p:txEl>
                                              <p:pRg st="3" end="3"/>
                                            </p:txEl>
                                          </p:spTgt>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208901">
                                            <p:txEl>
                                              <p:pRg st="4" end="4"/>
                                            </p:txEl>
                                          </p:spTgt>
                                        </p:tgtEl>
                                        <p:attrNameLst>
                                          <p:attrName>style.visibility</p:attrName>
                                        </p:attrNameLst>
                                      </p:cBhvr>
                                      <p:to>
                                        <p:strVal val="visible"/>
                                      </p:to>
                                    </p:set>
                                    <p:animEffect transition="in" filter="slide(fromBottom)">
                                      <p:cBhvr>
                                        <p:cTn id="21" dur="500"/>
                                        <p:tgtEl>
                                          <p:spTgt spid="208901">
                                            <p:txEl>
                                              <p:pRg st="4" end="4"/>
                                            </p:txEl>
                                          </p:spTgt>
                                        </p:tgtEl>
                                      </p:cBhvr>
                                    </p:animEffect>
                                  </p:childTnLst>
                                </p:cTn>
                              </p:par>
                              <p:par>
                                <p:cTn id="22" presetID="12" presetClass="entr" presetSubtype="4" fill="hold" grpId="0" nodeType="withEffect">
                                  <p:stCondLst>
                                    <p:cond delay="0"/>
                                  </p:stCondLst>
                                  <p:childTnLst>
                                    <p:set>
                                      <p:cBhvr>
                                        <p:cTn id="23" dur="1" fill="hold">
                                          <p:stCondLst>
                                            <p:cond delay="0"/>
                                          </p:stCondLst>
                                        </p:cTn>
                                        <p:tgtEl>
                                          <p:spTgt spid="208901">
                                            <p:txEl>
                                              <p:pRg st="5" end="5"/>
                                            </p:txEl>
                                          </p:spTgt>
                                        </p:tgtEl>
                                        <p:attrNameLst>
                                          <p:attrName>style.visibility</p:attrName>
                                        </p:attrNameLst>
                                      </p:cBhvr>
                                      <p:to>
                                        <p:strVal val="visible"/>
                                      </p:to>
                                    </p:set>
                                    <p:animEffect transition="in" filter="slide(fromBottom)">
                                      <p:cBhvr>
                                        <p:cTn id="24" dur="500"/>
                                        <p:tgtEl>
                                          <p:spTgt spid="208901">
                                            <p:txEl>
                                              <p:pRg st="5" end="5"/>
                                            </p:txEl>
                                          </p:spTgt>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208901">
                                            <p:txEl>
                                              <p:pRg st="6" end="6"/>
                                            </p:txEl>
                                          </p:spTgt>
                                        </p:tgtEl>
                                        <p:attrNameLst>
                                          <p:attrName>style.visibility</p:attrName>
                                        </p:attrNameLst>
                                      </p:cBhvr>
                                      <p:to>
                                        <p:strVal val="visible"/>
                                      </p:to>
                                    </p:set>
                                    <p:animEffect transition="in" filter="slide(fromBottom)">
                                      <p:cBhvr>
                                        <p:cTn id="27" dur="500"/>
                                        <p:tgtEl>
                                          <p:spTgt spid="20890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1"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Relation</a:t>
            </a:r>
          </a:p>
        </p:txBody>
      </p:sp>
      <p:sp>
        <p:nvSpPr>
          <p:cNvPr id="23555" name="Rectangle 3"/>
          <p:cNvSpPr>
            <a:spLocks noGrp="1" noChangeArrowheads="1"/>
          </p:cNvSpPr>
          <p:nvPr>
            <p:ph idx="1"/>
          </p:nvPr>
        </p:nvSpPr>
        <p:spPr/>
        <p:txBody>
          <a:bodyPr/>
          <a:lstStyle/>
          <a:p>
            <a:pPr eaLnBrk="1" hangingPunct="1">
              <a:lnSpc>
                <a:spcPct val="90000"/>
              </a:lnSpc>
            </a:pPr>
            <a:r>
              <a:rPr lang="en-US" sz="2000" b="1" dirty="0" smtClean="0">
                <a:solidFill>
                  <a:srgbClr val="0099CC"/>
                </a:solidFill>
              </a:rPr>
              <a:t>Relational DBMS products </a:t>
            </a:r>
            <a:r>
              <a:rPr lang="en-US" sz="2000" dirty="0" smtClean="0"/>
              <a:t>store data about entities in relations, which are a special type of table.</a:t>
            </a:r>
          </a:p>
          <a:p>
            <a:pPr eaLnBrk="1" hangingPunct="1">
              <a:lnSpc>
                <a:spcPct val="90000"/>
              </a:lnSpc>
            </a:pPr>
            <a:r>
              <a:rPr lang="en-US" sz="2000" dirty="0" smtClean="0"/>
              <a:t>A </a:t>
            </a:r>
            <a:r>
              <a:rPr lang="en-US" sz="2000" b="1" dirty="0" smtClean="0">
                <a:solidFill>
                  <a:srgbClr val="0099CC"/>
                </a:solidFill>
              </a:rPr>
              <a:t>relation</a:t>
            </a:r>
            <a:r>
              <a:rPr lang="en-US" sz="2000" dirty="0" smtClean="0"/>
              <a:t> is a two-dimensional table that has the following </a:t>
            </a:r>
            <a:r>
              <a:rPr lang="en-US" sz="2000" dirty="0" smtClean="0"/>
              <a:t>characteristics (this is the second time we see this list):</a:t>
            </a:r>
            <a:endParaRPr lang="en-US" sz="2000" dirty="0" smtClean="0"/>
          </a:p>
        </p:txBody>
      </p:sp>
      <p:sp>
        <p:nvSpPr>
          <p:cNvPr id="3" name="Footer Placeholder 2"/>
          <p:cNvSpPr>
            <a:spLocks noGrp="1"/>
          </p:cNvSpPr>
          <p:nvPr>
            <p:ph type="ftr" sz="quarter" idx="10"/>
          </p:nvPr>
        </p:nvSpPr>
        <p:spPr/>
        <p:txBody>
          <a:bodyPr/>
          <a:lstStyle/>
          <a:p>
            <a:pPr>
              <a:defRPr/>
            </a:pPr>
            <a:r>
              <a:rPr lang="en-US" smtClean="0">
                <a:solidFill>
                  <a:srgbClr val="D57A15"/>
                </a:solidFill>
              </a:rPr>
              <a:t>KROENKE AND AUER - DATABASE PROCESSING, 14th Edition  </a:t>
            </a:r>
            <a:r>
              <a:rPr lang="en-US" smtClean="0">
                <a:solidFill>
                  <a:srgbClr val="5F978D"/>
                </a:solidFill>
              </a:rPr>
              <a:t>© 2016 Pearson Education, Inc.</a:t>
            </a:r>
            <a:endParaRPr lang="en-US" dirty="0">
              <a:solidFill>
                <a:srgbClr val="5F978D"/>
              </a:solidFill>
            </a:endParaRPr>
          </a:p>
        </p:txBody>
      </p:sp>
      <p:sp>
        <p:nvSpPr>
          <p:cNvPr id="4" name="Slide Number Placeholder 3"/>
          <p:cNvSpPr>
            <a:spLocks noGrp="1"/>
          </p:cNvSpPr>
          <p:nvPr>
            <p:ph type="sldNum" sz="quarter" idx="11"/>
          </p:nvPr>
        </p:nvSpPr>
        <p:spPr/>
        <p:txBody>
          <a:bodyPr/>
          <a:lstStyle/>
          <a:p>
            <a:pPr>
              <a:defRPr/>
            </a:pPr>
            <a:r>
              <a:rPr lang="en-US" smtClean="0"/>
              <a:t>3-</a:t>
            </a:r>
            <a:fld id="{CFA4E3F1-5DBA-4207-982B-269248863060}" type="slidenum">
              <a:rPr lang="en-US" smtClean="0"/>
              <a:pPr>
                <a:defRPr/>
              </a:pPr>
              <a:t>8</a:t>
            </a:fld>
            <a:endParaRPr lang="en-US" smtClean="0"/>
          </a:p>
          <a:p>
            <a:pPr>
              <a:defRPr/>
            </a:pPr>
            <a:endParaRPr lang="en-US"/>
          </a:p>
        </p:txBody>
      </p:sp>
      <p:pic>
        <p:nvPicPr>
          <p:cNvPr id="2" name="Picture 1"/>
          <p:cNvPicPr>
            <a:picLocks noChangeAspect="1"/>
          </p:cNvPicPr>
          <p:nvPr/>
        </p:nvPicPr>
        <p:blipFill>
          <a:blip r:embed="rId3"/>
          <a:stretch>
            <a:fillRect/>
          </a:stretch>
        </p:blipFill>
        <p:spPr>
          <a:xfrm>
            <a:off x="2525014" y="2863077"/>
            <a:ext cx="4093971" cy="3321029"/>
          </a:xfrm>
          <a:prstGeom prst="rect">
            <a:avLst/>
          </a:prstGeom>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title"/>
          </p:nvPr>
        </p:nvSpPr>
        <p:spPr/>
        <p:txBody>
          <a:bodyPr/>
          <a:lstStyle/>
          <a:p>
            <a:pPr eaLnBrk="1" hangingPunct="1"/>
            <a:r>
              <a:rPr lang="en-US" dirty="0" smtClean="0"/>
              <a:t>A Relation</a:t>
            </a:r>
            <a:br>
              <a:rPr lang="en-US" dirty="0" smtClean="0"/>
            </a:br>
            <a:r>
              <a:rPr lang="en-US" sz="3200" dirty="0" smtClean="0"/>
              <a:t>A Sample EMPLOYEE Relation</a:t>
            </a:r>
          </a:p>
        </p:txBody>
      </p:sp>
      <p:sp>
        <p:nvSpPr>
          <p:cNvPr id="3" name="Footer Placeholder 2"/>
          <p:cNvSpPr>
            <a:spLocks noGrp="1"/>
          </p:cNvSpPr>
          <p:nvPr>
            <p:ph type="ftr" sz="quarter" idx="10"/>
          </p:nvPr>
        </p:nvSpPr>
        <p:spPr/>
        <p:txBody>
          <a:bodyPr/>
          <a:lstStyle/>
          <a:p>
            <a:pPr>
              <a:defRPr/>
            </a:pPr>
            <a:r>
              <a:rPr lang="en-US" smtClean="0">
                <a:solidFill>
                  <a:srgbClr val="D57A15"/>
                </a:solidFill>
              </a:rPr>
              <a:t>KROENKE AND AUER - DATABASE PROCESSING, 14th Edition  </a:t>
            </a:r>
            <a:r>
              <a:rPr lang="en-US" smtClean="0">
                <a:solidFill>
                  <a:srgbClr val="5F978D"/>
                </a:solidFill>
              </a:rPr>
              <a:t>© 2016 Pearson Education, Inc.</a:t>
            </a:r>
            <a:endParaRPr lang="en-US" dirty="0">
              <a:solidFill>
                <a:srgbClr val="5F978D"/>
              </a:solidFill>
            </a:endParaRPr>
          </a:p>
        </p:txBody>
      </p:sp>
      <p:sp>
        <p:nvSpPr>
          <p:cNvPr id="4" name="Slide Number Placeholder 3"/>
          <p:cNvSpPr>
            <a:spLocks noGrp="1"/>
          </p:cNvSpPr>
          <p:nvPr>
            <p:ph type="sldNum" sz="quarter" idx="11"/>
          </p:nvPr>
        </p:nvSpPr>
        <p:spPr/>
        <p:txBody>
          <a:bodyPr/>
          <a:lstStyle/>
          <a:p>
            <a:pPr>
              <a:defRPr/>
            </a:pPr>
            <a:r>
              <a:rPr lang="en-US" smtClean="0"/>
              <a:t>3-</a:t>
            </a:r>
            <a:fld id="{CFA4E3F1-5DBA-4207-982B-269248863060}" type="slidenum">
              <a:rPr lang="en-US" smtClean="0"/>
              <a:pPr>
                <a:defRPr/>
              </a:pPr>
              <a:t>9</a:t>
            </a:fld>
            <a:endParaRPr lang="en-US" smtClean="0"/>
          </a:p>
          <a:p>
            <a:pPr>
              <a:defRPr/>
            </a:pPr>
            <a:endParaRPr lang="en-US"/>
          </a:p>
        </p:txBody>
      </p:sp>
      <p:pic>
        <p:nvPicPr>
          <p:cNvPr id="2" name="Picture 1"/>
          <p:cNvPicPr>
            <a:picLocks noChangeAspect="1"/>
          </p:cNvPicPr>
          <p:nvPr/>
        </p:nvPicPr>
        <p:blipFill>
          <a:blip r:embed="rId3"/>
          <a:stretch>
            <a:fillRect/>
          </a:stretch>
        </p:blipFill>
        <p:spPr>
          <a:xfrm>
            <a:off x="457201" y="1524000"/>
            <a:ext cx="8229600" cy="3199612"/>
          </a:xfrm>
          <a:prstGeom prst="rect">
            <a:avLst/>
          </a:prstGeom>
        </p:spPr>
      </p:pic>
      <p:sp>
        <p:nvSpPr>
          <p:cNvPr id="5" name="TextBox 4"/>
          <p:cNvSpPr txBox="1"/>
          <p:nvPr/>
        </p:nvSpPr>
        <p:spPr>
          <a:xfrm>
            <a:off x="1524000" y="5105400"/>
            <a:ext cx="2286000" cy="923330"/>
          </a:xfrm>
          <a:prstGeom prst="rect">
            <a:avLst/>
          </a:prstGeom>
          <a:noFill/>
        </p:spPr>
        <p:txBody>
          <a:bodyPr wrap="square" rtlCol="0">
            <a:spAutoFit/>
          </a:bodyPr>
          <a:lstStyle/>
          <a:p>
            <a:r>
              <a:rPr lang="en-US" dirty="0" smtClean="0"/>
              <a:t>How is this different than an excel sheet?</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DBP-e14">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DBP-e14" id="{2DB1581F-277E-4DD0-9555-0CB721DF1E43}" vid="{BD7BB1DD-D028-4CA2-882E-F621F47C445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2269</TotalTime>
  <Words>4773</Words>
  <Application>Microsoft Office PowerPoint</Application>
  <PresentationFormat>On-screen Show (4:3)</PresentationFormat>
  <Paragraphs>501</Paragraphs>
  <Slides>74</Slides>
  <Notes>57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74</vt:i4>
      </vt:variant>
    </vt:vector>
  </HeadingPairs>
  <TitlesOfParts>
    <vt:vector size="78" baseType="lpstr">
      <vt:lpstr>Arial</vt:lpstr>
      <vt:lpstr>Times New Roman</vt:lpstr>
      <vt:lpstr>Wingdings</vt:lpstr>
      <vt:lpstr>Theme-DBP-e14</vt:lpstr>
      <vt:lpstr>Duplicate Data</vt:lpstr>
      <vt:lpstr>How Many Tables?</vt:lpstr>
      <vt:lpstr>A Very Strange Table!</vt:lpstr>
      <vt:lpstr>But First— </vt:lpstr>
      <vt:lpstr>The Relational Model</vt:lpstr>
      <vt:lpstr>Important Relational Model Terms</vt:lpstr>
      <vt:lpstr>Entity</vt:lpstr>
      <vt:lpstr>Relation</vt:lpstr>
      <vt:lpstr>A Relation A Sample EMPLOYEE Relation</vt:lpstr>
      <vt:lpstr>Tables That Are Not Relations: Multiple Entries per Cell</vt:lpstr>
      <vt:lpstr>Tables That Are Not Relations: Table with Required Row Order</vt:lpstr>
      <vt:lpstr>A Relation with Values  of Varying Length</vt:lpstr>
      <vt:lpstr>The Domain integrity Constraint</vt:lpstr>
      <vt:lpstr>Alternative Terminology</vt:lpstr>
      <vt:lpstr>To Key, or Not to Key That is the Question!</vt:lpstr>
      <vt:lpstr>Functional Dependency</vt:lpstr>
      <vt:lpstr>Functional Dependencies Are Not Equations</vt:lpstr>
      <vt:lpstr>Composite Determinants</vt:lpstr>
      <vt:lpstr>Functional Dependency Rules</vt:lpstr>
      <vt:lpstr>Functional Dependencies in the SKU_DATA Table</vt:lpstr>
      <vt:lpstr>Functional Dependencies in the SKU_DATA Table</vt:lpstr>
      <vt:lpstr>Functional Dependencies in the ORDER_ITEM Table</vt:lpstr>
      <vt:lpstr>Functional Dependencies in the ORDER_ITEM Table</vt:lpstr>
      <vt:lpstr>What Makes Determinant Values Unique?</vt:lpstr>
      <vt:lpstr>Keys</vt:lpstr>
      <vt:lpstr>Candidate and Primary Keys</vt:lpstr>
      <vt:lpstr>The Entity integrity Constraint</vt:lpstr>
      <vt:lpstr>Surrogate Keys</vt:lpstr>
      <vt:lpstr>Foreign Keys</vt:lpstr>
      <vt:lpstr>Foreign Keys</vt:lpstr>
      <vt:lpstr>The Referential Integrity Constraint</vt:lpstr>
      <vt:lpstr>Foreign Key with a Referential Integrity Constraint</vt:lpstr>
      <vt:lpstr>Database Integrity</vt:lpstr>
      <vt:lpstr>Modification Anomalies</vt:lpstr>
      <vt:lpstr>Types of Modification Anomalies</vt:lpstr>
      <vt:lpstr>Normal Forms</vt:lpstr>
      <vt:lpstr>To Key, or Not to Key Here is the Answer!</vt:lpstr>
      <vt:lpstr>Normal Forms</vt:lpstr>
      <vt:lpstr>Normal Forms</vt:lpstr>
      <vt:lpstr>Eliminating Modification Anomalies from Functional Dependencies in Relations:  Put All Relations into BCNF</vt:lpstr>
      <vt:lpstr>Putting a Relation into BCNF: EQUIPMENT_REPAIR</vt:lpstr>
      <vt:lpstr>Putting a Relation into BCNF: EQUIPMENT_REPAIR</vt:lpstr>
      <vt:lpstr>Putting a Relation into BCNF: New Relations</vt:lpstr>
      <vt:lpstr>Putting a Relation into BCNF: SKU_DATA Step-by-Step – 1NF</vt:lpstr>
      <vt:lpstr>Putting a Relation into BCNF: SKU_DATA Step-by-Step – 2NF</vt:lpstr>
      <vt:lpstr>Putting a Relation into BCNF: SKU_DATA Step-by-Step – 3NF</vt:lpstr>
      <vt:lpstr>Putting a Relation into BCNF: SKU_DATA Step-by-Step – 3NF</vt:lpstr>
      <vt:lpstr>Putting a Relation into BCNF: SKU_DATA Step-by-Step – BCNF</vt:lpstr>
      <vt:lpstr>Putting a Relation into BCNF:  SKU_DATA Step-by-Step – New Relations</vt:lpstr>
      <vt:lpstr>Putting a Relation into BCNF: SKU_DATA Straight-to-BCNF</vt:lpstr>
      <vt:lpstr>Putting a Relation into BCNF:  SKU_DATA Straight-to-BCNF </vt:lpstr>
      <vt:lpstr>Putting a Relation into BCNF:  SKU_DATA Straight-to-BCNF New Relations</vt:lpstr>
      <vt:lpstr>Example: Not IN 2NF</vt:lpstr>
      <vt:lpstr>Example: NOT IN 3NF</vt:lpstr>
      <vt:lpstr>Example: 3NF</vt:lpstr>
      <vt:lpstr>Example: NOT IN BCNF</vt:lpstr>
      <vt:lpstr>Example: BCNF</vt:lpstr>
      <vt:lpstr>Multivalued Dependencies</vt:lpstr>
      <vt:lpstr>Multivalued Dependencies</vt:lpstr>
      <vt:lpstr>Two Multivalued Dependencies</vt:lpstr>
      <vt:lpstr>Eliminating Anomalies from Multivalued Dependencies</vt:lpstr>
      <vt:lpstr>That Very Strange Table Again</vt:lpstr>
      <vt:lpstr>4NF</vt:lpstr>
      <vt:lpstr>Example: NOT IN 4NF</vt:lpstr>
      <vt:lpstr>Example: 4NF</vt:lpstr>
      <vt:lpstr>DK/NF</vt:lpstr>
      <vt:lpstr>Example 1: DK/NF</vt:lpstr>
      <vt:lpstr>Example: DK/NF</vt:lpstr>
      <vt:lpstr>Relationship of Normal Forms</vt:lpstr>
      <vt:lpstr>Types of Attribute Relationship</vt:lpstr>
      <vt:lpstr>One-to-One Attribute Relationships</vt:lpstr>
      <vt:lpstr>Many-to-One Attribute Relationships</vt:lpstr>
      <vt:lpstr>Many-to-Many Attribute Relationships</vt:lpstr>
      <vt:lpstr>De-normalized Designs</vt:lpstr>
    </vt:vector>
  </TitlesOfParts>
  <Company>Western Washington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Kroenke-Auer-DBP-e14-PPT-Chapter-03</dc:title>
  <dc:creator>David J. Auer</dc:creator>
  <cp:lastModifiedBy>Microsoft account</cp:lastModifiedBy>
  <cp:revision>129</cp:revision>
  <dcterms:created xsi:type="dcterms:W3CDTF">2005-01-24T23:48:45Z</dcterms:created>
  <dcterms:modified xsi:type="dcterms:W3CDTF">2017-07-17T07:49:24Z</dcterms:modified>
</cp:coreProperties>
</file>