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f" ContentType="image/tiff"/>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257" r:id="rId3"/>
    <p:sldId id="258" r:id="rId4"/>
    <p:sldId id="259" r:id="rId5"/>
    <p:sldId id="260" r:id="rId6"/>
    <p:sldId id="275" r:id="rId7"/>
    <p:sldId id="262" r:id="rId8"/>
    <p:sldId id="265" r:id="rId9"/>
    <p:sldId id="263" r:id="rId10"/>
    <p:sldId id="264" r:id="rId11"/>
    <p:sldId id="267" r:id="rId12"/>
    <p:sldId id="279" r:id="rId13"/>
    <p:sldId id="276" r:id="rId14"/>
    <p:sldId id="269" r:id="rId15"/>
    <p:sldId id="281" r:id="rId16"/>
    <p:sldId id="266" r:id="rId17"/>
    <p:sldId id="270" r:id="rId18"/>
    <p:sldId id="271" r:id="rId19"/>
    <p:sldId id="278" r:id="rId20"/>
    <p:sldId id="272" r:id="rId21"/>
    <p:sldId id="273" r:id="rId22"/>
    <p:sldId id="277" r:id="rId23"/>
    <p:sldId id="283" r:id="rId24"/>
    <p:sldId id="274" r:id="rId25"/>
    <p:sldId id="282"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97"/>
    <p:restoredTop sz="93444"/>
  </p:normalViewPr>
  <p:slideViewPr>
    <p:cSldViewPr snapToGrid="0" snapToObjects="1">
      <p:cViewPr varScale="1">
        <p:scale>
          <a:sx n="102" d="100"/>
          <a:sy n="102" d="100"/>
        </p:scale>
        <p:origin x="6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EC2A02-471C-BB4A-911F-813BEE7C7CC8}" type="datetimeFigureOut">
              <a:rPr lang="en-US" smtClean="0"/>
              <a:t>11/10/20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04940-1EF8-4449-8EB5-61DD900E7FB3}" type="slidenum">
              <a:rPr lang="en-US" smtClean="0"/>
              <a:t>‹#›</a:t>
            </a:fld>
            <a:endParaRPr lang="en-US"/>
          </a:p>
        </p:txBody>
      </p:sp>
    </p:spTree>
    <p:extLst>
      <p:ext uri="{BB962C8B-B14F-4D97-AF65-F5344CB8AC3E}">
        <p14:creationId xmlns:p14="http://schemas.microsoft.com/office/powerpoint/2010/main" val="2043162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Before I start today, I just wanted to take a moment and reflect on the past 4 plus years and say thank you to everyone in this room. My time at UCR has been absolutely incredible and a wonderful experience. I'm such a different person now compared to when I got here, and it has everything to do with the people in this room. I learned a lot about how to listen here and even more about humility. I've learned how to be a reader and a researcher and a communicator and I'm working on the writing bit. To this program, this Department, this incredible group of students and mentors, from the newbies all the way to Bob Rosenthal, I cannot express enough gratitude. Thank you all for supporting me, putting up with me and helping me become a better person. OK, let's get on with it I suppose. </a:t>
            </a:r>
          </a:p>
          <a:p>
            <a:endParaRPr lang="en-US" dirty="0"/>
          </a:p>
        </p:txBody>
      </p:sp>
      <p:sp>
        <p:nvSpPr>
          <p:cNvPr id="4" name="Slide Number Placeholder 3"/>
          <p:cNvSpPr>
            <a:spLocks noGrp="1"/>
          </p:cNvSpPr>
          <p:nvPr>
            <p:ph type="sldNum" sz="quarter" idx="5"/>
          </p:nvPr>
        </p:nvSpPr>
        <p:spPr/>
        <p:txBody>
          <a:bodyPr/>
          <a:lstStyle/>
          <a:p>
            <a:fld id="{A9C04940-1EF8-4449-8EB5-61DD900E7FB3}" type="slidenum">
              <a:rPr lang="en-US" smtClean="0"/>
              <a:t>1</a:t>
            </a:fld>
            <a:endParaRPr lang="en-US"/>
          </a:p>
        </p:txBody>
      </p:sp>
    </p:spTree>
    <p:extLst>
      <p:ext uri="{BB962C8B-B14F-4D97-AF65-F5344CB8AC3E}">
        <p14:creationId xmlns:p14="http://schemas.microsoft.com/office/powerpoint/2010/main" val="2761431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Our third study which is our undergrad sample included 395 participants with an average age just over 20, an expected/typical </a:t>
            </a:r>
            <a:r>
              <a:rPr lang="en-US" sz="1200" kern="1200" dirty="0" err="1">
                <a:solidFill>
                  <a:schemeClr val="tx1"/>
                </a:solidFill>
                <a:effectLst/>
                <a:latin typeface="+mn-lt"/>
                <a:ea typeface="+mn-ea"/>
                <a:cs typeface="+mn-cs"/>
              </a:rPr>
              <a:t>ucr</a:t>
            </a:r>
            <a:r>
              <a:rPr lang="en-US" sz="1200" kern="1200" dirty="0">
                <a:solidFill>
                  <a:schemeClr val="tx1"/>
                </a:solidFill>
                <a:effectLst/>
                <a:latin typeface="+mn-lt"/>
                <a:ea typeface="+mn-ea"/>
                <a:cs typeface="+mn-cs"/>
              </a:rPr>
              <a:t> ethnicity breakdown dominated by </a:t>
            </a:r>
            <a:r>
              <a:rPr lang="en-US" sz="1200" kern="1200" dirty="0" err="1">
                <a:solidFill>
                  <a:schemeClr val="tx1"/>
                </a:solidFill>
                <a:effectLst/>
                <a:latin typeface="+mn-lt"/>
                <a:ea typeface="+mn-ea"/>
                <a:cs typeface="+mn-cs"/>
              </a:rPr>
              <a:t>LatinX</a:t>
            </a:r>
            <a:r>
              <a:rPr lang="en-US" sz="1200" kern="1200" dirty="0">
                <a:solidFill>
                  <a:schemeClr val="tx1"/>
                </a:solidFill>
                <a:effectLst/>
                <a:latin typeface="+mn-lt"/>
                <a:ea typeface="+mn-ea"/>
                <a:cs typeface="+mn-cs"/>
              </a:rPr>
              <a:t> and Asian students, and our sample was about 65% female. </a:t>
            </a:r>
          </a:p>
          <a:p>
            <a:endParaRPr lang="en-US" dirty="0"/>
          </a:p>
        </p:txBody>
      </p:sp>
      <p:sp>
        <p:nvSpPr>
          <p:cNvPr id="4" name="Slide Number Placeholder 3"/>
          <p:cNvSpPr>
            <a:spLocks noGrp="1"/>
          </p:cNvSpPr>
          <p:nvPr>
            <p:ph type="sldNum" sz="quarter" idx="5"/>
          </p:nvPr>
        </p:nvSpPr>
        <p:spPr/>
        <p:txBody>
          <a:bodyPr/>
          <a:lstStyle/>
          <a:p>
            <a:fld id="{A9C04940-1EF8-4449-8EB5-61DD900E7FB3}" type="slidenum">
              <a:rPr lang="en-US" smtClean="0"/>
              <a:t>10</a:t>
            </a:fld>
            <a:endParaRPr lang="en-US"/>
          </a:p>
        </p:txBody>
      </p:sp>
    </p:spTree>
    <p:extLst>
      <p:ext uri="{BB962C8B-B14F-4D97-AF65-F5344CB8AC3E}">
        <p14:creationId xmlns:p14="http://schemas.microsoft.com/office/powerpoint/2010/main" val="1246703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Our prolific sample had 300 participants, an average age about 10 years older than our undergrad sample, a quite different ethnicity breakdown with about 59% of this sample being white and included 56.7% females.</a:t>
            </a:r>
          </a:p>
          <a:p>
            <a:endParaRPr lang="en-US" dirty="0"/>
          </a:p>
        </p:txBody>
      </p:sp>
      <p:sp>
        <p:nvSpPr>
          <p:cNvPr id="4" name="Slide Number Placeholder 3"/>
          <p:cNvSpPr>
            <a:spLocks noGrp="1"/>
          </p:cNvSpPr>
          <p:nvPr>
            <p:ph type="sldNum" sz="quarter" idx="5"/>
          </p:nvPr>
        </p:nvSpPr>
        <p:spPr/>
        <p:txBody>
          <a:bodyPr/>
          <a:lstStyle/>
          <a:p>
            <a:fld id="{A9C04940-1EF8-4449-8EB5-61DD900E7FB3}" type="slidenum">
              <a:rPr lang="en-US" smtClean="0"/>
              <a:t>11</a:t>
            </a:fld>
            <a:endParaRPr lang="en-US"/>
          </a:p>
        </p:txBody>
      </p:sp>
    </p:spTree>
    <p:extLst>
      <p:ext uri="{BB962C8B-B14F-4D97-AF65-F5344CB8AC3E}">
        <p14:creationId xmlns:p14="http://schemas.microsoft.com/office/powerpoint/2010/main" val="3248747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 largely relied on exploratory factor analysis for our analytic plan and the goal was to identify the underlying relationships between measured variables.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 used maximum likelihood modeling because we did have some preliminary information that our data were normally distributed.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This also allows more flexibility for calculating correlations among factors which is definitely a huge benefit to this method and maximum likelihood also offers opportunity for goodness of fit calculations.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 also choose </a:t>
            </a:r>
            <a:r>
              <a:rPr lang="en-US" sz="1200" kern="1200" dirty="0" err="1">
                <a:solidFill>
                  <a:schemeClr val="tx1"/>
                </a:solidFill>
                <a:effectLst/>
                <a:latin typeface="+mn-lt"/>
                <a:ea typeface="+mn-ea"/>
                <a:cs typeface="+mn-cs"/>
              </a:rPr>
              <a:t>Oblimin</a:t>
            </a:r>
            <a:r>
              <a:rPr lang="en-US" sz="1200" kern="1200" dirty="0">
                <a:solidFill>
                  <a:schemeClr val="tx1"/>
                </a:solidFill>
                <a:effectLst/>
                <a:latin typeface="+mn-lt"/>
                <a:ea typeface="+mn-ea"/>
                <a:cs typeface="+mn-cs"/>
              </a:rPr>
              <a:t> rather than orthogonal rotation because it allows for correlation among factors which in personality assessment models is vital.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One important point is that </a:t>
            </a:r>
            <a:r>
              <a:rPr lang="en-US" sz="1200" kern="1200" dirty="0" err="1">
                <a:solidFill>
                  <a:schemeClr val="tx1"/>
                </a:solidFill>
                <a:effectLst/>
                <a:latin typeface="+mn-lt"/>
                <a:ea typeface="+mn-ea"/>
                <a:cs typeface="+mn-cs"/>
              </a:rPr>
              <a:t>Oblimin</a:t>
            </a:r>
            <a:r>
              <a:rPr lang="en-US" sz="1200" kern="1200" dirty="0">
                <a:solidFill>
                  <a:schemeClr val="tx1"/>
                </a:solidFill>
                <a:effectLst/>
                <a:latin typeface="+mn-lt"/>
                <a:ea typeface="+mn-ea"/>
                <a:cs typeface="+mn-cs"/>
              </a:rPr>
              <a:t> doesn't necessarily rule out an orthogonal relationship between factors but it's still really unlikely you'd find that in personality assessment. </a:t>
            </a:r>
          </a:p>
        </p:txBody>
      </p:sp>
      <p:sp>
        <p:nvSpPr>
          <p:cNvPr id="4" name="Slide Number Placeholder 3"/>
          <p:cNvSpPr>
            <a:spLocks noGrp="1"/>
          </p:cNvSpPr>
          <p:nvPr>
            <p:ph type="sldNum" sz="quarter" idx="5"/>
          </p:nvPr>
        </p:nvSpPr>
        <p:spPr/>
        <p:txBody>
          <a:bodyPr/>
          <a:lstStyle/>
          <a:p>
            <a:fld id="{A9C04940-1EF8-4449-8EB5-61DD900E7FB3}" type="slidenum">
              <a:rPr lang="en-US" smtClean="0"/>
              <a:t>12</a:t>
            </a:fld>
            <a:endParaRPr lang="en-US"/>
          </a:p>
        </p:txBody>
      </p:sp>
    </p:spTree>
    <p:extLst>
      <p:ext uri="{BB962C8B-B14F-4D97-AF65-F5344CB8AC3E}">
        <p14:creationId xmlns:p14="http://schemas.microsoft.com/office/powerpoint/2010/main" val="1813423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 order to identify our factor structure we analyze the data in a few ways.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First, we use a scree plot analysis and employ a couple different methods looking at eigen values. </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We also used parallel analysis which compares eigenvalues from actual data to eigenvalues from random data and you can assess where the differences occur. </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Finally, and perhaps arguably a little less important we looked at RMSEA values and .06 .07 suggest we're in a decent middle ground of not over or under factoring.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 also see no correlations between factors exceeding .5 which is good and suggest we are actually asking questions that appear to be nuanced facets of self-control.</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Ok, and now we review items and factor loadings. </a:t>
            </a:r>
          </a:p>
          <a:p>
            <a:endParaRPr lang="en-US" dirty="0"/>
          </a:p>
        </p:txBody>
      </p:sp>
      <p:sp>
        <p:nvSpPr>
          <p:cNvPr id="4" name="Slide Number Placeholder 3"/>
          <p:cNvSpPr>
            <a:spLocks noGrp="1"/>
          </p:cNvSpPr>
          <p:nvPr>
            <p:ph type="sldNum" sz="quarter" idx="5"/>
          </p:nvPr>
        </p:nvSpPr>
        <p:spPr/>
        <p:txBody>
          <a:bodyPr/>
          <a:lstStyle/>
          <a:p>
            <a:fld id="{A9C04940-1EF8-4449-8EB5-61DD900E7FB3}" type="slidenum">
              <a:rPr lang="en-US" smtClean="0"/>
              <a:t>13</a:t>
            </a:fld>
            <a:endParaRPr lang="en-US"/>
          </a:p>
        </p:txBody>
      </p:sp>
    </p:spTree>
    <p:extLst>
      <p:ext uri="{BB962C8B-B14F-4D97-AF65-F5344CB8AC3E}">
        <p14:creationId xmlns:p14="http://schemas.microsoft.com/office/powerpoint/2010/main" val="1720761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OK, let me try to efficiently orient you to what you're looking at here before we go into sensory overload. This is a list of the items that we wrote for our measure. Those of you who are exceedingly meticulous in the audience will notice that our numbers are not exactly sequential and that's because some items did not reach a factor loading of .4 on any factors so we drop them from our analysis.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next thing I'd like to call your attention to are the highlighted items. These highlighted items had factor loadings greater than .4 on the same factor in both the undergrad and prolific samples.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Take, for instance, item 3 “I don't seem to notice distractions.” You'll notice it has a factor loading of .76 on the second factor in our undergrad sample and .47 in our prolific sample. as we go down the list you can see that 7 loaded on the 1st factor along with 11, 22, 24 26 and 29. 3 and 19 were the only two that loaded on the second factor in both samples, which to be honest is a little disappointing. And then very importantly you'll see that three out of the four items on the third factor show up in both samples which is 10, 13, and 28.</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Ultimately 11 out of 25 items loaded onto the same factor in both samples. While this may be slightly under the amount of overlap we hoped for there's still plenty of evidence to suggest a 3 factor model is appropriate and accurately captures some of this nuanced self-control.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Before we move on, I do want to call your attention to factor 3 which only has three items, but they replicate well across both studies and across all of our previous studies and they really seem to capture this idea of impulse control. This is important as I move into some of the next slides. (Re-read items)</a:t>
            </a:r>
          </a:p>
          <a:p>
            <a:endParaRPr lang="en-US" dirty="0"/>
          </a:p>
        </p:txBody>
      </p:sp>
      <p:sp>
        <p:nvSpPr>
          <p:cNvPr id="4" name="Slide Number Placeholder 3"/>
          <p:cNvSpPr>
            <a:spLocks noGrp="1"/>
          </p:cNvSpPr>
          <p:nvPr>
            <p:ph type="sldNum" sz="quarter" idx="5"/>
          </p:nvPr>
        </p:nvSpPr>
        <p:spPr/>
        <p:txBody>
          <a:bodyPr/>
          <a:lstStyle/>
          <a:p>
            <a:fld id="{A9C04940-1EF8-4449-8EB5-61DD900E7FB3}" type="slidenum">
              <a:rPr lang="en-US" smtClean="0"/>
              <a:t>14</a:t>
            </a:fld>
            <a:endParaRPr lang="en-US"/>
          </a:p>
        </p:txBody>
      </p:sp>
    </p:spTree>
    <p:extLst>
      <p:ext uri="{BB962C8B-B14F-4D97-AF65-F5344CB8AC3E}">
        <p14:creationId xmlns:p14="http://schemas.microsoft.com/office/powerpoint/2010/main" val="2976335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 do ultimately conclude that we have a three factor structure of faceted self-control and refer to these factors as </a:t>
            </a:r>
            <a:r>
              <a:rPr lang="en-US" sz="1200" kern="1200" dirty="0" err="1">
                <a:solidFill>
                  <a:schemeClr val="tx1"/>
                </a:solidFill>
                <a:effectLst/>
                <a:latin typeface="+mn-lt"/>
                <a:ea typeface="+mn-ea"/>
                <a:cs typeface="+mn-cs"/>
              </a:rPr>
              <a:t>Undistractiblity</a:t>
            </a:r>
            <a:r>
              <a:rPr lang="en-US" sz="1200" kern="1200" dirty="0">
                <a:solidFill>
                  <a:schemeClr val="tx1"/>
                </a:solidFill>
                <a:effectLst/>
                <a:latin typeface="+mn-lt"/>
                <a:ea typeface="+mn-ea"/>
                <a:cs typeface="+mn-cs"/>
              </a:rPr>
              <a:t>, Goal Focus and Impulse Control.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I've listed under each one the statement with the highest average factor loading between the two samples. </a:t>
            </a:r>
            <a:r>
              <a:rPr lang="en-US" sz="1200" kern="1200" dirty="0" err="1">
                <a:solidFill>
                  <a:schemeClr val="tx1"/>
                </a:solidFill>
                <a:effectLst/>
                <a:latin typeface="+mn-lt"/>
                <a:ea typeface="+mn-ea"/>
                <a:cs typeface="+mn-cs"/>
              </a:rPr>
              <a:t>Undistractibility</a:t>
            </a:r>
            <a:r>
              <a:rPr lang="en-US" sz="1200" kern="1200" dirty="0">
                <a:solidFill>
                  <a:schemeClr val="tx1"/>
                </a:solidFill>
                <a:effectLst/>
                <a:latin typeface="+mn-lt"/>
                <a:ea typeface="+mn-ea"/>
                <a:cs typeface="+mn-cs"/>
              </a:rPr>
              <a:t> seems well represented by the statement “even my own doubts don't seem to deter me from pursuing my goals” while Goal Focus is best characterized by “I don't seem to notice distractions” and Impulse Control by “I rarely act on impulse.”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So, the question we asked after running these factor analytic models was “how might this fit within the larger framework of a “personality inventory” and in particular the BFI 2? </a:t>
            </a:r>
          </a:p>
          <a:p>
            <a:endParaRPr lang="en-US" dirty="0"/>
          </a:p>
        </p:txBody>
      </p:sp>
      <p:sp>
        <p:nvSpPr>
          <p:cNvPr id="4" name="Slide Number Placeholder 3"/>
          <p:cNvSpPr>
            <a:spLocks noGrp="1"/>
          </p:cNvSpPr>
          <p:nvPr>
            <p:ph type="sldNum" sz="quarter" idx="5"/>
          </p:nvPr>
        </p:nvSpPr>
        <p:spPr/>
        <p:txBody>
          <a:bodyPr/>
          <a:lstStyle/>
          <a:p>
            <a:fld id="{A9C04940-1EF8-4449-8EB5-61DD900E7FB3}" type="slidenum">
              <a:rPr lang="en-US" smtClean="0"/>
              <a:t>15</a:t>
            </a:fld>
            <a:endParaRPr lang="en-US"/>
          </a:p>
        </p:txBody>
      </p:sp>
    </p:spTree>
    <p:extLst>
      <p:ext uri="{BB962C8B-B14F-4D97-AF65-F5344CB8AC3E}">
        <p14:creationId xmlns:p14="http://schemas.microsoft.com/office/powerpoint/2010/main" val="910015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Fortunately, each time we ran an exploratory factor analysis at the facet level on the BFI 2, we got a pretty perfect five factor structure with all the items loading appropriately on to their respective dimensions.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 this case we reran the exploratory factor analysis but included our facets, shown in red, from the self-control measure. As you can see, they loaded onto the conscientiousness dimension and in the undergraduate sample, impulse control had a greater factor loading than organization.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I've also included a table of correlations between the three facets of self-control and the facets of BFI-2 conscientiousness and there are a couple of important takeaways, but first please let me orient you to the color scheme. The darker the blue, the greater the correlation and the deeper the yellow, the lower the correlation.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You’ll see a high correlation between goal focus and </a:t>
            </a:r>
            <a:r>
              <a:rPr lang="en-US" sz="1200" kern="1200" dirty="0" err="1">
                <a:solidFill>
                  <a:schemeClr val="tx1"/>
                </a:solidFill>
                <a:effectLst/>
                <a:latin typeface="+mn-lt"/>
                <a:ea typeface="+mn-ea"/>
                <a:cs typeface="+mn-cs"/>
              </a:rPr>
              <a:t>undistractibility</a:t>
            </a:r>
            <a:r>
              <a:rPr lang="en-US" sz="1200" kern="1200" dirty="0">
                <a:solidFill>
                  <a:schemeClr val="tx1"/>
                </a:solidFill>
                <a:effectLst/>
                <a:latin typeface="+mn-lt"/>
                <a:ea typeface="+mn-ea"/>
                <a:cs typeface="+mn-cs"/>
              </a:rPr>
              <a:t> which after reviewing the items on the previous slide is not completely unexpected. You also see higher correlations between goal focus </a:t>
            </a:r>
            <a:r>
              <a:rPr lang="en-US" sz="1200" kern="1200" dirty="0" err="1">
                <a:solidFill>
                  <a:schemeClr val="tx1"/>
                </a:solidFill>
                <a:effectLst/>
                <a:latin typeface="+mn-lt"/>
                <a:ea typeface="+mn-ea"/>
                <a:cs typeface="+mn-cs"/>
              </a:rPr>
              <a:t>undistractibility</a:t>
            </a:r>
            <a:r>
              <a:rPr lang="en-US" sz="1200" kern="1200" dirty="0">
                <a:solidFill>
                  <a:schemeClr val="tx1"/>
                </a:solidFill>
                <a:effectLst/>
                <a:latin typeface="+mn-lt"/>
                <a:ea typeface="+mn-ea"/>
                <a:cs typeface="+mn-cs"/>
              </a:rPr>
              <a:t> and productiveness. And again unsurprisingly you see lower correlations between impulse control and the various facets listed here.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This all suggests that the responses we are getting in our measure are tapping into an aspect of conscientiousness that is not currently well captured by the BFI 2. </a:t>
            </a:r>
          </a:p>
          <a:p>
            <a:endParaRPr lang="en-US" dirty="0"/>
          </a:p>
        </p:txBody>
      </p:sp>
      <p:sp>
        <p:nvSpPr>
          <p:cNvPr id="4" name="Slide Number Placeholder 3"/>
          <p:cNvSpPr>
            <a:spLocks noGrp="1"/>
          </p:cNvSpPr>
          <p:nvPr>
            <p:ph type="sldNum" sz="quarter" idx="5"/>
          </p:nvPr>
        </p:nvSpPr>
        <p:spPr/>
        <p:txBody>
          <a:bodyPr/>
          <a:lstStyle/>
          <a:p>
            <a:fld id="{A9C04940-1EF8-4449-8EB5-61DD900E7FB3}" type="slidenum">
              <a:rPr lang="en-US" smtClean="0"/>
              <a:t>16</a:t>
            </a:fld>
            <a:endParaRPr lang="en-US"/>
          </a:p>
        </p:txBody>
      </p:sp>
    </p:spTree>
    <p:extLst>
      <p:ext uri="{BB962C8B-B14F-4D97-AF65-F5344CB8AC3E}">
        <p14:creationId xmlns:p14="http://schemas.microsoft.com/office/powerpoint/2010/main" val="1433002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 see a very similar factor structure in the prolific sample as well. Exploratory factor analysis again revealed a 5 factor structure with our factors, again shown in red, uniquely loading onto the conscientiousness dimension.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Utilizing the same color scheme of dark blues being high correlations and dark yellows being low correlations, there's remarkable similarities in the correlations between facets in each sample with impulse control again being on the lower end.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This again demonstrates in a community sample that our measure is effectively capturing an aspect of conscientiousness. </a:t>
            </a:r>
          </a:p>
          <a:p>
            <a:endParaRPr lang="en-US" dirty="0"/>
          </a:p>
        </p:txBody>
      </p:sp>
      <p:sp>
        <p:nvSpPr>
          <p:cNvPr id="4" name="Slide Number Placeholder 3"/>
          <p:cNvSpPr>
            <a:spLocks noGrp="1"/>
          </p:cNvSpPr>
          <p:nvPr>
            <p:ph type="sldNum" sz="quarter" idx="5"/>
          </p:nvPr>
        </p:nvSpPr>
        <p:spPr/>
        <p:txBody>
          <a:bodyPr/>
          <a:lstStyle/>
          <a:p>
            <a:fld id="{A9C04940-1EF8-4449-8EB5-61DD900E7FB3}" type="slidenum">
              <a:rPr lang="en-US" smtClean="0"/>
              <a:t>17</a:t>
            </a:fld>
            <a:endParaRPr lang="en-US"/>
          </a:p>
        </p:txBody>
      </p:sp>
    </p:spTree>
    <p:extLst>
      <p:ext uri="{BB962C8B-B14F-4D97-AF65-F5344CB8AC3E}">
        <p14:creationId xmlns:p14="http://schemas.microsoft.com/office/powerpoint/2010/main" val="2297615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So, what does all this mean? We conclude that it suggests personality and more specifically conscientiousness is better measured by including nuanced self-control.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Based on the comparison of the factor structures between the undergraduate and community sample it seems there's a strong case for the addition of impulse control, at very least, into measures of personality.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 also definitely seem to be on the right track but perhaps need some further investigation into improved items for </a:t>
            </a:r>
            <a:r>
              <a:rPr lang="en-US" sz="1200" kern="1200" dirty="0" err="1">
                <a:solidFill>
                  <a:schemeClr val="tx1"/>
                </a:solidFill>
                <a:effectLst/>
                <a:latin typeface="+mn-lt"/>
                <a:ea typeface="+mn-ea"/>
                <a:cs typeface="+mn-cs"/>
              </a:rPr>
              <a:t>Undistractibility</a:t>
            </a:r>
            <a:r>
              <a:rPr lang="en-US" sz="1200" kern="1200" dirty="0">
                <a:solidFill>
                  <a:schemeClr val="tx1"/>
                </a:solidFill>
                <a:effectLst/>
                <a:latin typeface="+mn-lt"/>
                <a:ea typeface="+mn-ea"/>
                <a:cs typeface="+mn-cs"/>
              </a:rPr>
              <a:t> and Goal Focus.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It also seems prudent to consider adding some items that focus on situational decision-making as an additional aspect of self-control. </a:t>
            </a:r>
          </a:p>
          <a:p>
            <a:endParaRPr lang="en-US" dirty="0"/>
          </a:p>
        </p:txBody>
      </p:sp>
      <p:sp>
        <p:nvSpPr>
          <p:cNvPr id="4" name="Slide Number Placeholder 3"/>
          <p:cNvSpPr>
            <a:spLocks noGrp="1"/>
          </p:cNvSpPr>
          <p:nvPr>
            <p:ph type="sldNum" sz="quarter" idx="5"/>
          </p:nvPr>
        </p:nvSpPr>
        <p:spPr/>
        <p:txBody>
          <a:bodyPr/>
          <a:lstStyle/>
          <a:p>
            <a:fld id="{A9C04940-1EF8-4449-8EB5-61DD900E7FB3}" type="slidenum">
              <a:rPr lang="en-US" smtClean="0"/>
              <a:t>18</a:t>
            </a:fld>
            <a:endParaRPr lang="en-US"/>
          </a:p>
        </p:txBody>
      </p:sp>
    </p:spTree>
    <p:extLst>
      <p:ext uri="{BB962C8B-B14F-4D97-AF65-F5344CB8AC3E}">
        <p14:creationId xmlns:p14="http://schemas.microsoft.com/office/powerpoint/2010/main" val="2755880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Our most important and overarching finding is a confirmation that conscientiousness is really best described with a grit/industriousness facet as well as an order/organization facet but also this facet of self-control/impulse control.</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While I really wanted the focus of this talk to be the relationship between nuanced self-control and the way we measure conscientiousness with the BFI 2 we did run exploratory factor analytic models that included all the conscientiousness measures from our studies. The findings strongly support this structure of conscientiousness as well. </a:t>
            </a:r>
          </a:p>
          <a:p>
            <a:endParaRPr lang="en-US" dirty="0"/>
          </a:p>
        </p:txBody>
      </p:sp>
      <p:sp>
        <p:nvSpPr>
          <p:cNvPr id="4" name="Slide Number Placeholder 3"/>
          <p:cNvSpPr>
            <a:spLocks noGrp="1"/>
          </p:cNvSpPr>
          <p:nvPr>
            <p:ph type="sldNum" sz="quarter" idx="5"/>
          </p:nvPr>
        </p:nvSpPr>
        <p:spPr/>
        <p:txBody>
          <a:bodyPr/>
          <a:lstStyle/>
          <a:p>
            <a:fld id="{A9C04940-1EF8-4449-8EB5-61DD900E7FB3}" type="slidenum">
              <a:rPr lang="en-US" smtClean="0"/>
              <a:t>19</a:t>
            </a:fld>
            <a:endParaRPr lang="en-US"/>
          </a:p>
        </p:txBody>
      </p:sp>
    </p:spTree>
    <p:extLst>
      <p:ext uri="{BB962C8B-B14F-4D97-AF65-F5344CB8AC3E}">
        <p14:creationId xmlns:p14="http://schemas.microsoft.com/office/powerpoint/2010/main" val="239964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First, I’d like to go over a quick agenda for the day and the first thing I’ll cover is a brief background into the personality trait of Conscientiousness.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Next I’ll cover the most current and established personality assessments that are common to research.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Next, there's a lot to be learned from some of the follow-up studies that combined multiple personality measures and I will mention a few of those.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we find by evaluating those studies is that there is a potential to add self-control to personality measures which is really what we try to do with the new measure that we've created.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Finally, we'll go over some suggestions for future conscientiousness research and assessment and have a hopefully a lively discussion about one of the topics that we will tackle in the near future.</a:t>
            </a:r>
          </a:p>
          <a:p>
            <a:endParaRPr lang="en-US" dirty="0"/>
          </a:p>
        </p:txBody>
      </p:sp>
      <p:sp>
        <p:nvSpPr>
          <p:cNvPr id="4" name="Slide Number Placeholder 3"/>
          <p:cNvSpPr>
            <a:spLocks noGrp="1"/>
          </p:cNvSpPr>
          <p:nvPr>
            <p:ph type="sldNum" sz="quarter" idx="5"/>
          </p:nvPr>
        </p:nvSpPr>
        <p:spPr/>
        <p:txBody>
          <a:bodyPr/>
          <a:lstStyle/>
          <a:p>
            <a:fld id="{A9C04940-1EF8-4449-8EB5-61DD900E7FB3}" type="slidenum">
              <a:rPr lang="en-US" smtClean="0"/>
              <a:t>2</a:t>
            </a:fld>
            <a:endParaRPr lang="en-US"/>
          </a:p>
        </p:txBody>
      </p:sp>
    </p:spTree>
    <p:extLst>
      <p:ext uri="{BB962C8B-B14F-4D97-AF65-F5344CB8AC3E}">
        <p14:creationId xmlns:p14="http://schemas.microsoft.com/office/powerpoint/2010/main" val="2447506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So what are the future directions with this work? First, with this improved structure of conscientiousness is it possible that we can better predict types self-selected goals? This is the part of the study that's being coded now.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To explain briefly what we've done, participants in the Sona and prolific sample were each asked to write 5 open ended goals that they were pursuing or wish to pursue. They could be short or long term and we really didn't limit the type of responses but really just wanted to find out what people were pursuing.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 are using the Reisz, Boudreaux and Ozer goal taxonomy to code the goals and it will be interesting to see how it applies to the community sample. Your goals tend to change between the age of 21 and 31.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This will ultimately be an important outcome that we can associate with personality traits. </a:t>
            </a:r>
          </a:p>
          <a:p>
            <a:endParaRPr lang="en-US" dirty="0"/>
          </a:p>
        </p:txBody>
      </p:sp>
      <p:sp>
        <p:nvSpPr>
          <p:cNvPr id="4" name="Slide Number Placeholder 3"/>
          <p:cNvSpPr>
            <a:spLocks noGrp="1"/>
          </p:cNvSpPr>
          <p:nvPr>
            <p:ph type="sldNum" sz="quarter" idx="5"/>
          </p:nvPr>
        </p:nvSpPr>
        <p:spPr/>
        <p:txBody>
          <a:bodyPr/>
          <a:lstStyle/>
          <a:p>
            <a:fld id="{A9C04940-1EF8-4449-8EB5-61DD900E7FB3}" type="slidenum">
              <a:rPr lang="en-US" smtClean="0"/>
              <a:t>20</a:t>
            </a:fld>
            <a:endParaRPr lang="en-US"/>
          </a:p>
        </p:txBody>
      </p:sp>
    </p:spTree>
    <p:extLst>
      <p:ext uri="{BB962C8B-B14F-4D97-AF65-F5344CB8AC3E}">
        <p14:creationId xmlns:p14="http://schemas.microsoft.com/office/powerpoint/2010/main" val="3301142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last part of this study is on a concept that Dan and I have been working on and we call stop signal sensitivity. While I certainly hope for and welcome your feedback on the rest of my work I’d really like your insight on this concept because it's definitely hard to capture. I don't know that we even have our exact definition figured out yet. We kind of go back and forth between whether stop signal sensitivity is the ability to exhibit just the right amount of control during goal pursuits in the service of efficient progress or is it simply knowing when to quit? These are the items that we've written, and half of our undergraduate sample responded to them and all of our prolific sample did. If you read some of these questions hopefully you get a sense of what we're trying to capture and it's essentially “when do self-control and productivity become maladaptive, and are there individual differences in people’s ability to sense that moment approaching and effectively manage it?” I will come back to this slide.</a:t>
            </a:r>
          </a:p>
        </p:txBody>
      </p:sp>
      <p:sp>
        <p:nvSpPr>
          <p:cNvPr id="4" name="Slide Number Placeholder 3"/>
          <p:cNvSpPr>
            <a:spLocks noGrp="1"/>
          </p:cNvSpPr>
          <p:nvPr>
            <p:ph type="sldNum" sz="quarter" idx="5"/>
          </p:nvPr>
        </p:nvSpPr>
        <p:spPr/>
        <p:txBody>
          <a:bodyPr/>
          <a:lstStyle/>
          <a:p>
            <a:fld id="{A9C04940-1EF8-4449-8EB5-61DD900E7FB3}" type="slidenum">
              <a:rPr lang="en-US" smtClean="0"/>
              <a:t>21</a:t>
            </a:fld>
            <a:endParaRPr lang="en-US"/>
          </a:p>
        </p:txBody>
      </p:sp>
    </p:spTree>
    <p:extLst>
      <p:ext uri="{BB962C8B-B14F-4D97-AF65-F5344CB8AC3E}">
        <p14:creationId xmlns:p14="http://schemas.microsoft.com/office/powerpoint/2010/main" val="2645157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While I will spare you another table of factor loadings these items do consistently load onto their own factor and are independent of our other factors.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You can also see here that our alphas are certainly good though they do fall short of great at .708 end .769. </a:t>
            </a:r>
          </a:p>
          <a:p>
            <a:endParaRPr lang="en-US" dirty="0"/>
          </a:p>
        </p:txBody>
      </p:sp>
      <p:sp>
        <p:nvSpPr>
          <p:cNvPr id="4" name="Slide Number Placeholder 3"/>
          <p:cNvSpPr>
            <a:spLocks noGrp="1"/>
          </p:cNvSpPr>
          <p:nvPr>
            <p:ph type="sldNum" sz="quarter" idx="5"/>
          </p:nvPr>
        </p:nvSpPr>
        <p:spPr/>
        <p:txBody>
          <a:bodyPr/>
          <a:lstStyle/>
          <a:p>
            <a:fld id="{A9C04940-1EF8-4449-8EB5-61DD900E7FB3}" type="slidenum">
              <a:rPr lang="en-US" smtClean="0"/>
              <a:t>22</a:t>
            </a:fld>
            <a:endParaRPr lang="en-US"/>
          </a:p>
        </p:txBody>
      </p:sp>
    </p:spTree>
    <p:extLst>
      <p:ext uri="{BB962C8B-B14F-4D97-AF65-F5344CB8AC3E}">
        <p14:creationId xmlns:p14="http://schemas.microsoft.com/office/powerpoint/2010/main" val="4275488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Here we have a correlation matrix between the stop signal facet and BFI facets, and you can see I've also included the traits in bold.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Again, the dark blues are the strongest correlations and the deepening yellows are the most negative correlations.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On the left are the correlations for the undergraduate sample and on the right is the prolific sample. You'll notice this facet does behave a little differently where it's more associated with agreeableness and open mindedness in the undergraduate sample but more closely aligned with extraversion and conscientiousness in the prolific sample.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As you can clearly see here there is a strong negative correlation with negative emotionality and the facets in both samples.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I'm inclined to conclude that these items are definitely their own set of individual differences but also pretty clearly tapping into the absence of negative emotionality.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 really welcome your thoughts and feedback here. </a:t>
            </a:r>
            <a:endParaRPr lang="en-US" dirty="0"/>
          </a:p>
        </p:txBody>
      </p:sp>
      <p:sp>
        <p:nvSpPr>
          <p:cNvPr id="4" name="Slide Number Placeholder 3"/>
          <p:cNvSpPr>
            <a:spLocks noGrp="1"/>
          </p:cNvSpPr>
          <p:nvPr>
            <p:ph type="sldNum" sz="quarter" idx="5"/>
          </p:nvPr>
        </p:nvSpPr>
        <p:spPr/>
        <p:txBody>
          <a:bodyPr/>
          <a:lstStyle/>
          <a:p>
            <a:fld id="{A9C04940-1EF8-4449-8EB5-61DD900E7FB3}" type="slidenum">
              <a:rPr lang="en-US" smtClean="0"/>
              <a:t>23</a:t>
            </a:fld>
            <a:endParaRPr lang="en-US"/>
          </a:p>
        </p:txBody>
      </p:sp>
    </p:spTree>
    <p:extLst>
      <p:ext uri="{BB962C8B-B14F-4D97-AF65-F5344CB8AC3E}">
        <p14:creationId xmlns:p14="http://schemas.microsoft.com/office/powerpoint/2010/main" val="3054081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 do want to take a moment and point out a few important people who have been instrumental in keeping me on track and helping me with this project. First and foremost, my mentor, Dan Ozer. Thank you, Dan.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My sounding board for all things important both on and off campus, Calen Horton. Do lookout for amazing work assessing procrastination coming up here soon.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 addition, my lab mate Antonio Curtis.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Even though they are now gone on to greener pastures Travis, Jake and Seth are always influential in my work.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And finally, thank you to an endless list of professors, fellow grad students and research assistants who truly make me miss coming to campus every day.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Thank you all.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9C04940-1EF8-4449-8EB5-61DD900E7FB3}" type="slidenum">
              <a:rPr lang="en-US" smtClean="0"/>
              <a:t>24</a:t>
            </a:fld>
            <a:endParaRPr lang="en-US"/>
          </a:p>
        </p:txBody>
      </p:sp>
    </p:spTree>
    <p:extLst>
      <p:ext uri="{BB962C8B-B14F-4D97-AF65-F5344CB8AC3E}">
        <p14:creationId xmlns:p14="http://schemas.microsoft.com/office/powerpoint/2010/main" val="1625055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Lastly there was some conversation about where endorsement was coming from in these items. As you can see here the first item I've listed requires that the individual responding to the survey first finds that their goals are extremely important which perhaps some people don't have extremely important self selected goals. We analyzed this endorsement by evaluating the mean conscientiousness score for each level of the stop signal sensitivity item.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we should expect if these items are getting proper endorsement and understanding is some sort of gradual increase or decrease from 1 to 7 without having big dips or peaks in the middle.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I've included here is a graph of the item with the biggest dip in the center and a graph of the item with the most consistent incline and you can see they don't vary that much. the graph on the left was question three about my goals being extremely important to me but also knowing how to relax from the undergraduate sample and the graph on the right was questioned 5 from the prolific sample , I can tell when the pursuit of my goal starts to damage my social relationships. We were pretty comfortable that the items got proper endorsement.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At this point , I'd like to jump back to the questions for stop signal sensitivity and invite some feedback if that's OK. </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9C04940-1EF8-4449-8EB5-61DD900E7FB3}" type="slidenum">
              <a:rPr lang="en-US" smtClean="0"/>
              <a:t>25</a:t>
            </a:fld>
            <a:endParaRPr lang="en-US"/>
          </a:p>
        </p:txBody>
      </p:sp>
    </p:spTree>
    <p:extLst>
      <p:ext uri="{BB962C8B-B14F-4D97-AF65-F5344CB8AC3E}">
        <p14:creationId xmlns:p14="http://schemas.microsoft.com/office/powerpoint/2010/main" val="3837769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brief background and history of conscientiousness has to start by talking about lexical analysis that was done by researchers like Allport, Norman, Cattell and the most modern and recognizable figure was Goldberg. The idea behind the lexical analysis of personality is that if personality traits exist, they would have to show up in the language of a culture. These studies focused on initially, many thousands of personality descriptive words and ultimately factor analytic methods consistently reveal a five factor structure.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From this research, intended five factor models began to dominate the literature. Names like </a:t>
            </a:r>
            <a:r>
              <a:rPr lang="en-US" sz="1200" kern="1200" dirty="0" err="1">
                <a:solidFill>
                  <a:schemeClr val="tx1"/>
                </a:solidFill>
                <a:effectLst/>
                <a:latin typeface="+mn-lt"/>
                <a:ea typeface="+mn-ea"/>
                <a:cs typeface="+mn-cs"/>
              </a:rPr>
              <a:t>Tupes</a:t>
            </a:r>
            <a:r>
              <a:rPr lang="en-US" sz="1200" kern="1200" dirty="0">
                <a:solidFill>
                  <a:schemeClr val="tx1"/>
                </a:solidFill>
                <a:effectLst/>
                <a:latin typeface="+mn-lt"/>
                <a:ea typeface="+mn-ea"/>
                <a:cs typeface="+mn-cs"/>
              </a:rPr>
              <a:t> and Christal, </a:t>
            </a:r>
            <a:r>
              <a:rPr lang="en-US" sz="1200" kern="1200" dirty="0" err="1">
                <a:solidFill>
                  <a:schemeClr val="tx1"/>
                </a:solidFill>
                <a:effectLst/>
                <a:latin typeface="+mn-lt"/>
                <a:ea typeface="+mn-ea"/>
                <a:cs typeface="+mn-cs"/>
              </a:rPr>
              <a:t>Digman</a:t>
            </a:r>
            <a:r>
              <a:rPr lang="en-US" sz="1200" kern="1200" dirty="0">
                <a:solidFill>
                  <a:schemeClr val="tx1"/>
                </a:solidFill>
                <a:effectLst/>
                <a:latin typeface="+mn-lt"/>
                <a:ea typeface="+mn-ea"/>
                <a:cs typeface="+mn-cs"/>
              </a:rPr>
              <a:t> and Takemoto-Chock, Ashton and Lee, Costa and McCrae, Soto and John are the most pivotal researchers behind these five factor models. In these measures specific items or prompts are written to capture either one of the five personality traits or their facets.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 also see five factors of personality in measures when a five factor model isn't necessarily intended. Some of these were designed for workplace assessment, management styles, learning types etc. but when factor analyzed, they too produce 5 factor models in line with the big 5 we've come to know so well.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Most important to this research, all of these models include some aspect of individual differences in achievement and goal striving which has come to be known as conscientiousness.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Perhaps the most complete definition of conscientiousness was offered by Brent Roberts in 2014 which states – </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REFERENCE ONLY: Hogan Personality Inventory, Jackson Personality Inventory, Multidimensional Personality Questionnaire (MPQ)</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9C04940-1EF8-4449-8EB5-61DD900E7FB3}" type="slidenum">
              <a:rPr lang="en-US" smtClean="0"/>
              <a:t>3</a:t>
            </a:fld>
            <a:endParaRPr lang="en-US"/>
          </a:p>
        </p:txBody>
      </p:sp>
    </p:spTree>
    <p:extLst>
      <p:ext uri="{BB962C8B-B14F-4D97-AF65-F5344CB8AC3E}">
        <p14:creationId xmlns:p14="http://schemas.microsoft.com/office/powerpoint/2010/main" val="3865536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Here we see a list of the most commonly used big five personality measures in research. I've also listed under each one the facets associated with their conscientiousness dimension.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 included a full 60 item version of the BFI 2 in all of our studies and rounds of data collection. You can see the BFI 2 has three facets of conscientiousness which are organization, productiveness, and responsibility and has a little over 5000 citations.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 know we're talking about five factor models which the HEXACO actually has 6, however they still have a conscientiousness trait making it highly useful for our work. The HEXACO has conscientiousness facets of organization, diligence, perfectionism and prudence and nearly 1500 citations.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NEO personality inventory revised is a measure that costs money to use but that's also why the IPIP listed below, was created by Goldberg. It's not exactly a knock off but the whole plan was to create a similar inventory that was highly correlated with the NEO. They have similar facets of conscientiousness where even the differences appear to be largely synonymous. The neo actually has 14,000 citations and the IPIP an additional 3200. </a:t>
            </a:r>
          </a:p>
        </p:txBody>
      </p:sp>
      <p:sp>
        <p:nvSpPr>
          <p:cNvPr id="4" name="Slide Number Placeholder 3"/>
          <p:cNvSpPr>
            <a:spLocks noGrp="1"/>
          </p:cNvSpPr>
          <p:nvPr>
            <p:ph type="sldNum" sz="quarter" idx="5"/>
          </p:nvPr>
        </p:nvSpPr>
        <p:spPr/>
        <p:txBody>
          <a:bodyPr/>
          <a:lstStyle/>
          <a:p>
            <a:fld id="{A9C04940-1EF8-4449-8EB5-61DD900E7FB3}" type="slidenum">
              <a:rPr lang="en-US" smtClean="0"/>
              <a:t>4</a:t>
            </a:fld>
            <a:endParaRPr lang="en-US"/>
          </a:p>
        </p:txBody>
      </p:sp>
    </p:spTree>
    <p:extLst>
      <p:ext uri="{BB962C8B-B14F-4D97-AF65-F5344CB8AC3E}">
        <p14:creationId xmlns:p14="http://schemas.microsoft.com/office/powerpoint/2010/main" val="1365491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As I mentioned previously there have been a number of follow-up studies utilizing these personality measures, often combining legacy measures, modern measures and their own measures into one study.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Perugini</a:t>
            </a:r>
            <a:r>
              <a:rPr lang="en-US" sz="1200" kern="1200" dirty="0">
                <a:solidFill>
                  <a:schemeClr val="tx1"/>
                </a:solidFill>
                <a:effectLst/>
                <a:latin typeface="+mn-lt"/>
                <a:ea typeface="+mn-ea"/>
                <a:cs typeface="+mn-cs"/>
              </a:rPr>
              <a:t> study was a lexical analysis that including 122 adjectives and using principle components analysis, identified reliability and meticulousness as the two main facets of conscientiousness.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Peabody study expanded lexical analysis in six new languages and found impulse control, responsibleness, orderliness, and work to be the facets of conscientiousness.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Brent Roberts actually published two studies specifically on the facets of conscientiousness in 2004, one of which led to the development of a new scale. The </a:t>
            </a:r>
            <a:r>
              <a:rPr lang="en-US" sz="1200" kern="1200" dirty="0" err="1">
                <a:solidFill>
                  <a:schemeClr val="tx1"/>
                </a:solidFill>
                <a:effectLst/>
                <a:latin typeface="+mn-lt"/>
                <a:ea typeface="+mn-ea"/>
                <a:cs typeface="+mn-cs"/>
              </a:rPr>
              <a:t>Chernyshenko</a:t>
            </a:r>
            <a:r>
              <a:rPr lang="en-US" sz="1200" kern="1200" dirty="0">
                <a:solidFill>
                  <a:schemeClr val="tx1"/>
                </a:solidFill>
                <a:effectLst/>
                <a:latin typeface="+mn-lt"/>
                <a:ea typeface="+mn-ea"/>
                <a:cs typeface="+mn-cs"/>
              </a:rPr>
              <a:t> conscientiousness scale is a six-facet measure of strictly conscientiousness. One thing I want to highlight here is that this is the first study that not only found a facet of self-control but then developed a specific measure which included it. This article and the associated scale were highly influential the work I present today.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Duckworth study focused on high school students and included the IPIP, BFI and teacher ratings of students and argues for an 8 facet model of conscientiousness.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And lastly, the Ted </a:t>
            </a:r>
            <a:r>
              <a:rPr lang="en-US" sz="1200" kern="1200" dirty="0" err="1">
                <a:solidFill>
                  <a:schemeClr val="tx1"/>
                </a:solidFill>
                <a:effectLst/>
                <a:latin typeface="+mn-lt"/>
                <a:ea typeface="+mn-ea"/>
                <a:cs typeface="+mn-cs"/>
              </a:rPr>
              <a:t>Schwaba</a:t>
            </a:r>
            <a:r>
              <a:rPr lang="en-US" sz="1200" kern="1200" dirty="0">
                <a:solidFill>
                  <a:schemeClr val="tx1"/>
                </a:solidFill>
                <a:effectLst/>
                <a:latin typeface="+mn-lt"/>
                <a:ea typeface="+mn-ea"/>
                <a:cs typeface="+mn-cs"/>
              </a:rPr>
              <a:t> article is an amazing network analysis of personality facets across a wide array of measures.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And you'll see in the next slide I really attempted to line up all of the facets produced in these studies to see which were most and least common.</a:t>
            </a:r>
          </a:p>
          <a:p>
            <a:endParaRPr lang="en-US" dirty="0"/>
          </a:p>
        </p:txBody>
      </p:sp>
      <p:sp>
        <p:nvSpPr>
          <p:cNvPr id="4" name="Slide Number Placeholder 3"/>
          <p:cNvSpPr>
            <a:spLocks noGrp="1"/>
          </p:cNvSpPr>
          <p:nvPr>
            <p:ph type="sldNum" sz="quarter" idx="5"/>
          </p:nvPr>
        </p:nvSpPr>
        <p:spPr/>
        <p:txBody>
          <a:bodyPr/>
          <a:lstStyle/>
          <a:p>
            <a:fld id="{A9C04940-1EF8-4449-8EB5-61DD900E7FB3}" type="slidenum">
              <a:rPr lang="en-US" smtClean="0"/>
              <a:t>5</a:t>
            </a:fld>
            <a:endParaRPr lang="en-US"/>
          </a:p>
        </p:txBody>
      </p:sp>
    </p:spTree>
    <p:extLst>
      <p:ext uri="{BB962C8B-B14F-4D97-AF65-F5344CB8AC3E}">
        <p14:creationId xmlns:p14="http://schemas.microsoft.com/office/powerpoint/2010/main" val="187358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Here's a table of the most common facets from the previous studies.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All scales and further studies include an order and industriousness facet. I didn't include an industriousness facet for the </a:t>
            </a:r>
            <a:r>
              <a:rPr lang="en-US" sz="1200" kern="1200" dirty="0" err="1">
                <a:solidFill>
                  <a:schemeClr val="tx1"/>
                </a:solidFill>
                <a:effectLst/>
                <a:latin typeface="+mn-lt"/>
                <a:ea typeface="+mn-ea"/>
                <a:cs typeface="+mn-cs"/>
              </a:rPr>
              <a:t>Perugini</a:t>
            </a:r>
            <a:r>
              <a:rPr lang="en-US" sz="1200" kern="1200" dirty="0">
                <a:solidFill>
                  <a:schemeClr val="tx1"/>
                </a:solidFill>
                <a:effectLst/>
                <a:latin typeface="+mn-lt"/>
                <a:ea typeface="+mn-ea"/>
                <a:cs typeface="+mn-cs"/>
              </a:rPr>
              <a:t> study because it really focused on the two main facets but down one more level, they actually include something called work.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You’ll notice that all of these follow up studies include some highly important facet of self-control or impulse control as an integral part of our understanding of conscientiousness.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a couple important things to take away from this. First, self-control is incredibly important. But also, these studies seem to be grappling with how to make sense of self control versus impulse control which are not synonyms. Impulse control is part of self-control. These types of questions are really what drove us to develop this project.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This is in pretty stark contrast to the personality measures that we so commonly use.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Two of the most important personality scales, the BFI and HEXACO, have no assessment of self-control at all.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other scale, the NEO, has a measure of self-discipline but it's exceedingly broad and general.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 do want to call your attention to some of the additional facets that came from this list but appeared in fewer than three of the studies which are listed at the bottom. I list these mainly because I found then cool and thought provoking. They include dutifulness, reliability, virtue, mastery, efficiency, decisiveness, and then in an “other” category the most interesting facet I found was “competitive”.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But I digress, and the real question becomes what do we do with conscientiousness and self-control? We theorize that conscientiousness really is order, industriousness, and self-control. </a:t>
            </a:r>
          </a:p>
          <a:p>
            <a:endParaRPr lang="en-US" dirty="0"/>
          </a:p>
        </p:txBody>
      </p:sp>
      <p:sp>
        <p:nvSpPr>
          <p:cNvPr id="4" name="Slide Number Placeholder 3"/>
          <p:cNvSpPr>
            <a:spLocks noGrp="1"/>
          </p:cNvSpPr>
          <p:nvPr>
            <p:ph type="sldNum" sz="quarter" idx="5"/>
          </p:nvPr>
        </p:nvSpPr>
        <p:spPr/>
        <p:txBody>
          <a:bodyPr/>
          <a:lstStyle/>
          <a:p>
            <a:fld id="{A9C04940-1EF8-4449-8EB5-61DD900E7FB3}" type="slidenum">
              <a:rPr lang="en-US" smtClean="0"/>
              <a:t>6</a:t>
            </a:fld>
            <a:endParaRPr lang="en-US"/>
          </a:p>
        </p:txBody>
      </p:sp>
    </p:spTree>
    <p:extLst>
      <p:ext uri="{BB962C8B-B14F-4D97-AF65-F5344CB8AC3E}">
        <p14:creationId xmlns:p14="http://schemas.microsoft.com/office/powerpoint/2010/main" val="2216642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Current literature from researchers Mike Brownstein, Elliot Berkman, Mickey </a:t>
            </a:r>
            <a:r>
              <a:rPr lang="en-US" sz="1200" kern="1200" dirty="0" err="1">
                <a:solidFill>
                  <a:schemeClr val="tx1"/>
                </a:solidFill>
                <a:effectLst/>
                <a:latin typeface="+mn-lt"/>
                <a:ea typeface="+mn-ea"/>
                <a:cs typeface="+mn-cs"/>
              </a:rPr>
              <a:t>Inzlitch</a:t>
            </a:r>
            <a:r>
              <a:rPr lang="en-US" sz="1200" kern="1200" dirty="0">
                <a:solidFill>
                  <a:schemeClr val="tx1"/>
                </a:solidFill>
                <a:effectLst/>
                <a:latin typeface="+mn-lt"/>
                <a:ea typeface="+mn-ea"/>
                <a:cs typeface="+mn-cs"/>
              </a:rPr>
              <a:t>, and Marina </a:t>
            </a:r>
            <a:r>
              <a:rPr lang="en-US" sz="1200" kern="1200" dirty="0" err="1">
                <a:solidFill>
                  <a:schemeClr val="tx1"/>
                </a:solidFill>
                <a:effectLst/>
                <a:latin typeface="+mn-lt"/>
                <a:ea typeface="+mn-ea"/>
                <a:cs typeface="+mn-cs"/>
              </a:rPr>
              <a:t>Milyavskaya</a:t>
            </a:r>
            <a:r>
              <a:rPr lang="en-US" sz="1200" kern="1200" dirty="0">
                <a:solidFill>
                  <a:schemeClr val="tx1"/>
                </a:solidFill>
                <a:effectLst/>
                <a:latin typeface="+mn-lt"/>
                <a:ea typeface="+mn-ea"/>
                <a:cs typeface="+mn-cs"/>
              </a:rPr>
              <a:t> all call for a more nuanced understanding and measure of self-control.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 often think of self-control in purely inhibitory fashion, right? Don't eat the marshmallow? But research is clearly demonstrating that it's far more complex and also includes an initiatory element.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 example of initiatory self-control would be taking proactive steps to remove a future temptation.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I've listed here some of the terms used to describe facets of self-control in the very current research. Terms like situation selection, distraction control, impulse inhibition and implementation intentions, as well as a few others, are all becoming typical ways of describing aspects of self-control.</a:t>
            </a:r>
          </a:p>
          <a:p>
            <a:endParaRPr lang="en-US" dirty="0"/>
          </a:p>
        </p:txBody>
      </p:sp>
      <p:sp>
        <p:nvSpPr>
          <p:cNvPr id="4" name="Slide Number Placeholder 3"/>
          <p:cNvSpPr>
            <a:spLocks noGrp="1"/>
          </p:cNvSpPr>
          <p:nvPr>
            <p:ph type="sldNum" sz="quarter" idx="5"/>
          </p:nvPr>
        </p:nvSpPr>
        <p:spPr/>
        <p:txBody>
          <a:bodyPr/>
          <a:lstStyle/>
          <a:p>
            <a:fld id="{A9C04940-1EF8-4449-8EB5-61DD900E7FB3}" type="slidenum">
              <a:rPr lang="en-US" smtClean="0"/>
              <a:t>7</a:t>
            </a:fld>
            <a:endParaRPr lang="en-US"/>
          </a:p>
        </p:txBody>
      </p:sp>
    </p:spTree>
    <p:extLst>
      <p:ext uri="{BB962C8B-B14F-4D97-AF65-F5344CB8AC3E}">
        <p14:creationId xmlns:p14="http://schemas.microsoft.com/office/powerpoint/2010/main" val="2752605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This has all really informed my dissertation and the study I'd like to share with you today. We have a couple of research questions the first being, can a measure be developed that adds faceted self-control to established personality measures? And if so, what is a more accurate structure of conscientiousness?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While I don't have the data for you here, though I certainly wish I did, the other research question we ask is, by incorporating this faceted self-control into personality measures can we improve the prediction of self-selected goals? This is currently being coded by our fantastic team of research assistants. </a:t>
            </a:r>
          </a:p>
          <a:p>
            <a:endParaRPr lang="en-US" dirty="0"/>
          </a:p>
        </p:txBody>
      </p:sp>
      <p:sp>
        <p:nvSpPr>
          <p:cNvPr id="4" name="Slide Number Placeholder 3"/>
          <p:cNvSpPr>
            <a:spLocks noGrp="1"/>
          </p:cNvSpPr>
          <p:nvPr>
            <p:ph type="sldNum" sz="quarter" idx="5"/>
          </p:nvPr>
        </p:nvSpPr>
        <p:spPr/>
        <p:txBody>
          <a:bodyPr/>
          <a:lstStyle/>
          <a:p>
            <a:fld id="{A9C04940-1EF8-4449-8EB5-61DD900E7FB3}" type="slidenum">
              <a:rPr lang="en-US" smtClean="0"/>
              <a:t>8</a:t>
            </a:fld>
            <a:endParaRPr lang="en-US"/>
          </a:p>
        </p:txBody>
      </p:sp>
    </p:spTree>
    <p:extLst>
      <p:ext uri="{BB962C8B-B14F-4D97-AF65-F5344CB8AC3E}">
        <p14:creationId xmlns:p14="http://schemas.microsoft.com/office/powerpoint/2010/main" val="3406864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 order to develop this new measure, we've gone through four full rounds of data collection.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 are currently up to a total n of 1275, mostly from UCR undergrads and 300 from a community sample using the online research platform Prolific.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Today I'll only be talking about rounds three and four because the first 2 rounds of data collection were largely used to understand more about conscientiousness and strengthen the items for our new measure.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I'll be talking today about the results we collected from the facets of self-control measure and the BFI 2 60 item, but it's also important to point out that our data set is much more robust then just those two measures. We collected data from the Grit-S measures, a Determination scale, HEXACO conscientiousness and honesty humility dimensions, general conscientiousness as well as self-discipline from the IPIP, we also used the </a:t>
            </a:r>
            <a:r>
              <a:rPr lang="en-US" sz="1200" kern="1200" dirty="0" err="1">
                <a:solidFill>
                  <a:schemeClr val="tx1"/>
                </a:solidFill>
                <a:effectLst/>
                <a:latin typeface="+mn-lt"/>
                <a:ea typeface="+mn-ea"/>
                <a:cs typeface="+mn-cs"/>
              </a:rPr>
              <a:t>Chernyshenko</a:t>
            </a:r>
            <a:r>
              <a:rPr lang="en-US" sz="1200" kern="1200" dirty="0">
                <a:solidFill>
                  <a:schemeClr val="tx1"/>
                </a:solidFill>
                <a:effectLst/>
                <a:latin typeface="+mn-lt"/>
                <a:ea typeface="+mn-ea"/>
                <a:cs typeface="+mn-cs"/>
              </a:rPr>
              <a:t> conscientiousness scale and as I will bring up in future directions, we did collect data on self-selected goals.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9C04940-1EF8-4449-8EB5-61DD900E7FB3}" type="slidenum">
              <a:rPr lang="en-US" smtClean="0"/>
              <a:t>9</a:t>
            </a:fld>
            <a:endParaRPr lang="en-US"/>
          </a:p>
        </p:txBody>
      </p:sp>
    </p:spTree>
    <p:extLst>
      <p:ext uri="{BB962C8B-B14F-4D97-AF65-F5344CB8AC3E}">
        <p14:creationId xmlns:p14="http://schemas.microsoft.com/office/powerpoint/2010/main" val="1947220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313170"/>
            <a:ext cx="12192000" cy="6231661"/>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383833" y="2216600"/>
            <a:ext cx="9424400" cy="242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9066">
                <a:solidFill>
                  <a:schemeClr val="lt1"/>
                </a:solidFill>
              </a:defRPr>
            </a:lvl1pPr>
            <a:lvl2pPr lvl="1" rtl="0">
              <a:lnSpc>
                <a:spcPct val="100000"/>
              </a:lnSpc>
              <a:spcBef>
                <a:spcPts val="0"/>
              </a:spcBef>
              <a:spcAft>
                <a:spcPts val="0"/>
              </a:spcAft>
              <a:buClr>
                <a:schemeClr val="lt1"/>
              </a:buClr>
              <a:buSzPts val="6800"/>
              <a:buNone/>
              <a:defRPr sz="9066">
                <a:solidFill>
                  <a:schemeClr val="lt1"/>
                </a:solidFill>
              </a:defRPr>
            </a:lvl2pPr>
            <a:lvl3pPr lvl="2" rtl="0">
              <a:lnSpc>
                <a:spcPct val="100000"/>
              </a:lnSpc>
              <a:spcBef>
                <a:spcPts val="0"/>
              </a:spcBef>
              <a:spcAft>
                <a:spcPts val="0"/>
              </a:spcAft>
              <a:buClr>
                <a:schemeClr val="lt1"/>
              </a:buClr>
              <a:buSzPts val="6800"/>
              <a:buNone/>
              <a:defRPr sz="9066">
                <a:solidFill>
                  <a:schemeClr val="lt1"/>
                </a:solidFill>
              </a:defRPr>
            </a:lvl3pPr>
            <a:lvl4pPr lvl="3" rtl="0">
              <a:lnSpc>
                <a:spcPct val="100000"/>
              </a:lnSpc>
              <a:spcBef>
                <a:spcPts val="0"/>
              </a:spcBef>
              <a:spcAft>
                <a:spcPts val="0"/>
              </a:spcAft>
              <a:buClr>
                <a:schemeClr val="lt1"/>
              </a:buClr>
              <a:buSzPts val="6800"/>
              <a:buNone/>
              <a:defRPr sz="9066">
                <a:solidFill>
                  <a:schemeClr val="lt1"/>
                </a:solidFill>
              </a:defRPr>
            </a:lvl4pPr>
            <a:lvl5pPr lvl="4" rtl="0">
              <a:lnSpc>
                <a:spcPct val="100000"/>
              </a:lnSpc>
              <a:spcBef>
                <a:spcPts val="0"/>
              </a:spcBef>
              <a:spcAft>
                <a:spcPts val="0"/>
              </a:spcAft>
              <a:buClr>
                <a:schemeClr val="lt1"/>
              </a:buClr>
              <a:buSzPts val="6800"/>
              <a:buNone/>
              <a:defRPr sz="9066">
                <a:solidFill>
                  <a:schemeClr val="lt1"/>
                </a:solidFill>
              </a:defRPr>
            </a:lvl5pPr>
            <a:lvl6pPr lvl="5" rtl="0">
              <a:lnSpc>
                <a:spcPct val="100000"/>
              </a:lnSpc>
              <a:spcBef>
                <a:spcPts val="0"/>
              </a:spcBef>
              <a:spcAft>
                <a:spcPts val="0"/>
              </a:spcAft>
              <a:buClr>
                <a:schemeClr val="lt1"/>
              </a:buClr>
              <a:buSzPts val="6800"/>
              <a:buNone/>
              <a:defRPr sz="9066">
                <a:solidFill>
                  <a:schemeClr val="lt1"/>
                </a:solidFill>
              </a:defRPr>
            </a:lvl6pPr>
            <a:lvl7pPr lvl="6" rtl="0">
              <a:lnSpc>
                <a:spcPct val="100000"/>
              </a:lnSpc>
              <a:spcBef>
                <a:spcPts val="0"/>
              </a:spcBef>
              <a:spcAft>
                <a:spcPts val="0"/>
              </a:spcAft>
              <a:buClr>
                <a:schemeClr val="lt1"/>
              </a:buClr>
              <a:buSzPts val="6800"/>
              <a:buNone/>
              <a:defRPr sz="9066">
                <a:solidFill>
                  <a:schemeClr val="lt1"/>
                </a:solidFill>
              </a:defRPr>
            </a:lvl7pPr>
            <a:lvl8pPr lvl="7" rtl="0">
              <a:lnSpc>
                <a:spcPct val="100000"/>
              </a:lnSpc>
              <a:spcBef>
                <a:spcPts val="0"/>
              </a:spcBef>
              <a:spcAft>
                <a:spcPts val="0"/>
              </a:spcAft>
              <a:buClr>
                <a:schemeClr val="lt1"/>
              </a:buClr>
              <a:buSzPts val="6800"/>
              <a:buNone/>
              <a:defRPr sz="9066">
                <a:solidFill>
                  <a:schemeClr val="lt1"/>
                </a:solidFill>
              </a:defRPr>
            </a:lvl8pPr>
            <a:lvl9pPr lvl="8" rtl="0">
              <a:lnSpc>
                <a:spcPct val="100000"/>
              </a:lnSpc>
              <a:spcBef>
                <a:spcPts val="0"/>
              </a:spcBef>
              <a:spcAft>
                <a:spcPts val="0"/>
              </a:spcAft>
              <a:buClr>
                <a:schemeClr val="lt1"/>
              </a:buClr>
              <a:buSzPts val="6800"/>
              <a:buNone/>
              <a:defRPr sz="9066">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1489088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50"/>
        <p:cNvGrpSpPr/>
        <p:nvPr/>
      </p:nvGrpSpPr>
      <p:grpSpPr>
        <a:xfrm>
          <a:off x="0" y="0"/>
          <a:ext cx="0" cy="0"/>
          <a:chOff x="0" y="0"/>
          <a:chExt cx="0" cy="0"/>
        </a:xfrm>
      </p:grpSpPr>
      <p:sp>
        <p:nvSpPr>
          <p:cNvPr id="51" name="Google Shape;51;p11"/>
          <p:cNvSpPr/>
          <p:nvPr/>
        </p:nvSpPr>
        <p:spPr>
          <a:xfrm>
            <a:off x="0" y="1940781"/>
            <a:ext cx="12192000" cy="297643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 name="Google Shape;52;p11"/>
          <p:cNvSpPr txBox="1">
            <a:spLocks noGrp="1"/>
          </p:cNvSpPr>
          <p:nvPr>
            <p:ph type="sldNum" idx="12"/>
          </p:nvPr>
        </p:nvSpPr>
        <p:spPr>
          <a:xfrm>
            <a:off x="11104245" y="6129935"/>
            <a:ext cx="731600" cy="5248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F9773614-18EE-FB48-B3E5-3182D80B7B7D}" type="slidenum">
              <a:rPr lang="en-US" smtClean="0"/>
              <a:t>‹#›</a:t>
            </a:fld>
            <a:endParaRPr lang="en-US"/>
          </a:p>
        </p:txBody>
      </p:sp>
    </p:spTree>
    <p:extLst>
      <p:ext uri="{BB962C8B-B14F-4D97-AF65-F5344CB8AC3E}">
        <p14:creationId xmlns:p14="http://schemas.microsoft.com/office/powerpoint/2010/main" val="82406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96EA4-A2D1-9245-B6BD-2CAD8942C4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8042C8-B871-E54B-B26F-CA060BFF52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6E4968-E5B1-D143-AFCC-62AC0A731271}"/>
              </a:ext>
            </a:extLst>
          </p:cNvPr>
          <p:cNvSpPr>
            <a:spLocks noGrp="1"/>
          </p:cNvSpPr>
          <p:nvPr>
            <p:ph type="dt" sz="half" idx="10"/>
          </p:nvPr>
        </p:nvSpPr>
        <p:spPr/>
        <p:txBody>
          <a:bodyPr/>
          <a:lstStyle/>
          <a:p>
            <a:fld id="{133D8276-A55D-C446-83E5-08A0E137BE5B}" type="datetimeFigureOut">
              <a:rPr lang="en-US" smtClean="0"/>
              <a:t>11/10/20</a:t>
            </a:fld>
            <a:endParaRPr lang="en-US"/>
          </a:p>
        </p:txBody>
      </p:sp>
      <p:sp>
        <p:nvSpPr>
          <p:cNvPr id="5" name="Footer Placeholder 4">
            <a:extLst>
              <a:ext uri="{FF2B5EF4-FFF2-40B4-BE49-F238E27FC236}">
                <a16:creationId xmlns:a16="http://schemas.microsoft.com/office/drawing/2014/main" id="{5EE6347F-C69C-6B43-A5B1-18062E17A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6214F-EA91-A446-B484-95F280A4711F}"/>
              </a:ext>
            </a:extLst>
          </p:cNvPr>
          <p:cNvSpPr>
            <a:spLocks noGrp="1"/>
          </p:cNvSpPr>
          <p:nvPr>
            <p:ph type="sldNum" sz="quarter" idx="12"/>
          </p:nvPr>
        </p:nvSpPr>
        <p:spPr/>
        <p:txBody>
          <a:bodyPr/>
          <a:lstStyle/>
          <a:p>
            <a:fld id="{F9773614-18EE-FB48-B3E5-3182D80B7B7D}" type="slidenum">
              <a:rPr lang="en-US" smtClean="0"/>
              <a:t>‹#›</a:t>
            </a:fld>
            <a:endParaRPr lang="en-US"/>
          </a:p>
        </p:txBody>
      </p:sp>
    </p:spTree>
    <p:extLst>
      <p:ext uri="{BB962C8B-B14F-4D97-AF65-F5344CB8AC3E}">
        <p14:creationId xmlns:p14="http://schemas.microsoft.com/office/powerpoint/2010/main" val="1617040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1E5F-8AE4-844D-8B1D-9258F5C0B9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F8AB28-E2BE-C04E-ABFE-C9E43D51F0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0E80E-2ECF-BD43-AF25-9C71A237CE05}"/>
              </a:ext>
            </a:extLst>
          </p:cNvPr>
          <p:cNvSpPr>
            <a:spLocks noGrp="1"/>
          </p:cNvSpPr>
          <p:nvPr>
            <p:ph type="dt" sz="half" idx="10"/>
          </p:nvPr>
        </p:nvSpPr>
        <p:spPr/>
        <p:txBody>
          <a:bodyPr/>
          <a:lstStyle/>
          <a:p>
            <a:fld id="{133D8276-A55D-C446-83E5-08A0E137BE5B}" type="datetimeFigureOut">
              <a:rPr lang="en-US" smtClean="0"/>
              <a:t>11/10/20</a:t>
            </a:fld>
            <a:endParaRPr lang="en-US"/>
          </a:p>
        </p:txBody>
      </p:sp>
      <p:sp>
        <p:nvSpPr>
          <p:cNvPr id="5" name="Footer Placeholder 4">
            <a:extLst>
              <a:ext uri="{FF2B5EF4-FFF2-40B4-BE49-F238E27FC236}">
                <a16:creationId xmlns:a16="http://schemas.microsoft.com/office/drawing/2014/main" id="{B0957296-D11F-EB47-B7E8-D7293B86C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D90EB-BE42-284B-8C3D-3A9B15E14541}"/>
              </a:ext>
            </a:extLst>
          </p:cNvPr>
          <p:cNvSpPr>
            <a:spLocks noGrp="1"/>
          </p:cNvSpPr>
          <p:nvPr>
            <p:ph type="sldNum" sz="quarter" idx="12"/>
          </p:nvPr>
        </p:nvSpPr>
        <p:spPr/>
        <p:txBody>
          <a:bodyPr/>
          <a:lstStyle/>
          <a:p>
            <a:fld id="{F9773614-18EE-FB48-B3E5-3182D80B7B7D}" type="slidenum">
              <a:rPr lang="en-US" smtClean="0"/>
              <a:t>‹#›</a:t>
            </a:fld>
            <a:endParaRPr lang="en-US"/>
          </a:p>
        </p:txBody>
      </p:sp>
    </p:spTree>
    <p:extLst>
      <p:ext uri="{BB962C8B-B14F-4D97-AF65-F5344CB8AC3E}">
        <p14:creationId xmlns:p14="http://schemas.microsoft.com/office/powerpoint/2010/main" val="422547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chemeClr val="accent2"/>
            </a:gs>
          </a:gsLst>
          <a:lin ang="8100019" scaled="0"/>
        </a:gradFill>
        <a:effectLst/>
      </p:bgPr>
    </p:bg>
    <p:spTree>
      <p:nvGrpSpPr>
        <p:cNvPr id="1" name="Shape 12"/>
        <p:cNvGrpSpPr/>
        <p:nvPr/>
      </p:nvGrpSpPr>
      <p:grpSpPr>
        <a:xfrm>
          <a:off x="0" y="0"/>
          <a:ext cx="0" cy="0"/>
          <a:chOff x="0" y="0"/>
          <a:chExt cx="0" cy="0"/>
        </a:xfrm>
      </p:grpSpPr>
      <p:sp>
        <p:nvSpPr>
          <p:cNvPr id="13" name="Google Shape;13;p3"/>
          <p:cNvSpPr/>
          <p:nvPr/>
        </p:nvSpPr>
        <p:spPr>
          <a:xfrm>
            <a:off x="-1" y="313170"/>
            <a:ext cx="12192000" cy="6231661"/>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2"/>
              </a:gs>
              <a:gs pos="100000">
                <a:schemeClr val="dk1"/>
              </a:gs>
            </a:gsLst>
            <a:lin ang="10801400"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383833" y="2755733"/>
            <a:ext cx="9424400" cy="814000"/>
          </a:xfrm>
          <a:prstGeom prst="rect">
            <a:avLst/>
          </a:prstGeom>
        </p:spPr>
        <p:txBody>
          <a:bodyPr spcFirstLastPara="1" wrap="square" lIns="0" tIns="0" rIns="0" bIns="0" anchor="b" anchorCtr="0">
            <a:noAutofit/>
          </a:bodyPr>
          <a:lstStyle>
            <a:lvl1pPr lvl="0" rtl="0">
              <a:spcBef>
                <a:spcPts val="0"/>
              </a:spcBef>
              <a:spcAft>
                <a:spcPts val="0"/>
              </a:spcAft>
              <a:buClr>
                <a:schemeClr val="lt2"/>
              </a:buClr>
              <a:buSzPts val="4800"/>
              <a:buNone/>
              <a:defRPr sz="6400">
                <a:solidFill>
                  <a:schemeClr val="lt2"/>
                </a:solidFill>
              </a:defRPr>
            </a:lvl1pPr>
            <a:lvl2pPr lvl="1" rtl="0">
              <a:spcBef>
                <a:spcPts val="0"/>
              </a:spcBef>
              <a:spcAft>
                <a:spcPts val="0"/>
              </a:spcAft>
              <a:buClr>
                <a:schemeClr val="lt2"/>
              </a:buClr>
              <a:buSzPts val="4800"/>
              <a:buNone/>
              <a:defRPr sz="6400">
                <a:solidFill>
                  <a:schemeClr val="lt2"/>
                </a:solidFill>
              </a:defRPr>
            </a:lvl2pPr>
            <a:lvl3pPr lvl="2" rtl="0">
              <a:spcBef>
                <a:spcPts val="0"/>
              </a:spcBef>
              <a:spcAft>
                <a:spcPts val="0"/>
              </a:spcAft>
              <a:buClr>
                <a:schemeClr val="lt2"/>
              </a:buClr>
              <a:buSzPts val="4800"/>
              <a:buNone/>
              <a:defRPr sz="6400">
                <a:solidFill>
                  <a:schemeClr val="lt2"/>
                </a:solidFill>
              </a:defRPr>
            </a:lvl3pPr>
            <a:lvl4pPr lvl="3" rtl="0">
              <a:spcBef>
                <a:spcPts val="0"/>
              </a:spcBef>
              <a:spcAft>
                <a:spcPts val="0"/>
              </a:spcAft>
              <a:buClr>
                <a:schemeClr val="lt2"/>
              </a:buClr>
              <a:buSzPts val="4800"/>
              <a:buNone/>
              <a:defRPr sz="6400">
                <a:solidFill>
                  <a:schemeClr val="lt2"/>
                </a:solidFill>
              </a:defRPr>
            </a:lvl4pPr>
            <a:lvl5pPr lvl="4" rtl="0">
              <a:spcBef>
                <a:spcPts val="0"/>
              </a:spcBef>
              <a:spcAft>
                <a:spcPts val="0"/>
              </a:spcAft>
              <a:buClr>
                <a:schemeClr val="lt2"/>
              </a:buClr>
              <a:buSzPts val="4800"/>
              <a:buNone/>
              <a:defRPr sz="6400">
                <a:solidFill>
                  <a:schemeClr val="lt2"/>
                </a:solidFill>
              </a:defRPr>
            </a:lvl5pPr>
            <a:lvl6pPr lvl="5" rtl="0">
              <a:spcBef>
                <a:spcPts val="0"/>
              </a:spcBef>
              <a:spcAft>
                <a:spcPts val="0"/>
              </a:spcAft>
              <a:buClr>
                <a:schemeClr val="lt2"/>
              </a:buClr>
              <a:buSzPts val="4800"/>
              <a:buNone/>
              <a:defRPr sz="6400">
                <a:solidFill>
                  <a:schemeClr val="lt2"/>
                </a:solidFill>
              </a:defRPr>
            </a:lvl6pPr>
            <a:lvl7pPr lvl="6" rtl="0">
              <a:spcBef>
                <a:spcPts val="0"/>
              </a:spcBef>
              <a:spcAft>
                <a:spcPts val="0"/>
              </a:spcAft>
              <a:buClr>
                <a:schemeClr val="lt2"/>
              </a:buClr>
              <a:buSzPts val="4800"/>
              <a:buNone/>
              <a:defRPr sz="6400">
                <a:solidFill>
                  <a:schemeClr val="lt2"/>
                </a:solidFill>
              </a:defRPr>
            </a:lvl7pPr>
            <a:lvl8pPr lvl="7" rtl="0">
              <a:spcBef>
                <a:spcPts val="0"/>
              </a:spcBef>
              <a:spcAft>
                <a:spcPts val="0"/>
              </a:spcAft>
              <a:buClr>
                <a:schemeClr val="lt2"/>
              </a:buClr>
              <a:buSzPts val="4800"/>
              <a:buNone/>
              <a:defRPr sz="6400">
                <a:solidFill>
                  <a:schemeClr val="lt2"/>
                </a:solidFill>
              </a:defRPr>
            </a:lvl8pPr>
            <a:lvl9pPr lvl="8" rtl="0">
              <a:spcBef>
                <a:spcPts val="0"/>
              </a:spcBef>
              <a:spcAft>
                <a:spcPts val="0"/>
              </a:spcAft>
              <a:buClr>
                <a:schemeClr val="lt2"/>
              </a:buClr>
              <a:buSzPts val="4800"/>
              <a:buNone/>
              <a:defRPr sz="6400">
                <a:solidFill>
                  <a:schemeClr val="lt2"/>
                </a:solidFill>
              </a:defRPr>
            </a:lvl9pPr>
          </a:lstStyle>
          <a:p>
            <a:r>
              <a:rPr lang="en-US"/>
              <a:t>Click to edit Master title style</a:t>
            </a:r>
            <a:endParaRPr/>
          </a:p>
        </p:txBody>
      </p:sp>
      <p:sp>
        <p:nvSpPr>
          <p:cNvPr id="15" name="Google Shape;15;p3"/>
          <p:cNvSpPr txBox="1">
            <a:spLocks noGrp="1"/>
          </p:cNvSpPr>
          <p:nvPr>
            <p:ph type="subTitle" idx="1"/>
          </p:nvPr>
        </p:nvSpPr>
        <p:spPr>
          <a:xfrm>
            <a:off x="1383833" y="3699103"/>
            <a:ext cx="9424400" cy="512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3000"/>
              <a:buNone/>
              <a:defRPr sz="4000">
                <a:solidFill>
                  <a:schemeClr val="accent1"/>
                </a:solidFill>
              </a:defRPr>
            </a:lvl2pPr>
            <a:lvl3pPr lvl="2" rtl="0">
              <a:spcBef>
                <a:spcPts val="0"/>
              </a:spcBef>
              <a:spcAft>
                <a:spcPts val="0"/>
              </a:spcAft>
              <a:buClr>
                <a:schemeClr val="accent1"/>
              </a:buClr>
              <a:buSzPts val="3000"/>
              <a:buNone/>
              <a:defRPr sz="4000">
                <a:solidFill>
                  <a:schemeClr val="accent1"/>
                </a:solidFill>
              </a:defRPr>
            </a:lvl3pPr>
            <a:lvl4pPr lvl="3" rtl="0">
              <a:spcBef>
                <a:spcPts val="0"/>
              </a:spcBef>
              <a:spcAft>
                <a:spcPts val="0"/>
              </a:spcAft>
              <a:buClr>
                <a:schemeClr val="accent1"/>
              </a:buClr>
              <a:buSzPts val="3000"/>
              <a:buNone/>
              <a:defRPr sz="4000">
                <a:solidFill>
                  <a:schemeClr val="accent1"/>
                </a:solidFill>
              </a:defRPr>
            </a:lvl4pPr>
            <a:lvl5pPr lvl="4" rtl="0">
              <a:spcBef>
                <a:spcPts val="0"/>
              </a:spcBef>
              <a:spcAft>
                <a:spcPts val="0"/>
              </a:spcAft>
              <a:buClr>
                <a:schemeClr val="accent1"/>
              </a:buClr>
              <a:buSzPts val="3000"/>
              <a:buNone/>
              <a:defRPr sz="4000">
                <a:solidFill>
                  <a:schemeClr val="accent1"/>
                </a:solidFill>
              </a:defRPr>
            </a:lvl5pPr>
            <a:lvl6pPr lvl="5" rtl="0">
              <a:spcBef>
                <a:spcPts val="0"/>
              </a:spcBef>
              <a:spcAft>
                <a:spcPts val="0"/>
              </a:spcAft>
              <a:buClr>
                <a:schemeClr val="accent1"/>
              </a:buClr>
              <a:buSzPts val="3000"/>
              <a:buNone/>
              <a:defRPr sz="4000">
                <a:solidFill>
                  <a:schemeClr val="accent1"/>
                </a:solidFill>
              </a:defRPr>
            </a:lvl6pPr>
            <a:lvl7pPr lvl="6" rtl="0">
              <a:spcBef>
                <a:spcPts val="0"/>
              </a:spcBef>
              <a:spcAft>
                <a:spcPts val="0"/>
              </a:spcAft>
              <a:buClr>
                <a:schemeClr val="accent1"/>
              </a:buClr>
              <a:buSzPts val="3000"/>
              <a:buNone/>
              <a:defRPr sz="4000">
                <a:solidFill>
                  <a:schemeClr val="accent1"/>
                </a:solidFill>
              </a:defRPr>
            </a:lvl7pPr>
            <a:lvl8pPr lvl="7" rtl="0">
              <a:spcBef>
                <a:spcPts val="0"/>
              </a:spcBef>
              <a:spcAft>
                <a:spcPts val="0"/>
              </a:spcAft>
              <a:buClr>
                <a:schemeClr val="accent1"/>
              </a:buClr>
              <a:buSzPts val="3000"/>
              <a:buNone/>
              <a:defRPr sz="4000">
                <a:solidFill>
                  <a:schemeClr val="accent1"/>
                </a:solidFill>
              </a:defRPr>
            </a:lvl8pPr>
            <a:lvl9pPr lvl="8" rtl="0">
              <a:spcBef>
                <a:spcPts val="0"/>
              </a:spcBef>
              <a:spcAft>
                <a:spcPts val="0"/>
              </a:spcAft>
              <a:buClr>
                <a:schemeClr val="accent1"/>
              </a:buClr>
              <a:buSzPts val="3000"/>
              <a:buNone/>
              <a:defRPr sz="4000">
                <a:solidFill>
                  <a:schemeClr val="accent1"/>
                </a:solidFill>
              </a:defRPr>
            </a:lvl9pPr>
          </a:lstStyle>
          <a:p>
            <a:r>
              <a:rPr lang="en-US"/>
              <a:t>Click to edit Master subtitle style</a:t>
            </a:r>
            <a:endParaRPr/>
          </a:p>
        </p:txBody>
      </p:sp>
    </p:spTree>
    <p:extLst>
      <p:ext uri="{BB962C8B-B14F-4D97-AF65-F5344CB8AC3E}">
        <p14:creationId xmlns:p14="http://schemas.microsoft.com/office/powerpoint/2010/main" val="1604231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lt2"/>
            </a:gs>
            <a:gs pos="50000">
              <a:schemeClr val="accent1"/>
            </a:gs>
            <a:gs pos="100000">
              <a:schemeClr val="accent2"/>
            </a:gs>
          </a:gsLst>
          <a:lin ang="8099331" scaled="0"/>
        </a:gra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383833" y="1764800"/>
            <a:ext cx="7539600" cy="3961200"/>
          </a:xfrm>
          <a:prstGeom prst="rect">
            <a:avLst/>
          </a:prstGeom>
        </p:spPr>
        <p:txBody>
          <a:bodyPr spcFirstLastPara="1" wrap="square" lIns="0" tIns="0" rIns="0" bIns="0" anchor="t" anchorCtr="0">
            <a:noAutofit/>
          </a:bodyPr>
          <a:lstStyle>
            <a:lvl1pPr marL="609585" lvl="0" indent="-550320" rtl="0">
              <a:lnSpc>
                <a:spcPct val="115000"/>
              </a:lnSpc>
              <a:spcBef>
                <a:spcPts val="800"/>
              </a:spcBef>
              <a:spcAft>
                <a:spcPts val="0"/>
              </a:spcAft>
              <a:buClr>
                <a:schemeClr val="lt1"/>
              </a:buClr>
              <a:buSzPts val="2900"/>
              <a:buFont typeface="Inter-Regular"/>
              <a:buChar char="●"/>
              <a:defRPr sz="3867">
                <a:solidFill>
                  <a:schemeClr val="lt1"/>
                </a:solidFill>
                <a:latin typeface="Inter-Regular"/>
                <a:ea typeface="Inter-Regular"/>
                <a:cs typeface="Inter-Regular"/>
                <a:sym typeface="Inter-Regular"/>
              </a:defRPr>
            </a:lvl1pPr>
            <a:lvl2pPr marL="1219170" lvl="1" indent="-550320" rtl="0">
              <a:lnSpc>
                <a:spcPct val="115000"/>
              </a:lnSpc>
              <a:spcBef>
                <a:spcPts val="0"/>
              </a:spcBef>
              <a:spcAft>
                <a:spcPts val="0"/>
              </a:spcAft>
              <a:buClr>
                <a:schemeClr val="lt1"/>
              </a:buClr>
              <a:buSzPts val="2900"/>
              <a:buFont typeface="Inter-Regular"/>
              <a:buChar char="○"/>
              <a:defRPr sz="3867">
                <a:solidFill>
                  <a:schemeClr val="lt1"/>
                </a:solidFill>
                <a:latin typeface="Inter-Regular"/>
                <a:ea typeface="Inter-Regular"/>
                <a:cs typeface="Inter-Regular"/>
                <a:sym typeface="Inter-Regular"/>
              </a:defRPr>
            </a:lvl2pPr>
            <a:lvl3pPr marL="1828754" lvl="2" indent="-550320" rtl="0">
              <a:lnSpc>
                <a:spcPct val="115000"/>
              </a:lnSpc>
              <a:spcBef>
                <a:spcPts val="0"/>
              </a:spcBef>
              <a:spcAft>
                <a:spcPts val="0"/>
              </a:spcAft>
              <a:buClr>
                <a:schemeClr val="lt1"/>
              </a:buClr>
              <a:buSzPts val="2900"/>
              <a:buFont typeface="Inter-Regular"/>
              <a:buChar char="■"/>
              <a:defRPr sz="3867">
                <a:solidFill>
                  <a:schemeClr val="lt1"/>
                </a:solidFill>
                <a:latin typeface="Inter-Regular"/>
                <a:ea typeface="Inter-Regular"/>
                <a:cs typeface="Inter-Regular"/>
                <a:sym typeface="Inter-Regular"/>
              </a:defRPr>
            </a:lvl3pPr>
            <a:lvl4pPr marL="2438339" lvl="3" indent="-550320" rtl="0">
              <a:lnSpc>
                <a:spcPct val="115000"/>
              </a:lnSpc>
              <a:spcBef>
                <a:spcPts val="0"/>
              </a:spcBef>
              <a:spcAft>
                <a:spcPts val="0"/>
              </a:spcAft>
              <a:buClr>
                <a:schemeClr val="lt1"/>
              </a:buClr>
              <a:buSzPts val="2900"/>
              <a:buFont typeface="Inter-Regular"/>
              <a:buChar char="●"/>
              <a:defRPr sz="3867">
                <a:solidFill>
                  <a:schemeClr val="lt1"/>
                </a:solidFill>
                <a:latin typeface="Inter-Regular"/>
                <a:ea typeface="Inter-Regular"/>
                <a:cs typeface="Inter-Regular"/>
                <a:sym typeface="Inter-Regular"/>
              </a:defRPr>
            </a:lvl4pPr>
            <a:lvl5pPr marL="3047924" lvl="4" indent="-550320" rtl="0">
              <a:lnSpc>
                <a:spcPct val="115000"/>
              </a:lnSpc>
              <a:spcBef>
                <a:spcPts val="0"/>
              </a:spcBef>
              <a:spcAft>
                <a:spcPts val="0"/>
              </a:spcAft>
              <a:buClr>
                <a:schemeClr val="lt1"/>
              </a:buClr>
              <a:buSzPts val="2900"/>
              <a:buFont typeface="Inter-Regular"/>
              <a:buChar char="○"/>
              <a:defRPr sz="3867">
                <a:solidFill>
                  <a:schemeClr val="lt1"/>
                </a:solidFill>
                <a:latin typeface="Inter-Regular"/>
                <a:ea typeface="Inter-Regular"/>
                <a:cs typeface="Inter-Regular"/>
                <a:sym typeface="Inter-Regular"/>
              </a:defRPr>
            </a:lvl5pPr>
            <a:lvl6pPr marL="3657509" lvl="5" indent="-550320" rtl="0">
              <a:lnSpc>
                <a:spcPct val="115000"/>
              </a:lnSpc>
              <a:spcBef>
                <a:spcPts val="0"/>
              </a:spcBef>
              <a:spcAft>
                <a:spcPts val="0"/>
              </a:spcAft>
              <a:buClr>
                <a:schemeClr val="lt1"/>
              </a:buClr>
              <a:buSzPts val="2900"/>
              <a:buFont typeface="Inter-Regular"/>
              <a:buChar char="■"/>
              <a:defRPr sz="3867">
                <a:solidFill>
                  <a:schemeClr val="lt1"/>
                </a:solidFill>
                <a:latin typeface="Inter-Regular"/>
                <a:ea typeface="Inter-Regular"/>
                <a:cs typeface="Inter-Regular"/>
                <a:sym typeface="Inter-Regular"/>
              </a:defRPr>
            </a:lvl6pPr>
            <a:lvl7pPr marL="4267093" lvl="6" indent="-550320" rtl="0">
              <a:lnSpc>
                <a:spcPct val="115000"/>
              </a:lnSpc>
              <a:spcBef>
                <a:spcPts val="0"/>
              </a:spcBef>
              <a:spcAft>
                <a:spcPts val="0"/>
              </a:spcAft>
              <a:buClr>
                <a:schemeClr val="lt1"/>
              </a:buClr>
              <a:buSzPts val="2900"/>
              <a:buFont typeface="Inter-Regular"/>
              <a:buChar char="●"/>
              <a:defRPr sz="3867">
                <a:solidFill>
                  <a:schemeClr val="lt1"/>
                </a:solidFill>
                <a:latin typeface="Inter-Regular"/>
                <a:ea typeface="Inter-Regular"/>
                <a:cs typeface="Inter-Regular"/>
                <a:sym typeface="Inter-Regular"/>
              </a:defRPr>
            </a:lvl7pPr>
            <a:lvl8pPr marL="4876678" lvl="7" indent="-550320" rtl="0">
              <a:lnSpc>
                <a:spcPct val="115000"/>
              </a:lnSpc>
              <a:spcBef>
                <a:spcPts val="0"/>
              </a:spcBef>
              <a:spcAft>
                <a:spcPts val="0"/>
              </a:spcAft>
              <a:buClr>
                <a:schemeClr val="lt1"/>
              </a:buClr>
              <a:buSzPts val="2900"/>
              <a:buFont typeface="Inter-Regular"/>
              <a:buChar char="○"/>
              <a:defRPr sz="3867">
                <a:solidFill>
                  <a:schemeClr val="lt1"/>
                </a:solidFill>
                <a:latin typeface="Inter-Regular"/>
                <a:ea typeface="Inter-Regular"/>
                <a:cs typeface="Inter-Regular"/>
                <a:sym typeface="Inter-Regular"/>
              </a:defRPr>
            </a:lvl8pPr>
            <a:lvl9pPr marL="5486263" lvl="8" indent="-550320" rtl="0">
              <a:lnSpc>
                <a:spcPct val="115000"/>
              </a:lnSpc>
              <a:spcBef>
                <a:spcPts val="0"/>
              </a:spcBef>
              <a:spcAft>
                <a:spcPts val="0"/>
              </a:spcAft>
              <a:buClr>
                <a:schemeClr val="lt1"/>
              </a:buClr>
              <a:buSzPts val="2900"/>
              <a:buFont typeface="Inter-Regular"/>
              <a:buChar char="■"/>
              <a:defRPr sz="3867">
                <a:solidFill>
                  <a:schemeClr val="lt1"/>
                </a:solidFill>
                <a:latin typeface="Inter-Regular"/>
                <a:ea typeface="Inter-Regular"/>
                <a:cs typeface="Inter-Regular"/>
                <a:sym typeface="Inter-Regular"/>
              </a:defRPr>
            </a:lvl9pPr>
          </a:lstStyle>
          <a:p>
            <a:pPr lvl="0"/>
            <a:r>
              <a:rPr lang="en-US"/>
              <a:t>Click to edit Master text styles</a:t>
            </a:r>
          </a:p>
        </p:txBody>
      </p:sp>
      <p:sp>
        <p:nvSpPr>
          <p:cNvPr id="18" name="Google Shape;18;p4"/>
          <p:cNvSpPr txBox="1"/>
          <p:nvPr/>
        </p:nvSpPr>
        <p:spPr>
          <a:xfrm>
            <a:off x="1282233" y="703992"/>
            <a:ext cx="2609600" cy="871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800" b="1">
                <a:solidFill>
                  <a:schemeClr val="accent2"/>
                </a:solidFill>
              </a:rPr>
              <a:t>“</a:t>
            </a:r>
            <a:endParaRPr sz="12800" b="1">
              <a:solidFill>
                <a:schemeClr val="accent2"/>
              </a:solidFill>
            </a:endParaRPr>
          </a:p>
        </p:txBody>
      </p:sp>
      <p:sp>
        <p:nvSpPr>
          <p:cNvPr id="19" name="Google Shape;19;p4"/>
          <p:cNvSpPr txBox="1">
            <a:spLocks noGrp="1"/>
          </p:cNvSpPr>
          <p:nvPr>
            <p:ph type="sldNum" idx="12"/>
          </p:nvPr>
        </p:nvSpPr>
        <p:spPr>
          <a:xfrm>
            <a:off x="11104245" y="6129935"/>
            <a:ext cx="731600" cy="5248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F9773614-18EE-FB48-B3E5-3182D80B7B7D}" type="slidenum">
              <a:rPr lang="en-US" smtClean="0"/>
              <a:t>‹#›</a:t>
            </a:fld>
            <a:endParaRPr lang="en-US"/>
          </a:p>
        </p:txBody>
      </p:sp>
      <p:sp>
        <p:nvSpPr>
          <p:cNvPr id="20" name="Google Shape;20;p4"/>
          <p:cNvSpPr/>
          <p:nvPr/>
        </p:nvSpPr>
        <p:spPr>
          <a:xfrm>
            <a:off x="0" y="3501099"/>
            <a:ext cx="12192000" cy="297643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85774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0" y="3501099"/>
            <a:ext cx="12192000" cy="297643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383833" y="1114667"/>
            <a:ext cx="94244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24" name="Google Shape;24;p5"/>
          <p:cNvSpPr txBox="1">
            <a:spLocks noGrp="1"/>
          </p:cNvSpPr>
          <p:nvPr>
            <p:ph type="body" idx="1"/>
          </p:nvPr>
        </p:nvSpPr>
        <p:spPr>
          <a:xfrm>
            <a:off x="1383833" y="1805264"/>
            <a:ext cx="9424400" cy="4045200"/>
          </a:xfrm>
          <a:prstGeom prst="rect">
            <a:avLst/>
          </a:prstGeom>
        </p:spPr>
        <p:txBody>
          <a:bodyPr spcFirstLastPara="1" wrap="square" lIns="0" tIns="0" rIns="0" bIns="0" anchor="t" anchorCtr="0">
            <a:noAutofit/>
          </a:bodyPr>
          <a:lstStyle>
            <a:lvl1pPr marL="609585" lvl="0" indent="-507987" rtl="0">
              <a:spcBef>
                <a:spcPts val="800"/>
              </a:spcBef>
              <a:spcAft>
                <a:spcPts val="0"/>
              </a:spcAft>
              <a:buSzPts val="24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507987" rtl="0">
              <a:spcBef>
                <a:spcPts val="0"/>
              </a:spcBef>
              <a:spcAft>
                <a:spcPts val="0"/>
              </a:spcAft>
              <a:buSzPts val="2400"/>
              <a:buChar char="●"/>
              <a:defRPr/>
            </a:lvl4pPr>
            <a:lvl5pPr marL="3047924" lvl="4" indent="-507987" rtl="0">
              <a:spcBef>
                <a:spcPts val="0"/>
              </a:spcBef>
              <a:spcAft>
                <a:spcPts val="0"/>
              </a:spcAft>
              <a:buSzPts val="2400"/>
              <a:buChar char="○"/>
              <a:defRPr/>
            </a:lvl5pPr>
            <a:lvl6pPr marL="3657509" lvl="5" indent="-507987" rtl="0">
              <a:spcBef>
                <a:spcPts val="0"/>
              </a:spcBef>
              <a:spcAft>
                <a:spcPts val="0"/>
              </a:spcAft>
              <a:buSzPts val="2400"/>
              <a:buChar char="■"/>
              <a:defRPr/>
            </a:lvl6pPr>
            <a:lvl7pPr marL="4267093" lvl="6" indent="-507987" rtl="0">
              <a:spcBef>
                <a:spcPts val="0"/>
              </a:spcBef>
              <a:spcAft>
                <a:spcPts val="0"/>
              </a:spcAft>
              <a:buSzPts val="2400"/>
              <a:buChar char="●"/>
              <a:defRPr/>
            </a:lvl7pPr>
            <a:lvl8pPr marL="4876678" lvl="7" indent="-507987" rtl="0">
              <a:spcBef>
                <a:spcPts val="0"/>
              </a:spcBef>
              <a:spcAft>
                <a:spcPts val="0"/>
              </a:spcAft>
              <a:buSzPts val="2400"/>
              <a:buChar char="○"/>
              <a:defRPr/>
            </a:lvl8pPr>
            <a:lvl9pPr marL="5486263" lvl="8" indent="-507987" rtl="0">
              <a:spcBef>
                <a:spcPts val="0"/>
              </a:spcBef>
              <a:spcAft>
                <a:spcPts val="0"/>
              </a:spcAft>
              <a:buSzPts val="2400"/>
              <a:buChar char="■"/>
              <a:defRPr/>
            </a:lvl9pPr>
          </a:lstStyle>
          <a:p>
            <a:pPr lvl="0"/>
            <a:r>
              <a:rPr lang="en-US"/>
              <a:t>Click to edit Master text styles</a:t>
            </a:r>
          </a:p>
        </p:txBody>
      </p:sp>
      <p:sp>
        <p:nvSpPr>
          <p:cNvPr id="25" name="Google Shape;25;p5"/>
          <p:cNvSpPr txBox="1">
            <a:spLocks noGrp="1"/>
          </p:cNvSpPr>
          <p:nvPr>
            <p:ph type="sldNum" idx="12"/>
          </p:nvPr>
        </p:nvSpPr>
        <p:spPr>
          <a:xfrm>
            <a:off x="11104245" y="61299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9773614-18EE-FB48-B3E5-3182D80B7B7D}" type="slidenum">
              <a:rPr lang="en-US" smtClean="0"/>
              <a:t>‹#›</a:t>
            </a:fld>
            <a:endParaRPr lang="en-US"/>
          </a:p>
        </p:txBody>
      </p:sp>
    </p:spTree>
    <p:extLst>
      <p:ext uri="{BB962C8B-B14F-4D97-AF65-F5344CB8AC3E}">
        <p14:creationId xmlns:p14="http://schemas.microsoft.com/office/powerpoint/2010/main" val="2372993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7" name="Google Shape;27;p6"/>
          <p:cNvSpPr/>
          <p:nvPr/>
        </p:nvSpPr>
        <p:spPr>
          <a:xfrm>
            <a:off x="0" y="3501099"/>
            <a:ext cx="12192000" cy="297643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383833" y="1114667"/>
            <a:ext cx="94244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29" name="Google Shape;29;p6"/>
          <p:cNvSpPr txBox="1">
            <a:spLocks noGrp="1"/>
          </p:cNvSpPr>
          <p:nvPr>
            <p:ph type="body" idx="1"/>
          </p:nvPr>
        </p:nvSpPr>
        <p:spPr>
          <a:xfrm>
            <a:off x="1383767" y="1805267"/>
            <a:ext cx="4403200" cy="42072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pPr lvl="0"/>
            <a:r>
              <a:rPr lang="en-US"/>
              <a:t>Click to edit Master text styles</a:t>
            </a:r>
          </a:p>
        </p:txBody>
      </p:sp>
      <p:sp>
        <p:nvSpPr>
          <p:cNvPr id="30" name="Google Shape;30;p6"/>
          <p:cNvSpPr txBox="1">
            <a:spLocks noGrp="1"/>
          </p:cNvSpPr>
          <p:nvPr>
            <p:ph type="body" idx="2"/>
          </p:nvPr>
        </p:nvSpPr>
        <p:spPr>
          <a:xfrm>
            <a:off x="6404831" y="1805267"/>
            <a:ext cx="4403200" cy="42072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pPr lvl="0"/>
            <a:r>
              <a:rPr lang="en-US"/>
              <a:t>Click to edit Master text styles</a:t>
            </a:r>
          </a:p>
        </p:txBody>
      </p:sp>
      <p:sp>
        <p:nvSpPr>
          <p:cNvPr id="31" name="Google Shape;31;p6"/>
          <p:cNvSpPr txBox="1">
            <a:spLocks noGrp="1"/>
          </p:cNvSpPr>
          <p:nvPr>
            <p:ph type="sldNum" idx="12"/>
          </p:nvPr>
        </p:nvSpPr>
        <p:spPr>
          <a:xfrm>
            <a:off x="11104245" y="61299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9773614-18EE-FB48-B3E5-3182D80B7B7D}" type="slidenum">
              <a:rPr lang="en-US" smtClean="0"/>
              <a:t>‹#›</a:t>
            </a:fld>
            <a:endParaRPr lang="en-US"/>
          </a:p>
        </p:txBody>
      </p:sp>
    </p:spTree>
    <p:extLst>
      <p:ext uri="{BB962C8B-B14F-4D97-AF65-F5344CB8AC3E}">
        <p14:creationId xmlns:p14="http://schemas.microsoft.com/office/powerpoint/2010/main" val="2487337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2"/>
        <p:cNvGrpSpPr/>
        <p:nvPr/>
      </p:nvGrpSpPr>
      <p:grpSpPr>
        <a:xfrm>
          <a:off x="0" y="0"/>
          <a:ext cx="0" cy="0"/>
          <a:chOff x="0" y="0"/>
          <a:chExt cx="0" cy="0"/>
        </a:xfrm>
      </p:grpSpPr>
      <p:sp>
        <p:nvSpPr>
          <p:cNvPr id="33" name="Google Shape;33;p7"/>
          <p:cNvSpPr/>
          <p:nvPr/>
        </p:nvSpPr>
        <p:spPr>
          <a:xfrm>
            <a:off x="0" y="3501099"/>
            <a:ext cx="12192000" cy="297643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 name="Google Shape;34;p7"/>
          <p:cNvSpPr txBox="1">
            <a:spLocks noGrp="1"/>
          </p:cNvSpPr>
          <p:nvPr>
            <p:ph type="title"/>
          </p:nvPr>
        </p:nvSpPr>
        <p:spPr>
          <a:xfrm>
            <a:off x="1383833" y="1114667"/>
            <a:ext cx="94244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5" name="Google Shape;35;p7"/>
          <p:cNvSpPr txBox="1">
            <a:spLocks noGrp="1"/>
          </p:cNvSpPr>
          <p:nvPr>
            <p:ph type="body" idx="1"/>
          </p:nvPr>
        </p:nvSpPr>
        <p:spPr>
          <a:xfrm>
            <a:off x="1383833" y="1805267"/>
            <a:ext cx="2922400" cy="40400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6" name="Google Shape;36;p7"/>
          <p:cNvSpPr txBox="1">
            <a:spLocks noGrp="1"/>
          </p:cNvSpPr>
          <p:nvPr>
            <p:ph type="body" idx="2"/>
          </p:nvPr>
        </p:nvSpPr>
        <p:spPr>
          <a:xfrm>
            <a:off x="4613368" y="1805267"/>
            <a:ext cx="2922400" cy="40400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7" name="Google Shape;37;p7"/>
          <p:cNvSpPr txBox="1">
            <a:spLocks noGrp="1"/>
          </p:cNvSpPr>
          <p:nvPr>
            <p:ph type="body" idx="3"/>
          </p:nvPr>
        </p:nvSpPr>
        <p:spPr>
          <a:xfrm>
            <a:off x="7842903" y="1805267"/>
            <a:ext cx="2922400" cy="40400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8" name="Google Shape;38;p7"/>
          <p:cNvSpPr txBox="1">
            <a:spLocks noGrp="1"/>
          </p:cNvSpPr>
          <p:nvPr>
            <p:ph type="sldNum" idx="12"/>
          </p:nvPr>
        </p:nvSpPr>
        <p:spPr>
          <a:xfrm>
            <a:off x="11104245" y="61299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9773614-18EE-FB48-B3E5-3182D80B7B7D}" type="slidenum">
              <a:rPr lang="en-US" smtClean="0"/>
              <a:t>‹#›</a:t>
            </a:fld>
            <a:endParaRPr lang="en-US"/>
          </a:p>
        </p:txBody>
      </p:sp>
    </p:spTree>
    <p:extLst>
      <p:ext uri="{BB962C8B-B14F-4D97-AF65-F5344CB8AC3E}">
        <p14:creationId xmlns:p14="http://schemas.microsoft.com/office/powerpoint/2010/main" val="3340855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
        <p:cNvGrpSpPr/>
        <p:nvPr/>
      </p:nvGrpSpPr>
      <p:grpSpPr>
        <a:xfrm>
          <a:off x="0" y="0"/>
          <a:ext cx="0" cy="0"/>
          <a:chOff x="0" y="0"/>
          <a:chExt cx="0" cy="0"/>
        </a:xfrm>
      </p:grpSpPr>
      <p:sp>
        <p:nvSpPr>
          <p:cNvPr id="40" name="Google Shape;40;p8"/>
          <p:cNvSpPr/>
          <p:nvPr/>
        </p:nvSpPr>
        <p:spPr>
          <a:xfrm>
            <a:off x="0" y="3501099"/>
            <a:ext cx="12192000" cy="297643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1" name="Google Shape;41;p8"/>
          <p:cNvSpPr txBox="1">
            <a:spLocks noGrp="1"/>
          </p:cNvSpPr>
          <p:nvPr>
            <p:ph type="title"/>
          </p:nvPr>
        </p:nvSpPr>
        <p:spPr>
          <a:xfrm>
            <a:off x="1383833" y="1114667"/>
            <a:ext cx="94244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42" name="Google Shape;42;p8"/>
          <p:cNvSpPr txBox="1">
            <a:spLocks noGrp="1"/>
          </p:cNvSpPr>
          <p:nvPr>
            <p:ph type="sldNum" idx="12"/>
          </p:nvPr>
        </p:nvSpPr>
        <p:spPr>
          <a:xfrm>
            <a:off x="11104245" y="61299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9773614-18EE-FB48-B3E5-3182D80B7B7D}" type="slidenum">
              <a:rPr lang="en-US" smtClean="0"/>
              <a:t>‹#›</a:t>
            </a:fld>
            <a:endParaRPr lang="en-US"/>
          </a:p>
        </p:txBody>
      </p:sp>
    </p:spTree>
    <p:extLst>
      <p:ext uri="{BB962C8B-B14F-4D97-AF65-F5344CB8AC3E}">
        <p14:creationId xmlns:p14="http://schemas.microsoft.com/office/powerpoint/2010/main" val="316313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9"/>
          <p:cNvSpPr/>
          <p:nvPr/>
        </p:nvSpPr>
        <p:spPr>
          <a:xfrm>
            <a:off x="0" y="3501098"/>
            <a:ext cx="12192000" cy="297643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 name="Google Shape;45;p9"/>
          <p:cNvSpPr txBox="1">
            <a:spLocks noGrp="1"/>
          </p:cNvSpPr>
          <p:nvPr>
            <p:ph type="body" idx="1"/>
          </p:nvPr>
        </p:nvSpPr>
        <p:spPr>
          <a:xfrm>
            <a:off x="1383833" y="5570267"/>
            <a:ext cx="9424400" cy="524800"/>
          </a:xfrm>
          <a:prstGeom prst="rect">
            <a:avLst/>
          </a:prstGeom>
        </p:spPr>
        <p:txBody>
          <a:bodyPr spcFirstLastPara="1" wrap="square" lIns="0" tIns="0" rIns="0" bIns="0" anchor="t" anchorCtr="0">
            <a:noAutofit/>
          </a:bodyPr>
          <a:lstStyle>
            <a:lvl1pPr marL="609585" lvl="0" indent="-304792" rtl="0">
              <a:spcBef>
                <a:spcPts val="0"/>
              </a:spcBef>
              <a:spcAft>
                <a:spcPts val="0"/>
              </a:spcAft>
              <a:buSzPts val="1800"/>
              <a:buNone/>
              <a:defRPr sz="2400"/>
            </a:lvl1pPr>
          </a:lstStyle>
          <a:p>
            <a:pPr lvl="0"/>
            <a:r>
              <a:rPr lang="en-US"/>
              <a:t>Click to edit Master text styles</a:t>
            </a:r>
          </a:p>
        </p:txBody>
      </p:sp>
      <p:sp>
        <p:nvSpPr>
          <p:cNvPr id="46" name="Google Shape;46;p9"/>
          <p:cNvSpPr txBox="1">
            <a:spLocks noGrp="1"/>
          </p:cNvSpPr>
          <p:nvPr>
            <p:ph type="sldNum" idx="12"/>
          </p:nvPr>
        </p:nvSpPr>
        <p:spPr>
          <a:xfrm>
            <a:off x="11104245" y="61299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9773614-18EE-FB48-B3E5-3182D80B7B7D}" type="slidenum">
              <a:rPr lang="en-US" smtClean="0"/>
              <a:t>‹#›</a:t>
            </a:fld>
            <a:endParaRPr lang="en-US"/>
          </a:p>
        </p:txBody>
      </p:sp>
    </p:spTree>
    <p:extLst>
      <p:ext uri="{BB962C8B-B14F-4D97-AF65-F5344CB8AC3E}">
        <p14:creationId xmlns:p14="http://schemas.microsoft.com/office/powerpoint/2010/main" val="373381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Light" type="blank">
  <p:cSld name="Blank - Light">
    <p:spTree>
      <p:nvGrpSpPr>
        <p:cNvPr id="1" name="Shape 47"/>
        <p:cNvGrpSpPr/>
        <p:nvPr/>
      </p:nvGrpSpPr>
      <p:grpSpPr>
        <a:xfrm>
          <a:off x="0" y="0"/>
          <a:ext cx="0" cy="0"/>
          <a:chOff x="0" y="0"/>
          <a:chExt cx="0" cy="0"/>
        </a:xfrm>
      </p:grpSpPr>
      <p:sp>
        <p:nvSpPr>
          <p:cNvPr id="48" name="Google Shape;48;p10"/>
          <p:cNvSpPr/>
          <p:nvPr/>
        </p:nvSpPr>
        <p:spPr>
          <a:xfrm>
            <a:off x="0" y="1940781"/>
            <a:ext cx="12192000" cy="297643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11104245" y="61299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9773614-18EE-FB48-B3E5-3182D80B7B7D}" type="slidenum">
              <a:rPr lang="en-US" smtClean="0"/>
              <a:t>‹#›</a:t>
            </a:fld>
            <a:endParaRPr lang="en-US"/>
          </a:p>
        </p:txBody>
      </p:sp>
    </p:spTree>
    <p:extLst>
      <p:ext uri="{BB962C8B-B14F-4D97-AF65-F5344CB8AC3E}">
        <p14:creationId xmlns:p14="http://schemas.microsoft.com/office/powerpoint/2010/main" val="120768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83833" y="1114667"/>
            <a:ext cx="9424400" cy="5284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a:endParaRPr dirty="0"/>
          </a:p>
        </p:txBody>
      </p:sp>
      <p:sp>
        <p:nvSpPr>
          <p:cNvPr id="7" name="Google Shape;7;p1"/>
          <p:cNvSpPr txBox="1">
            <a:spLocks noGrp="1"/>
          </p:cNvSpPr>
          <p:nvPr>
            <p:ph type="body" idx="1"/>
          </p:nvPr>
        </p:nvSpPr>
        <p:spPr>
          <a:xfrm>
            <a:off x="1383833" y="1805264"/>
            <a:ext cx="9424400" cy="40452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marL="914400" lvl="1" indent="-3810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marL="1371600" lvl="2" indent="-3810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marL="1828800" lvl="3"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marL="2286000" lvl="4"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marL="2743200" lvl="5"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marL="3200400" lvl="6"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marL="3657600" lvl="7"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marL="4114800" lvl="8"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a:endParaRPr dirty="0"/>
          </a:p>
        </p:txBody>
      </p:sp>
      <p:sp>
        <p:nvSpPr>
          <p:cNvPr id="8" name="Google Shape;8;p1"/>
          <p:cNvSpPr txBox="1">
            <a:spLocks noGrp="1"/>
          </p:cNvSpPr>
          <p:nvPr>
            <p:ph type="sldNum" idx="12"/>
          </p:nvPr>
        </p:nvSpPr>
        <p:spPr>
          <a:xfrm>
            <a:off x="11104245" y="6129935"/>
            <a:ext cx="731600" cy="524800"/>
          </a:xfrm>
          <a:prstGeom prst="rect">
            <a:avLst/>
          </a:prstGeom>
          <a:noFill/>
          <a:ln>
            <a:noFill/>
          </a:ln>
        </p:spPr>
        <p:txBody>
          <a:bodyPr spcFirstLastPara="1" wrap="square" lIns="0" tIns="0" rIns="0" bIns="0" anchor="ctr" anchorCtr="0">
            <a:noAutofit/>
          </a:bodyPr>
          <a:lstStyle>
            <a:lvl1pPr lvl="0" algn="r" rtl="0">
              <a:buNone/>
              <a:defRPr sz="1733">
                <a:solidFill>
                  <a:schemeClr val="accent1"/>
                </a:solidFill>
                <a:latin typeface="Inter-Regular"/>
                <a:ea typeface="Inter-Regular"/>
                <a:cs typeface="Inter-Regular"/>
                <a:sym typeface="Inter-Regular"/>
              </a:defRPr>
            </a:lvl1pPr>
            <a:lvl2pPr lvl="1" algn="r" rtl="0">
              <a:buNone/>
              <a:defRPr sz="1733">
                <a:solidFill>
                  <a:schemeClr val="accent1"/>
                </a:solidFill>
                <a:latin typeface="Inter-Regular"/>
                <a:ea typeface="Inter-Regular"/>
                <a:cs typeface="Inter-Regular"/>
                <a:sym typeface="Inter-Regular"/>
              </a:defRPr>
            </a:lvl2pPr>
            <a:lvl3pPr lvl="2" algn="r" rtl="0">
              <a:buNone/>
              <a:defRPr sz="1733">
                <a:solidFill>
                  <a:schemeClr val="accent1"/>
                </a:solidFill>
                <a:latin typeface="Inter-Regular"/>
                <a:ea typeface="Inter-Regular"/>
                <a:cs typeface="Inter-Regular"/>
                <a:sym typeface="Inter-Regular"/>
              </a:defRPr>
            </a:lvl3pPr>
            <a:lvl4pPr lvl="3" algn="r" rtl="0">
              <a:buNone/>
              <a:defRPr sz="1733">
                <a:solidFill>
                  <a:schemeClr val="accent1"/>
                </a:solidFill>
                <a:latin typeface="Inter-Regular"/>
                <a:ea typeface="Inter-Regular"/>
                <a:cs typeface="Inter-Regular"/>
                <a:sym typeface="Inter-Regular"/>
              </a:defRPr>
            </a:lvl4pPr>
            <a:lvl5pPr lvl="4" algn="r" rtl="0">
              <a:buNone/>
              <a:defRPr sz="1733">
                <a:solidFill>
                  <a:schemeClr val="accent1"/>
                </a:solidFill>
                <a:latin typeface="Inter-Regular"/>
                <a:ea typeface="Inter-Regular"/>
                <a:cs typeface="Inter-Regular"/>
                <a:sym typeface="Inter-Regular"/>
              </a:defRPr>
            </a:lvl5pPr>
            <a:lvl6pPr lvl="5" algn="r" rtl="0">
              <a:buNone/>
              <a:defRPr sz="1733">
                <a:solidFill>
                  <a:schemeClr val="accent1"/>
                </a:solidFill>
                <a:latin typeface="Inter-Regular"/>
                <a:ea typeface="Inter-Regular"/>
                <a:cs typeface="Inter-Regular"/>
                <a:sym typeface="Inter-Regular"/>
              </a:defRPr>
            </a:lvl6pPr>
            <a:lvl7pPr lvl="6" algn="r" rtl="0">
              <a:buNone/>
              <a:defRPr sz="1733">
                <a:solidFill>
                  <a:schemeClr val="accent1"/>
                </a:solidFill>
                <a:latin typeface="Inter-Regular"/>
                <a:ea typeface="Inter-Regular"/>
                <a:cs typeface="Inter-Regular"/>
                <a:sym typeface="Inter-Regular"/>
              </a:defRPr>
            </a:lvl7pPr>
            <a:lvl8pPr lvl="7" algn="r" rtl="0">
              <a:buNone/>
              <a:defRPr sz="1733">
                <a:solidFill>
                  <a:schemeClr val="accent1"/>
                </a:solidFill>
                <a:latin typeface="Inter-Regular"/>
                <a:ea typeface="Inter-Regular"/>
                <a:cs typeface="Inter-Regular"/>
                <a:sym typeface="Inter-Regular"/>
              </a:defRPr>
            </a:lvl8pPr>
            <a:lvl9pPr lvl="8" algn="r" rtl="0">
              <a:buNone/>
              <a:defRPr sz="1733">
                <a:solidFill>
                  <a:schemeClr val="accent1"/>
                </a:solidFill>
                <a:latin typeface="Inter-Regular"/>
                <a:ea typeface="Inter-Regular"/>
                <a:cs typeface="Inter-Regular"/>
                <a:sym typeface="Inter-Regular"/>
              </a:defRPr>
            </a:lvl9pPr>
          </a:lstStyle>
          <a:p>
            <a:fld id="{F9773614-18EE-FB48-B3E5-3182D80B7B7D}" type="slidenum">
              <a:rPr lang="en-US" smtClean="0"/>
              <a:t>‹#›</a:t>
            </a:fld>
            <a:endParaRPr lang="en-US"/>
          </a:p>
        </p:txBody>
      </p:sp>
    </p:spTree>
    <p:extLst>
      <p:ext uri="{BB962C8B-B14F-4D97-AF65-F5344CB8AC3E}">
        <p14:creationId xmlns:p14="http://schemas.microsoft.com/office/powerpoint/2010/main" val="375302745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package" Target="../embeddings/Microsoft_Excel_Worksheet1.xlsx"/></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4.e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package" Target="../embeddings/Microsoft_Excel_Worksheet3.xlsx"/><Relationship Id="rId5" Type="http://schemas.openxmlformats.org/officeDocument/2006/relationships/image" Target="../media/image3.emf"/><Relationship Id="rId4" Type="http://schemas.openxmlformats.org/officeDocument/2006/relationships/package" Target="../embeddings/Microsoft_Excel_Worksheet2.xlsx"/></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6.e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package" Target="../embeddings/Microsoft_Excel_Worksheet5.xlsx"/><Relationship Id="rId5" Type="http://schemas.openxmlformats.org/officeDocument/2006/relationships/image" Target="../media/image5.emf"/><Relationship Id="rId4" Type="http://schemas.openxmlformats.org/officeDocument/2006/relationships/package" Target="../embeddings/Microsoft_Excel_Worksheet4.xlsx"/></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8.e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package" Target="../embeddings/Microsoft_Excel_Worksheet7.xlsx"/><Relationship Id="rId5" Type="http://schemas.openxmlformats.org/officeDocument/2006/relationships/image" Target="../media/image7.emf"/><Relationship Id="rId4" Type="http://schemas.openxmlformats.org/officeDocument/2006/relationships/package" Target="../embeddings/Microsoft_Excel_Worksheet6.xlsx"/></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0.tif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package" Target="../embeddings/Microsoft_Excel_Worksheet.xlsx"/></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ACCA3-C7D7-0047-974B-7FEA3538089C}"/>
              </a:ext>
            </a:extLst>
          </p:cNvPr>
          <p:cNvSpPr>
            <a:spLocks noGrp="1"/>
          </p:cNvSpPr>
          <p:nvPr>
            <p:ph type="ctrTitle"/>
          </p:nvPr>
        </p:nvSpPr>
        <p:spPr/>
        <p:txBody>
          <a:bodyPr/>
          <a:lstStyle/>
          <a:p>
            <a:r>
              <a:rPr lang="en-US" dirty="0"/>
              <a:t>Structure of Conscientiousness</a:t>
            </a:r>
          </a:p>
        </p:txBody>
      </p:sp>
      <p:sp>
        <p:nvSpPr>
          <p:cNvPr id="3" name="Subtitle 2">
            <a:extLst>
              <a:ext uri="{FF2B5EF4-FFF2-40B4-BE49-F238E27FC236}">
                <a16:creationId xmlns:a16="http://schemas.microsoft.com/office/drawing/2014/main" id="{5A6DBE7D-62E6-7F4A-9539-1CB8A38B43D1}"/>
              </a:ext>
            </a:extLst>
          </p:cNvPr>
          <p:cNvSpPr>
            <a:spLocks noGrp="1"/>
          </p:cNvSpPr>
          <p:nvPr>
            <p:ph type="subTitle" idx="1"/>
          </p:nvPr>
        </p:nvSpPr>
        <p:spPr/>
        <p:txBody>
          <a:bodyPr/>
          <a:lstStyle/>
          <a:p>
            <a:r>
              <a:rPr lang="en-US" dirty="0"/>
              <a:t>Trevor Basil</a:t>
            </a:r>
          </a:p>
          <a:p>
            <a:r>
              <a:rPr lang="en-US" dirty="0"/>
              <a:t>Fall 2020 – Brown Bag</a:t>
            </a:r>
          </a:p>
        </p:txBody>
      </p:sp>
    </p:spTree>
    <p:extLst>
      <p:ext uri="{BB962C8B-B14F-4D97-AF65-F5344CB8AC3E}">
        <p14:creationId xmlns:p14="http://schemas.microsoft.com/office/powerpoint/2010/main" val="1839772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EDE2-8641-4348-875B-0B2CE27CE060}"/>
              </a:ext>
            </a:extLst>
          </p:cNvPr>
          <p:cNvSpPr>
            <a:spLocks noGrp="1"/>
          </p:cNvSpPr>
          <p:nvPr>
            <p:ph type="title"/>
          </p:nvPr>
        </p:nvSpPr>
        <p:spPr>
          <a:xfrm>
            <a:off x="1383833" y="743336"/>
            <a:ext cx="9424400" cy="528400"/>
          </a:xfrm>
        </p:spPr>
        <p:txBody>
          <a:bodyPr/>
          <a:lstStyle/>
          <a:p>
            <a:r>
              <a:rPr lang="en-US" dirty="0"/>
              <a:t>UCR Undergraduate Sample	</a:t>
            </a:r>
          </a:p>
        </p:txBody>
      </p:sp>
      <p:sp>
        <p:nvSpPr>
          <p:cNvPr id="3" name="Content Placeholder 2">
            <a:extLst>
              <a:ext uri="{FF2B5EF4-FFF2-40B4-BE49-F238E27FC236}">
                <a16:creationId xmlns:a16="http://schemas.microsoft.com/office/drawing/2014/main" id="{27379503-2759-244B-BB55-56F6F1710594}"/>
              </a:ext>
            </a:extLst>
          </p:cNvPr>
          <p:cNvSpPr>
            <a:spLocks noGrp="1"/>
          </p:cNvSpPr>
          <p:nvPr>
            <p:ph idx="1"/>
          </p:nvPr>
        </p:nvSpPr>
        <p:spPr>
          <a:xfrm>
            <a:off x="1383833" y="1406400"/>
            <a:ext cx="9424400" cy="4045200"/>
          </a:xfrm>
        </p:spPr>
        <p:txBody>
          <a:bodyPr/>
          <a:lstStyle/>
          <a:p>
            <a:r>
              <a:rPr lang="en-US" dirty="0"/>
              <a:t>N = 395</a:t>
            </a:r>
          </a:p>
          <a:p>
            <a:r>
              <a:rPr lang="en-US" dirty="0"/>
              <a:t>Average Age – 20.63</a:t>
            </a:r>
          </a:p>
          <a:p>
            <a:r>
              <a:rPr lang="en-US" dirty="0"/>
              <a:t>Ethnicity </a:t>
            </a:r>
          </a:p>
          <a:p>
            <a:pPr lvl="1"/>
            <a:r>
              <a:rPr lang="en-US" dirty="0" err="1"/>
              <a:t>LatinX</a:t>
            </a:r>
            <a:r>
              <a:rPr lang="en-US" dirty="0"/>
              <a:t> – 38.5%</a:t>
            </a:r>
          </a:p>
          <a:p>
            <a:pPr lvl="1"/>
            <a:r>
              <a:rPr lang="en-US" dirty="0"/>
              <a:t>Asian – 36.8%</a:t>
            </a:r>
          </a:p>
          <a:p>
            <a:pPr lvl="1"/>
            <a:r>
              <a:rPr lang="en-US" dirty="0"/>
              <a:t>Caucasian – 7.4%</a:t>
            </a:r>
          </a:p>
          <a:p>
            <a:pPr lvl="1"/>
            <a:r>
              <a:rPr lang="en-US" dirty="0"/>
              <a:t>African American – 5.2%</a:t>
            </a:r>
          </a:p>
          <a:p>
            <a:pPr lvl="1"/>
            <a:r>
              <a:rPr lang="en-US" dirty="0"/>
              <a:t>Middle Eastern – 3.6%</a:t>
            </a:r>
          </a:p>
          <a:p>
            <a:pPr lvl="1"/>
            <a:r>
              <a:rPr lang="en-US" dirty="0"/>
              <a:t>Pacific Islander – 2.9%</a:t>
            </a:r>
          </a:p>
          <a:p>
            <a:pPr lvl="1"/>
            <a:r>
              <a:rPr lang="en-US" dirty="0"/>
              <a:t>Mixed/Other – 5.7% </a:t>
            </a:r>
          </a:p>
          <a:p>
            <a:r>
              <a:rPr lang="en-US" dirty="0"/>
              <a:t>Gender – 65.8% female</a:t>
            </a:r>
          </a:p>
          <a:p>
            <a:endParaRPr lang="en-US" dirty="0"/>
          </a:p>
        </p:txBody>
      </p:sp>
    </p:spTree>
    <p:extLst>
      <p:ext uri="{BB962C8B-B14F-4D97-AF65-F5344CB8AC3E}">
        <p14:creationId xmlns:p14="http://schemas.microsoft.com/office/powerpoint/2010/main" val="494376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EDE2-8641-4348-875B-0B2CE27CE060}"/>
              </a:ext>
            </a:extLst>
          </p:cNvPr>
          <p:cNvSpPr>
            <a:spLocks noGrp="1"/>
          </p:cNvSpPr>
          <p:nvPr>
            <p:ph type="title"/>
          </p:nvPr>
        </p:nvSpPr>
        <p:spPr>
          <a:xfrm>
            <a:off x="1383833" y="743336"/>
            <a:ext cx="9424400" cy="528400"/>
          </a:xfrm>
        </p:spPr>
        <p:txBody>
          <a:bodyPr/>
          <a:lstStyle/>
          <a:p>
            <a:r>
              <a:rPr lang="en-US" dirty="0"/>
              <a:t>Prolific Sample</a:t>
            </a:r>
          </a:p>
        </p:txBody>
      </p:sp>
      <p:sp>
        <p:nvSpPr>
          <p:cNvPr id="3" name="Content Placeholder 2">
            <a:extLst>
              <a:ext uri="{FF2B5EF4-FFF2-40B4-BE49-F238E27FC236}">
                <a16:creationId xmlns:a16="http://schemas.microsoft.com/office/drawing/2014/main" id="{27379503-2759-244B-BB55-56F6F1710594}"/>
              </a:ext>
            </a:extLst>
          </p:cNvPr>
          <p:cNvSpPr>
            <a:spLocks noGrp="1"/>
          </p:cNvSpPr>
          <p:nvPr>
            <p:ph idx="1"/>
          </p:nvPr>
        </p:nvSpPr>
        <p:spPr>
          <a:xfrm>
            <a:off x="1383833" y="1406400"/>
            <a:ext cx="9424400" cy="4045200"/>
          </a:xfrm>
        </p:spPr>
        <p:txBody>
          <a:bodyPr/>
          <a:lstStyle/>
          <a:p>
            <a:r>
              <a:rPr lang="en-US" dirty="0"/>
              <a:t>N = 300</a:t>
            </a:r>
          </a:p>
          <a:p>
            <a:r>
              <a:rPr lang="en-US" dirty="0"/>
              <a:t>Average Age – 30.94</a:t>
            </a:r>
          </a:p>
          <a:p>
            <a:r>
              <a:rPr lang="en-US" dirty="0"/>
              <a:t>Ethnicity </a:t>
            </a:r>
          </a:p>
          <a:p>
            <a:pPr lvl="1"/>
            <a:r>
              <a:rPr lang="en-US" dirty="0" err="1"/>
              <a:t>LatinX</a:t>
            </a:r>
            <a:r>
              <a:rPr lang="en-US" dirty="0"/>
              <a:t> – 9.0%</a:t>
            </a:r>
          </a:p>
          <a:p>
            <a:pPr lvl="1"/>
            <a:r>
              <a:rPr lang="en-US" dirty="0"/>
              <a:t>Asian – 11.7%</a:t>
            </a:r>
          </a:p>
          <a:p>
            <a:pPr lvl="1"/>
            <a:r>
              <a:rPr lang="en-US" dirty="0"/>
              <a:t>Caucasian – 59.3%</a:t>
            </a:r>
          </a:p>
          <a:p>
            <a:pPr lvl="1"/>
            <a:r>
              <a:rPr lang="en-US" dirty="0"/>
              <a:t>African American – 9.3%</a:t>
            </a:r>
          </a:p>
          <a:p>
            <a:pPr lvl="1"/>
            <a:r>
              <a:rPr lang="en-US" dirty="0"/>
              <a:t>Middle Eastern – 1.3%</a:t>
            </a:r>
          </a:p>
          <a:p>
            <a:pPr lvl="1"/>
            <a:r>
              <a:rPr lang="en-US" dirty="0"/>
              <a:t>Mixed/Other – 5.7% </a:t>
            </a:r>
          </a:p>
          <a:p>
            <a:r>
              <a:rPr lang="en-US" dirty="0"/>
              <a:t>Gender – 56.7% Female</a:t>
            </a:r>
          </a:p>
          <a:p>
            <a:endParaRPr lang="en-US" dirty="0"/>
          </a:p>
        </p:txBody>
      </p:sp>
    </p:spTree>
    <p:extLst>
      <p:ext uri="{BB962C8B-B14F-4D97-AF65-F5344CB8AC3E}">
        <p14:creationId xmlns:p14="http://schemas.microsoft.com/office/powerpoint/2010/main" val="3336869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72F1-5EEE-C54E-BCD4-2C761FC43C7E}"/>
              </a:ext>
            </a:extLst>
          </p:cNvPr>
          <p:cNvSpPr>
            <a:spLocks noGrp="1"/>
          </p:cNvSpPr>
          <p:nvPr>
            <p:ph type="title"/>
          </p:nvPr>
        </p:nvSpPr>
        <p:spPr/>
        <p:txBody>
          <a:bodyPr/>
          <a:lstStyle/>
          <a:p>
            <a:r>
              <a:rPr lang="en-US" dirty="0"/>
              <a:t>Analytic Plan</a:t>
            </a:r>
          </a:p>
        </p:txBody>
      </p:sp>
      <p:sp>
        <p:nvSpPr>
          <p:cNvPr id="3" name="Content Placeholder 2">
            <a:extLst>
              <a:ext uri="{FF2B5EF4-FFF2-40B4-BE49-F238E27FC236}">
                <a16:creationId xmlns:a16="http://schemas.microsoft.com/office/drawing/2014/main" id="{9FD89748-24A5-734F-8A60-24D8A03A8E44}"/>
              </a:ext>
            </a:extLst>
          </p:cNvPr>
          <p:cNvSpPr>
            <a:spLocks noGrp="1"/>
          </p:cNvSpPr>
          <p:nvPr>
            <p:ph idx="1"/>
          </p:nvPr>
        </p:nvSpPr>
        <p:spPr/>
        <p:txBody>
          <a:bodyPr/>
          <a:lstStyle/>
          <a:p>
            <a:r>
              <a:rPr lang="en-US" dirty="0"/>
              <a:t>Exploratory Factor Analysis</a:t>
            </a:r>
          </a:p>
          <a:p>
            <a:pPr lvl="1"/>
            <a:r>
              <a:rPr lang="en-US" dirty="0"/>
              <a:t>Goal to identify the underlying relationships between measured variables</a:t>
            </a:r>
          </a:p>
          <a:p>
            <a:pPr lvl="1"/>
            <a:r>
              <a:rPr lang="en-US" dirty="0"/>
              <a:t>Maximum Likelihood </a:t>
            </a:r>
          </a:p>
          <a:p>
            <a:pPr lvl="2"/>
            <a:r>
              <a:rPr lang="en-US" dirty="0"/>
              <a:t>Prelim tests suggested that data were normally distributed</a:t>
            </a:r>
          </a:p>
          <a:p>
            <a:pPr lvl="2"/>
            <a:r>
              <a:rPr lang="en-US" dirty="0"/>
              <a:t>Allows flexibility for calculating correlations among factors</a:t>
            </a:r>
          </a:p>
          <a:p>
            <a:pPr lvl="2"/>
            <a:r>
              <a:rPr lang="en-US" dirty="0"/>
              <a:t>Offers opportunity for goodness of fit calculations</a:t>
            </a:r>
          </a:p>
          <a:p>
            <a:pPr lvl="1"/>
            <a:r>
              <a:rPr lang="en-US" dirty="0" err="1"/>
              <a:t>Oblimin</a:t>
            </a:r>
            <a:r>
              <a:rPr lang="en-US" dirty="0"/>
              <a:t> Rotation </a:t>
            </a:r>
          </a:p>
          <a:p>
            <a:pPr lvl="2"/>
            <a:r>
              <a:rPr lang="en-US" dirty="0"/>
              <a:t>Allows correlation among factors</a:t>
            </a:r>
          </a:p>
          <a:p>
            <a:pPr lvl="1"/>
            <a:endParaRPr lang="en-US" dirty="0"/>
          </a:p>
          <a:p>
            <a:endParaRPr lang="en-US" dirty="0"/>
          </a:p>
        </p:txBody>
      </p:sp>
    </p:spTree>
    <p:extLst>
      <p:ext uri="{BB962C8B-B14F-4D97-AF65-F5344CB8AC3E}">
        <p14:creationId xmlns:p14="http://schemas.microsoft.com/office/powerpoint/2010/main" val="3856363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EDE2-8641-4348-875B-0B2CE27CE060}"/>
              </a:ext>
            </a:extLst>
          </p:cNvPr>
          <p:cNvSpPr>
            <a:spLocks noGrp="1"/>
          </p:cNvSpPr>
          <p:nvPr>
            <p:ph type="title"/>
          </p:nvPr>
        </p:nvSpPr>
        <p:spPr/>
        <p:txBody>
          <a:bodyPr/>
          <a:lstStyle/>
          <a:p>
            <a:r>
              <a:rPr lang="en-US" dirty="0"/>
              <a:t>Factor Comparison</a:t>
            </a:r>
          </a:p>
        </p:txBody>
      </p:sp>
      <p:sp>
        <p:nvSpPr>
          <p:cNvPr id="3" name="Content Placeholder 2">
            <a:extLst>
              <a:ext uri="{FF2B5EF4-FFF2-40B4-BE49-F238E27FC236}">
                <a16:creationId xmlns:a16="http://schemas.microsoft.com/office/drawing/2014/main" id="{27379503-2759-244B-BB55-56F6F1710594}"/>
              </a:ext>
            </a:extLst>
          </p:cNvPr>
          <p:cNvSpPr>
            <a:spLocks noGrp="1"/>
          </p:cNvSpPr>
          <p:nvPr>
            <p:ph idx="1"/>
          </p:nvPr>
        </p:nvSpPr>
        <p:spPr/>
        <p:txBody>
          <a:bodyPr/>
          <a:lstStyle/>
          <a:p>
            <a:endParaRPr lang="en-US" dirty="0"/>
          </a:p>
          <a:p>
            <a:r>
              <a:rPr lang="en-US" dirty="0"/>
              <a:t>Identifying the Number of Factor</a:t>
            </a:r>
          </a:p>
          <a:p>
            <a:pPr lvl="1"/>
            <a:r>
              <a:rPr lang="en-US" dirty="0"/>
              <a:t>Scree Plot</a:t>
            </a:r>
          </a:p>
          <a:p>
            <a:pPr lvl="1"/>
            <a:r>
              <a:rPr lang="en-US" dirty="0"/>
              <a:t>Parallel analysis</a:t>
            </a:r>
          </a:p>
          <a:p>
            <a:pPr lvl="2"/>
            <a:r>
              <a:rPr lang="en-US" dirty="0"/>
              <a:t>Repeatedly see three factors greater than random</a:t>
            </a:r>
          </a:p>
          <a:p>
            <a:pPr lvl="1"/>
            <a:r>
              <a:rPr lang="en-US" dirty="0"/>
              <a:t>RMSEA = .06 (SONA) .07 (Prolific)</a:t>
            </a:r>
          </a:p>
          <a:p>
            <a:r>
              <a:rPr lang="en-US" dirty="0"/>
              <a:t>No factor correlation exceeded .5</a:t>
            </a:r>
          </a:p>
          <a:p>
            <a:endParaRPr lang="en-US" dirty="0"/>
          </a:p>
          <a:p>
            <a:endParaRPr lang="en-US" dirty="0"/>
          </a:p>
        </p:txBody>
      </p:sp>
    </p:spTree>
    <p:extLst>
      <p:ext uri="{BB962C8B-B14F-4D97-AF65-F5344CB8AC3E}">
        <p14:creationId xmlns:p14="http://schemas.microsoft.com/office/powerpoint/2010/main" val="622531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EDE2-8641-4348-875B-0B2CE27CE060}"/>
              </a:ext>
            </a:extLst>
          </p:cNvPr>
          <p:cNvSpPr>
            <a:spLocks noGrp="1"/>
          </p:cNvSpPr>
          <p:nvPr>
            <p:ph type="title"/>
          </p:nvPr>
        </p:nvSpPr>
        <p:spPr>
          <a:xfrm>
            <a:off x="1383800" y="0"/>
            <a:ext cx="9424400" cy="528400"/>
          </a:xfrm>
        </p:spPr>
        <p:txBody>
          <a:bodyPr/>
          <a:lstStyle/>
          <a:p>
            <a:r>
              <a:rPr lang="en-US" dirty="0"/>
              <a:t>Factor Comparison</a:t>
            </a:r>
          </a:p>
        </p:txBody>
      </p:sp>
      <p:graphicFrame>
        <p:nvGraphicFramePr>
          <p:cNvPr id="7" name="Content Placeholder 6">
            <a:extLst>
              <a:ext uri="{FF2B5EF4-FFF2-40B4-BE49-F238E27FC236}">
                <a16:creationId xmlns:a16="http://schemas.microsoft.com/office/drawing/2014/main" id="{B7A42DB5-C38B-734B-948D-A167993C67B0}"/>
              </a:ext>
            </a:extLst>
          </p:cNvPr>
          <p:cNvGraphicFramePr>
            <a:graphicFrameLocks noGrp="1" noChangeAspect="1"/>
          </p:cNvGraphicFramePr>
          <p:nvPr>
            <p:ph idx="1"/>
            <p:extLst>
              <p:ext uri="{D42A27DB-BD31-4B8C-83A1-F6EECF244321}">
                <p14:modId xmlns:p14="http://schemas.microsoft.com/office/powerpoint/2010/main" val="1009553075"/>
              </p:ext>
            </p:extLst>
          </p:nvPr>
        </p:nvGraphicFramePr>
        <p:xfrm>
          <a:off x="1219097" y="691238"/>
          <a:ext cx="9753805" cy="5873988"/>
        </p:xfrm>
        <a:graphic>
          <a:graphicData uri="http://schemas.openxmlformats.org/presentationml/2006/ole">
            <mc:AlternateContent xmlns:mc="http://schemas.openxmlformats.org/markup-compatibility/2006">
              <mc:Choice xmlns:v="urn:schemas-microsoft-com:vml" Requires="v">
                <p:oleObj spid="_x0000_s11304" name="Worksheet" r:id="rId4" imgW="9131300" imgH="5499100" progId="Excel.Sheet.12">
                  <p:embed/>
                </p:oleObj>
              </mc:Choice>
              <mc:Fallback>
                <p:oleObj name="Worksheet" r:id="rId4" imgW="9131300" imgH="5499100" progId="Excel.Sheet.12">
                  <p:embed/>
                  <p:pic>
                    <p:nvPicPr>
                      <p:cNvPr id="0" name=""/>
                      <p:cNvPicPr/>
                      <p:nvPr/>
                    </p:nvPicPr>
                    <p:blipFill>
                      <a:blip r:embed="rId5"/>
                      <a:stretch>
                        <a:fillRect/>
                      </a:stretch>
                    </p:blipFill>
                    <p:spPr>
                      <a:xfrm>
                        <a:off x="1219097" y="691238"/>
                        <a:ext cx="9753805" cy="5873988"/>
                      </a:xfrm>
                      <a:prstGeom prst="rect">
                        <a:avLst/>
                      </a:prstGeom>
                    </p:spPr>
                  </p:pic>
                </p:oleObj>
              </mc:Fallback>
            </mc:AlternateContent>
          </a:graphicData>
        </a:graphic>
      </p:graphicFrame>
    </p:spTree>
    <p:extLst>
      <p:ext uri="{BB962C8B-B14F-4D97-AF65-F5344CB8AC3E}">
        <p14:creationId xmlns:p14="http://schemas.microsoft.com/office/powerpoint/2010/main" val="442601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EDE2-8641-4348-875B-0B2CE27CE060}"/>
              </a:ext>
            </a:extLst>
          </p:cNvPr>
          <p:cNvSpPr>
            <a:spLocks noGrp="1"/>
          </p:cNvSpPr>
          <p:nvPr>
            <p:ph type="title"/>
          </p:nvPr>
        </p:nvSpPr>
        <p:spPr/>
        <p:txBody>
          <a:bodyPr/>
          <a:lstStyle/>
          <a:p>
            <a:r>
              <a:rPr lang="en-US" dirty="0"/>
              <a:t>Naming the Three Factors</a:t>
            </a:r>
          </a:p>
        </p:txBody>
      </p:sp>
      <p:sp>
        <p:nvSpPr>
          <p:cNvPr id="3" name="Content Placeholder 2">
            <a:extLst>
              <a:ext uri="{FF2B5EF4-FFF2-40B4-BE49-F238E27FC236}">
                <a16:creationId xmlns:a16="http://schemas.microsoft.com/office/drawing/2014/main" id="{27379503-2759-244B-BB55-56F6F1710594}"/>
              </a:ext>
            </a:extLst>
          </p:cNvPr>
          <p:cNvSpPr>
            <a:spLocks noGrp="1"/>
          </p:cNvSpPr>
          <p:nvPr>
            <p:ph idx="1"/>
          </p:nvPr>
        </p:nvSpPr>
        <p:spPr/>
        <p:txBody>
          <a:bodyPr/>
          <a:lstStyle/>
          <a:p>
            <a:r>
              <a:rPr lang="en-US" dirty="0" err="1"/>
              <a:t>Undistractibility</a:t>
            </a:r>
            <a:endParaRPr lang="en-US" dirty="0"/>
          </a:p>
          <a:p>
            <a:pPr lvl="1"/>
            <a:r>
              <a:rPr lang="en-US" dirty="0"/>
              <a:t>Even my own doubts don’t seem to deter me from pursuing my goals. </a:t>
            </a:r>
          </a:p>
          <a:p>
            <a:r>
              <a:rPr lang="en-US" dirty="0"/>
              <a:t>Goal Focus</a:t>
            </a:r>
          </a:p>
          <a:p>
            <a:pPr lvl="1"/>
            <a:r>
              <a:rPr lang="en-US" dirty="0"/>
              <a:t>I don’t seem to notice distractions.</a:t>
            </a:r>
          </a:p>
          <a:p>
            <a:r>
              <a:rPr lang="en-US" dirty="0"/>
              <a:t>Impulse Control</a:t>
            </a:r>
          </a:p>
          <a:p>
            <a:pPr lvl="1"/>
            <a:r>
              <a:rPr lang="en-US" dirty="0"/>
              <a:t>I rarely act on impulse. </a:t>
            </a:r>
          </a:p>
        </p:txBody>
      </p:sp>
    </p:spTree>
    <p:extLst>
      <p:ext uri="{BB962C8B-B14F-4D97-AF65-F5344CB8AC3E}">
        <p14:creationId xmlns:p14="http://schemas.microsoft.com/office/powerpoint/2010/main" val="4283646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EDE2-8641-4348-875B-0B2CE27CE060}"/>
              </a:ext>
            </a:extLst>
          </p:cNvPr>
          <p:cNvSpPr>
            <a:spLocks noGrp="1"/>
          </p:cNvSpPr>
          <p:nvPr>
            <p:ph type="title"/>
          </p:nvPr>
        </p:nvSpPr>
        <p:spPr>
          <a:xfrm>
            <a:off x="1383800" y="569962"/>
            <a:ext cx="9424400" cy="528400"/>
          </a:xfrm>
        </p:spPr>
        <p:txBody>
          <a:bodyPr/>
          <a:lstStyle/>
          <a:p>
            <a:r>
              <a:rPr lang="en-US" dirty="0"/>
              <a:t>BFI-2 with facets from SONA Sample</a:t>
            </a:r>
          </a:p>
        </p:txBody>
      </p:sp>
      <p:graphicFrame>
        <p:nvGraphicFramePr>
          <p:cNvPr id="5" name="Content Placeholder 4">
            <a:extLst>
              <a:ext uri="{FF2B5EF4-FFF2-40B4-BE49-F238E27FC236}">
                <a16:creationId xmlns:a16="http://schemas.microsoft.com/office/drawing/2014/main" id="{610E7FBB-96F3-4848-AB48-8E40C24EEFB3}"/>
              </a:ext>
            </a:extLst>
          </p:cNvPr>
          <p:cNvGraphicFramePr>
            <a:graphicFrameLocks noGrp="1" noChangeAspect="1"/>
          </p:cNvGraphicFramePr>
          <p:nvPr>
            <p:ph idx="1"/>
            <p:extLst>
              <p:ext uri="{D42A27DB-BD31-4B8C-83A1-F6EECF244321}">
                <p14:modId xmlns:p14="http://schemas.microsoft.com/office/powerpoint/2010/main" val="3138476718"/>
              </p:ext>
            </p:extLst>
          </p:nvPr>
        </p:nvGraphicFramePr>
        <p:xfrm>
          <a:off x="215353" y="1332317"/>
          <a:ext cx="5330638" cy="4796002"/>
        </p:xfrm>
        <a:graphic>
          <a:graphicData uri="http://schemas.openxmlformats.org/presentationml/2006/ole">
            <mc:AlternateContent xmlns:mc="http://schemas.openxmlformats.org/markup-compatibility/2006">
              <mc:Choice xmlns:v="urn:schemas-microsoft-com:vml" Requires="v">
                <p:oleObj spid="_x0000_s6202" name="Worksheet" r:id="rId4" imgW="4305300" imgH="3873500" progId="Excel.Sheet.12">
                  <p:embed/>
                </p:oleObj>
              </mc:Choice>
              <mc:Fallback>
                <p:oleObj name="Worksheet" r:id="rId4" imgW="4305300" imgH="3873500" progId="Excel.Sheet.12">
                  <p:embed/>
                  <p:pic>
                    <p:nvPicPr>
                      <p:cNvPr id="0" name=""/>
                      <p:cNvPicPr/>
                      <p:nvPr/>
                    </p:nvPicPr>
                    <p:blipFill>
                      <a:blip r:embed="rId5"/>
                      <a:stretch>
                        <a:fillRect/>
                      </a:stretch>
                    </p:blipFill>
                    <p:spPr>
                      <a:xfrm>
                        <a:off x="215353" y="1332317"/>
                        <a:ext cx="5330638" cy="4796002"/>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760CBBE-EA97-4241-A61F-7A43525885A8}"/>
              </a:ext>
            </a:extLst>
          </p:cNvPr>
          <p:cNvGraphicFramePr>
            <a:graphicFrameLocks noChangeAspect="1"/>
          </p:cNvGraphicFramePr>
          <p:nvPr>
            <p:extLst>
              <p:ext uri="{D42A27DB-BD31-4B8C-83A1-F6EECF244321}">
                <p14:modId xmlns:p14="http://schemas.microsoft.com/office/powerpoint/2010/main" val="2610510755"/>
              </p:ext>
            </p:extLst>
          </p:nvPr>
        </p:nvGraphicFramePr>
        <p:xfrm>
          <a:off x="5706910" y="3114368"/>
          <a:ext cx="6362700" cy="1231900"/>
        </p:xfrm>
        <a:graphic>
          <a:graphicData uri="http://schemas.openxmlformats.org/presentationml/2006/ole">
            <mc:AlternateContent xmlns:mc="http://schemas.openxmlformats.org/markup-compatibility/2006">
              <mc:Choice xmlns:v="urn:schemas-microsoft-com:vml" Requires="v">
                <p:oleObj spid="_x0000_s6203" name="Worksheet" r:id="rId6" imgW="6362700" imgH="1231900" progId="Excel.Sheet.12">
                  <p:embed/>
                </p:oleObj>
              </mc:Choice>
              <mc:Fallback>
                <p:oleObj name="Worksheet" r:id="rId6" imgW="6362700" imgH="1231900" progId="Excel.Sheet.12">
                  <p:embed/>
                  <p:pic>
                    <p:nvPicPr>
                      <p:cNvPr id="0" name=""/>
                      <p:cNvPicPr/>
                      <p:nvPr/>
                    </p:nvPicPr>
                    <p:blipFill>
                      <a:blip r:embed="rId7"/>
                      <a:stretch>
                        <a:fillRect/>
                      </a:stretch>
                    </p:blipFill>
                    <p:spPr>
                      <a:xfrm>
                        <a:off x="5706910" y="3114368"/>
                        <a:ext cx="6362700" cy="1231900"/>
                      </a:xfrm>
                      <a:prstGeom prst="rect">
                        <a:avLst/>
                      </a:prstGeom>
                    </p:spPr>
                  </p:pic>
                </p:oleObj>
              </mc:Fallback>
            </mc:AlternateContent>
          </a:graphicData>
        </a:graphic>
      </p:graphicFrame>
    </p:spTree>
    <p:extLst>
      <p:ext uri="{BB962C8B-B14F-4D97-AF65-F5344CB8AC3E}">
        <p14:creationId xmlns:p14="http://schemas.microsoft.com/office/powerpoint/2010/main" val="2733749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EDE2-8641-4348-875B-0B2CE27CE060}"/>
              </a:ext>
            </a:extLst>
          </p:cNvPr>
          <p:cNvSpPr>
            <a:spLocks noGrp="1"/>
          </p:cNvSpPr>
          <p:nvPr>
            <p:ph type="title"/>
          </p:nvPr>
        </p:nvSpPr>
        <p:spPr>
          <a:xfrm>
            <a:off x="1383800" y="610303"/>
            <a:ext cx="9424400" cy="528400"/>
          </a:xfrm>
        </p:spPr>
        <p:txBody>
          <a:bodyPr/>
          <a:lstStyle/>
          <a:p>
            <a:r>
              <a:rPr lang="en-US" dirty="0"/>
              <a:t>BFI-2 with facets from Prolific Sample</a:t>
            </a:r>
          </a:p>
        </p:txBody>
      </p:sp>
      <p:graphicFrame>
        <p:nvGraphicFramePr>
          <p:cNvPr id="6" name="Content Placeholder 5">
            <a:extLst>
              <a:ext uri="{FF2B5EF4-FFF2-40B4-BE49-F238E27FC236}">
                <a16:creationId xmlns:a16="http://schemas.microsoft.com/office/drawing/2014/main" id="{FB320A4E-6235-3445-BCB3-1DF136EAE4E0}"/>
              </a:ext>
            </a:extLst>
          </p:cNvPr>
          <p:cNvGraphicFramePr>
            <a:graphicFrameLocks noGrp="1" noChangeAspect="1"/>
          </p:cNvGraphicFramePr>
          <p:nvPr>
            <p:ph idx="1"/>
            <p:extLst>
              <p:ext uri="{D42A27DB-BD31-4B8C-83A1-F6EECF244321}">
                <p14:modId xmlns:p14="http://schemas.microsoft.com/office/powerpoint/2010/main" val="26890980"/>
              </p:ext>
            </p:extLst>
          </p:nvPr>
        </p:nvGraphicFramePr>
        <p:xfrm>
          <a:off x="349983" y="1434211"/>
          <a:ext cx="4845050" cy="4813486"/>
        </p:xfrm>
        <a:graphic>
          <a:graphicData uri="http://schemas.openxmlformats.org/presentationml/2006/ole">
            <mc:AlternateContent xmlns:mc="http://schemas.openxmlformats.org/markup-compatibility/2006">
              <mc:Choice xmlns:v="urn:schemas-microsoft-com:vml" Requires="v">
                <p:oleObj spid="_x0000_s2105" name="Worksheet" r:id="rId4" imgW="3898900" imgH="3873500" progId="Excel.Sheet.12">
                  <p:embed/>
                </p:oleObj>
              </mc:Choice>
              <mc:Fallback>
                <p:oleObj name="Worksheet" r:id="rId4" imgW="3898900" imgH="3873500" progId="Excel.Sheet.12">
                  <p:embed/>
                  <p:pic>
                    <p:nvPicPr>
                      <p:cNvPr id="0" name=""/>
                      <p:cNvPicPr/>
                      <p:nvPr/>
                    </p:nvPicPr>
                    <p:blipFill>
                      <a:blip r:embed="rId5"/>
                      <a:stretch>
                        <a:fillRect/>
                      </a:stretch>
                    </p:blipFill>
                    <p:spPr>
                      <a:xfrm>
                        <a:off x="349983" y="1434211"/>
                        <a:ext cx="4845050" cy="4813486"/>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98595DEC-FBDA-264E-9136-7FCA1865A4BF}"/>
              </a:ext>
            </a:extLst>
          </p:cNvPr>
          <p:cNvGraphicFramePr>
            <a:graphicFrameLocks noChangeAspect="1"/>
          </p:cNvGraphicFramePr>
          <p:nvPr>
            <p:extLst>
              <p:ext uri="{D42A27DB-BD31-4B8C-83A1-F6EECF244321}">
                <p14:modId xmlns:p14="http://schemas.microsoft.com/office/powerpoint/2010/main" val="161237135"/>
              </p:ext>
            </p:extLst>
          </p:nvPr>
        </p:nvGraphicFramePr>
        <p:xfrm>
          <a:off x="5288817" y="3225004"/>
          <a:ext cx="6553200" cy="1231900"/>
        </p:xfrm>
        <a:graphic>
          <a:graphicData uri="http://schemas.openxmlformats.org/presentationml/2006/ole">
            <mc:AlternateContent xmlns:mc="http://schemas.openxmlformats.org/markup-compatibility/2006">
              <mc:Choice xmlns:v="urn:schemas-microsoft-com:vml" Requires="v">
                <p:oleObj spid="_x0000_s2106" name="Worksheet" r:id="rId6" imgW="6553200" imgH="1231900" progId="Excel.Sheet.12">
                  <p:embed/>
                </p:oleObj>
              </mc:Choice>
              <mc:Fallback>
                <p:oleObj name="Worksheet" r:id="rId6" imgW="6553200" imgH="1231900" progId="Excel.Sheet.12">
                  <p:embed/>
                  <p:pic>
                    <p:nvPicPr>
                      <p:cNvPr id="0" name=""/>
                      <p:cNvPicPr/>
                      <p:nvPr/>
                    </p:nvPicPr>
                    <p:blipFill>
                      <a:blip r:embed="rId7"/>
                      <a:stretch>
                        <a:fillRect/>
                      </a:stretch>
                    </p:blipFill>
                    <p:spPr>
                      <a:xfrm>
                        <a:off x="5288817" y="3225004"/>
                        <a:ext cx="6553200" cy="1231900"/>
                      </a:xfrm>
                      <a:prstGeom prst="rect">
                        <a:avLst/>
                      </a:prstGeom>
                    </p:spPr>
                  </p:pic>
                </p:oleObj>
              </mc:Fallback>
            </mc:AlternateContent>
          </a:graphicData>
        </a:graphic>
      </p:graphicFrame>
    </p:spTree>
    <p:extLst>
      <p:ext uri="{BB962C8B-B14F-4D97-AF65-F5344CB8AC3E}">
        <p14:creationId xmlns:p14="http://schemas.microsoft.com/office/powerpoint/2010/main" val="1742559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EDE2-8641-4348-875B-0B2CE27CE060}"/>
              </a:ext>
            </a:extLst>
          </p:cNvPr>
          <p:cNvSpPr>
            <a:spLocks noGrp="1"/>
          </p:cNvSpPr>
          <p:nvPr>
            <p:ph type="title"/>
          </p:nvPr>
        </p:nvSpPr>
        <p:spPr/>
        <p:txBody>
          <a:bodyPr/>
          <a:lstStyle/>
          <a:p>
            <a:r>
              <a:rPr lang="en-US" dirty="0"/>
              <a:t>Conclusions</a:t>
            </a:r>
          </a:p>
        </p:txBody>
      </p:sp>
      <p:sp>
        <p:nvSpPr>
          <p:cNvPr id="4" name="Content Placeholder 3">
            <a:extLst>
              <a:ext uri="{FF2B5EF4-FFF2-40B4-BE49-F238E27FC236}">
                <a16:creationId xmlns:a16="http://schemas.microsoft.com/office/drawing/2014/main" id="{F0D6E4D2-BEB6-BB49-89B9-81711D71F80E}"/>
              </a:ext>
            </a:extLst>
          </p:cNvPr>
          <p:cNvSpPr>
            <a:spLocks noGrp="1"/>
          </p:cNvSpPr>
          <p:nvPr>
            <p:ph idx="1"/>
          </p:nvPr>
        </p:nvSpPr>
        <p:spPr/>
        <p:txBody>
          <a:bodyPr/>
          <a:lstStyle/>
          <a:p>
            <a:endParaRPr lang="en-US" dirty="0"/>
          </a:p>
          <a:p>
            <a:r>
              <a:rPr lang="en-US" dirty="0"/>
              <a:t>Suggests that Personality and more specifically Conscientiousness is better measured with nuanced Self-Control.</a:t>
            </a:r>
          </a:p>
          <a:p>
            <a:r>
              <a:rPr lang="en-US" dirty="0"/>
              <a:t>Strong case for addition of Impulse Control in measures of Personality.</a:t>
            </a:r>
          </a:p>
          <a:p>
            <a:r>
              <a:rPr lang="en-US" dirty="0"/>
              <a:t>On the right track but need for further investigation into improved items for </a:t>
            </a:r>
            <a:r>
              <a:rPr lang="en-US" dirty="0" err="1"/>
              <a:t>Undistractibility</a:t>
            </a:r>
            <a:r>
              <a:rPr lang="en-US" dirty="0"/>
              <a:t> and Goal Focus.</a:t>
            </a:r>
          </a:p>
          <a:p>
            <a:r>
              <a:rPr lang="en-US" dirty="0"/>
              <a:t>Additional items for situational decision making.</a:t>
            </a:r>
          </a:p>
        </p:txBody>
      </p:sp>
    </p:spTree>
    <p:extLst>
      <p:ext uri="{BB962C8B-B14F-4D97-AF65-F5344CB8AC3E}">
        <p14:creationId xmlns:p14="http://schemas.microsoft.com/office/powerpoint/2010/main" val="2139973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EDE2-8641-4348-875B-0B2CE27CE060}"/>
              </a:ext>
            </a:extLst>
          </p:cNvPr>
          <p:cNvSpPr>
            <a:spLocks noGrp="1"/>
          </p:cNvSpPr>
          <p:nvPr>
            <p:ph type="title"/>
          </p:nvPr>
        </p:nvSpPr>
        <p:spPr/>
        <p:txBody>
          <a:bodyPr/>
          <a:lstStyle/>
          <a:p>
            <a:r>
              <a:rPr lang="en-US" dirty="0"/>
              <a:t>Conclusions</a:t>
            </a:r>
          </a:p>
        </p:txBody>
      </p:sp>
      <p:sp>
        <p:nvSpPr>
          <p:cNvPr id="4" name="Content Placeholder 3">
            <a:extLst>
              <a:ext uri="{FF2B5EF4-FFF2-40B4-BE49-F238E27FC236}">
                <a16:creationId xmlns:a16="http://schemas.microsoft.com/office/drawing/2014/main" id="{F0D6E4D2-BEB6-BB49-89B9-81711D71F80E}"/>
              </a:ext>
            </a:extLst>
          </p:cNvPr>
          <p:cNvSpPr>
            <a:spLocks noGrp="1"/>
          </p:cNvSpPr>
          <p:nvPr>
            <p:ph idx="1"/>
          </p:nvPr>
        </p:nvSpPr>
        <p:spPr/>
        <p:txBody>
          <a:bodyPr/>
          <a:lstStyle/>
          <a:p>
            <a:endParaRPr lang="en-US" dirty="0"/>
          </a:p>
          <a:p>
            <a:r>
              <a:rPr lang="en-US" dirty="0"/>
              <a:t>Confirm findings that Conscientiousness best described with the following facets:</a:t>
            </a:r>
          </a:p>
          <a:p>
            <a:pPr lvl="1"/>
            <a:r>
              <a:rPr lang="en-US" dirty="0"/>
              <a:t>Grit/Industriousness</a:t>
            </a:r>
          </a:p>
          <a:p>
            <a:pPr lvl="1"/>
            <a:r>
              <a:rPr lang="en-US" dirty="0"/>
              <a:t>Order/Organization</a:t>
            </a:r>
          </a:p>
          <a:p>
            <a:pPr lvl="1"/>
            <a:r>
              <a:rPr lang="en-US" dirty="0"/>
              <a:t>Self-Control/Impulse-Control</a:t>
            </a:r>
          </a:p>
          <a:p>
            <a:endParaRPr lang="en-US" dirty="0"/>
          </a:p>
        </p:txBody>
      </p:sp>
    </p:spTree>
    <p:extLst>
      <p:ext uri="{BB962C8B-B14F-4D97-AF65-F5344CB8AC3E}">
        <p14:creationId xmlns:p14="http://schemas.microsoft.com/office/powerpoint/2010/main" val="1000277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E94B-6B75-554A-AD3A-88B177F9BEA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8272B9A-10EE-7840-A205-FC26274F911A}"/>
              </a:ext>
            </a:extLst>
          </p:cNvPr>
          <p:cNvSpPr>
            <a:spLocks noGrp="1"/>
          </p:cNvSpPr>
          <p:nvPr>
            <p:ph idx="1"/>
          </p:nvPr>
        </p:nvSpPr>
        <p:spPr/>
        <p:txBody>
          <a:bodyPr/>
          <a:lstStyle/>
          <a:p>
            <a:endParaRPr lang="en-US" dirty="0"/>
          </a:p>
          <a:p>
            <a:r>
              <a:rPr lang="en-US" dirty="0"/>
              <a:t>Brief background of Conscientiousness</a:t>
            </a:r>
          </a:p>
          <a:p>
            <a:r>
              <a:rPr lang="en-US" dirty="0"/>
              <a:t>Current established assessment measures</a:t>
            </a:r>
          </a:p>
          <a:p>
            <a:r>
              <a:rPr lang="en-US" dirty="0"/>
              <a:t>Follow up studies combining several personality measures</a:t>
            </a:r>
          </a:p>
          <a:p>
            <a:r>
              <a:rPr lang="en-US" dirty="0"/>
              <a:t>Self-Control</a:t>
            </a:r>
          </a:p>
          <a:p>
            <a:r>
              <a:rPr lang="en-US" dirty="0"/>
              <a:t>New Measure</a:t>
            </a:r>
          </a:p>
          <a:p>
            <a:r>
              <a:rPr lang="en-US" dirty="0"/>
              <a:t>Suggestions for the future of Conscientiousness assessment</a:t>
            </a:r>
          </a:p>
          <a:p>
            <a:endParaRPr lang="en-US" dirty="0"/>
          </a:p>
          <a:p>
            <a:endParaRPr lang="en-US" dirty="0"/>
          </a:p>
        </p:txBody>
      </p:sp>
    </p:spTree>
    <p:extLst>
      <p:ext uri="{BB962C8B-B14F-4D97-AF65-F5344CB8AC3E}">
        <p14:creationId xmlns:p14="http://schemas.microsoft.com/office/powerpoint/2010/main" val="2110481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EDE2-8641-4348-875B-0B2CE27CE060}"/>
              </a:ext>
            </a:extLst>
          </p:cNvPr>
          <p:cNvSpPr>
            <a:spLocks noGrp="1"/>
          </p:cNvSpPr>
          <p:nvPr>
            <p:ph type="title"/>
          </p:nvPr>
        </p:nvSpPr>
        <p:spPr/>
        <p:txBody>
          <a:bodyPr/>
          <a:lstStyle/>
          <a:p>
            <a:r>
              <a:rPr lang="en-US" dirty="0"/>
              <a:t>Future Directions </a:t>
            </a:r>
          </a:p>
        </p:txBody>
      </p:sp>
      <p:sp>
        <p:nvSpPr>
          <p:cNvPr id="4" name="Content Placeholder 3">
            <a:extLst>
              <a:ext uri="{FF2B5EF4-FFF2-40B4-BE49-F238E27FC236}">
                <a16:creationId xmlns:a16="http://schemas.microsoft.com/office/drawing/2014/main" id="{F0D6E4D2-BEB6-BB49-89B9-81711D71F80E}"/>
              </a:ext>
            </a:extLst>
          </p:cNvPr>
          <p:cNvSpPr>
            <a:spLocks noGrp="1"/>
          </p:cNvSpPr>
          <p:nvPr>
            <p:ph idx="1"/>
          </p:nvPr>
        </p:nvSpPr>
        <p:spPr/>
        <p:txBody>
          <a:bodyPr/>
          <a:lstStyle/>
          <a:p>
            <a:r>
              <a:rPr lang="en-US" dirty="0"/>
              <a:t>Can we better predict self-selected goals?</a:t>
            </a:r>
          </a:p>
          <a:p>
            <a:r>
              <a:rPr lang="en-US" dirty="0"/>
              <a:t>Participants from SONA and Prolific Sample each wrote 5 open ended goals they were pursuing or wished to pursue</a:t>
            </a:r>
          </a:p>
          <a:p>
            <a:pPr lvl="1"/>
            <a:r>
              <a:rPr lang="en-US" dirty="0"/>
              <a:t>Currently being coded by RA team</a:t>
            </a:r>
          </a:p>
          <a:p>
            <a:pPr lvl="1"/>
            <a:r>
              <a:rPr lang="en-US" dirty="0"/>
              <a:t>Employing Reisz, Boudreaux and Ozer Goal Taxonomy</a:t>
            </a:r>
          </a:p>
          <a:p>
            <a:r>
              <a:rPr lang="en-US" dirty="0"/>
              <a:t>Important outcome association</a:t>
            </a:r>
          </a:p>
        </p:txBody>
      </p:sp>
    </p:spTree>
    <p:extLst>
      <p:ext uri="{BB962C8B-B14F-4D97-AF65-F5344CB8AC3E}">
        <p14:creationId xmlns:p14="http://schemas.microsoft.com/office/powerpoint/2010/main" val="3540448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EDE2-8641-4348-875B-0B2CE27CE060}"/>
              </a:ext>
            </a:extLst>
          </p:cNvPr>
          <p:cNvSpPr>
            <a:spLocks noGrp="1"/>
          </p:cNvSpPr>
          <p:nvPr>
            <p:ph type="title"/>
          </p:nvPr>
        </p:nvSpPr>
        <p:spPr/>
        <p:txBody>
          <a:bodyPr/>
          <a:lstStyle/>
          <a:p>
            <a:r>
              <a:rPr lang="en-US" dirty="0"/>
              <a:t>Future Directions</a:t>
            </a:r>
          </a:p>
        </p:txBody>
      </p:sp>
      <p:sp>
        <p:nvSpPr>
          <p:cNvPr id="4" name="Content Placeholder 3">
            <a:extLst>
              <a:ext uri="{FF2B5EF4-FFF2-40B4-BE49-F238E27FC236}">
                <a16:creationId xmlns:a16="http://schemas.microsoft.com/office/drawing/2014/main" id="{F0D6E4D2-BEB6-BB49-89B9-81711D71F80E}"/>
              </a:ext>
            </a:extLst>
          </p:cNvPr>
          <p:cNvSpPr>
            <a:spLocks noGrp="1"/>
          </p:cNvSpPr>
          <p:nvPr>
            <p:ph idx="1"/>
          </p:nvPr>
        </p:nvSpPr>
        <p:spPr/>
        <p:txBody>
          <a:bodyPr/>
          <a:lstStyle/>
          <a:p>
            <a:r>
              <a:rPr lang="en-US" dirty="0"/>
              <a:t>Stop Signal Sensitivity</a:t>
            </a:r>
          </a:p>
          <a:p>
            <a:pPr lvl="1"/>
            <a:r>
              <a:rPr lang="en-US" dirty="0"/>
              <a:t>I can sense when to take a break from pursuing my goals to avoid burnout or mistakes.</a:t>
            </a:r>
          </a:p>
          <a:p>
            <a:pPr lvl="1"/>
            <a:r>
              <a:rPr lang="en-US" dirty="0"/>
              <a:t>I know when I have worked too much.</a:t>
            </a:r>
          </a:p>
          <a:p>
            <a:pPr lvl="1"/>
            <a:r>
              <a:rPr lang="en-US" dirty="0"/>
              <a:t>My goals are extremely important, but I also know how to relax.</a:t>
            </a:r>
          </a:p>
          <a:p>
            <a:pPr lvl="1"/>
            <a:r>
              <a:rPr lang="en-US" dirty="0"/>
              <a:t>When I feel blocked in my goal pursuits, I can step back and evaluate my strategy.</a:t>
            </a:r>
          </a:p>
          <a:p>
            <a:pPr lvl="1"/>
            <a:r>
              <a:rPr lang="en-US" dirty="0"/>
              <a:t>I can tell when the pursuit of my goals starts to damage my social relationships.</a:t>
            </a:r>
          </a:p>
        </p:txBody>
      </p:sp>
    </p:spTree>
    <p:extLst>
      <p:ext uri="{BB962C8B-B14F-4D97-AF65-F5344CB8AC3E}">
        <p14:creationId xmlns:p14="http://schemas.microsoft.com/office/powerpoint/2010/main" val="860372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451D1-8EBF-4641-A299-9C66CC09686D}"/>
              </a:ext>
            </a:extLst>
          </p:cNvPr>
          <p:cNvSpPr>
            <a:spLocks noGrp="1"/>
          </p:cNvSpPr>
          <p:nvPr>
            <p:ph type="title"/>
          </p:nvPr>
        </p:nvSpPr>
        <p:spPr/>
        <p:txBody>
          <a:bodyPr/>
          <a:lstStyle/>
          <a:p>
            <a:r>
              <a:rPr lang="en-US" dirty="0"/>
              <a:t>Stop Signal Sensitivity Preliminary Analysis</a:t>
            </a:r>
          </a:p>
        </p:txBody>
      </p:sp>
      <p:sp>
        <p:nvSpPr>
          <p:cNvPr id="3" name="Content Placeholder 2">
            <a:extLst>
              <a:ext uri="{FF2B5EF4-FFF2-40B4-BE49-F238E27FC236}">
                <a16:creationId xmlns:a16="http://schemas.microsoft.com/office/drawing/2014/main" id="{94FEA2EE-0A8B-3C4E-9DA8-99DAA41D93E0}"/>
              </a:ext>
            </a:extLst>
          </p:cNvPr>
          <p:cNvSpPr>
            <a:spLocks noGrp="1"/>
          </p:cNvSpPr>
          <p:nvPr>
            <p:ph idx="1"/>
          </p:nvPr>
        </p:nvSpPr>
        <p:spPr/>
        <p:txBody>
          <a:bodyPr/>
          <a:lstStyle/>
          <a:p>
            <a:endParaRPr lang="en-US" dirty="0"/>
          </a:p>
          <a:p>
            <a:r>
              <a:rPr lang="en-US" dirty="0"/>
              <a:t>These items do consistently load onto their own factor, independent of our other factors.</a:t>
            </a:r>
          </a:p>
          <a:p>
            <a:r>
              <a:rPr lang="en-US" dirty="0"/>
              <a:t>Cronbach Alphas</a:t>
            </a:r>
          </a:p>
          <a:p>
            <a:pPr lvl="1"/>
            <a:r>
              <a:rPr lang="en-US" dirty="0"/>
              <a:t>Undergrad/SONA = .708</a:t>
            </a:r>
          </a:p>
          <a:p>
            <a:pPr lvl="1"/>
            <a:r>
              <a:rPr lang="en-US" dirty="0"/>
              <a:t>Prolific = .769</a:t>
            </a:r>
          </a:p>
        </p:txBody>
      </p:sp>
    </p:spTree>
    <p:extLst>
      <p:ext uri="{BB962C8B-B14F-4D97-AF65-F5344CB8AC3E}">
        <p14:creationId xmlns:p14="http://schemas.microsoft.com/office/powerpoint/2010/main" val="2953776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451D1-8EBF-4641-A299-9C66CC09686D}"/>
              </a:ext>
            </a:extLst>
          </p:cNvPr>
          <p:cNvSpPr>
            <a:spLocks noGrp="1"/>
          </p:cNvSpPr>
          <p:nvPr>
            <p:ph type="title"/>
          </p:nvPr>
        </p:nvSpPr>
        <p:spPr>
          <a:xfrm>
            <a:off x="1383833" y="1114666"/>
            <a:ext cx="3830800" cy="2015395"/>
          </a:xfrm>
        </p:spPr>
        <p:txBody>
          <a:bodyPr/>
          <a:lstStyle/>
          <a:p>
            <a:r>
              <a:rPr lang="en-US" dirty="0"/>
              <a:t>Stop Signal Sensitivity Preliminary Analysis</a:t>
            </a:r>
          </a:p>
        </p:txBody>
      </p:sp>
      <p:sp>
        <p:nvSpPr>
          <p:cNvPr id="3" name="Content Placeholder 2">
            <a:extLst>
              <a:ext uri="{FF2B5EF4-FFF2-40B4-BE49-F238E27FC236}">
                <a16:creationId xmlns:a16="http://schemas.microsoft.com/office/drawing/2014/main" id="{94FEA2EE-0A8B-3C4E-9DA8-99DAA41D93E0}"/>
              </a:ext>
            </a:extLst>
          </p:cNvPr>
          <p:cNvSpPr>
            <a:spLocks noGrp="1"/>
          </p:cNvSpPr>
          <p:nvPr>
            <p:ph idx="1"/>
          </p:nvPr>
        </p:nvSpPr>
        <p:spPr>
          <a:xfrm>
            <a:off x="1383833" y="2901462"/>
            <a:ext cx="3481465" cy="2949002"/>
          </a:xfrm>
        </p:spPr>
        <p:txBody>
          <a:bodyPr/>
          <a:lstStyle/>
          <a:p>
            <a:endParaRPr lang="en-US" dirty="0"/>
          </a:p>
          <a:p>
            <a:r>
              <a:rPr lang="en-US" dirty="0"/>
              <a:t>Correlation Matrix with BFI facets</a:t>
            </a:r>
          </a:p>
        </p:txBody>
      </p:sp>
      <p:graphicFrame>
        <p:nvGraphicFramePr>
          <p:cNvPr id="4" name="Object 3">
            <a:extLst>
              <a:ext uri="{FF2B5EF4-FFF2-40B4-BE49-F238E27FC236}">
                <a16:creationId xmlns:a16="http://schemas.microsoft.com/office/drawing/2014/main" id="{80DADB6E-E759-344C-BD1E-C2254A1C4E48}"/>
              </a:ext>
            </a:extLst>
          </p:cNvPr>
          <p:cNvGraphicFramePr>
            <a:graphicFrameLocks noChangeAspect="1"/>
          </p:cNvGraphicFramePr>
          <p:nvPr>
            <p:extLst>
              <p:ext uri="{D42A27DB-BD31-4B8C-83A1-F6EECF244321}">
                <p14:modId xmlns:p14="http://schemas.microsoft.com/office/powerpoint/2010/main" val="729587886"/>
              </p:ext>
            </p:extLst>
          </p:nvPr>
        </p:nvGraphicFramePr>
        <p:xfrm>
          <a:off x="8691056" y="528117"/>
          <a:ext cx="3127088" cy="5758627"/>
        </p:xfrm>
        <a:graphic>
          <a:graphicData uri="http://schemas.openxmlformats.org/presentationml/2006/ole">
            <mc:AlternateContent xmlns:mc="http://schemas.openxmlformats.org/markup-compatibility/2006">
              <mc:Choice xmlns:v="urn:schemas-microsoft-com:vml" Requires="v">
                <p:oleObj spid="_x0000_s14377" name="Worksheet" r:id="rId4" imgW="2324100" imgH="4279900" progId="Excel.Sheet.12">
                  <p:embed/>
                </p:oleObj>
              </mc:Choice>
              <mc:Fallback>
                <p:oleObj name="Worksheet" r:id="rId4" imgW="2324100" imgH="4279900" progId="Excel.Sheet.12">
                  <p:embed/>
                  <p:pic>
                    <p:nvPicPr>
                      <p:cNvPr id="0" name=""/>
                      <p:cNvPicPr/>
                      <p:nvPr/>
                    </p:nvPicPr>
                    <p:blipFill>
                      <a:blip r:embed="rId5"/>
                      <a:stretch>
                        <a:fillRect/>
                      </a:stretch>
                    </p:blipFill>
                    <p:spPr>
                      <a:xfrm>
                        <a:off x="8691056" y="528117"/>
                        <a:ext cx="3127088" cy="575862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D3BA1F12-C2FE-B64F-A0BA-866D8D5AD007}"/>
              </a:ext>
            </a:extLst>
          </p:cNvPr>
          <p:cNvGraphicFramePr>
            <a:graphicFrameLocks noChangeAspect="1"/>
          </p:cNvGraphicFramePr>
          <p:nvPr>
            <p:extLst>
              <p:ext uri="{D42A27DB-BD31-4B8C-83A1-F6EECF244321}">
                <p14:modId xmlns:p14="http://schemas.microsoft.com/office/powerpoint/2010/main" val="3402218534"/>
              </p:ext>
            </p:extLst>
          </p:nvPr>
        </p:nvGraphicFramePr>
        <p:xfrm>
          <a:off x="5214633" y="549686"/>
          <a:ext cx="3127088" cy="5758627"/>
        </p:xfrm>
        <a:graphic>
          <a:graphicData uri="http://schemas.openxmlformats.org/presentationml/2006/ole">
            <mc:AlternateContent xmlns:mc="http://schemas.openxmlformats.org/markup-compatibility/2006">
              <mc:Choice xmlns:v="urn:schemas-microsoft-com:vml" Requires="v">
                <p:oleObj spid="_x0000_s14378" name="Worksheet" r:id="rId6" imgW="2324100" imgH="4279900" progId="Excel.Sheet.12">
                  <p:embed/>
                </p:oleObj>
              </mc:Choice>
              <mc:Fallback>
                <p:oleObj name="Worksheet" r:id="rId6" imgW="2324100" imgH="4279900" progId="Excel.Sheet.12">
                  <p:embed/>
                  <p:pic>
                    <p:nvPicPr>
                      <p:cNvPr id="0" name=""/>
                      <p:cNvPicPr/>
                      <p:nvPr/>
                    </p:nvPicPr>
                    <p:blipFill>
                      <a:blip r:embed="rId7"/>
                      <a:stretch>
                        <a:fillRect/>
                      </a:stretch>
                    </p:blipFill>
                    <p:spPr>
                      <a:xfrm>
                        <a:off x="5214633" y="549686"/>
                        <a:ext cx="3127088" cy="5758627"/>
                      </a:xfrm>
                      <a:prstGeom prst="rect">
                        <a:avLst/>
                      </a:prstGeom>
                    </p:spPr>
                  </p:pic>
                </p:oleObj>
              </mc:Fallback>
            </mc:AlternateContent>
          </a:graphicData>
        </a:graphic>
      </p:graphicFrame>
    </p:spTree>
    <p:extLst>
      <p:ext uri="{BB962C8B-B14F-4D97-AF65-F5344CB8AC3E}">
        <p14:creationId xmlns:p14="http://schemas.microsoft.com/office/powerpoint/2010/main" val="704881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EDE2-8641-4348-875B-0B2CE27CE060}"/>
              </a:ext>
            </a:extLst>
          </p:cNvPr>
          <p:cNvSpPr>
            <a:spLocks noGrp="1"/>
          </p:cNvSpPr>
          <p:nvPr>
            <p:ph type="title"/>
          </p:nvPr>
        </p:nvSpPr>
        <p:spPr/>
        <p:txBody>
          <a:bodyPr/>
          <a:lstStyle/>
          <a:p>
            <a:r>
              <a:rPr lang="en-US" dirty="0"/>
              <a:t>Special Thanks</a:t>
            </a:r>
          </a:p>
        </p:txBody>
      </p:sp>
      <p:sp>
        <p:nvSpPr>
          <p:cNvPr id="4" name="Content Placeholder 3">
            <a:extLst>
              <a:ext uri="{FF2B5EF4-FFF2-40B4-BE49-F238E27FC236}">
                <a16:creationId xmlns:a16="http://schemas.microsoft.com/office/drawing/2014/main" id="{F0D6E4D2-BEB6-BB49-89B9-81711D71F80E}"/>
              </a:ext>
            </a:extLst>
          </p:cNvPr>
          <p:cNvSpPr>
            <a:spLocks noGrp="1"/>
          </p:cNvSpPr>
          <p:nvPr>
            <p:ph idx="1"/>
          </p:nvPr>
        </p:nvSpPr>
        <p:spPr/>
        <p:txBody>
          <a:bodyPr/>
          <a:lstStyle/>
          <a:p>
            <a:r>
              <a:rPr lang="en-US" dirty="0"/>
              <a:t>Dr. Dan Ozer</a:t>
            </a:r>
          </a:p>
          <a:p>
            <a:r>
              <a:rPr lang="en-US" dirty="0"/>
              <a:t>Calen Horton (Look out for amazing work assessing procrastination!)</a:t>
            </a:r>
          </a:p>
          <a:p>
            <a:r>
              <a:rPr lang="en-US" dirty="0"/>
              <a:t>Antonio Curtis (Ask him about your reputation!) </a:t>
            </a:r>
          </a:p>
          <a:p>
            <a:r>
              <a:rPr lang="en-US" dirty="0"/>
              <a:t>Dr. Travis Miller, Dr. Jake Gray, Dr. Seth Margolis </a:t>
            </a:r>
          </a:p>
          <a:p>
            <a:r>
              <a:rPr lang="en-US" dirty="0"/>
              <a:t>Endless list of professors, fellow grad students and RAs</a:t>
            </a:r>
          </a:p>
        </p:txBody>
      </p:sp>
    </p:spTree>
    <p:extLst>
      <p:ext uri="{BB962C8B-B14F-4D97-AF65-F5344CB8AC3E}">
        <p14:creationId xmlns:p14="http://schemas.microsoft.com/office/powerpoint/2010/main" val="1374412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451D1-8EBF-4641-A299-9C66CC09686D}"/>
              </a:ext>
            </a:extLst>
          </p:cNvPr>
          <p:cNvSpPr>
            <a:spLocks noGrp="1"/>
          </p:cNvSpPr>
          <p:nvPr>
            <p:ph type="title"/>
          </p:nvPr>
        </p:nvSpPr>
        <p:spPr/>
        <p:txBody>
          <a:bodyPr/>
          <a:lstStyle/>
          <a:p>
            <a:r>
              <a:rPr lang="en-US" dirty="0"/>
              <a:t>Stop Signal Sensitivity Item Assessment</a:t>
            </a:r>
          </a:p>
        </p:txBody>
      </p:sp>
      <p:sp>
        <p:nvSpPr>
          <p:cNvPr id="3" name="Content Placeholder 2">
            <a:extLst>
              <a:ext uri="{FF2B5EF4-FFF2-40B4-BE49-F238E27FC236}">
                <a16:creationId xmlns:a16="http://schemas.microsoft.com/office/drawing/2014/main" id="{94FEA2EE-0A8B-3C4E-9DA8-99DAA41D93E0}"/>
              </a:ext>
            </a:extLst>
          </p:cNvPr>
          <p:cNvSpPr>
            <a:spLocks noGrp="1"/>
          </p:cNvSpPr>
          <p:nvPr>
            <p:ph idx="1"/>
          </p:nvPr>
        </p:nvSpPr>
        <p:spPr/>
        <p:txBody>
          <a:bodyPr/>
          <a:lstStyle/>
          <a:p>
            <a:r>
              <a:rPr lang="en-US" dirty="0"/>
              <a:t>My goals are extremely important, but I also know how to relax.</a:t>
            </a:r>
          </a:p>
          <a:p>
            <a:r>
              <a:rPr lang="en-US" dirty="0"/>
              <a:t>I can tell when the pursuit of my goals starts to damage my social relationships.</a:t>
            </a:r>
          </a:p>
          <a:p>
            <a:endParaRPr lang="en-US" dirty="0"/>
          </a:p>
          <a:p>
            <a:endParaRPr lang="en-US" dirty="0"/>
          </a:p>
        </p:txBody>
      </p:sp>
      <p:pic>
        <p:nvPicPr>
          <p:cNvPr id="4" name="Picture 3">
            <a:extLst>
              <a:ext uri="{FF2B5EF4-FFF2-40B4-BE49-F238E27FC236}">
                <a16:creationId xmlns:a16="http://schemas.microsoft.com/office/drawing/2014/main" id="{2A0A595D-93A6-7B4B-B9D5-2D21713F86EE}"/>
              </a:ext>
            </a:extLst>
          </p:cNvPr>
          <p:cNvPicPr>
            <a:picLocks noChangeAspect="1"/>
          </p:cNvPicPr>
          <p:nvPr/>
        </p:nvPicPr>
        <p:blipFill>
          <a:blip r:embed="rId3"/>
          <a:stretch>
            <a:fillRect/>
          </a:stretch>
        </p:blipFill>
        <p:spPr>
          <a:xfrm>
            <a:off x="549414" y="3363537"/>
            <a:ext cx="5389766" cy="3494463"/>
          </a:xfrm>
          <a:prstGeom prst="rect">
            <a:avLst/>
          </a:prstGeom>
        </p:spPr>
      </p:pic>
      <p:pic>
        <p:nvPicPr>
          <p:cNvPr id="5" name="Picture 4">
            <a:extLst>
              <a:ext uri="{FF2B5EF4-FFF2-40B4-BE49-F238E27FC236}">
                <a16:creationId xmlns:a16="http://schemas.microsoft.com/office/drawing/2014/main" id="{DE810A91-9B9A-A34B-87C2-798624754CB3}"/>
              </a:ext>
            </a:extLst>
          </p:cNvPr>
          <p:cNvPicPr>
            <a:picLocks noChangeAspect="1"/>
          </p:cNvPicPr>
          <p:nvPr/>
        </p:nvPicPr>
        <p:blipFill>
          <a:blip r:embed="rId4"/>
          <a:stretch>
            <a:fillRect/>
          </a:stretch>
        </p:blipFill>
        <p:spPr>
          <a:xfrm>
            <a:off x="6252822" y="3344020"/>
            <a:ext cx="5389764" cy="3494463"/>
          </a:xfrm>
          <a:prstGeom prst="rect">
            <a:avLst/>
          </a:prstGeom>
        </p:spPr>
      </p:pic>
    </p:spTree>
    <p:extLst>
      <p:ext uri="{BB962C8B-B14F-4D97-AF65-F5344CB8AC3E}">
        <p14:creationId xmlns:p14="http://schemas.microsoft.com/office/powerpoint/2010/main" val="2678096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EDE2-8641-4348-875B-0B2CE27CE060}"/>
              </a:ext>
            </a:extLst>
          </p:cNvPr>
          <p:cNvSpPr>
            <a:spLocks noGrp="1"/>
          </p:cNvSpPr>
          <p:nvPr>
            <p:ph type="title"/>
          </p:nvPr>
        </p:nvSpPr>
        <p:spPr/>
        <p:txBody>
          <a:bodyPr/>
          <a:lstStyle/>
          <a:p>
            <a:r>
              <a:rPr lang="en-US" dirty="0"/>
              <a:t>Brief Background of Conscientiousness</a:t>
            </a:r>
          </a:p>
        </p:txBody>
      </p:sp>
      <p:sp>
        <p:nvSpPr>
          <p:cNvPr id="3" name="Content Placeholder 2">
            <a:extLst>
              <a:ext uri="{FF2B5EF4-FFF2-40B4-BE49-F238E27FC236}">
                <a16:creationId xmlns:a16="http://schemas.microsoft.com/office/drawing/2014/main" id="{27379503-2759-244B-BB55-56F6F1710594}"/>
              </a:ext>
            </a:extLst>
          </p:cNvPr>
          <p:cNvSpPr>
            <a:spLocks noGrp="1"/>
          </p:cNvSpPr>
          <p:nvPr>
            <p:ph idx="1"/>
          </p:nvPr>
        </p:nvSpPr>
        <p:spPr/>
        <p:txBody>
          <a:bodyPr/>
          <a:lstStyle/>
          <a:p>
            <a:r>
              <a:rPr lang="en-US" dirty="0"/>
              <a:t>Lexical analysis</a:t>
            </a:r>
          </a:p>
          <a:p>
            <a:r>
              <a:rPr lang="en-US" dirty="0"/>
              <a:t>Five Factor Models</a:t>
            </a:r>
          </a:p>
          <a:p>
            <a:r>
              <a:rPr lang="en-US" dirty="0"/>
              <a:t>Unintended Five Factor Models</a:t>
            </a:r>
          </a:p>
          <a:p>
            <a:r>
              <a:rPr lang="en-US" dirty="0"/>
              <a:t>“Conscientiousness refers to individual differences in the propensity to follow socially prescribed norms for impulse control, to be task- and goal-directed, to be planful, delay gratification, and follow norms and rules” (Roberts et al., 2014)</a:t>
            </a:r>
          </a:p>
        </p:txBody>
      </p:sp>
    </p:spTree>
    <p:extLst>
      <p:ext uri="{BB962C8B-B14F-4D97-AF65-F5344CB8AC3E}">
        <p14:creationId xmlns:p14="http://schemas.microsoft.com/office/powerpoint/2010/main" val="2951775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EDE2-8641-4348-875B-0B2CE27CE060}"/>
              </a:ext>
            </a:extLst>
          </p:cNvPr>
          <p:cNvSpPr>
            <a:spLocks noGrp="1"/>
          </p:cNvSpPr>
          <p:nvPr>
            <p:ph type="title"/>
          </p:nvPr>
        </p:nvSpPr>
        <p:spPr/>
        <p:txBody>
          <a:bodyPr/>
          <a:lstStyle/>
          <a:p>
            <a:r>
              <a:rPr lang="en-US" dirty="0"/>
              <a:t>Current Established Big Five Personality Measures</a:t>
            </a:r>
          </a:p>
        </p:txBody>
      </p:sp>
      <p:sp>
        <p:nvSpPr>
          <p:cNvPr id="3" name="Content Placeholder 2">
            <a:extLst>
              <a:ext uri="{FF2B5EF4-FFF2-40B4-BE49-F238E27FC236}">
                <a16:creationId xmlns:a16="http://schemas.microsoft.com/office/drawing/2014/main" id="{27379503-2759-244B-BB55-56F6F1710594}"/>
              </a:ext>
            </a:extLst>
          </p:cNvPr>
          <p:cNvSpPr>
            <a:spLocks noGrp="1"/>
          </p:cNvSpPr>
          <p:nvPr>
            <p:ph idx="1"/>
          </p:nvPr>
        </p:nvSpPr>
        <p:spPr/>
        <p:txBody>
          <a:bodyPr/>
          <a:lstStyle/>
          <a:p>
            <a:r>
              <a:rPr lang="en-US" dirty="0"/>
              <a:t>BFI-2</a:t>
            </a:r>
          </a:p>
          <a:p>
            <a:pPr lvl="1"/>
            <a:r>
              <a:rPr lang="en-US" dirty="0"/>
              <a:t>Organization, Productiveness, Responsibility</a:t>
            </a:r>
          </a:p>
          <a:p>
            <a:r>
              <a:rPr lang="en-US" dirty="0"/>
              <a:t>HEXACO</a:t>
            </a:r>
          </a:p>
          <a:p>
            <a:pPr lvl="1"/>
            <a:r>
              <a:rPr lang="en-US" dirty="0"/>
              <a:t>Organization, Diligence, Perfectionism, Prudence</a:t>
            </a:r>
          </a:p>
          <a:p>
            <a:r>
              <a:rPr lang="en-US" dirty="0"/>
              <a:t>NEO-PI-R</a:t>
            </a:r>
          </a:p>
          <a:p>
            <a:pPr lvl="1"/>
            <a:r>
              <a:rPr lang="en-US" dirty="0"/>
              <a:t>Order, Deliberation, Self-Discipline, Achievement Striving, Dutifulness, Competence </a:t>
            </a:r>
          </a:p>
          <a:p>
            <a:r>
              <a:rPr lang="en-US" dirty="0"/>
              <a:t>IPIP-NEO</a:t>
            </a:r>
          </a:p>
          <a:p>
            <a:pPr lvl="1"/>
            <a:r>
              <a:rPr lang="en-US" dirty="0"/>
              <a:t>Orderliness, Cautiousness, Self-Discipline, Achievement Striving, Dutifulness, Self-Efficacy </a:t>
            </a:r>
          </a:p>
          <a:p>
            <a:pPr lvl="1"/>
            <a:endParaRPr lang="en-US" dirty="0"/>
          </a:p>
        </p:txBody>
      </p:sp>
    </p:spTree>
    <p:extLst>
      <p:ext uri="{BB962C8B-B14F-4D97-AF65-F5344CB8AC3E}">
        <p14:creationId xmlns:p14="http://schemas.microsoft.com/office/powerpoint/2010/main" val="2842945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EDE2-8641-4348-875B-0B2CE27CE060}"/>
              </a:ext>
            </a:extLst>
          </p:cNvPr>
          <p:cNvSpPr>
            <a:spLocks noGrp="1"/>
          </p:cNvSpPr>
          <p:nvPr>
            <p:ph type="title"/>
          </p:nvPr>
        </p:nvSpPr>
        <p:spPr/>
        <p:txBody>
          <a:bodyPr/>
          <a:lstStyle/>
          <a:p>
            <a:r>
              <a:rPr lang="en-US" dirty="0"/>
              <a:t>Further Studies on the Structure of Conscientiousness</a:t>
            </a:r>
          </a:p>
        </p:txBody>
      </p:sp>
      <p:sp>
        <p:nvSpPr>
          <p:cNvPr id="3" name="Content Placeholder 2">
            <a:extLst>
              <a:ext uri="{FF2B5EF4-FFF2-40B4-BE49-F238E27FC236}">
                <a16:creationId xmlns:a16="http://schemas.microsoft.com/office/drawing/2014/main" id="{27379503-2759-244B-BB55-56F6F1710594}"/>
              </a:ext>
            </a:extLst>
          </p:cNvPr>
          <p:cNvSpPr>
            <a:spLocks noGrp="1"/>
          </p:cNvSpPr>
          <p:nvPr>
            <p:ph idx="1"/>
          </p:nvPr>
        </p:nvSpPr>
        <p:spPr/>
        <p:txBody>
          <a:bodyPr/>
          <a:lstStyle/>
          <a:p>
            <a:r>
              <a:rPr lang="en-US" dirty="0" err="1"/>
              <a:t>Perugini</a:t>
            </a:r>
            <a:r>
              <a:rPr lang="en-US" dirty="0"/>
              <a:t> (1997)</a:t>
            </a:r>
          </a:p>
          <a:p>
            <a:pPr lvl="1"/>
            <a:r>
              <a:rPr lang="en-US" dirty="0"/>
              <a:t>Lexical PCA – Reliability and Meticulousness </a:t>
            </a:r>
          </a:p>
          <a:p>
            <a:r>
              <a:rPr lang="en-US" dirty="0"/>
              <a:t>Peabody (2002)</a:t>
            </a:r>
          </a:p>
          <a:p>
            <a:pPr lvl="1"/>
            <a:r>
              <a:rPr lang="en-US" dirty="0"/>
              <a:t>Expanded to 6 different languages</a:t>
            </a:r>
          </a:p>
          <a:p>
            <a:r>
              <a:rPr lang="en-US" dirty="0"/>
              <a:t>Roberts (2004, 2004)</a:t>
            </a:r>
          </a:p>
          <a:p>
            <a:pPr lvl="1"/>
            <a:r>
              <a:rPr lang="en-US" dirty="0"/>
              <a:t>One of which resulted in the </a:t>
            </a:r>
            <a:r>
              <a:rPr lang="en-US" dirty="0" err="1"/>
              <a:t>Chernyshenko</a:t>
            </a:r>
            <a:r>
              <a:rPr lang="en-US" dirty="0"/>
              <a:t> Conscientiousness Scale</a:t>
            </a:r>
          </a:p>
          <a:p>
            <a:r>
              <a:rPr lang="en-US" dirty="0"/>
              <a:t>Duckworth (2009)</a:t>
            </a:r>
          </a:p>
          <a:p>
            <a:pPr lvl="1"/>
            <a:r>
              <a:rPr lang="en-US" dirty="0"/>
              <a:t>Highschool students plus teacher ratings</a:t>
            </a:r>
          </a:p>
          <a:p>
            <a:r>
              <a:rPr lang="en-US" dirty="0" err="1"/>
              <a:t>Schwaba</a:t>
            </a:r>
            <a:r>
              <a:rPr lang="en-US" dirty="0"/>
              <a:t> (2020)</a:t>
            </a:r>
          </a:p>
          <a:p>
            <a:pPr lvl="1"/>
            <a:r>
              <a:rPr lang="en-US" dirty="0"/>
              <a:t>Super interesting network analysis of facets</a:t>
            </a:r>
          </a:p>
        </p:txBody>
      </p:sp>
    </p:spTree>
    <p:extLst>
      <p:ext uri="{BB962C8B-B14F-4D97-AF65-F5344CB8AC3E}">
        <p14:creationId xmlns:p14="http://schemas.microsoft.com/office/powerpoint/2010/main" val="279558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EDE2-8641-4348-875B-0B2CE27CE060}"/>
              </a:ext>
            </a:extLst>
          </p:cNvPr>
          <p:cNvSpPr>
            <a:spLocks noGrp="1"/>
          </p:cNvSpPr>
          <p:nvPr>
            <p:ph type="title"/>
          </p:nvPr>
        </p:nvSpPr>
        <p:spPr/>
        <p:txBody>
          <a:bodyPr/>
          <a:lstStyle/>
          <a:p>
            <a:r>
              <a:rPr lang="en-US" dirty="0"/>
              <a:t>Further Studies on the Structure of Conscientiousness</a:t>
            </a:r>
          </a:p>
        </p:txBody>
      </p:sp>
      <p:sp>
        <p:nvSpPr>
          <p:cNvPr id="5" name="TextBox 4">
            <a:extLst>
              <a:ext uri="{FF2B5EF4-FFF2-40B4-BE49-F238E27FC236}">
                <a16:creationId xmlns:a16="http://schemas.microsoft.com/office/drawing/2014/main" id="{7129BBB0-AB84-3C43-9FE4-D99F86BDDC98}"/>
              </a:ext>
            </a:extLst>
          </p:cNvPr>
          <p:cNvSpPr txBox="1"/>
          <p:nvPr/>
        </p:nvSpPr>
        <p:spPr>
          <a:xfrm>
            <a:off x="1445741" y="5424616"/>
            <a:ext cx="6865982" cy="307777"/>
          </a:xfrm>
          <a:prstGeom prst="rect">
            <a:avLst/>
          </a:prstGeom>
          <a:noFill/>
        </p:spPr>
        <p:txBody>
          <a:bodyPr wrap="none" rtlCol="0">
            <a:spAutoFit/>
          </a:bodyPr>
          <a:lstStyle/>
          <a:p>
            <a:r>
              <a:rPr lang="en-US" dirty="0"/>
              <a:t>Dutifulness, Reliability, Virtue, Mastery, Efficiency, Decisiveness, Other (Competitive)</a:t>
            </a:r>
          </a:p>
        </p:txBody>
      </p:sp>
      <p:graphicFrame>
        <p:nvGraphicFramePr>
          <p:cNvPr id="8" name="Content Placeholder 7">
            <a:extLst>
              <a:ext uri="{FF2B5EF4-FFF2-40B4-BE49-F238E27FC236}">
                <a16:creationId xmlns:a16="http://schemas.microsoft.com/office/drawing/2014/main" id="{9F6BB20E-A2ED-2C4F-92B2-7AE58B61A00C}"/>
              </a:ext>
            </a:extLst>
          </p:cNvPr>
          <p:cNvGraphicFramePr>
            <a:graphicFrameLocks noGrp="1" noChangeAspect="1"/>
          </p:cNvGraphicFramePr>
          <p:nvPr>
            <p:ph idx="1"/>
            <p:extLst>
              <p:ext uri="{D42A27DB-BD31-4B8C-83A1-F6EECF244321}">
                <p14:modId xmlns:p14="http://schemas.microsoft.com/office/powerpoint/2010/main" val="938258143"/>
              </p:ext>
            </p:extLst>
          </p:nvPr>
        </p:nvGraphicFramePr>
        <p:xfrm>
          <a:off x="1747837" y="1848710"/>
          <a:ext cx="8696325" cy="3370263"/>
        </p:xfrm>
        <a:graphic>
          <a:graphicData uri="http://schemas.openxmlformats.org/presentationml/2006/ole">
            <mc:AlternateContent xmlns:mc="http://schemas.openxmlformats.org/markup-compatibility/2006">
              <mc:Choice xmlns:v="urn:schemas-microsoft-com:vml" Requires="v">
                <p:oleObj spid="_x0000_s8233" name="Worksheet" r:id="rId4" imgW="6553200" imgH="2451100" progId="Excel.Sheet.12">
                  <p:embed/>
                </p:oleObj>
              </mc:Choice>
              <mc:Fallback>
                <p:oleObj name="Worksheet" r:id="rId4" imgW="6553200" imgH="2451100" progId="Excel.Sheet.12">
                  <p:embed/>
                  <p:pic>
                    <p:nvPicPr>
                      <p:cNvPr id="0" name=""/>
                      <p:cNvPicPr/>
                      <p:nvPr/>
                    </p:nvPicPr>
                    <p:blipFill>
                      <a:blip r:embed="rId5"/>
                      <a:stretch>
                        <a:fillRect/>
                      </a:stretch>
                    </p:blipFill>
                    <p:spPr>
                      <a:xfrm>
                        <a:off x="1747837" y="1848710"/>
                        <a:ext cx="8696325" cy="3370263"/>
                      </a:xfrm>
                      <a:prstGeom prst="rect">
                        <a:avLst/>
                      </a:prstGeom>
                    </p:spPr>
                  </p:pic>
                </p:oleObj>
              </mc:Fallback>
            </mc:AlternateContent>
          </a:graphicData>
        </a:graphic>
      </p:graphicFrame>
    </p:spTree>
    <p:extLst>
      <p:ext uri="{BB962C8B-B14F-4D97-AF65-F5344CB8AC3E}">
        <p14:creationId xmlns:p14="http://schemas.microsoft.com/office/powerpoint/2010/main" val="29942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EDE2-8641-4348-875B-0B2CE27CE060}"/>
              </a:ext>
            </a:extLst>
          </p:cNvPr>
          <p:cNvSpPr>
            <a:spLocks noGrp="1"/>
          </p:cNvSpPr>
          <p:nvPr>
            <p:ph type="title"/>
          </p:nvPr>
        </p:nvSpPr>
        <p:spPr/>
        <p:txBody>
          <a:bodyPr/>
          <a:lstStyle/>
          <a:p>
            <a:r>
              <a:rPr lang="en-US" dirty="0"/>
              <a:t>Self-Control</a:t>
            </a:r>
          </a:p>
        </p:txBody>
      </p:sp>
      <p:sp>
        <p:nvSpPr>
          <p:cNvPr id="3" name="Content Placeholder 2">
            <a:extLst>
              <a:ext uri="{FF2B5EF4-FFF2-40B4-BE49-F238E27FC236}">
                <a16:creationId xmlns:a16="http://schemas.microsoft.com/office/drawing/2014/main" id="{27379503-2759-244B-BB55-56F6F1710594}"/>
              </a:ext>
            </a:extLst>
          </p:cNvPr>
          <p:cNvSpPr>
            <a:spLocks noGrp="1"/>
          </p:cNvSpPr>
          <p:nvPr>
            <p:ph idx="1"/>
          </p:nvPr>
        </p:nvSpPr>
        <p:spPr/>
        <p:txBody>
          <a:bodyPr/>
          <a:lstStyle/>
          <a:p>
            <a:endParaRPr lang="en-US" dirty="0"/>
          </a:p>
          <a:p>
            <a:r>
              <a:rPr lang="en-US" dirty="0"/>
              <a:t>Current literature calls for more nuanced measure of Self-Control</a:t>
            </a:r>
          </a:p>
          <a:p>
            <a:pPr lvl="1"/>
            <a:r>
              <a:rPr lang="en-US" dirty="0"/>
              <a:t>Inhibitory vs Initiatory Self-Control</a:t>
            </a:r>
          </a:p>
          <a:p>
            <a:pPr lvl="1"/>
            <a:r>
              <a:rPr lang="en-US" dirty="0"/>
              <a:t>Situation selection, distraction control, impulse inhibition, implementation intentions, avoidance, risk aversion, situation modification, goal focus, cognitive change, restraint, impulse control, impulse inhibition, habits</a:t>
            </a:r>
          </a:p>
          <a:p>
            <a:endParaRPr lang="en-US" dirty="0"/>
          </a:p>
        </p:txBody>
      </p:sp>
    </p:spTree>
    <p:extLst>
      <p:ext uri="{BB962C8B-B14F-4D97-AF65-F5344CB8AC3E}">
        <p14:creationId xmlns:p14="http://schemas.microsoft.com/office/powerpoint/2010/main" val="1966242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EDE2-8641-4348-875B-0B2CE27CE060}"/>
              </a:ext>
            </a:extLst>
          </p:cNvPr>
          <p:cNvSpPr>
            <a:spLocks noGrp="1"/>
          </p:cNvSpPr>
          <p:nvPr>
            <p:ph type="title"/>
          </p:nvPr>
        </p:nvSpPr>
        <p:spPr/>
        <p:txBody>
          <a:bodyPr/>
          <a:lstStyle/>
          <a:p>
            <a:r>
              <a:rPr lang="en-US" dirty="0"/>
              <a:t>Current Dissertation Study</a:t>
            </a:r>
          </a:p>
        </p:txBody>
      </p:sp>
      <p:sp>
        <p:nvSpPr>
          <p:cNvPr id="3" name="Content Placeholder 2">
            <a:extLst>
              <a:ext uri="{FF2B5EF4-FFF2-40B4-BE49-F238E27FC236}">
                <a16:creationId xmlns:a16="http://schemas.microsoft.com/office/drawing/2014/main" id="{27379503-2759-244B-BB55-56F6F1710594}"/>
              </a:ext>
            </a:extLst>
          </p:cNvPr>
          <p:cNvSpPr>
            <a:spLocks noGrp="1"/>
          </p:cNvSpPr>
          <p:nvPr>
            <p:ph idx="1"/>
          </p:nvPr>
        </p:nvSpPr>
        <p:spPr/>
        <p:txBody>
          <a:bodyPr/>
          <a:lstStyle/>
          <a:p>
            <a:r>
              <a:rPr lang="en-US" dirty="0"/>
              <a:t>RQ</a:t>
            </a:r>
            <a:r>
              <a:rPr lang="en-US" baseline="-25000" dirty="0"/>
              <a:t>1</a:t>
            </a:r>
            <a:r>
              <a:rPr lang="en-US" dirty="0"/>
              <a:t> - Can a measure be developed that adds Faceted Self-Control to established personality inventories? </a:t>
            </a:r>
          </a:p>
          <a:p>
            <a:r>
              <a:rPr lang="en-US" dirty="0"/>
              <a:t>RQ</a:t>
            </a:r>
            <a:r>
              <a:rPr lang="en-US" baseline="-25000" dirty="0"/>
              <a:t>2</a:t>
            </a:r>
            <a:r>
              <a:rPr lang="en-US" dirty="0"/>
              <a:t> - What is a more accurate structure of Conscientiousness? </a:t>
            </a:r>
          </a:p>
          <a:p>
            <a:endParaRPr lang="en-US" dirty="0"/>
          </a:p>
          <a:p>
            <a:r>
              <a:rPr lang="en-US" dirty="0"/>
              <a:t>Currently being coded:</a:t>
            </a:r>
          </a:p>
          <a:p>
            <a:pPr lvl="1"/>
            <a:r>
              <a:rPr lang="en-US" dirty="0"/>
              <a:t>RQ</a:t>
            </a:r>
            <a:r>
              <a:rPr lang="en-US" baseline="-25000" dirty="0"/>
              <a:t>3</a:t>
            </a:r>
            <a:r>
              <a:rPr lang="en-US" dirty="0"/>
              <a:t> - Can we improve the prediction of self-selected goals with a more complete structure of Conscientiousness? </a:t>
            </a:r>
          </a:p>
        </p:txBody>
      </p:sp>
    </p:spTree>
    <p:extLst>
      <p:ext uri="{BB962C8B-B14F-4D97-AF65-F5344CB8AC3E}">
        <p14:creationId xmlns:p14="http://schemas.microsoft.com/office/powerpoint/2010/main" val="1440591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EDE2-8641-4348-875B-0B2CE27CE060}"/>
              </a:ext>
            </a:extLst>
          </p:cNvPr>
          <p:cNvSpPr>
            <a:spLocks noGrp="1"/>
          </p:cNvSpPr>
          <p:nvPr>
            <p:ph type="title"/>
          </p:nvPr>
        </p:nvSpPr>
        <p:spPr/>
        <p:txBody>
          <a:bodyPr/>
          <a:lstStyle/>
          <a:p>
            <a:r>
              <a:rPr lang="en-US" dirty="0"/>
              <a:t>A New Measure: Facets of Self-Control</a:t>
            </a:r>
          </a:p>
        </p:txBody>
      </p:sp>
      <p:sp>
        <p:nvSpPr>
          <p:cNvPr id="3" name="Content Placeholder 2">
            <a:extLst>
              <a:ext uri="{FF2B5EF4-FFF2-40B4-BE49-F238E27FC236}">
                <a16:creationId xmlns:a16="http://schemas.microsoft.com/office/drawing/2014/main" id="{27379503-2759-244B-BB55-56F6F1710594}"/>
              </a:ext>
            </a:extLst>
          </p:cNvPr>
          <p:cNvSpPr>
            <a:spLocks noGrp="1"/>
          </p:cNvSpPr>
          <p:nvPr>
            <p:ph idx="1"/>
          </p:nvPr>
        </p:nvSpPr>
        <p:spPr/>
        <p:txBody>
          <a:bodyPr/>
          <a:lstStyle/>
          <a:p>
            <a:r>
              <a:rPr lang="en-US" dirty="0"/>
              <a:t>Four full rounds of data collection </a:t>
            </a:r>
          </a:p>
          <a:p>
            <a:r>
              <a:rPr lang="en-US" dirty="0"/>
              <a:t>Total N = 1275 (300 from a community Prolific sample)</a:t>
            </a:r>
          </a:p>
          <a:p>
            <a:r>
              <a:rPr lang="en-US" dirty="0"/>
              <a:t>Two full rounds not presented here</a:t>
            </a:r>
          </a:p>
          <a:p>
            <a:pPr lvl="1"/>
            <a:r>
              <a:rPr lang="en-US" dirty="0"/>
              <a:t>Used to identify strongest items</a:t>
            </a:r>
          </a:p>
          <a:p>
            <a:r>
              <a:rPr lang="en-US" dirty="0"/>
              <a:t>Measures included</a:t>
            </a:r>
          </a:p>
          <a:p>
            <a:pPr lvl="1"/>
            <a:r>
              <a:rPr lang="en-US" dirty="0"/>
              <a:t>Facets of Self-Control, BFI-2 60 item, Grit-S, Determination, HEXACO Conscientiousness and Honesty/Humility dimensions, IPIP General Conscientiousness and Self-Discipline, </a:t>
            </a:r>
            <a:r>
              <a:rPr lang="en-US" dirty="0" err="1"/>
              <a:t>Chernyshenko</a:t>
            </a:r>
            <a:r>
              <a:rPr lang="en-US" dirty="0"/>
              <a:t> Conscientiousness Scale, Self-Selected Goals</a:t>
            </a:r>
          </a:p>
        </p:txBody>
      </p:sp>
    </p:spTree>
    <p:extLst>
      <p:ext uri="{BB962C8B-B14F-4D97-AF65-F5344CB8AC3E}">
        <p14:creationId xmlns:p14="http://schemas.microsoft.com/office/powerpoint/2010/main" val="2516027161"/>
      </p:ext>
    </p:extLst>
  </p:cSld>
  <p:clrMapOvr>
    <a:masterClrMapping/>
  </p:clrMapOvr>
</p:sld>
</file>

<file path=ppt/theme/theme1.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3606</TotalTime>
  <Words>5040</Words>
  <Application>Microsoft Macintosh PowerPoint</Application>
  <PresentationFormat>Widescreen</PresentationFormat>
  <Paragraphs>276</Paragraphs>
  <Slides>25</Slides>
  <Notes>25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0" baseType="lpstr">
      <vt:lpstr>Arial</vt:lpstr>
      <vt:lpstr>Calibri</vt:lpstr>
      <vt:lpstr>Inter-Regular</vt:lpstr>
      <vt:lpstr>Joan template</vt:lpstr>
      <vt:lpstr>Microsoft Excel Worksheet</vt:lpstr>
      <vt:lpstr>Structure of Conscientiousness</vt:lpstr>
      <vt:lpstr>Agenda</vt:lpstr>
      <vt:lpstr>Brief Background of Conscientiousness</vt:lpstr>
      <vt:lpstr>Current Established Big Five Personality Measures</vt:lpstr>
      <vt:lpstr>Further Studies on the Structure of Conscientiousness</vt:lpstr>
      <vt:lpstr>Further Studies on the Structure of Conscientiousness</vt:lpstr>
      <vt:lpstr>Self-Control</vt:lpstr>
      <vt:lpstr>Current Dissertation Study</vt:lpstr>
      <vt:lpstr>A New Measure: Facets of Self-Control</vt:lpstr>
      <vt:lpstr>UCR Undergraduate Sample </vt:lpstr>
      <vt:lpstr>Prolific Sample</vt:lpstr>
      <vt:lpstr>Analytic Plan</vt:lpstr>
      <vt:lpstr>Factor Comparison</vt:lpstr>
      <vt:lpstr>Factor Comparison</vt:lpstr>
      <vt:lpstr>Naming the Three Factors</vt:lpstr>
      <vt:lpstr>BFI-2 with facets from SONA Sample</vt:lpstr>
      <vt:lpstr>BFI-2 with facets from Prolific Sample</vt:lpstr>
      <vt:lpstr>Conclusions</vt:lpstr>
      <vt:lpstr>Conclusions</vt:lpstr>
      <vt:lpstr>Future Directions </vt:lpstr>
      <vt:lpstr>Future Directions</vt:lpstr>
      <vt:lpstr>Stop Signal Sensitivity Preliminary Analysis</vt:lpstr>
      <vt:lpstr>Stop Signal Sensitivity Preliminary Analysis</vt:lpstr>
      <vt:lpstr>Special Thanks</vt:lpstr>
      <vt:lpstr>Stop Signal Sensitivity Item Assessment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of Conscientiousness</dc:title>
  <dc:creator>Trevor Basil</dc:creator>
  <cp:lastModifiedBy>Trevor Basil</cp:lastModifiedBy>
  <cp:revision>39</cp:revision>
  <dcterms:created xsi:type="dcterms:W3CDTF">2020-11-09T05:56:06Z</dcterms:created>
  <dcterms:modified xsi:type="dcterms:W3CDTF">2020-11-12T06:22:45Z</dcterms:modified>
</cp:coreProperties>
</file>