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D690-ADAF-7148-8795-87E0D4606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D1440-7483-034C-9CAE-6F7299C1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584A-2B2E-8640-A5D0-093020CF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5562-23E3-F446-80B0-6F3ADFEC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292E-79A1-0644-ABE5-383DA190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803D-59E4-B34E-9D94-232E97BB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81F35-8130-0541-B72C-67DF8594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D49DB-E3E5-9E4A-AA4A-B6DAE49B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77E3C-5E26-3C42-86E7-7CAF0B4B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2A8B9-41BE-C645-B7E2-BB71A0E1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9CDC9-B60B-7A43-AB35-33EA749E2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C6C93-3A99-1D43-B47F-617C68875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BDBB-7022-E040-ABA1-C74ADD5D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C08B-9514-CF4D-B707-0193015B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4795-45C9-EA48-8E84-8EC2A336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1A55-BEF3-F746-A5E0-443C2BD2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9F42-D47A-0A4A-8573-525796BC1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A271-25F5-624B-BEFD-BE012E5C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2647-77BE-7E40-B5F2-F2C33651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328E-621F-C045-B6B4-5D90658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1B2D-7E6A-224C-936D-45C2EA05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4A5D7-5474-0647-A00D-ECA5CF10E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2F0A-8D64-314B-8A59-B2773C28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CA32-FF99-6841-BBF1-E8B0FB5D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BB80-0441-8641-995C-3D665DBB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0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C55A-23BA-534F-A2FB-E216C80D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58EA-61CD-A34F-B9E1-E3E082E04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C3B68-D81C-2A4D-8740-D362A6FC8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3A9CC-2649-AB41-BBA2-8EC1AFDD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D4FB1-BDE4-B647-A7B7-E1A48050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21C87-C314-8E44-AE73-D682BCF3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4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AAA6-8109-8544-8DAF-2BC7426F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953A-F926-A044-B3BD-1BD00FE86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FFDF1-D066-744C-9CBB-D7DE1935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B8292-F1F8-954F-8892-75F5358B1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A4162-EA41-614B-8372-F1B1690D9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8F030-C8A3-344E-911D-93D58969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DBD15-A041-204B-A093-91A7F0D4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0AE82-3AF6-EE49-B9EF-8B827F3E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563A-7BC6-0E4A-9350-CBF823D2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7F91B-BB73-DF41-8696-E956E7AD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0E41A-C7AF-914D-AF3B-EB953915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B5513-683E-3A47-B996-CD7ACD6E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0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EFC22-4B13-AC4A-937B-2404B8E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0CAC7-F951-A14A-8D11-C89E63EF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FC9A6-9A0B-0B48-8D13-E41372F6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048D4-B537-294C-9B53-A4A853AC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2273-8418-7D46-A414-E1DA95F4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22F68-4284-1F43-8794-60104C4A4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73CC2-C002-AC46-A389-F2E98149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E32CA-FAE7-6149-8C65-9CADE746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4562-33E2-D24D-A01F-C68590B0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D631-B57C-D848-A1EC-305DD99E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A2E1A-E046-D641-8275-A05E64080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8AC9D-0D53-484C-BBBA-D02FF1782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8193F-3B64-DA49-B946-D8781389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DAC6-0D14-764F-91DA-C125EA57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7187F-9EFD-8D49-AB85-8946FF95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1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E6BD4-45F0-DD4E-9661-0F3012D6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C32A-D618-EB49-9A5B-961EC859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07EF2-35DB-D440-A1D3-BD50F1EC4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006B-4470-B749-8A77-4DABE722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6306-4164-DA41-A1F9-312B3B7A9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8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7040-AFF5-B149-BFEF-45CE7941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Conscientiousness: A Structural Assessment and Development of the Facets of Control Scales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7E288-852E-5C40-A6C3-8733D604E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Dissertation Defense</a:t>
            </a:r>
          </a:p>
          <a:p>
            <a:r>
              <a:rPr lang="en-US" dirty="0"/>
              <a:t>Trevor W. Basil</a:t>
            </a:r>
          </a:p>
        </p:txBody>
      </p:sp>
    </p:spTree>
    <p:extLst>
      <p:ext uri="{BB962C8B-B14F-4D97-AF65-F5344CB8AC3E}">
        <p14:creationId xmlns:p14="http://schemas.microsoft.com/office/powerpoint/2010/main" val="144948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7AF0-90D0-2845-BBA9-BBBBA4E8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B70F5-BDCD-A241-99D6-B7EA62A6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Pursuit</a:t>
            </a:r>
          </a:p>
          <a:p>
            <a:pPr lvl="1"/>
            <a:r>
              <a:rPr lang="en-US" dirty="0"/>
              <a:t>Narrative </a:t>
            </a:r>
          </a:p>
          <a:p>
            <a:pPr lvl="1"/>
            <a:r>
              <a:rPr lang="en-US" dirty="0"/>
              <a:t>Temporal</a:t>
            </a:r>
          </a:p>
          <a:p>
            <a:r>
              <a:rPr lang="en-US" dirty="0"/>
              <a:t>Outcomes</a:t>
            </a:r>
          </a:p>
          <a:p>
            <a:pPr lvl="1"/>
            <a:r>
              <a:rPr lang="en-US" dirty="0"/>
              <a:t>For purposes of predictive comparison</a:t>
            </a:r>
          </a:p>
          <a:p>
            <a:pPr lvl="1"/>
            <a:r>
              <a:rPr lang="en-US" dirty="0"/>
              <a:t>Does predictive capacity improve by pulling Control into Conscientiousness?</a:t>
            </a:r>
          </a:p>
          <a:p>
            <a:r>
              <a:rPr lang="en-US" dirty="0"/>
              <a:t>Grit </a:t>
            </a:r>
          </a:p>
          <a:p>
            <a:pPr lvl="1"/>
            <a:r>
              <a:rPr lang="en-US" dirty="0"/>
              <a:t>Became somewhat less independent </a:t>
            </a:r>
          </a:p>
          <a:p>
            <a:pPr lvl="2"/>
            <a:r>
              <a:rPr lang="en-US" dirty="0"/>
              <a:t>Facet of Conscientiousness </a:t>
            </a:r>
          </a:p>
          <a:p>
            <a:pPr lvl="1"/>
            <a:r>
              <a:rPr lang="en-US" dirty="0"/>
              <a:t>In doing so, did it become more important?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5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4A0-0B51-8A4C-B088-3CFAF70B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DE2F-4EB8-B446-9079-6BA5A305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Dan Ozer </a:t>
            </a:r>
            <a:r>
              <a:rPr lang="en-US" dirty="0" err="1"/>
              <a:t>Ph.D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Calen Horton</a:t>
            </a:r>
          </a:p>
          <a:p>
            <a:endParaRPr lang="en-US" dirty="0"/>
          </a:p>
          <a:p>
            <a:r>
              <a:rPr lang="en-US" dirty="0"/>
              <a:t>Dr. Julia </a:t>
            </a:r>
            <a:r>
              <a:rPr lang="en-US" dirty="0" err="1"/>
              <a:t>Revord</a:t>
            </a:r>
            <a:r>
              <a:rPr lang="en-US" dirty="0"/>
              <a:t>, </a:t>
            </a:r>
            <a:r>
              <a:rPr lang="en-US" dirty="0" err="1"/>
              <a:t>Ph.D</a:t>
            </a:r>
            <a:r>
              <a:rPr lang="en-US" dirty="0"/>
              <a:t>, Brandon Tran</a:t>
            </a:r>
          </a:p>
          <a:p>
            <a:endParaRPr lang="en-US" dirty="0"/>
          </a:p>
          <a:p>
            <a:r>
              <a:rPr lang="en-US" dirty="0"/>
              <a:t>Dr. David Funder </a:t>
            </a:r>
            <a:r>
              <a:rPr lang="en-US" dirty="0" err="1"/>
              <a:t>Ph.D</a:t>
            </a:r>
            <a:r>
              <a:rPr lang="en-US" dirty="0"/>
              <a:t>, Dr. Will Dunlop </a:t>
            </a:r>
            <a:r>
              <a:rPr lang="en-US" dirty="0" err="1"/>
              <a:t>Ph.D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2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0BC8-F3BC-7140-AFD2-A3FEA34F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Tangney’s Self Control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B039-71FB-D844-8FBF-0518B77B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 I am good at resisting temptations</a:t>
            </a:r>
          </a:p>
          <a:p>
            <a:r>
              <a:rPr lang="en-US" dirty="0"/>
              <a:t>2. I have a hard time breaking habits (R)</a:t>
            </a:r>
          </a:p>
          <a:p>
            <a:r>
              <a:rPr lang="en-US" dirty="0"/>
              <a:t>3. I am lazy (R)</a:t>
            </a:r>
          </a:p>
          <a:p>
            <a:r>
              <a:rPr lang="en-US" dirty="0"/>
              <a:t>4. I say inappropriate things (R)</a:t>
            </a:r>
          </a:p>
          <a:p>
            <a:r>
              <a:rPr lang="en-US" dirty="0"/>
              <a:t>5. I do certain things that are bad for me, if they are fun (R)</a:t>
            </a:r>
          </a:p>
          <a:p>
            <a:r>
              <a:rPr lang="en-US" dirty="0"/>
              <a:t>6. I refuse things that are bad for me</a:t>
            </a:r>
          </a:p>
          <a:p>
            <a:r>
              <a:rPr lang="en-US" dirty="0"/>
              <a:t>7. I wish I had more self-discipline (R)</a:t>
            </a:r>
          </a:p>
          <a:p>
            <a:r>
              <a:rPr lang="en-US" dirty="0"/>
              <a:t>8. People would say that I have iron self-discipline</a:t>
            </a:r>
          </a:p>
          <a:p>
            <a:r>
              <a:rPr lang="en-US" dirty="0"/>
              <a:t>9. Pleasure and fun sometimes keep me from getting work done (R)</a:t>
            </a:r>
          </a:p>
          <a:p>
            <a:r>
              <a:rPr lang="en-US" dirty="0"/>
              <a:t>10. I have trouble concentrating (R)</a:t>
            </a:r>
          </a:p>
          <a:p>
            <a:r>
              <a:rPr lang="en-US" dirty="0"/>
              <a:t>11. I am able to work effectively toward long-term goals</a:t>
            </a:r>
          </a:p>
          <a:p>
            <a:r>
              <a:rPr lang="en-US" dirty="0"/>
              <a:t>12. Sometimes I can’t stop myself from doing something, even if I know it’s wrong (R)</a:t>
            </a:r>
          </a:p>
          <a:p>
            <a:r>
              <a:rPr lang="en-US" dirty="0"/>
              <a:t>13. I often act without thinking through all the alternatives (R)</a:t>
            </a:r>
          </a:p>
        </p:txBody>
      </p:sp>
    </p:spTree>
    <p:extLst>
      <p:ext uri="{BB962C8B-B14F-4D97-AF65-F5344CB8AC3E}">
        <p14:creationId xmlns:p14="http://schemas.microsoft.com/office/powerpoint/2010/main" val="39648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3533-AA70-314D-8C0B-5F319388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530E-C30A-7845-A4F2-2BEF5371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multidimensional measure of control be developed?</a:t>
            </a:r>
          </a:p>
          <a:p>
            <a:pPr lvl="1"/>
            <a:r>
              <a:rPr lang="en-US" dirty="0"/>
              <a:t>No indication in the literature that control is unidimensional</a:t>
            </a:r>
          </a:p>
          <a:p>
            <a:pPr lvl="1"/>
            <a:r>
              <a:rPr lang="en-US" dirty="0"/>
              <a:t>Calls for individualized units of control </a:t>
            </a:r>
          </a:p>
          <a:p>
            <a:r>
              <a:rPr lang="en-US" dirty="0"/>
              <a:t>Can the structure of Conscientiousness be improved by including aspects of control?</a:t>
            </a:r>
          </a:p>
          <a:p>
            <a:pPr lvl="1"/>
            <a:r>
              <a:rPr lang="en-US" dirty="0"/>
              <a:t>Self-Control is a ubiquitously accepted concept</a:t>
            </a:r>
          </a:p>
          <a:p>
            <a:pPr lvl="1"/>
            <a:r>
              <a:rPr lang="en-US" dirty="0"/>
              <a:t>Underrepresented or absent from most Big Five assessments</a:t>
            </a:r>
          </a:p>
        </p:txBody>
      </p:sp>
    </p:spTree>
    <p:extLst>
      <p:ext uri="{BB962C8B-B14F-4D97-AF65-F5344CB8AC3E}">
        <p14:creationId xmlns:p14="http://schemas.microsoft.com/office/powerpoint/2010/main" val="170113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295D-26E2-FC40-A1CA-83BE8264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E53E-1D88-EC41-BBF2-6F18C012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collected from 1,126 participants</a:t>
            </a:r>
          </a:p>
          <a:p>
            <a:r>
              <a:rPr lang="en-US" dirty="0"/>
              <a:t>Measures Included:</a:t>
            </a:r>
          </a:p>
          <a:p>
            <a:pPr lvl="1"/>
            <a:r>
              <a:rPr lang="en-US" dirty="0"/>
              <a:t>Facets of Control</a:t>
            </a:r>
          </a:p>
          <a:p>
            <a:pPr lvl="1"/>
            <a:r>
              <a:rPr lang="en-US" dirty="0"/>
              <a:t>Grit-S</a:t>
            </a:r>
          </a:p>
          <a:p>
            <a:pPr lvl="1"/>
            <a:r>
              <a:rPr lang="en-US" dirty="0"/>
              <a:t>Determination</a:t>
            </a:r>
          </a:p>
          <a:p>
            <a:pPr lvl="1"/>
            <a:r>
              <a:rPr lang="en-US" dirty="0"/>
              <a:t>BFI-2</a:t>
            </a:r>
          </a:p>
          <a:p>
            <a:pPr lvl="1"/>
            <a:r>
              <a:rPr lang="en-US" dirty="0"/>
              <a:t>HEXACO – Conscientiousness</a:t>
            </a:r>
          </a:p>
          <a:p>
            <a:pPr lvl="2"/>
            <a:r>
              <a:rPr lang="en-US" dirty="0"/>
              <a:t>Honesty/Humility</a:t>
            </a:r>
          </a:p>
          <a:p>
            <a:pPr lvl="1"/>
            <a:r>
              <a:rPr lang="en-US" dirty="0"/>
              <a:t>Chernyshenko Conscientiousness Scales</a:t>
            </a:r>
          </a:p>
          <a:p>
            <a:pPr lvl="1"/>
            <a:r>
              <a:rPr lang="en-US" dirty="0"/>
              <a:t>IPIP – Self Discipline</a:t>
            </a:r>
          </a:p>
          <a:p>
            <a:r>
              <a:rPr lang="en-US" dirty="0"/>
              <a:t>Correlational and Exploratory Factor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7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8B37-D11F-944F-B56C-2713ED27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Facets of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5E80-E9D5-244D-AF4E-D68537B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 Focus</a:t>
            </a:r>
          </a:p>
          <a:p>
            <a:pPr lvl="1"/>
            <a:r>
              <a:rPr lang="en-US" sz="2000" dirty="0"/>
              <a:t>22. I never question whether I can attain my goals.</a:t>
            </a:r>
          </a:p>
          <a:p>
            <a:pPr lvl="1"/>
            <a:r>
              <a:rPr lang="en-US" sz="2000" dirty="0"/>
              <a:t>11. Even my own doubts don’t seem to deter me from pursuing my goals.</a:t>
            </a:r>
          </a:p>
          <a:p>
            <a:pPr lvl="1"/>
            <a:r>
              <a:rPr lang="en-US" sz="2000" dirty="0"/>
              <a:t>7. When I choose to pursue a goal, little can deter me.</a:t>
            </a:r>
          </a:p>
          <a:p>
            <a:pPr lvl="1"/>
            <a:r>
              <a:rPr lang="en-US" sz="2000" dirty="0"/>
              <a:t>29. Pursuing my goals often feels automatic, requiring little effort.</a:t>
            </a:r>
          </a:p>
          <a:p>
            <a:pPr lvl="1"/>
            <a:r>
              <a:rPr lang="en-US" sz="2000" dirty="0"/>
              <a:t>21. When pursuing a goal, thoughts about other activities rarely cross my mind.</a:t>
            </a:r>
          </a:p>
          <a:p>
            <a:pPr lvl="1"/>
            <a:r>
              <a:rPr lang="en-US" sz="2000" dirty="0"/>
              <a:t>26. I can easily focus on my long-term goals and not notice distractions along the way.</a:t>
            </a:r>
          </a:p>
          <a:p>
            <a:pPr lvl="1"/>
            <a:r>
              <a:rPr lang="en-US" sz="2000" dirty="0"/>
              <a:t>24. I enjoy many activities but like to stay focused on getting things done.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6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8B37-D11F-944F-B56C-2713ED27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Facets </a:t>
            </a:r>
            <a:r>
              <a:rPr lang="en-US"/>
              <a:t>of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5E80-E9D5-244D-AF4E-D68537B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Undistractibility </a:t>
            </a:r>
          </a:p>
          <a:p>
            <a:pPr lvl="1"/>
            <a:r>
              <a:rPr lang="en-US" sz="2000" dirty="0"/>
              <a:t>17. I can get work done, even at a party.</a:t>
            </a:r>
          </a:p>
          <a:p>
            <a:pPr lvl="1"/>
            <a:r>
              <a:rPr lang="en-US" sz="2000" dirty="0"/>
              <a:t>19. I can comfortably read a book in a noisy environment.</a:t>
            </a:r>
          </a:p>
          <a:p>
            <a:pPr lvl="1"/>
            <a:r>
              <a:rPr lang="en-US" sz="2000" dirty="0"/>
              <a:t>3. I don’t seem to notice distractions.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6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8B37-D11F-944F-B56C-2713ED27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– Facets </a:t>
            </a:r>
            <a:r>
              <a:rPr lang="en-US"/>
              <a:t>of Control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5E80-E9D5-244D-AF4E-D68537BD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Impulse Control</a:t>
            </a:r>
          </a:p>
          <a:p>
            <a:pPr lvl="1"/>
            <a:r>
              <a:rPr lang="en-US" sz="2000" dirty="0"/>
              <a:t>28. I rarely act on impulse. </a:t>
            </a:r>
          </a:p>
          <a:p>
            <a:pPr lvl="1"/>
            <a:r>
              <a:rPr lang="en-US" sz="2000" dirty="0"/>
              <a:t>13. I rarely act on the spur of the moment.</a:t>
            </a:r>
          </a:p>
          <a:p>
            <a:pPr lvl="1"/>
            <a:r>
              <a:rPr lang="en-US" sz="2000" dirty="0"/>
              <a:t>10. My actions are usually based on logic rather than impulse.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BAB849-FBD0-3148-851C-421E00CC2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77291"/>
              </p:ext>
            </p:extLst>
          </p:nvPr>
        </p:nvGraphicFramePr>
        <p:xfrm>
          <a:off x="838200" y="1844675"/>
          <a:ext cx="5219698" cy="426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1383">
                  <a:extLst>
                    <a:ext uri="{9D8B030D-6E8A-4147-A177-3AD203B41FA5}">
                      <a16:colId xmlns:a16="http://schemas.microsoft.com/office/drawing/2014/main" val="4123524035"/>
                    </a:ext>
                  </a:extLst>
                </a:gridCol>
                <a:gridCol w="996105">
                  <a:extLst>
                    <a:ext uri="{9D8B030D-6E8A-4147-A177-3AD203B41FA5}">
                      <a16:colId xmlns:a16="http://schemas.microsoft.com/office/drawing/2014/main" val="331595283"/>
                    </a:ext>
                  </a:extLst>
                </a:gridCol>
                <a:gridCol w="996105">
                  <a:extLst>
                    <a:ext uri="{9D8B030D-6E8A-4147-A177-3AD203B41FA5}">
                      <a16:colId xmlns:a16="http://schemas.microsoft.com/office/drawing/2014/main" val="3689243175"/>
                    </a:ext>
                  </a:extLst>
                </a:gridCol>
                <a:gridCol w="996105">
                  <a:extLst>
                    <a:ext uri="{9D8B030D-6E8A-4147-A177-3AD203B41FA5}">
                      <a16:colId xmlns:a16="http://schemas.microsoft.com/office/drawing/2014/main" val="1562682880"/>
                    </a:ext>
                  </a:extLst>
                </a:gridCol>
              </a:tblGrid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Table 11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+mn-lt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607620968"/>
                  </a:ext>
                </a:extLst>
              </a:tr>
              <a:tr h="194880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Study 3 Exploratory Factor Analysis of Facets of Conscientiousness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852351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 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Factor 1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Factor 2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Factor 3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2302455267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Grit - Perseverance of Effort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.84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.01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-.05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2607282979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Determination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.81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-.03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-.07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3063266006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Goal Focus FoC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.79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-.18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-.04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3030074844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HEX Diligence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.75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.11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.09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3694242889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BFI Productivity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.66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.22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.06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3327918179"/>
                  </a:ext>
                </a:extLst>
              </a:tr>
              <a:tr h="1563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Chernyshenko Industriousness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.61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.12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.15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1379139647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Grit - Consistency of Interest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.43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.00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.16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2851324861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Chernyshenko Responsibility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.40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.13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.24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150479759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HEX Perfectionism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.33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.16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.29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1601719525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Undistractibility FoC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.33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-.19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-.09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2555961592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BFI Organization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.01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.92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-.03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1740401734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Chernyshenko Order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-.09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.91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.01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2591427928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HEX Order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.13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.79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.01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1193043046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Chernyshenko Self-Control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-.12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-.02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.94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2014942566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HEX Prudence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.22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.01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.65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3389611978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Impulse Control FoC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.28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.01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.52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247799726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Chernyshenko Traditionalism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-.04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.16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.41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901613329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BFI Responsibility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.33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.19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.37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2695959803"/>
                  </a:ext>
                </a:extLst>
              </a:tr>
              <a:tr h="194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Chernyshenko Virtue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n-lt"/>
                        </a:rPr>
                        <a:t>.25</a:t>
                      </a:r>
                      <a:endParaRPr lang="en-US" sz="110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.05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.36</a:t>
                      </a:r>
                      <a:endParaRPr lang="en-US" sz="1100" dirty="0">
                        <a:effectLst/>
                        <a:latin typeface="+mn-lt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9278" marR="59278" marT="0" marB="0" anchor="b"/>
                </a:tc>
                <a:extLst>
                  <a:ext uri="{0D108BD9-81ED-4DB2-BD59-A6C34878D82A}">
                    <a16:rowId xmlns:a16="http://schemas.microsoft.com/office/drawing/2014/main" val="29426415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2C0947-EC58-6C4F-A14B-D69A5A0C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 of Conscientiousness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FBB8B5-79B6-9B4C-B391-BE713C013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883433"/>
              </p:ext>
            </p:extLst>
          </p:nvPr>
        </p:nvGraphicFramePr>
        <p:xfrm>
          <a:off x="6129338" y="1844675"/>
          <a:ext cx="5219699" cy="42988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6258">
                  <a:extLst>
                    <a:ext uri="{9D8B030D-6E8A-4147-A177-3AD203B41FA5}">
                      <a16:colId xmlns:a16="http://schemas.microsoft.com/office/drawing/2014/main" val="878876531"/>
                    </a:ext>
                  </a:extLst>
                </a:gridCol>
                <a:gridCol w="1001147">
                  <a:extLst>
                    <a:ext uri="{9D8B030D-6E8A-4147-A177-3AD203B41FA5}">
                      <a16:colId xmlns:a16="http://schemas.microsoft.com/office/drawing/2014/main" val="2295948313"/>
                    </a:ext>
                  </a:extLst>
                </a:gridCol>
                <a:gridCol w="1001147">
                  <a:extLst>
                    <a:ext uri="{9D8B030D-6E8A-4147-A177-3AD203B41FA5}">
                      <a16:colId xmlns:a16="http://schemas.microsoft.com/office/drawing/2014/main" val="1755488546"/>
                    </a:ext>
                  </a:extLst>
                </a:gridCol>
                <a:gridCol w="1001147">
                  <a:extLst>
                    <a:ext uri="{9D8B030D-6E8A-4147-A177-3AD203B41FA5}">
                      <a16:colId xmlns:a16="http://schemas.microsoft.com/office/drawing/2014/main" val="794410778"/>
                    </a:ext>
                  </a:extLst>
                </a:gridCol>
              </a:tblGrid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Table 14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3768327340"/>
                  </a:ext>
                </a:extLst>
              </a:tr>
              <a:tr h="194986">
                <a:tc grid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Study 4 Exploratory Factor Analysis of Conscientiousness Facets</a:t>
                      </a:r>
                      <a:endParaRPr lang="en-US" sz="10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909941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Factor 1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Factor 2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Factor 3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1486079899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Determination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.92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-.01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-.17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828470125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Grit - Perseverance of Effort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.88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.00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-.04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645134518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Diligence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.80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.01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.11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3851428594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Goal Focus FoC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.78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.09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-.09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369397434"/>
                  </a:ext>
                </a:extLst>
              </a:tr>
              <a:tr h="2041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Chernyshenko Industriousness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.73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-.10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.23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3596357513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BFI Productivity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.71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.21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.09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581939628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Undistractibility FoC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.49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-.03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-.10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2744912701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Chernyshenko Responsibility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.47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-.04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.28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2605286635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Chernyshenko Virtue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.43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-.06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.26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1653269107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Grit - Consistency of Interest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.41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.11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.23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3573062513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BFI Responsibility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.41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.20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.38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420556545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BFI Organization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.01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.97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-.04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54499702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Chernyshenko Order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-.06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.93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.00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2925113701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Order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.09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.79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.10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1651043539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Chernyshenko Self-Control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-.08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-.01</a:t>
                      </a:r>
                      <a:endParaRPr lang="en-US" sz="10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.90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1981782761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Prudence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.10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.12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.72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2012983981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Impulse Control FoC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.07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.09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0000"/>
                          </a:solidFill>
                          <a:effectLst/>
                        </a:rPr>
                        <a:t>.60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3761191085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HEX Perfectionism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.31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.12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.33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1351212036"/>
                  </a:ext>
                </a:extLst>
              </a:tr>
              <a:tr h="1949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Chernyshenko Traditionalism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.16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.17</a:t>
                      </a:r>
                      <a:endParaRPr lang="en-US" sz="100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.24</a:t>
                      </a:r>
                      <a:endParaRPr lang="en-US" sz="1000" dirty="0">
                        <a:effectLst/>
                        <a:latin typeface="Times" pitchFamily="2" charset="0"/>
                        <a:ea typeface="Times" pitchFamily="2" charset="0"/>
                        <a:cs typeface="Times New Roman" panose="02020603050405020304" pitchFamily="18" charset="0"/>
                      </a:endParaRPr>
                    </a:p>
                  </a:txBody>
                  <a:tcPr marL="57996" marR="57996" marT="0" marB="0" anchor="b"/>
                </a:tc>
                <a:extLst>
                  <a:ext uri="{0D108BD9-81ED-4DB2-BD59-A6C34878D82A}">
                    <a16:rowId xmlns:a16="http://schemas.microsoft.com/office/drawing/2014/main" val="246519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4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AABD-1335-5A41-8003-05E8E910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A915-2122-2240-AB37-29A9D5EA4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Conscientiousness Structure</a:t>
            </a:r>
          </a:p>
          <a:p>
            <a:pPr lvl="1"/>
            <a:r>
              <a:rPr lang="en-US" dirty="0"/>
              <a:t>Grit/Industriousness/Work</a:t>
            </a:r>
          </a:p>
          <a:p>
            <a:pPr lvl="1"/>
            <a:r>
              <a:rPr lang="en-US" dirty="0"/>
              <a:t>Order/Organization</a:t>
            </a:r>
          </a:p>
          <a:p>
            <a:pPr lvl="1"/>
            <a:r>
              <a:rPr lang="en-US" dirty="0"/>
              <a:t>Self-Control/Impulse Control/Control</a:t>
            </a:r>
          </a:p>
          <a:p>
            <a:r>
              <a:rPr lang="en-US" dirty="0"/>
              <a:t>Aspects of control are multidimensional and contribute meaningfully to different facets of Conscientiousness</a:t>
            </a:r>
          </a:p>
          <a:p>
            <a:r>
              <a:rPr lang="en-US" dirty="0"/>
              <a:t>Further investigation warranted for dimensions of control</a:t>
            </a:r>
          </a:p>
        </p:txBody>
      </p:sp>
    </p:spTree>
    <p:extLst>
      <p:ext uri="{BB962C8B-B14F-4D97-AF65-F5344CB8AC3E}">
        <p14:creationId xmlns:p14="http://schemas.microsoft.com/office/powerpoint/2010/main" val="307885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76AC-3A44-5347-A2B8-82557FAC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05A0-5458-DA44-A9A4-5EEFF93F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Research</a:t>
            </a:r>
          </a:p>
          <a:p>
            <a:pPr lvl="1"/>
            <a:r>
              <a:rPr lang="en-US" dirty="0"/>
              <a:t>Self-Control should not be treated as a unidimensional construct</a:t>
            </a:r>
          </a:p>
          <a:p>
            <a:pPr lvl="1"/>
            <a:r>
              <a:rPr lang="en-US" dirty="0"/>
              <a:t>Further questions need to be raised about antecedents for the need of control</a:t>
            </a:r>
          </a:p>
          <a:p>
            <a:r>
              <a:rPr lang="en-US" dirty="0"/>
              <a:t>Achievement </a:t>
            </a:r>
          </a:p>
          <a:p>
            <a:pPr lvl="1"/>
            <a:r>
              <a:rPr lang="en-US" dirty="0"/>
              <a:t>Identification, training, retention and promotion of students and employees</a:t>
            </a:r>
          </a:p>
          <a:p>
            <a:r>
              <a:rPr lang="en-US" dirty="0"/>
              <a:t>Social</a:t>
            </a:r>
          </a:p>
          <a:p>
            <a:pPr lvl="1"/>
            <a:r>
              <a:rPr lang="en-US" dirty="0"/>
              <a:t>Greater understanding of how individuals interact and follow norms</a:t>
            </a:r>
          </a:p>
          <a:p>
            <a:pPr lvl="1"/>
            <a:r>
              <a:rPr lang="en-US" dirty="0"/>
              <a:t>Shifts the social aspect away from Conscientiousness </a:t>
            </a:r>
          </a:p>
          <a:p>
            <a:pPr lvl="2"/>
            <a:r>
              <a:rPr lang="en-US" dirty="0"/>
              <a:t>If this is the case, where should social aspects of Personality reside?</a:t>
            </a:r>
          </a:p>
          <a:p>
            <a:pPr lvl="2"/>
            <a:r>
              <a:rPr lang="en-US" dirty="0"/>
              <a:t>Potentially more towards Agreeableness</a:t>
            </a:r>
          </a:p>
        </p:txBody>
      </p:sp>
    </p:spTree>
    <p:extLst>
      <p:ext uri="{BB962C8B-B14F-4D97-AF65-F5344CB8AC3E}">
        <p14:creationId xmlns:p14="http://schemas.microsoft.com/office/powerpoint/2010/main" val="110292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1002</Words>
  <Application>Microsoft Macintosh PowerPoint</Application>
  <PresentationFormat>Widescreen</PresentationFormat>
  <Paragraphs>257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Times</vt:lpstr>
      <vt:lpstr>Office Theme</vt:lpstr>
      <vt:lpstr>Conscientiousness: A Structural Assessment and Development of the Facets of Control Scales</vt:lpstr>
      <vt:lpstr>Purpose Of This Project</vt:lpstr>
      <vt:lpstr>The Study</vt:lpstr>
      <vt:lpstr>Findings – Facets of Control</vt:lpstr>
      <vt:lpstr>Findings – Facets of Control</vt:lpstr>
      <vt:lpstr>Findings – Facets of Control</vt:lpstr>
      <vt:lpstr>Structure of Conscientiousness</vt:lpstr>
      <vt:lpstr>Conclusions</vt:lpstr>
      <vt:lpstr>Implications</vt:lpstr>
      <vt:lpstr>Future Directions</vt:lpstr>
      <vt:lpstr>Thanks</vt:lpstr>
      <vt:lpstr>Tangney’s Self Control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Conscientiousness: A structural assessment and development of the Facets of Control Scales</dc:title>
  <dc:creator>Trevor Basil</dc:creator>
  <cp:lastModifiedBy>Trevor Basil</cp:lastModifiedBy>
  <cp:revision>15</cp:revision>
  <dcterms:created xsi:type="dcterms:W3CDTF">2021-06-03T15:46:09Z</dcterms:created>
  <dcterms:modified xsi:type="dcterms:W3CDTF">2021-06-08T15:47:28Z</dcterms:modified>
</cp:coreProperties>
</file>