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71" r:id="rId6"/>
    <p:sldId id="272" r:id="rId7"/>
    <p:sldId id="258" r:id="rId8"/>
    <p:sldId id="260" r:id="rId9"/>
    <p:sldId id="261" r:id="rId10"/>
    <p:sldId id="262" r:id="rId11"/>
    <p:sldId id="263" r:id="rId12"/>
    <p:sldId id="266" r:id="rId13"/>
    <p:sldId id="289" r:id="rId14"/>
    <p:sldId id="288" r:id="rId15"/>
    <p:sldId id="290" r:id="rId16"/>
    <p:sldId id="291" r:id="rId17"/>
    <p:sldId id="295" r:id="rId18"/>
    <p:sldId id="267" r:id="rId19"/>
    <p:sldId id="268" r:id="rId20"/>
    <p:sldId id="269" r:id="rId21"/>
    <p:sldId id="270" r:id="rId22"/>
    <p:sldId id="292" r:id="rId23"/>
    <p:sldId id="293" r:id="rId24"/>
    <p:sldId id="294" r:id="rId25"/>
    <p:sldId id="257" r:id="rId26"/>
    <p:sldId id="274" r:id="rId27"/>
    <p:sldId id="275" r:id="rId28"/>
    <p:sldId id="276" r:id="rId29"/>
    <p:sldId id="284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8" autoAdjust="0"/>
    <p:restoredTop sz="94660"/>
  </p:normalViewPr>
  <p:slideViewPr>
    <p:cSldViewPr>
      <p:cViewPr varScale="1">
        <p:scale>
          <a:sx n="48" d="100"/>
          <a:sy n="48" d="100"/>
        </p:scale>
        <p:origin x="-96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6D1F-503E-4012-8087-9CC07788C084}" type="datetimeFigureOut">
              <a:rPr lang="ru-RU" smtClean="0"/>
              <a:pPr/>
              <a:t>18.11.2018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FD9-61D9-4BEE-B1E8-DF5E72C5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W3G9WItXu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pamela_ronald_the_case_for_engineering_our_food" TargetMode="External"/><Relationship Id="rId2" Type="http://schemas.openxmlformats.org/officeDocument/2006/relationships/hyperlink" Target="https://www.ted.com/talks/katrina_spade_when_i_die_recompose_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kr-socium.org.ua/Arhiv/Stati/US-3-2016/42-57.pdf" TargetMode="External"/><Relationship Id="rId5" Type="http://schemas.openxmlformats.org/officeDocument/2006/relationships/hyperlink" Target="https://chrdk.ru/news/obrazovanie-usilivaet-mnenie" TargetMode="External"/><Relationship Id="rId4" Type="http://schemas.openxmlformats.org/officeDocument/2006/relationships/hyperlink" Target="https://www.ted.com/talks/dianna_cohen_tough_truths_about_plastic_pollu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Соціальна екологія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txBody>
          <a:bodyPr/>
          <a:lstStyle/>
          <a:p>
            <a:r>
              <a:rPr lang="uk-UA" i="1" dirty="0" smtClean="0"/>
              <a:t>Хто нам природа? </a:t>
            </a:r>
            <a:endParaRPr lang="ru-RU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Що є предметом наукових досліджень в Україні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екологічна складова </a:t>
            </a:r>
            <a:r>
              <a:rPr lang="uk-UA" dirty="0" smtClean="0"/>
              <a:t>соціального розвитку, збалансований </a:t>
            </a:r>
            <a:r>
              <a:rPr lang="uk-UA" dirty="0" smtClean="0"/>
              <a:t>(а також сталий) розвиток </a:t>
            </a:r>
            <a:r>
              <a:rPr lang="uk-UA" dirty="0" smtClean="0"/>
              <a:t>суспільства;</a:t>
            </a:r>
          </a:p>
          <a:p>
            <a:r>
              <a:rPr lang="uk-UA" dirty="0" smtClean="0"/>
              <a:t>різноманітні аспекти масової екологічної свідомості;</a:t>
            </a:r>
          </a:p>
          <a:p>
            <a:r>
              <a:rPr lang="uk-UA" dirty="0" smtClean="0"/>
              <a:t>соціальні наслідки Чорнобильської катастрофи;</a:t>
            </a:r>
          </a:p>
          <a:p>
            <a:r>
              <a:rPr lang="uk-UA" dirty="0" smtClean="0"/>
              <a:t>вплив стану природного довкілля на здоров’я та самопочуття людини;</a:t>
            </a:r>
          </a:p>
          <a:p>
            <a:r>
              <a:rPr lang="uk-UA" dirty="0" smtClean="0"/>
              <a:t>вивчення окремих екологічних проблем;</a:t>
            </a:r>
          </a:p>
          <a:p>
            <a:r>
              <a:rPr lang="uk-UA" dirty="0" smtClean="0"/>
              <a:t>дослідження екологічної політики й екологічних прав громадян.</a:t>
            </a:r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Суспільна </a:t>
            </a:r>
            <a:r>
              <a:rPr lang="uk-UA" dirty="0" smtClean="0"/>
              <a:t>думка стосовно екологічних проблем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896544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загальний рівень стурбованості станом довкілля на шкалі пріоритетних суспільних проблем; </a:t>
            </a:r>
          </a:p>
          <a:p>
            <a:r>
              <a:rPr lang="uk-UA" dirty="0" smtClean="0"/>
              <a:t>масштаб сприйняття (від локального до глобального); </a:t>
            </a:r>
          </a:p>
          <a:p>
            <a:r>
              <a:rPr lang="uk-UA" dirty="0" smtClean="0"/>
              <a:t>фокусування громадської думки на певних екологічних проблемах; </a:t>
            </a:r>
          </a:p>
          <a:p>
            <a:r>
              <a:rPr lang="uk-UA" dirty="0" smtClean="0"/>
              <a:t>рівень суспільної підтримки (відповідальності) головних суб’єктів екологічної політики; </a:t>
            </a:r>
          </a:p>
          <a:p>
            <a:r>
              <a:rPr lang="uk-UA" dirty="0" smtClean="0"/>
              <a:t>рівень особистої готовності до практичного розв’язування конкретної проблеми; </a:t>
            </a:r>
          </a:p>
          <a:p>
            <a:r>
              <a:rPr lang="uk-UA" dirty="0" smtClean="0"/>
              <a:t>ставлення до екологічного руху та рівень готовності до екологічно сталого способу життя</a:t>
            </a:r>
            <a:r>
              <a:rPr lang="uk-UA" dirty="0" smtClean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Важливо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2276872"/>
            <a:ext cx="7560840" cy="3849291"/>
          </a:xfrm>
        </p:spPr>
        <p:txBody>
          <a:bodyPr/>
          <a:lstStyle/>
          <a:p>
            <a:r>
              <a:rPr lang="uk-UA" dirty="0" smtClean="0"/>
              <a:t>Під час проведення моніторингового дослідження, крім вивчення </a:t>
            </a:r>
            <a:r>
              <a:rPr lang="uk-UA" dirty="0" smtClean="0"/>
              <a:t>суспільної </a:t>
            </a:r>
            <a:r>
              <a:rPr lang="uk-UA" dirty="0" smtClean="0"/>
              <a:t>думки з екологічних проблем в її </a:t>
            </a:r>
            <a:r>
              <a:rPr lang="uk-UA" dirty="0" err="1" smtClean="0"/>
              <a:t>“чистому</a:t>
            </a:r>
            <a:r>
              <a:rPr lang="uk-UA" dirty="0" smtClean="0"/>
              <a:t> </a:t>
            </a:r>
            <a:r>
              <a:rPr lang="uk-UA" dirty="0" err="1" smtClean="0"/>
              <a:t>вигляді”</a:t>
            </a:r>
            <a:r>
              <a:rPr lang="uk-UA" dirty="0" smtClean="0"/>
              <a:t>, оцінюється і фактичний рівень екологічних знань населення. 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ru-RU" sz="2200" b="1" cap="all" dirty="0" smtClean="0"/>
              <a:t>ПРЕС-РЕЛІЗИ ТА ЗВІТИ</a:t>
            </a:r>
            <a:br>
              <a:rPr lang="ru-RU" sz="2200" b="1" cap="all" dirty="0" smtClean="0"/>
            </a:br>
            <a:r>
              <a:rPr lang="ru-RU" sz="2200" b="1" cap="all" dirty="0" smtClean="0"/>
              <a:t>ЯКІ ПРОБЛЕМИ ТУРБУЮТЬ УКРАЇНЦІВ, ТРАВЕНЬ </a:t>
            </a:r>
            <a:r>
              <a:rPr lang="ru-RU" sz="2200" b="1" cap="all" dirty="0" smtClean="0"/>
              <a:t>2018 КМІС </a:t>
            </a:r>
            <a:r>
              <a:rPr lang="ru-RU" b="1" cap="all" dirty="0" smtClean="0"/>
              <a:t/>
            </a:r>
            <a:br>
              <a:rPr lang="ru-RU" b="1" cap="all" dirty="0" smtClean="0"/>
            </a:br>
            <a:r>
              <a:rPr lang="en-US" sz="1600" b="1" cap="all" dirty="0" smtClean="0"/>
              <a:t>https://www.kiis.com.ua/?lang=ukr&amp;cat=reports&amp;id=772&amp;page=1</a:t>
            </a:r>
            <a:endParaRPr lang="ru-RU" sz="16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19" y="1196746"/>
          <a:ext cx="8579296" cy="5617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852"/>
                <a:gridCol w="1501356"/>
                <a:gridCol w="1276152"/>
                <a:gridCol w="1286936"/>
              </a:tblGrid>
              <a:tr h="1030725">
                <a:tc>
                  <a:txBody>
                    <a:bodyPr/>
                    <a:lstStyle/>
                    <a:p>
                      <a:r>
                        <a:rPr lang="ru-RU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Які</a:t>
                      </a:r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із</a:t>
                      </a:r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суспільних</a:t>
                      </a:r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проблем </a:t>
                      </a:r>
                      <a:r>
                        <a:rPr lang="ru-RU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непокоять</a:t>
                      </a:r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Вас </a:t>
                      </a:r>
                      <a:r>
                        <a:rPr lang="ru-RU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найбільше</a:t>
                      </a:r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ru-RU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Назвіть</a:t>
                      </a:r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будь ласка, не </a:t>
                      </a:r>
                      <a:r>
                        <a:rPr lang="ru-RU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більше</a:t>
                      </a:r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трьох</a:t>
                      </a:r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Україна</a:t>
                      </a:r>
                      <a:r>
                        <a:rPr lang="ru-RU" sz="1600" dirty="0" smtClean="0"/>
                        <a:t> в </a:t>
                      </a:r>
                      <a:r>
                        <a:rPr lang="ru-RU" sz="1600" dirty="0" err="1" smtClean="0"/>
                        <a:t>цілому</a:t>
                      </a:r>
                      <a:r>
                        <a:rPr lang="ru-RU" sz="1600" dirty="0" smtClean="0"/>
                        <a:t>, 2016</a:t>
                      </a:r>
                    </a:p>
                    <a:p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Україна</a:t>
                      </a:r>
                      <a:r>
                        <a:rPr lang="ru-RU" sz="1600" dirty="0" smtClean="0"/>
                        <a:t> в </a:t>
                      </a:r>
                      <a:r>
                        <a:rPr lang="ru-RU" sz="1600" dirty="0" err="1" smtClean="0"/>
                        <a:t>цілому</a:t>
                      </a:r>
                      <a:r>
                        <a:rPr lang="ru-RU" sz="1600" dirty="0" smtClean="0"/>
                        <a:t>, 2017</a:t>
                      </a:r>
                    </a:p>
                    <a:p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Україна</a:t>
                      </a:r>
                      <a:r>
                        <a:rPr lang="ru-RU" sz="1600" dirty="0" smtClean="0"/>
                        <a:t> в </a:t>
                      </a:r>
                      <a:r>
                        <a:rPr lang="ru-RU" sz="1600" dirty="0" err="1" smtClean="0"/>
                        <a:t>цілому</a:t>
                      </a:r>
                      <a:r>
                        <a:rPr lang="ru-RU" sz="1600" dirty="0" smtClean="0"/>
                        <a:t>, 2018</a:t>
                      </a:r>
                    </a:p>
                  </a:txBody>
                  <a:tcPr/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/>
                        <a:t>Війна на Сході України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71,5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71,1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67,2</a:t>
                      </a:r>
                    </a:p>
                  </a:txBody>
                  <a:tcPr marL="19050" marR="19050" marT="19050" marB="19050" anchor="ctr"/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/>
                        <a:t>Рівень життя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60,4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59,9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54,0</a:t>
                      </a:r>
                    </a:p>
                  </a:txBody>
                  <a:tcPr marL="19050" marR="19050" marT="19050" marB="19050" anchor="ctr"/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/>
                        <a:t>Економічна ситуація в Україні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45,9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46,7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41,6</a:t>
                      </a:r>
                    </a:p>
                  </a:txBody>
                  <a:tcPr marL="19050" marR="19050" marT="19050" marB="19050" anchor="ctr"/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/>
                        <a:t>Безпека України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21,0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23,4</a:t>
                      </a:r>
                    </a:p>
                  </a:txBody>
                  <a:tcPr marL="19050" marR="19050" marT="19050" marB="19050" anchor="ctr"/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/>
                        <a:t>Злочинність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13,3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13,0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14,4</a:t>
                      </a:r>
                    </a:p>
                  </a:txBody>
                  <a:tcPr marL="19050" marR="19050" marT="19050" marB="19050" anchor="ctr"/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/>
                        <a:t>Відносини з Росією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13,9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10,4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13,9</a:t>
                      </a:r>
                    </a:p>
                  </a:txBody>
                  <a:tcPr marL="19050" marR="19050" marT="19050" marB="19050" anchor="ctr"/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 dirty="0" err="1"/>
                        <a:t>Екологічні</a:t>
                      </a:r>
                      <a:r>
                        <a:rPr lang="ru-RU" sz="1600" dirty="0"/>
                        <a:t> (</a:t>
                      </a:r>
                      <a:r>
                        <a:rPr lang="ru-RU" sz="1600" dirty="0" err="1"/>
                        <a:t>Чорнобильська</a:t>
                      </a:r>
                      <a:r>
                        <a:rPr lang="ru-RU" sz="1600" dirty="0"/>
                        <a:t> та </a:t>
                      </a:r>
                      <a:r>
                        <a:rPr lang="ru-RU" sz="1600" dirty="0" err="1"/>
                        <a:t>інші</a:t>
                      </a:r>
                      <a:r>
                        <a:rPr lang="ru-RU" sz="1600" dirty="0"/>
                        <a:t>)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6,2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4,8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9,8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/>
                        <a:t>Політична ситуація в Україні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15,2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12,9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9,0</a:t>
                      </a:r>
                    </a:p>
                  </a:txBody>
                  <a:tcPr marL="19050" marR="19050" marT="19050" marB="19050" anchor="ctr"/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/>
                        <a:t>Анексія Криму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5,8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4,1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5,9</a:t>
                      </a:r>
                    </a:p>
                  </a:txBody>
                  <a:tcPr marL="19050" marR="19050" marT="19050" marB="19050" anchor="ctr"/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/>
                        <a:t>Відродження української нації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4,0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4,6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5,6</a:t>
                      </a:r>
                    </a:p>
                  </a:txBody>
                  <a:tcPr marL="19050" marR="19050" marT="19050" marB="19050" anchor="ctr"/>
                </a:tc>
              </a:tr>
              <a:tr h="546808">
                <a:tc>
                  <a:txBody>
                    <a:bodyPr/>
                    <a:lstStyle/>
                    <a:p>
                      <a:r>
                        <a:rPr lang="ru-RU" sz="1600"/>
                        <a:t>Відносини між громадянами України різних національностей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3,5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5,1</a:t>
                      </a:r>
                    </a:p>
                  </a:txBody>
                  <a:tcPr marL="19050" marR="19050" marT="19050" marB="19050" anchor="ctr"/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/>
                        <a:t>Відносини з Європейським Союзом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4,3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3,8</a:t>
                      </a:r>
                    </a:p>
                  </a:txBody>
                  <a:tcPr marL="19050" marR="19050" marT="19050" marB="19050" anchor="ctr"/>
                </a:tc>
              </a:tr>
              <a:tr h="336658">
                <a:tc>
                  <a:txBody>
                    <a:bodyPr/>
                    <a:lstStyle/>
                    <a:p>
                      <a:r>
                        <a:rPr lang="ru-RU" sz="1600"/>
                        <a:t>Статус російської мови в Україні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0,5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2,4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700" b="1" dirty="0" smtClean="0"/>
              <a:t>Які із суспільних проблем непокоять Вас найбільше? Назвіть, будь ласка, не більше трьох. </a:t>
            </a:r>
            <a:endParaRPr lang="uk-UA" sz="27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11696" y="1412776"/>
          <a:ext cx="8292752" cy="507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802"/>
                <a:gridCol w="1043950"/>
              </a:tblGrid>
              <a:tr h="315035">
                <a:tc>
                  <a:txBody>
                    <a:bodyPr/>
                    <a:lstStyle/>
                    <a:p>
                      <a:r>
                        <a:rPr lang="uk-UA" dirty="0" smtClean="0"/>
                        <a:t>Респонденти обирали не більше 3 проблем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Рейтинг</a:t>
                      </a:r>
                      <a:endParaRPr lang="ru-RU" dirty="0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Безпека України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1</a:t>
                      </a:r>
                      <a:endParaRPr lang="uk-UA" sz="1400" noProof="0"/>
                    </a:p>
                  </a:txBody>
                  <a:tcPr/>
                </a:tc>
              </a:tr>
              <a:tr h="204584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Війна на Сході України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2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Відродження української нації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3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Відносини з Європейським Союзом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4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Відносини з Росією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5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Відносини між громадянами України різних національностей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6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Екологічні (Чорнобильська та інші)</a:t>
                      </a:r>
                      <a:endParaRPr lang="uk-UA" sz="14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7</a:t>
                      </a:r>
                      <a:endParaRPr lang="uk-UA" sz="14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Економічна ситуація в Україні</a:t>
                      </a:r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8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Злочинність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9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Анексія Криму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10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Рівень життя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11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Політична ситуація в Україні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12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Статус російської мови в Україні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13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Інше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14</a:t>
                      </a:r>
                      <a:endParaRPr lang="uk-UA" sz="1400" noProof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Важко сказати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15</a:t>
                      </a:r>
                      <a:endParaRPr lang="uk-UA" sz="14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/>
              <a:t>Які із суспільних проблем непокоять Вас найбільше? Назвіть, будь ласка, не більше трьох (Освіта)</a:t>
            </a:r>
            <a:endParaRPr lang="uk-UA" sz="24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9511" y="1268759"/>
          <a:ext cx="8856985" cy="540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990"/>
                <a:gridCol w="1317459"/>
                <a:gridCol w="1007468"/>
                <a:gridCol w="1239961"/>
                <a:gridCol w="786107"/>
              </a:tblGrid>
              <a:tr h="602486">
                <a:tc>
                  <a:txBody>
                    <a:bodyPr/>
                    <a:lstStyle/>
                    <a:p>
                      <a:r>
                        <a:rPr lang="ru-RU" sz="1400" dirty="0"/>
                        <a:t/>
                      </a:r>
                      <a:br>
                        <a:rPr lang="ru-RU" sz="1400" dirty="0"/>
                      </a:br>
                      <a:endParaRPr lang="ru-RU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Неповна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середня</a:t>
                      </a:r>
                      <a:endParaRPr lang="ru-RU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err="1" smtClean="0"/>
                        <a:t>Повна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середня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err="1" smtClean="0"/>
                        <a:t>Середня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спеціальна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err="1" smtClean="0"/>
                        <a:t>Вища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 dirty="0" err="1"/>
                        <a:t>Безпека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України</a:t>
                      </a:r>
                      <a:endParaRPr lang="ru-RU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21,1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24,4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23,7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22,8</a:t>
                      </a:r>
                    </a:p>
                  </a:txBody>
                  <a:tcPr marL="19050" marR="19050" marT="19050" marB="19050" anchor="ctr"/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 dirty="0" err="1"/>
                        <a:t>Війна</a:t>
                      </a:r>
                      <a:r>
                        <a:rPr lang="ru-RU" sz="1400" dirty="0"/>
                        <a:t> на </a:t>
                      </a:r>
                      <a:r>
                        <a:rPr lang="ru-RU" sz="1400" dirty="0" err="1"/>
                        <a:t>Сході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України</a:t>
                      </a:r>
                      <a:endParaRPr lang="ru-RU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73,2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66,3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69,2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65,0</a:t>
                      </a:r>
                    </a:p>
                  </a:txBody>
                  <a:tcPr marL="19050" marR="19050" marT="19050" marB="19050" anchor="ctr"/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 dirty="0" err="1"/>
                        <a:t>Відродження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української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нації</a:t>
                      </a:r>
                      <a:endParaRPr lang="ru-RU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6,6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5,4</a:t>
                      </a:r>
                    </a:p>
                  </a:txBody>
                  <a:tcPr marL="19050" marR="19050" marT="19050" marB="19050" anchor="ctr"/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/>
                        <a:t>Відносини з Європейським Союзом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3,1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2,7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5,3</a:t>
                      </a:r>
                    </a:p>
                  </a:txBody>
                  <a:tcPr marL="19050" marR="19050" marT="19050" marB="19050" anchor="ctr"/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/>
                        <a:t>Відносини з Росією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13,4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14,1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13,8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13,9</a:t>
                      </a:r>
                    </a:p>
                  </a:txBody>
                  <a:tcPr marL="19050" marR="19050" marT="19050" marB="19050" anchor="ctr"/>
                </a:tc>
              </a:tr>
              <a:tr h="550545">
                <a:tc>
                  <a:txBody>
                    <a:bodyPr/>
                    <a:lstStyle/>
                    <a:p>
                      <a:r>
                        <a:rPr lang="ru-RU" sz="1400"/>
                        <a:t>Відносини між громадянами України різних національностей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4,1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4,2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5,9</a:t>
                      </a:r>
                    </a:p>
                  </a:txBody>
                  <a:tcPr marL="19050" marR="19050" marT="19050" marB="19050" anchor="ctr"/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 dirty="0" err="1"/>
                        <a:t>Екологічні</a:t>
                      </a:r>
                      <a:r>
                        <a:rPr lang="ru-RU" sz="1400" dirty="0"/>
                        <a:t> (</a:t>
                      </a:r>
                      <a:r>
                        <a:rPr lang="ru-RU" sz="1400" dirty="0" err="1"/>
                        <a:t>Чорнобильська</a:t>
                      </a:r>
                      <a:r>
                        <a:rPr lang="ru-RU" sz="1400" dirty="0"/>
                        <a:t> та </a:t>
                      </a:r>
                      <a:r>
                        <a:rPr lang="ru-RU" sz="1400" dirty="0" err="1"/>
                        <a:t>інші</a:t>
                      </a:r>
                      <a:r>
                        <a:rPr lang="ru-RU" sz="1400" dirty="0"/>
                        <a:t>)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4,5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8,7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9,8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12,0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 dirty="0" err="1"/>
                        <a:t>Економічна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ситуація</a:t>
                      </a:r>
                      <a:r>
                        <a:rPr lang="ru-RU" sz="1400" dirty="0"/>
                        <a:t> в </a:t>
                      </a:r>
                      <a:r>
                        <a:rPr lang="ru-RU" sz="1400" dirty="0" err="1"/>
                        <a:t>Україні</a:t>
                      </a:r>
                      <a:endParaRPr lang="ru-RU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26,0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37,0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45,5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46,2</a:t>
                      </a:r>
                    </a:p>
                  </a:txBody>
                  <a:tcPr marL="19050" marR="19050" marT="19050" marB="19050" anchor="ctr"/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/>
                        <a:t>Злочинність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14,2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16,8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11,4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15,0</a:t>
                      </a:r>
                    </a:p>
                  </a:txBody>
                  <a:tcPr marL="19050" marR="19050" marT="19050" marB="19050" anchor="ctr"/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/>
                        <a:t>Анексія Криму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4,8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6,6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4,7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6,4</a:t>
                      </a:r>
                    </a:p>
                  </a:txBody>
                  <a:tcPr marL="19050" marR="19050" marT="19050" marB="19050" anchor="ctr"/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/>
                        <a:t>Рівень життя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54,6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53,0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55,6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53,9</a:t>
                      </a:r>
                    </a:p>
                  </a:txBody>
                  <a:tcPr marL="19050" marR="19050" marT="19050" marB="19050" anchor="ctr"/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/>
                        <a:t>Політична ситуація в Україні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4,5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8,3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10,7</a:t>
                      </a:r>
                    </a:p>
                  </a:txBody>
                  <a:tcPr marL="19050" marR="19050" marT="19050" marB="19050" anchor="ctr"/>
                </a:tc>
              </a:tr>
              <a:tr h="347964">
                <a:tc>
                  <a:txBody>
                    <a:bodyPr/>
                    <a:lstStyle/>
                    <a:p>
                      <a:r>
                        <a:rPr lang="ru-RU" sz="1400"/>
                        <a:t>Статус російської мови в Україні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3,1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2,5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sz="2400" b="1" dirty="0" err="1" smtClean="0"/>
              <a:t>Які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із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суспільних</a:t>
            </a:r>
            <a:r>
              <a:rPr lang="ru-RU" sz="2400" b="1" dirty="0" smtClean="0"/>
              <a:t> проблем </a:t>
            </a:r>
            <a:r>
              <a:rPr lang="ru-RU" sz="2400" b="1" dirty="0" err="1" smtClean="0"/>
              <a:t>непокоять</a:t>
            </a:r>
            <a:r>
              <a:rPr lang="ru-RU" sz="2400" b="1" dirty="0" smtClean="0"/>
              <a:t> Вас </a:t>
            </a:r>
            <a:r>
              <a:rPr lang="ru-RU" sz="2400" b="1" dirty="0" err="1" smtClean="0"/>
              <a:t>найбільше</a:t>
            </a:r>
            <a:r>
              <a:rPr lang="ru-RU" sz="2400" b="1" dirty="0" smtClean="0"/>
              <a:t>? </a:t>
            </a:r>
            <a:r>
              <a:rPr lang="ru-RU" sz="2400" b="1" dirty="0" err="1" smtClean="0"/>
              <a:t>Назвіть</a:t>
            </a:r>
            <a:r>
              <a:rPr lang="ru-RU" sz="2400" b="1" dirty="0" smtClean="0"/>
              <a:t>, будь ласка, не </a:t>
            </a:r>
            <a:r>
              <a:rPr lang="ru-RU" sz="2400" b="1" dirty="0" err="1" smtClean="0"/>
              <a:t>більше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трьох</a:t>
            </a:r>
            <a:r>
              <a:rPr lang="ru-RU" sz="2400" b="1" dirty="0" smtClean="0"/>
              <a:t> 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Вік</a:t>
            </a:r>
            <a:r>
              <a:rPr lang="ru-RU" sz="2400" b="1" dirty="0" smtClean="0"/>
              <a:t>)</a:t>
            </a:r>
            <a:endParaRPr lang="ru-RU" sz="24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9510" y="836710"/>
          <a:ext cx="8712969" cy="576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923"/>
                <a:gridCol w="838612"/>
                <a:gridCol w="991087"/>
                <a:gridCol w="914849"/>
                <a:gridCol w="991087"/>
                <a:gridCol w="914849"/>
                <a:gridCol w="849562"/>
              </a:tblGrid>
              <a:tr h="894767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18-29 </a:t>
                      </a:r>
                      <a:r>
                        <a:rPr lang="ru-RU" sz="1600" dirty="0" err="1" smtClean="0"/>
                        <a:t>років</a:t>
                      </a:r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30-39 </a:t>
                      </a:r>
                      <a:r>
                        <a:rPr lang="ru-RU" sz="1600" dirty="0" err="1" smtClean="0"/>
                        <a:t>років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40-49 </a:t>
                      </a:r>
                      <a:r>
                        <a:rPr lang="ru-RU" sz="1600" dirty="0" err="1" smtClean="0"/>
                        <a:t>років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50-59 </a:t>
                      </a:r>
                      <a:r>
                        <a:rPr lang="ru-RU" sz="1600" dirty="0" err="1" smtClean="0"/>
                        <a:t>років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60-69 </a:t>
                      </a:r>
                      <a:r>
                        <a:rPr lang="ru-RU" sz="1600" dirty="0" err="1" smtClean="0"/>
                        <a:t>років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70+ </a:t>
                      </a:r>
                      <a:r>
                        <a:rPr lang="ru-RU" sz="1600" dirty="0" err="1" smtClean="0"/>
                        <a:t>років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338415">
                <a:tc>
                  <a:txBody>
                    <a:bodyPr/>
                    <a:lstStyle/>
                    <a:p>
                      <a:r>
                        <a:rPr lang="ru-RU" sz="1600" dirty="0" err="1"/>
                        <a:t>Безпека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України</a:t>
                      </a:r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22,5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25,0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26,2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26,4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21,9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17,0</a:t>
                      </a:r>
                    </a:p>
                  </a:txBody>
                  <a:tcPr marL="19050" marR="19050" marT="19050" marB="19050" anchor="ctr"/>
                </a:tc>
              </a:tr>
              <a:tr h="338415">
                <a:tc>
                  <a:txBody>
                    <a:bodyPr/>
                    <a:lstStyle/>
                    <a:p>
                      <a:r>
                        <a:rPr lang="ru-RU" sz="1600" dirty="0" err="1"/>
                        <a:t>Війна</a:t>
                      </a:r>
                      <a:r>
                        <a:rPr lang="ru-RU" sz="1600" dirty="0"/>
                        <a:t> на </a:t>
                      </a:r>
                      <a:r>
                        <a:rPr lang="ru-RU" sz="1600" dirty="0" err="1"/>
                        <a:t>Сході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України</a:t>
                      </a:r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68,9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65,2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63,5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65,9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68,3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72,2</a:t>
                      </a:r>
                    </a:p>
                  </a:txBody>
                  <a:tcPr marL="19050" marR="19050" marT="19050" marB="19050" anchor="ctr"/>
                </a:tc>
              </a:tr>
              <a:tr h="338415">
                <a:tc>
                  <a:txBody>
                    <a:bodyPr/>
                    <a:lstStyle/>
                    <a:p>
                      <a:r>
                        <a:rPr lang="ru-RU" sz="1600"/>
                        <a:t>Відродження української нації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4,2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5,3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8,8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4,5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4,2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6,7</a:t>
                      </a:r>
                    </a:p>
                  </a:txBody>
                  <a:tcPr marL="19050" marR="19050" marT="19050" marB="19050" anchor="ctr"/>
                </a:tc>
              </a:tr>
              <a:tr h="338415">
                <a:tc>
                  <a:txBody>
                    <a:bodyPr/>
                    <a:lstStyle/>
                    <a:p>
                      <a:r>
                        <a:rPr lang="ru-RU" sz="1600"/>
                        <a:t>Відносини з Європейським Союзом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6,4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5,5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3,1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2,6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1,4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1,9</a:t>
                      </a:r>
                    </a:p>
                  </a:txBody>
                  <a:tcPr marL="19050" marR="19050" marT="19050" marB="19050" anchor="ctr"/>
                </a:tc>
              </a:tr>
              <a:tr h="338415">
                <a:tc>
                  <a:txBody>
                    <a:bodyPr/>
                    <a:lstStyle/>
                    <a:p>
                      <a:r>
                        <a:rPr lang="ru-RU" sz="1600"/>
                        <a:t>Відносини з Росією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13,2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14,7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11,0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13,9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15,1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15,9</a:t>
                      </a:r>
                    </a:p>
                  </a:txBody>
                  <a:tcPr marL="19050" marR="19050" marT="19050" marB="19050" anchor="ctr"/>
                </a:tc>
              </a:tr>
              <a:tr h="571657">
                <a:tc>
                  <a:txBody>
                    <a:bodyPr/>
                    <a:lstStyle/>
                    <a:p>
                      <a:r>
                        <a:rPr lang="ru-RU" sz="1600" dirty="0" err="1"/>
                        <a:t>Відносини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між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громадянами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України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різних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національностей</a:t>
                      </a:r>
                      <a:endParaRPr lang="ru-RU" sz="16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5,3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3,4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7,9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5,3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5,5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3,2</a:t>
                      </a:r>
                    </a:p>
                  </a:txBody>
                  <a:tcPr marL="19050" marR="19050" marT="19050" marB="19050" anchor="ctr"/>
                </a:tc>
              </a:tr>
              <a:tr h="571657">
                <a:tc>
                  <a:txBody>
                    <a:bodyPr/>
                    <a:lstStyle/>
                    <a:p>
                      <a:r>
                        <a:rPr lang="ru-RU" sz="1600" dirty="0" err="1"/>
                        <a:t>Екологічні</a:t>
                      </a:r>
                      <a:r>
                        <a:rPr lang="ru-RU" sz="1600" dirty="0"/>
                        <a:t> (</a:t>
                      </a:r>
                      <a:r>
                        <a:rPr lang="ru-RU" sz="1600" dirty="0" err="1"/>
                        <a:t>Чорнобильська</a:t>
                      </a:r>
                      <a:r>
                        <a:rPr lang="ru-RU" sz="1600" dirty="0"/>
                        <a:t> та </a:t>
                      </a:r>
                      <a:r>
                        <a:rPr lang="ru-RU" sz="1600" dirty="0" err="1"/>
                        <a:t>інші</a:t>
                      </a:r>
                      <a:r>
                        <a:rPr lang="ru-RU" sz="1600" dirty="0"/>
                        <a:t>)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15,4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9,5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10,2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8,9</a:t>
                      </a:r>
                      <a:endParaRPr lang="ru-RU" sz="1600" dirty="0"/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8,7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3,2</a:t>
                      </a:r>
                    </a:p>
                  </a:txBody>
                  <a:tcPr marL="19050" marR="19050" marT="19050" marB="1905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8415">
                <a:tc>
                  <a:txBody>
                    <a:bodyPr/>
                    <a:lstStyle/>
                    <a:p>
                      <a:r>
                        <a:rPr lang="ru-RU" sz="1600"/>
                        <a:t>Економічна ситуація в Україні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39,9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45,5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44,9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41,3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45,7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31,4</a:t>
                      </a:r>
                    </a:p>
                  </a:txBody>
                  <a:tcPr marL="19050" marR="19050" marT="19050" marB="19050" anchor="ctr"/>
                </a:tc>
              </a:tr>
              <a:tr h="338415">
                <a:tc>
                  <a:txBody>
                    <a:bodyPr/>
                    <a:lstStyle/>
                    <a:p>
                      <a:r>
                        <a:rPr lang="ru-RU" sz="1600"/>
                        <a:t>Злочинність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16,0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17,9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11,7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13,2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13,4</a:t>
                      </a:r>
                    </a:p>
                  </a:txBody>
                  <a:tcPr marL="19050" marR="19050" marT="19050" marB="19050" anchor="ctr"/>
                </a:tc>
              </a:tr>
              <a:tr h="345544">
                <a:tc>
                  <a:txBody>
                    <a:bodyPr/>
                    <a:lstStyle/>
                    <a:p>
                      <a:r>
                        <a:rPr lang="ru-RU" sz="1600"/>
                        <a:t>Анексія Криму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8,8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5,3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4,1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5,1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4,9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6,6</a:t>
                      </a:r>
                    </a:p>
                  </a:txBody>
                  <a:tcPr marL="19050" marR="19050" marT="19050" marB="19050" anchor="ctr"/>
                </a:tc>
              </a:tr>
              <a:tr h="338415">
                <a:tc>
                  <a:txBody>
                    <a:bodyPr/>
                    <a:lstStyle/>
                    <a:p>
                      <a:r>
                        <a:rPr lang="ru-RU" sz="1600"/>
                        <a:t>Рівень життя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52,0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57,7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55,3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57,7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52,5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47,4</a:t>
                      </a:r>
                    </a:p>
                  </a:txBody>
                  <a:tcPr marL="19050" marR="19050" marT="19050" marB="19050" anchor="ctr"/>
                </a:tc>
              </a:tr>
              <a:tr h="338415">
                <a:tc>
                  <a:txBody>
                    <a:bodyPr/>
                    <a:lstStyle/>
                    <a:p>
                      <a:r>
                        <a:rPr lang="ru-RU" sz="1600"/>
                        <a:t>Політична ситуація в Україні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9,6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8,8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10,2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8,8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9,2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6,9</a:t>
                      </a:r>
                    </a:p>
                  </a:txBody>
                  <a:tcPr marL="19050" marR="19050" marT="19050" marB="19050" anchor="ctr"/>
                </a:tc>
              </a:tr>
              <a:tr h="338415">
                <a:tc>
                  <a:txBody>
                    <a:bodyPr/>
                    <a:lstStyle/>
                    <a:p>
                      <a:r>
                        <a:rPr lang="ru-RU" sz="1600"/>
                        <a:t>Статус російської мови в Україні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2,8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1,8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2,6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2,3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2,5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Рейтинг, 2018</a:t>
            </a:r>
            <a:r>
              <a:rPr lang="en-US" dirty="0" smtClean="0"/>
              <a:t>, n=2400</a:t>
            </a:r>
            <a:endParaRPr lang="ru-RU" dirty="0"/>
          </a:p>
        </p:txBody>
      </p:sp>
      <p:pic>
        <p:nvPicPr>
          <p:cNvPr id="4" name="Содержимое 3" descr="90a47da---------------------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602128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Носії екологічних інтересів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r>
              <a:rPr lang="uk-UA" dirty="0" smtClean="0"/>
              <a:t>окремий індивід, </a:t>
            </a:r>
          </a:p>
          <a:p>
            <a:r>
              <a:rPr lang="uk-UA" dirty="0" smtClean="0"/>
              <a:t>соціально-професійна група, </a:t>
            </a:r>
          </a:p>
          <a:p>
            <a:r>
              <a:rPr lang="uk-UA" dirty="0" err="1" smtClean="0"/>
              <a:t>екоНУО</a:t>
            </a:r>
            <a:r>
              <a:rPr lang="uk-UA" dirty="0" smtClean="0"/>
              <a:t> та зелений рух, </a:t>
            </a:r>
          </a:p>
          <a:p>
            <a:r>
              <a:rPr lang="uk-UA" dirty="0" smtClean="0"/>
              <a:t>територіальна спільнота як окремого </a:t>
            </a:r>
            <a:r>
              <a:rPr lang="uk-UA" dirty="0" err="1" smtClean="0"/>
              <a:t>на-</a:t>
            </a:r>
            <a:r>
              <a:rPr lang="uk-UA" dirty="0" smtClean="0"/>
              <a:t> </a:t>
            </a:r>
            <a:r>
              <a:rPr lang="uk-UA" dirty="0" err="1" smtClean="0"/>
              <a:t>селеного</a:t>
            </a:r>
            <a:r>
              <a:rPr lang="uk-UA" dirty="0" smtClean="0"/>
              <a:t> пункту, так і певної адміністративно-територіальної одиниці національної держави, </a:t>
            </a:r>
          </a:p>
          <a:p>
            <a:r>
              <a:rPr lang="uk-UA" dirty="0" smtClean="0"/>
              <a:t>населення всієї країни, </a:t>
            </a:r>
          </a:p>
          <a:p>
            <a:r>
              <a:rPr lang="uk-UA" dirty="0" smtClean="0"/>
              <a:t>міжнародна спільнота окремих регіонів, </a:t>
            </a:r>
          </a:p>
          <a:p>
            <a:r>
              <a:rPr lang="uk-UA" dirty="0" smtClean="0"/>
              <a:t>світове співтовариство у цілому</a:t>
            </a:r>
            <a:endParaRPr lang="uk-U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/>
              <a:t>Рівні сприйняття екологічних проблем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5472608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Для більшості пересічних громадян екологічні інтереси – це, насамперед, вирішення проблем, пов’язаних з </a:t>
            </a:r>
            <a:r>
              <a:rPr lang="uk-UA" i="1" dirty="0" smtClean="0"/>
              <a:t>екологічною безпекою повсякденного життя</a:t>
            </a:r>
            <a:r>
              <a:rPr lang="uk-UA" dirty="0" smtClean="0"/>
              <a:t>. 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 err="1" smtClean="0"/>
              <a:t>екологістів</a:t>
            </a:r>
            <a:r>
              <a:rPr lang="uk-UA" dirty="0" smtClean="0"/>
              <a:t> </a:t>
            </a:r>
            <a:r>
              <a:rPr lang="uk-UA" dirty="0" smtClean="0"/>
              <a:t>(активістів зеленого руху, членів </a:t>
            </a:r>
            <a:r>
              <a:rPr lang="uk-UA" dirty="0" err="1" smtClean="0"/>
              <a:t>екоНУО</a:t>
            </a:r>
            <a:r>
              <a:rPr lang="uk-UA" dirty="0" smtClean="0"/>
              <a:t>) ці інтереси охоплюють також </a:t>
            </a:r>
            <a:r>
              <a:rPr lang="uk-UA" i="1" dirty="0" smtClean="0"/>
              <a:t>збереження біорозмаїття і власне естетичний компонент </a:t>
            </a:r>
            <a:r>
              <a:rPr lang="uk-UA" dirty="0" smtClean="0"/>
              <a:t>навколишнього природного середовища. 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Суб’єкти міжнародного права нерідко розглядають екологічні інтереси як складову </a:t>
            </a:r>
            <a:r>
              <a:rPr lang="uk-UA" i="1" dirty="0" smtClean="0"/>
              <a:t>національної безпеки країн</a:t>
            </a:r>
            <a:r>
              <a:rPr lang="uk-UA" dirty="0" smtClean="0"/>
              <a:t>и. 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Ключові екологічні проблеми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smtClean="0"/>
              <a:t>Забруднення повітря</a:t>
            </a:r>
          </a:p>
          <a:p>
            <a:r>
              <a:rPr lang="uk-UA" dirty="0" smtClean="0"/>
              <a:t>Забруднення води</a:t>
            </a:r>
          </a:p>
          <a:p>
            <a:r>
              <a:rPr lang="uk-UA" dirty="0" smtClean="0"/>
              <a:t>Забруднення та деградація ґрунтів</a:t>
            </a:r>
          </a:p>
          <a:p>
            <a:r>
              <a:rPr lang="uk-UA" dirty="0" smtClean="0"/>
              <a:t>Кліматичні зміни (Паризька угода 2015 р., &gt;2°С)</a:t>
            </a:r>
          </a:p>
          <a:p>
            <a:r>
              <a:rPr lang="uk-UA" dirty="0" smtClean="0"/>
              <a:t>Глобальне потепління</a:t>
            </a:r>
          </a:p>
          <a:p>
            <a:r>
              <a:rPr lang="uk-UA" dirty="0" smtClean="0"/>
              <a:t>Знищення лісів (Кенія – рух </a:t>
            </a:r>
            <a:r>
              <a:rPr lang="uk-UA" dirty="0" err="1" smtClean="0"/>
              <a:t>“Зелений</a:t>
            </a:r>
            <a:r>
              <a:rPr lang="uk-UA" dirty="0" smtClean="0"/>
              <a:t> </a:t>
            </a:r>
            <a:r>
              <a:rPr lang="uk-UA" dirty="0" err="1" smtClean="0"/>
              <a:t>пасок”</a:t>
            </a:r>
            <a:r>
              <a:rPr lang="uk-UA" dirty="0" smtClean="0"/>
              <a:t> висадили 20 </a:t>
            </a:r>
            <a:r>
              <a:rPr lang="uk-UA" dirty="0" err="1" smtClean="0"/>
              <a:t>млн</a:t>
            </a:r>
            <a:r>
              <a:rPr lang="uk-UA" dirty="0" smtClean="0"/>
              <a:t> дерев; рух дітей 8-14 років – стають послами у питаннях правосуддя стосовно клімату; кожна людина землі мусить посадити 150 дерев для подолання забруднення </a:t>
            </a:r>
            <a:r>
              <a:rPr lang="uk-UA" dirty="0" err="1" smtClean="0"/>
              <a:t>СО₂</a:t>
            </a:r>
            <a:r>
              <a:rPr lang="uk-UA" dirty="0" smtClean="0"/>
              <a:t>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Особливість екологічних інтересів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r>
              <a:rPr lang="uk-UA" dirty="0" smtClean="0"/>
              <a:t>об’єкт екологічних інтересів географічно </a:t>
            </a:r>
            <a:r>
              <a:rPr lang="uk-UA" dirty="0" err="1" smtClean="0"/>
              <a:t>“прив’язаний”</a:t>
            </a:r>
            <a:r>
              <a:rPr lang="uk-UA" dirty="0" smtClean="0"/>
              <a:t> до конкретних територій, на яких проживають окремі соціальні спільноти;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успішна </a:t>
            </a:r>
            <a:r>
              <a:rPr lang="uk-UA" dirty="0" err="1" smtClean="0"/>
              <a:t>інституціоналізація</a:t>
            </a:r>
            <a:r>
              <a:rPr lang="uk-UA" dirty="0" smtClean="0"/>
              <a:t> екологічних інтересів може бути досягнута тоді, коли їх об’єктом є екологічна проблема, яка охоплює кілька різнорівневих соціальних суб’єктів і набуває відповідного потужного соціального резонансу.</a:t>
            </a:r>
            <a:endParaRPr lang="uk-U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Проблема визнання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2420888"/>
            <a:ext cx="7272808" cy="3705275"/>
          </a:xfrm>
        </p:spPr>
        <p:txBody>
          <a:bodyPr/>
          <a:lstStyle/>
          <a:p>
            <a:r>
              <a:rPr lang="ru-RU" dirty="0" smtClean="0"/>
              <a:t>“</a:t>
            </a:r>
            <a:r>
              <a:rPr lang="ru-RU" dirty="0" err="1" smtClean="0"/>
              <a:t>біосоціальний</a:t>
            </a:r>
            <a:r>
              <a:rPr lang="ru-RU" dirty="0" smtClean="0"/>
              <a:t> </a:t>
            </a:r>
            <a:r>
              <a:rPr lang="ru-RU" dirty="0" err="1" smtClean="0"/>
              <a:t>паралелізм</a:t>
            </a:r>
            <a:r>
              <a:rPr lang="ru-RU" dirty="0" smtClean="0"/>
              <a:t>” в </a:t>
            </a:r>
            <a:r>
              <a:rPr lang="ru-RU" dirty="0" err="1" smtClean="0"/>
              <a:t>життєдіяльності</a:t>
            </a:r>
            <a:r>
              <a:rPr lang="ru-RU" dirty="0" smtClean="0"/>
              <a:t> </a:t>
            </a:r>
            <a:r>
              <a:rPr lang="ru-RU" dirty="0" err="1" smtClean="0"/>
              <a:t>людської</a:t>
            </a:r>
            <a:r>
              <a:rPr lang="ru-RU" dirty="0" smtClean="0"/>
              <a:t> </a:t>
            </a:r>
            <a:r>
              <a:rPr lang="ru-RU" dirty="0" err="1" smtClean="0"/>
              <a:t>спільноти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 err="1" smtClean="0"/>
              <a:t>Milbrath</a:t>
            </a:r>
            <a:r>
              <a:rPr lang="ru-RU" sz="2700" dirty="0" smtClean="0"/>
              <a:t> L. </a:t>
            </a:r>
            <a:r>
              <a:rPr lang="ru-RU" sz="2700" dirty="0" err="1" smtClean="0"/>
              <a:t>Environmentalists</a:t>
            </a:r>
            <a:r>
              <a:rPr lang="ru-RU" sz="2700" dirty="0" smtClean="0"/>
              <a:t>: </a:t>
            </a:r>
            <a:r>
              <a:rPr lang="ru-RU" sz="2700" dirty="0" err="1" smtClean="0"/>
              <a:t>a</a:t>
            </a:r>
            <a:r>
              <a:rPr lang="ru-RU" sz="2700" dirty="0" smtClean="0"/>
              <a:t> </a:t>
            </a:r>
            <a:r>
              <a:rPr lang="ru-RU" sz="2700" dirty="0" err="1" smtClean="0"/>
              <a:t>vanguard</a:t>
            </a:r>
            <a:r>
              <a:rPr lang="ru-RU" sz="2700" dirty="0" smtClean="0"/>
              <a:t> </a:t>
            </a:r>
            <a:r>
              <a:rPr lang="ru-RU" sz="2700" dirty="0" err="1" smtClean="0"/>
              <a:t>for</a:t>
            </a:r>
            <a:r>
              <a:rPr lang="ru-RU" sz="2700" dirty="0" smtClean="0"/>
              <a:t> </a:t>
            </a:r>
            <a:r>
              <a:rPr lang="ru-RU" sz="2700" dirty="0" err="1" smtClean="0"/>
              <a:t>a</a:t>
            </a:r>
            <a:r>
              <a:rPr lang="ru-RU" sz="2700" dirty="0" smtClean="0"/>
              <a:t> </a:t>
            </a:r>
            <a:r>
              <a:rPr lang="ru-RU" sz="2700" dirty="0" err="1" smtClean="0"/>
              <a:t>new</a:t>
            </a:r>
            <a:r>
              <a:rPr lang="ru-RU" sz="2700" dirty="0" smtClean="0"/>
              <a:t> </a:t>
            </a:r>
            <a:r>
              <a:rPr lang="ru-RU" sz="2700" dirty="0" err="1" smtClean="0"/>
              <a:t>society</a:t>
            </a:r>
            <a:r>
              <a:rPr lang="ru-RU" sz="2700" dirty="0" smtClean="0"/>
              <a:t>. </a:t>
            </a:r>
            <a:r>
              <a:rPr lang="ru-RU" sz="2700" dirty="0" err="1" smtClean="0"/>
              <a:t>Albany</a:t>
            </a:r>
            <a:r>
              <a:rPr lang="ru-RU" sz="2700" dirty="0" smtClean="0"/>
              <a:t>: </a:t>
            </a:r>
            <a:r>
              <a:rPr lang="ru-RU" sz="2700" dirty="0" err="1" smtClean="0"/>
              <a:t>State</a:t>
            </a:r>
            <a:r>
              <a:rPr lang="ru-RU" sz="2700" dirty="0" smtClean="0"/>
              <a:t> </a:t>
            </a:r>
            <a:r>
              <a:rPr lang="ru-RU" sz="2700" dirty="0" err="1" smtClean="0"/>
              <a:t>University</a:t>
            </a:r>
            <a:r>
              <a:rPr lang="ru-RU" sz="2700" dirty="0" smtClean="0"/>
              <a:t> </a:t>
            </a:r>
            <a:r>
              <a:rPr lang="ru-RU" sz="2700" dirty="0" err="1" smtClean="0"/>
              <a:t>of</a:t>
            </a:r>
            <a:r>
              <a:rPr lang="ru-RU" sz="2700" dirty="0" smtClean="0"/>
              <a:t> </a:t>
            </a:r>
            <a:r>
              <a:rPr lang="ru-RU" sz="2700" dirty="0" err="1" smtClean="0"/>
              <a:t>New</a:t>
            </a:r>
            <a:r>
              <a:rPr lang="ru-RU" sz="2700" dirty="0" smtClean="0"/>
              <a:t> </a:t>
            </a:r>
            <a:r>
              <a:rPr lang="ru-RU" sz="2700" dirty="0" err="1" smtClean="0"/>
              <a:t>York</a:t>
            </a:r>
            <a:r>
              <a:rPr lang="ru-RU" sz="2700" dirty="0" smtClean="0"/>
              <a:t> </a:t>
            </a:r>
            <a:r>
              <a:rPr lang="ru-RU" sz="2700" dirty="0" err="1" smtClean="0"/>
              <a:t>Press</a:t>
            </a:r>
            <a:r>
              <a:rPr lang="ru-RU" sz="2700" dirty="0" smtClean="0"/>
              <a:t>, 1984. P. 24.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125538"/>
          <a:ext cx="8229600" cy="547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79043">
                <a:tc>
                  <a:txBody>
                    <a:bodyPr/>
                    <a:lstStyle/>
                    <a:p>
                      <a:r>
                        <a:rPr lang="uk-UA" dirty="0" smtClean="0"/>
                        <a:t>Домінуюча соціальна парадигма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Нова </a:t>
                      </a:r>
                      <a:r>
                        <a:rPr lang="uk-UA" dirty="0" err="1" smtClean="0"/>
                        <a:t>інвайронментальна</a:t>
                      </a:r>
                      <a:r>
                        <a:rPr lang="uk-UA" dirty="0" smtClean="0"/>
                        <a:t>  парадигма</a:t>
                      </a:r>
                      <a:endParaRPr lang="ru-RU" dirty="0"/>
                    </a:p>
                  </a:txBody>
                  <a:tcPr/>
                </a:tc>
              </a:tr>
              <a:tr h="2352773">
                <a:tc>
                  <a:txBody>
                    <a:bodyPr/>
                    <a:lstStyle/>
                    <a:p>
                      <a:r>
                        <a:rPr lang="uk-UA" dirty="0" smtClean="0"/>
                        <a:t>І.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="1" baseline="0" dirty="0" smtClean="0"/>
                        <a:t>Низька цінність природи</a:t>
                      </a:r>
                    </a:p>
                    <a:p>
                      <a:r>
                        <a:rPr lang="uk-UA" baseline="0" dirty="0" smtClean="0"/>
                        <a:t> - природа існує для виробництва благ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aseline="0" dirty="0" smtClean="0"/>
                        <a:t> влада людини над природою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aseline="0" dirty="0" smtClean="0"/>
                        <a:t> перевага економічного зростання над захистом природи</a:t>
                      </a:r>
                    </a:p>
                    <a:p>
                      <a:pPr>
                        <a:buFontTx/>
                        <a:buChar char="-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/>
                        <a:t>І Висока цінність природи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dirty="0" smtClean="0"/>
                        <a:t>Природа є цінною сама по собі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dirty="0" smtClean="0"/>
                        <a:t> Гармонія людини та природи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dirty="0" smtClean="0"/>
                        <a:t>Перевага </a:t>
                      </a:r>
                      <a:r>
                        <a:rPr lang="uk-UA" dirty="0" err="1" smtClean="0"/>
                        <a:t>захистоудовкілля</a:t>
                      </a:r>
                      <a:r>
                        <a:rPr lang="uk-UA" dirty="0" smtClean="0"/>
                        <a:t> перед економічним зростанням</a:t>
                      </a:r>
                    </a:p>
                    <a:p>
                      <a:pPr>
                        <a:buFontTx/>
                        <a:buChar char="-"/>
                      </a:pPr>
                      <a:endParaRPr lang="ru-RU" dirty="0"/>
                    </a:p>
                  </a:txBody>
                  <a:tcPr/>
                </a:tc>
              </a:tr>
              <a:tr h="2339998">
                <a:tc>
                  <a:txBody>
                    <a:bodyPr/>
                    <a:lstStyle/>
                    <a:p>
                      <a:r>
                        <a:rPr lang="uk-UA" dirty="0" smtClean="0"/>
                        <a:t>ІІ </a:t>
                      </a:r>
                      <a:r>
                        <a:rPr lang="uk-UA" b="1" dirty="0" smtClean="0"/>
                        <a:t>Співчуття лише до близьких людей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dirty="0" smtClean="0"/>
                        <a:t> Експлуатація інших</a:t>
                      </a:r>
                      <a:r>
                        <a:rPr lang="ru-RU" baseline="0" dirty="0" smtClean="0"/>
                        <a:t> людей для </a:t>
                      </a:r>
                      <a:r>
                        <a:rPr lang="ru-RU" baseline="0" dirty="0" err="1" smtClean="0"/>
                        <a:t>задоволення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власних</a:t>
                      </a:r>
                      <a:r>
                        <a:rPr lang="ru-RU" baseline="0" dirty="0" smtClean="0"/>
                        <a:t> потреб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dirty="0" smtClean="0"/>
                        <a:t> байдужість до проблем інших людей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dirty="0" smtClean="0"/>
                        <a:t>Інтерес лише до потреб власного покоління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/>
                        <a:t>ІІ Співчуття як життєвий принцип </a:t>
                      </a:r>
                      <a:r>
                        <a:rPr lang="uk-UA" dirty="0" smtClean="0"/>
                        <a:t>стосовно: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dirty="0" smtClean="0"/>
                        <a:t>Інших живих істот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dirty="0" smtClean="0"/>
                        <a:t>Інших людей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dirty="0" smtClean="0"/>
                        <a:t>Інших поколінь</a:t>
                      </a:r>
                    </a:p>
                    <a:p>
                      <a:pPr>
                        <a:buFontTx/>
                        <a:buChar char="-"/>
                      </a:pPr>
                      <a:endParaRPr lang="uk-UA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err="1" smtClean="0"/>
              <a:t>Milbrath</a:t>
            </a:r>
            <a:r>
              <a:rPr lang="ru-RU" sz="2800" dirty="0" smtClean="0"/>
              <a:t> L. </a:t>
            </a:r>
            <a:r>
              <a:rPr lang="ru-RU" sz="2800" dirty="0" err="1" smtClean="0"/>
              <a:t>Environmentalists</a:t>
            </a:r>
            <a:r>
              <a:rPr lang="ru-RU" sz="2800" dirty="0" smtClean="0"/>
              <a:t>: </a:t>
            </a:r>
            <a:r>
              <a:rPr lang="ru-RU" sz="2800" dirty="0" err="1" smtClean="0"/>
              <a:t>a</a:t>
            </a:r>
            <a:r>
              <a:rPr lang="ru-RU" sz="2800" dirty="0" smtClean="0"/>
              <a:t> </a:t>
            </a:r>
            <a:r>
              <a:rPr lang="ru-RU" sz="2800" dirty="0" err="1" smtClean="0"/>
              <a:t>vanguard</a:t>
            </a:r>
            <a:r>
              <a:rPr lang="ru-RU" sz="2800" dirty="0" smtClean="0"/>
              <a:t> </a:t>
            </a:r>
            <a:r>
              <a:rPr lang="ru-RU" sz="2800" dirty="0" err="1" smtClean="0"/>
              <a:t>for</a:t>
            </a:r>
            <a:r>
              <a:rPr lang="ru-RU" sz="2800" dirty="0" smtClean="0"/>
              <a:t> </a:t>
            </a:r>
            <a:r>
              <a:rPr lang="ru-RU" sz="2800" dirty="0" err="1" smtClean="0"/>
              <a:t>a</a:t>
            </a:r>
            <a:r>
              <a:rPr lang="ru-RU" sz="2800" dirty="0" smtClean="0"/>
              <a:t> </a:t>
            </a:r>
            <a:r>
              <a:rPr lang="ru-RU" sz="2800" dirty="0" err="1" smtClean="0"/>
              <a:t>new</a:t>
            </a:r>
            <a:r>
              <a:rPr lang="ru-RU" sz="2800" dirty="0" smtClean="0"/>
              <a:t> </a:t>
            </a:r>
            <a:r>
              <a:rPr lang="ru-RU" sz="2800" dirty="0" err="1" smtClean="0"/>
              <a:t>society</a:t>
            </a:r>
            <a:r>
              <a:rPr lang="ru-RU" sz="2800" dirty="0" smtClean="0"/>
              <a:t>. </a:t>
            </a:r>
            <a:r>
              <a:rPr lang="ru-RU" sz="2800" dirty="0" err="1" smtClean="0"/>
              <a:t>Albany</a:t>
            </a:r>
            <a:r>
              <a:rPr lang="ru-RU" sz="2800" dirty="0" smtClean="0"/>
              <a:t>: </a:t>
            </a:r>
            <a:r>
              <a:rPr lang="ru-RU" sz="2800" dirty="0" err="1" smtClean="0"/>
              <a:t>State</a:t>
            </a:r>
            <a:r>
              <a:rPr lang="ru-RU" sz="2800" dirty="0" smtClean="0"/>
              <a:t> </a:t>
            </a:r>
            <a:r>
              <a:rPr lang="ru-RU" sz="2800" dirty="0" err="1" smtClean="0"/>
              <a:t>University</a:t>
            </a:r>
            <a:r>
              <a:rPr lang="ru-RU" sz="2800" dirty="0" smtClean="0"/>
              <a:t> </a:t>
            </a:r>
            <a:r>
              <a:rPr lang="ru-RU" sz="2800" dirty="0" err="1" smtClean="0"/>
              <a:t>of</a:t>
            </a:r>
            <a:r>
              <a:rPr lang="ru-RU" sz="2800" dirty="0" smtClean="0"/>
              <a:t> </a:t>
            </a:r>
            <a:r>
              <a:rPr lang="ru-RU" sz="2800" dirty="0" err="1" smtClean="0"/>
              <a:t>New</a:t>
            </a:r>
            <a:r>
              <a:rPr lang="ru-RU" sz="2800" dirty="0" smtClean="0"/>
              <a:t> </a:t>
            </a:r>
            <a:r>
              <a:rPr lang="ru-RU" sz="2800" dirty="0" err="1" smtClean="0"/>
              <a:t>York</a:t>
            </a:r>
            <a:r>
              <a:rPr lang="ru-RU" sz="2800" dirty="0" smtClean="0"/>
              <a:t> </a:t>
            </a:r>
            <a:r>
              <a:rPr lang="ru-RU" sz="2800" dirty="0" err="1" smtClean="0"/>
              <a:t>Press</a:t>
            </a:r>
            <a:r>
              <a:rPr lang="ru-RU" sz="2800" dirty="0" smtClean="0"/>
              <a:t>, 1984. P. 24.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8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768021"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ІІІ. Згода на ризик з метою збільшення багатства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Наука та технологія – благо для людей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Швидкий розвиток атомної енергетики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Зменшення</a:t>
                      </a: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 регулювання, ринкова економіка, індивідуальна відповідальність за ризик</a:t>
                      </a:r>
                      <a:endParaRPr lang="uk-UA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ІІІ. Продумане планування та дія з метою уникнення ризиків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Наука та технологія не завжди благо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Призупинення розвитку атомної</a:t>
                      </a: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 енергетики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Державне регулювання з метою захисту природи та людини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13107">
                <a:tc>
                  <a:txBody>
                    <a:bodyPr/>
                    <a:lstStyle/>
                    <a:p>
                      <a:r>
                        <a:rPr lang="uk-UA" b="1" dirty="0" smtClean="0"/>
                        <a:t>І</a:t>
                      </a:r>
                      <a:r>
                        <a:rPr lang="en-US" b="1" dirty="0" smtClean="0"/>
                        <a:t>V </a:t>
                      </a:r>
                      <a:r>
                        <a:rPr lang="uk-UA" b="1" dirty="0" smtClean="0"/>
                        <a:t>Зростання</a:t>
                      </a:r>
                      <a:r>
                        <a:rPr lang="uk-UA" b="1" baseline="0" dirty="0" smtClean="0"/>
                        <a:t> без обмежень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aseline="0" dirty="0" err="1" smtClean="0"/>
                        <a:t>“невичерпні”</a:t>
                      </a:r>
                      <a:r>
                        <a:rPr lang="uk-UA" baseline="0" dirty="0" smtClean="0"/>
                        <a:t> ресурси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aseline="0" dirty="0" smtClean="0"/>
                        <a:t>Проблема перенаселення не розуміється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aseline="0" dirty="0" smtClean="0"/>
                        <a:t>Пріоритет виробництву та споживанню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/>
                        <a:t>І</a:t>
                      </a:r>
                      <a:r>
                        <a:rPr lang="en-US" b="1" dirty="0" smtClean="0"/>
                        <a:t>V </a:t>
                      </a:r>
                      <a:r>
                        <a:rPr lang="uk-UA" b="1" dirty="0" smtClean="0"/>
                        <a:t>Обмежене зростання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/>
                        <a:t>Обмежені ресурси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/>
                        <a:t>Розуміння необхідності обмеження </a:t>
                      </a:r>
                      <a:r>
                        <a:rPr lang="uk-UA" b="0" dirty="0" err="1" smtClean="0"/>
                        <a:t>“популяційного</a:t>
                      </a:r>
                      <a:r>
                        <a:rPr lang="uk-UA" b="0" baseline="0" dirty="0" smtClean="0"/>
                        <a:t> </a:t>
                      </a:r>
                      <a:r>
                        <a:rPr lang="uk-UA" b="0" baseline="0" dirty="0" err="1" smtClean="0"/>
                        <a:t>вибуху”</a:t>
                      </a:r>
                      <a:endParaRPr lang="uk-UA" b="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smtClean="0"/>
                        <a:t>Пріоритет збереженню</a:t>
                      </a:r>
                      <a:endParaRPr lang="uk-UA" b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err="1" smtClean="0"/>
              <a:t>Milbrath</a:t>
            </a:r>
            <a:r>
              <a:rPr lang="ru-RU" sz="2800" dirty="0" smtClean="0"/>
              <a:t> L. </a:t>
            </a:r>
            <a:r>
              <a:rPr lang="ru-RU" sz="2800" dirty="0" err="1" smtClean="0"/>
              <a:t>Environmentalists</a:t>
            </a:r>
            <a:r>
              <a:rPr lang="ru-RU" sz="2800" dirty="0" smtClean="0"/>
              <a:t>: </a:t>
            </a:r>
            <a:r>
              <a:rPr lang="ru-RU" sz="2800" dirty="0" err="1" smtClean="0"/>
              <a:t>a</a:t>
            </a:r>
            <a:r>
              <a:rPr lang="ru-RU" sz="2800" dirty="0" smtClean="0"/>
              <a:t> </a:t>
            </a:r>
            <a:r>
              <a:rPr lang="ru-RU" sz="2800" dirty="0" err="1" smtClean="0"/>
              <a:t>vanguard</a:t>
            </a:r>
            <a:r>
              <a:rPr lang="ru-RU" sz="2800" dirty="0" smtClean="0"/>
              <a:t> </a:t>
            </a:r>
            <a:r>
              <a:rPr lang="ru-RU" sz="2800" dirty="0" err="1" smtClean="0"/>
              <a:t>for</a:t>
            </a:r>
            <a:r>
              <a:rPr lang="ru-RU" sz="2800" dirty="0" smtClean="0"/>
              <a:t> </a:t>
            </a:r>
            <a:r>
              <a:rPr lang="ru-RU" sz="2800" dirty="0" err="1" smtClean="0"/>
              <a:t>a</a:t>
            </a:r>
            <a:r>
              <a:rPr lang="ru-RU" sz="2800" dirty="0" smtClean="0"/>
              <a:t> </a:t>
            </a:r>
            <a:r>
              <a:rPr lang="ru-RU" sz="2800" dirty="0" err="1" smtClean="0"/>
              <a:t>new</a:t>
            </a:r>
            <a:r>
              <a:rPr lang="ru-RU" sz="2800" dirty="0" smtClean="0"/>
              <a:t> </a:t>
            </a:r>
            <a:r>
              <a:rPr lang="ru-RU" sz="2800" dirty="0" err="1" smtClean="0"/>
              <a:t>society</a:t>
            </a:r>
            <a:r>
              <a:rPr lang="ru-RU" sz="2800" dirty="0" smtClean="0"/>
              <a:t>. </a:t>
            </a:r>
            <a:r>
              <a:rPr lang="ru-RU" sz="2800" dirty="0" err="1" smtClean="0"/>
              <a:t>Albany</a:t>
            </a:r>
            <a:r>
              <a:rPr lang="ru-RU" sz="2800" dirty="0" smtClean="0"/>
              <a:t>: </a:t>
            </a:r>
            <a:r>
              <a:rPr lang="ru-RU" sz="2800" dirty="0" err="1" smtClean="0"/>
              <a:t>State</a:t>
            </a:r>
            <a:r>
              <a:rPr lang="ru-RU" sz="2800" dirty="0" smtClean="0"/>
              <a:t> </a:t>
            </a:r>
            <a:r>
              <a:rPr lang="ru-RU" sz="2800" dirty="0" err="1" smtClean="0"/>
              <a:t>University</a:t>
            </a:r>
            <a:r>
              <a:rPr lang="ru-RU" sz="2800" dirty="0" smtClean="0"/>
              <a:t> </a:t>
            </a:r>
            <a:r>
              <a:rPr lang="ru-RU" sz="2800" dirty="0" err="1" smtClean="0"/>
              <a:t>of</a:t>
            </a:r>
            <a:r>
              <a:rPr lang="ru-RU" sz="2800" dirty="0" smtClean="0"/>
              <a:t> </a:t>
            </a:r>
            <a:r>
              <a:rPr lang="ru-RU" sz="2800" dirty="0" err="1" smtClean="0"/>
              <a:t>New</a:t>
            </a:r>
            <a:r>
              <a:rPr lang="ru-RU" sz="2800" dirty="0" smtClean="0"/>
              <a:t> </a:t>
            </a:r>
            <a:r>
              <a:rPr lang="ru-RU" sz="2800" dirty="0" err="1" smtClean="0"/>
              <a:t>York</a:t>
            </a:r>
            <a:r>
              <a:rPr lang="ru-RU" sz="2800" dirty="0" smtClean="0"/>
              <a:t> </a:t>
            </a:r>
            <a:r>
              <a:rPr lang="ru-RU" sz="2800" dirty="0" err="1" smtClean="0"/>
              <a:t>Press</a:t>
            </a:r>
            <a:r>
              <a:rPr lang="ru-RU" sz="2800" dirty="0" smtClean="0"/>
              <a:t>, 1984. P. 24</a:t>
            </a:r>
            <a:endParaRPr lang="ru-RU" sz="28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52170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baseline="0" dirty="0" smtClean="0">
                          <a:solidFill>
                            <a:schemeClr val="tx1"/>
                          </a:solidFill>
                        </a:rPr>
                        <a:t>Прийняття існуючого суспільства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Люди не сильно руйнують природу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 ієрархія та ефективність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Перевага ринку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Змагання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Матеріалізм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Складні та швидкоплинні стилі життя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Робота для задоволення економічних потреб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</a:rPr>
                        <a:t> Потрібно абсолютно нове суспільство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Усвідомлення</a:t>
                      </a: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 того, що л</a:t>
                      </a: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юди руйнують природу та самих себе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Відкритість, (спів) участь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Перевага суспільного</a:t>
                      </a: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 блага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Кооперація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err="1" smtClean="0">
                          <a:solidFill>
                            <a:schemeClr val="tx1"/>
                          </a:solidFill>
                        </a:rPr>
                        <a:t>Постматеріалізм</a:t>
                      </a:r>
                      <a:endParaRPr lang="uk-UA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Прості стилі життя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Головне в роботі - задоволення</a:t>
                      </a:r>
                      <a:endParaRPr lang="uk-UA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2170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</a:rPr>
                        <a:t>І Стара політика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err="1" smtClean="0">
                          <a:solidFill>
                            <a:schemeClr val="tx1"/>
                          </a:solidFill>
                        </a:rPr>
                        <a:t>Есперти</a:t>
                      </a:r>
                      <a:endParaRPr lang="uk-UA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Ключові фігури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dirty="0" smtClean="0">
                          <a:solidFill>
                            <a:schemeClr val="tx1"/>
                          </a:solidFill>
                        </a:rPr>
                        <a:t>Механізми</a:t>
                      </a: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 ринкового контролю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Відмова від прямих дій, використання існуючих інституційних структур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err="1" smtClean="0">
                          <a:solidFill>
                            <a:schemeClr val="tx1"/>
                          </a:solidFill>
                        </a:rPr>
                        <a:t>Збереженя</a:t>
                      </a: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 старої </a:t>
                      </a:r>
                      <a:r>
                        <a:rPr lang="uk-UA" b="0" baseline="0" dirty="0" err="1" smtClean="0">
                          <a:solidFill>
                            <a:schemeClr val="tx1"/>
                          </a:solidFill>
                        </a:rPr>
                        <a:t>“право-лівої”</a:t>
                      </a: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 партійної структури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</a:rPr>
                        <a:t>І Нова політика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Консультації та співучасть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Переваги планування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Готовність до прямих дій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uk-UA" b="0" baseline="0" dirty="0" smtClean="0">
                          <a:solidFill>
                            <a:schemeClr val="tx1"/>
                          </a:solidFill>
                        </a:rPr>
                        <a:t>Нова партійна структура, орієнтована на нові проблеми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Україна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348880"/>
            <a:ext cx="8075240" cy="3777283"/>
          </a:xfrm>
        </p:spPr>
        <p:txBody>
          <a:bodyPr/>
          <a:lstStyle/>
          <a:p>
            <a:r>
              <a:rPr lang="uk-UA" dirty="0" smtClean="0"/>
              <a:t>Україна стала першою державою у світі, яка зобов'язала виробників та імпортерів харчових продуктів вказувати позначення «без ГМО» в маркуванні всіх, без винятку, харчових продуктів, навіть тих, у яких ГМО не може бути ні теоретично, ні практично.</a:t>
            </a:r>
            <a:endParaRPr lang="uk-U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uk-UA" dirty="0" smtClean="0"/>
              <a:t>Екологічна культура українців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r>
              <a:rPr lang="ru-RU" b="1" dirty="0" smtClean="0"/>
              <a:t>Фонд «</a:t>
            </a:r>
            <a:r>
              <a:rPr lang="ru-RU" b="1" dirty="0" err="1" smtClean="0"/>
              <a:t>Демократичні</a:t>
            </a:r>
            <a:r>
              <a:rPr lang="ru-RU" b="1" dirty="0" smtClean="0"/>
              <a:t> </a:t>
            </a:r>
            <a:r>
              <a:rPr lang="ru-RU" b="1" dirty="0" err="1" smtClean="0"/>
              <a:t>ініціативи</a:t>
            </a:r>
            <a:r>
              <a:rPr lang="ru-RU" b="1" dirty="0" smtClean="0"/>
              <a:t>» </a:t>
            </a:r>
            <a:r>
              <a:rPr lang="ru-RU" b="1" dirty="0" err="1" smtClean="0"/>
              <a:t>імені</a:t>
            </a:r>
            <a:r>
              <a:rPr lang="ru-RU" b="1" dirty="0" smtClean="0"/>
              <a:t> </a:t>
            </a:r>
            <a:r>
              <a:rPr lang="ru-RU" b="1" dirty="0" err="1" smtClean="0"/>
              <a:t>Ілька</a:t>
            </a:r>
            <a:r>
              <a:rPr lang="ru-RU" b="1" dirty="0" smtClean="0"/>
              <a:t> </a:t>
            </a:r>
            <a:r>
              <a:rPr lang="ru-RU" b="1" dirty="0" err="1" smtClean="0"/>
              <a:t>Кучеріва</a:t>
            </a:r>
            <a:r>
              <a:rPr lang="ru-RU" b="1" dirty="0" smtClean="0"/>
              <a:t> та </a:t>
            </a:r>
            <a:r>
              <a:rPr lang="ru-RU" b="1" dirty="0" err="1" smtClean="0"/>
              <a:t>соціологічна</a:t>
            </a:r>
            <a:r>
              <a:rPr lang="ru-RU" b="1" dirty="0" smtClean="0"/>
              <a:t> служба Центру </a:t>
            </a:r>
            <a:r>
              <a:rPr lang="ru-RU" b="1" dirty="0" err="1" smtClean="0"/>
              <a:t>Разумкова</a:t>
            </a:r>
            <a:r>
              <a:rPr lang="ru-RU" b="1" dirty="0" smtClean="0"/>
              <a:t> на запит </a:t>
            </a:r>
            <a:r>
              <a:rPr lang="ru-RU" b="1" dirty="0" err="1" smtClean="0"/>
              <a:t>Міжнародної</a:t>
            </a:r>
            <a:r>
              <a:rPr lang="ru-RU" b="1" dirty="0" smtClean="0"/>
              <a:t> </a:t>
            </a:r>
            <a:r>
              <a:rPr lang="ru-RU" b="1" dirty="0" err="1" smtClean="0"/>
              <a:t>благодійної</a:t>
            </a:r>
            <a:r>
              <a:rPr lang="ru-RU" b="1" dirty="0" smtClean="0"/>
              <a:t> </a:t>
            </a:r>
            <a:r>
              <a:rPr lang="ru-RU" b="1" dirty="0" err="1" smtClean="0"/>
              <a:t>організації</a:t>
            </a:r>
            <a:r>
              <a:rPr lang="ru-RU" b="1" dirty="0" smtClean="0"/>
              <a:t> «</a:t>
            </a:r>
            <a:r>
              <a:rPr lang="ru-RU" b="1" dirty="0" err="1" smtClean="0"/>
              <a:t>Екологія-Право-Людина</a:t>
            </a:r>
            <a:r>
              <a:rPr lang="ru-RU" b="1" dirty="0" smtClean="0"/>
              <a:t>» провели </a:t>
            </a:r>
            <a:r>
              <a:rPr lang="ru-RU" b="1" dirty="0" err="1" smtClean="0"/>
              <a:t>серед</a:t>
            </a:r>
            <a:r>
              <a:rPr lang="ru-RU" b="1" dirty="0" smtClean="0"/>
              <a:t> </a:t>
            </a:r>
            <a:r>
              <a:rPr lang="ru-RU" b="1" dirty="0" err="1" smtClean="0"/>
              <a:t>українців</a:t>
            </a:r>
            <a:r>
              <a:rPr lang="ru-RU" b="1" dirty="0" smtClean="0"/>
              <a:t> </a:t>
            </a:r>
            <a:r>
              <a:rPr lang="ru-RU" b="1" dirty="0" err="1" smtClean="0"/>
              <a:t>соціологічне</a:t>
            </a:r>
            <a:r>
              <a:rPr lang="ru-RU" b="1" dirty="0" smtClean="0"/>
              <a:t> </a:t>
            </a:r>
            <a:r>
              <a:rPr lang="ru-RU" b="1" dirty="0" err="1" smtClean="0"/>
              <a:t>опитування</a:t>
            </a:r>
            <a:r>
              <a:rPr lang="ru-RU" b="1" dirty="0" smtClean="0"/>
              <a:t>, 2016 р. 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Екологічна культура українців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b="1" dirty="0" smtClean="0"/>
              <a:t>Не ототожнюють екологічну культуру з покращенням життя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uk-UA" dirty="0" smtClean="0"/>
              <a:t>Поняття «сталий розвиток» 47% громадян бачать результатом зростання економіки. Останнім часом зросла і кількість тих, хто розуміє це поняття як «врівноваження інтересів економіки, екології та суспільства» – 34% проти 27% минулого року.</a:t>
            </a:r>
            <a:endParaRPr lang="uk-U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Екологічна культура українців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184576"/>
          </a:xfrm>
        </p:spPr>
        <p:txBody>
          <a:bodyPr>
            <a:normAutofit fontScale="85000" lnSpcReduction="10000"/>
          </a:bodyPr>
          <a:lstStyle/>
          <a:p>
            <a:r>
              <a:rPr lang="uk-UA" b="1" dirty="0" smtClean="0"/>
              <a:t>Жителів України найбільше турбує засилля сміття у природі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Серед найгостріших екологічних проблем українці називають  засмічення природи побутовими відходами (42%), </a:t>
            </a:r>
          </a:p>
          <a:p>
            <a:r>
              <a:rPr lang="uk-UA" dirty="0" smtClean="0"/>
              <a:t>забруднення атмосфери шкідливими викидами (39%). </a:t>
            </a:r>
          </a:p>
          <a:p>
            <a:r>
              <a:rPr lang="uk-UA" dirty="0" smtClean="0"/>
              <a:t>Знищення лісів та неякісна вода турбують щонайменше 37% опитаних. </a:t>
            </a:r>
          </a:p>
          <a:p>
            <a:r>
              <a:rPr lang="uk-UA" dirty="0" smtClean="0"/>
              <a:t>Наслідками Чорнобильської аварії переймаються 33%, а проблемою глобального потепління стурбовані тільки 28%.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Майкл Щур – про сміття та журналістику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35696" y="2564904"/>
            <a:ext cx="5616624" cy="356125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www.youtube.com/watch?v=XW3G9WItXu0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Ключові екологічні проблеми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Парниковий ефект</a:t>
            </a:r>
          </a:p>
          <a:p>
            <a:r>
              <a:rPr lang="uk-UA" dirty="0" smtClean="0"/>
              <a:t>Генетичні модифікації</a:t>
            </a:r>
          </a:p>
          <a:p>
            <a:r>
              <a:rPr lang="uk-UA" dirty="0" smtClean="0"/>
              <a:t>Проблеми громадського здоров</a:t>
            </a:r>
            <a:r>
              <a:rPr lang="en-US" dirty="0" smtClean="0"/>
              <a:t>’</a:t>
            </a:r>
            <a:r>
              <a:rPr lang="uk-UA" dirty="0" smtClean="0"/>
              <a:t>я</a:t>
            </a:r>
          </a:p>
          <a:p>
            <a:r>
              <a:rPr lang="uk-UA" dirty="0" smtClean="0"/>
              <a:t>Перенаселення</a:t>
            </a:r>
          </a:p>
          <a:p>
            <a:r>
              <a:rPr lang="uk-UA" dirty="0" smtClean="0"/>
              <a:t>Втрата біорозмаїття, зникнення видів</a:t>
            </a:r>
          </a:p>
          <a:p>
            <a:r>
              <a:rPr lang="uk-UA" dirty="0" smtClean="0"/>
              <a:t>Побутові та промислові відходи</a:t>
            </a:r>
          </a:p>
          <a:p>
            <a:r>
              <a:rPr lang="uk-UA" dirty="0" smtClean="0"/>
              <a:t>Озонові діри</a:t>
            </a:r>
          </a:p>
          <a:p>
            <a:r>
              <a:rPr lang="uk-UA" dirty="0" smtClean="0"/>
              <a:t>Видобуток корисних копалень</a:t>
            </a:r>
          </a:p>
          <a:p>
            <a:r>
              <a:rPr lang="uk-UA" dirty="0" smtClean="0"/>
              <a:t>Деградація природних ресурсів</a:t>
            </a:r>
          </a:p>
          <a:p>
            <a:r>
              <a:rPr lang="uk-UA" dirty="0" smtClean="0"/>
              <a:t>Природні катастрофи</a:t>
            </a:r>
          </a:p>
          <a:p>
            <a:endParaRPr lang="uk-UA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Екологічна культура українців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uk-UA" b="1" dirty="0" smtClean="0"/>
              <a:t>Половина громадян впевнені в економічному зростанні держави без шкоди для екології</a:t>
            </a:r>
          </a:p>
          <a:p>
            <a:pPr>
              <a:buNone/>
            </a:pPr>
            <a:endParaRPr lang="ru-RU" dirty="0"/>
          </a:p>
          <a:p>
            <a:r>
              <a:rPr lang="uk-UA" dirty="0" smtClean="0"/>
              <a:t>Майже половина українців (46%) впевнені, що економічне зростання держави можливе без завдання шкоди довкіллю. Показовим є той факт, що на заході та в центрі країни у можливість економічного зростання без шкоди довкіллю вірять відчутно більше громадян (57% та 48% відповідно), ніж на півдні та на Донбасі (37%).</a:t>
            </a:r>
            <a:endParaRPr lang="uk-U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Екологічна культура українців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uk-UA" b="1" dirty="0" smtClean="0"/>
              <a:t>Екологічну ситуацію в країні більшість людей вважають цілком благополучною</a:t>
            </a:r>
          </a:p>
          <a:p>
            <a:pPr>
              <a:buNone/>
            </a:pPr>
            <a:endParaRPr lang="ru-RU" dirty="0"/>
          </a:p>
          <a:p>
            <a:r>
              <a:rPr lang="uk-UA" dirty="0" smtClean="0"/>
              <a:t>Що стосується екологічної ситуації на території держави, то 68% опитаних вважають її цілком благополучною. Стан екології у своєму місті або селі чверть респонденті називають несприятливим, а 3% опитаних – взагалі критичним.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Екологічна культура українців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Українці неправильно розуміють поняття «екологічні права»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У переважній більшості випадків люди розуміють їх </a:t>
            </a:r>
            <a:r>
              <a:rPr lang="uk-UA" dirty="0" smtClean="0"/>
              <a:t>тільки</a:t>
            </a:r>
            <a:r>
              <a:rPr lang="en-US" dirty="0" smtClean="0"/>
              <a:t> </a:t>
            </a:r>
            <a:r>
              <a:rPr lang="uk-UA" dirty="0" smtClean="0"/>
              <a:t>як </a:t>
            </a:r>
            <a:r>
              <a:rPr lang="uk-UA" dirty="0" smtClean="0"/>
              <a:t>право на  безпечне для життя та здоров’я людини довкілля (67%).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Екологічна культура українців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400600"/>
          </a:xfrm>
        </p:spPr>
        <p:txBody>
          <a:bodyPr>
            <a:normAutofit fontScale="77500" lnSpcReduction="20000"/>
          </a:bodyPr>
          <a:lstStyle/>
          <a:p>
            <a:r>
              <a:rPr lang="uk-UA" b="1" dirty="0" smtClean="0"/>
              <a:t>Третина громадян ігнорують порушення своїх екологічних прав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У разі порушення прав громадян на здорове та безпечне довкілля третина опитаних нікуди не звертатиметься для захисту. </a:t>
            </a:r>
          </a:p>
          <a:p>
            <a:r>
              <a:rPr lang="uk-UA" dirty="0" smtClean="0"/>
              <a:t>Близько чверті респондентів попростять допомоги у ЗМІ (26%) та дещо менше – у місцевих органів влади (24%). </a:t>
            </a:r>
          </a:p>
          <a:p>
            <a:r>
              <a:rPr lang="uk-UA" dirty="0" smtClean="0"/>
              <a:t>14% громадян планують в разі порушення своїх екологічних прав звернутись до відповідної громадської організації. </a:t>
            </a:r>
          </a:p>
          <a:p>
            <a:r>
              <a:rPr lang="uk-UA" dirty="0" smtClean="0"/>
              <a:t>Є й ті, хто вважає у таких випадках логічним звертатися до правоохоронців.</a:t>
            </a:r>
          </a:p>
          <a:p>
            <a:r>
              <a:rPr lang="uk-UA" dirty="0" smtClean="0"/>
              <a:t> До суду б пішли 16%, до поліції 10%, із заявою до прокуратури звернулися б усього 7% опитаних.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Екологічна культура українців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uk-UA" b="1" dirty="0" smtClean="0"/>
              <a:t>Жителі України майже не проявляють екологічні ініціативи</a:t>
            </a:r>
          </a:p>
          <a:p>
            <a:endParaRPr lang="uk-UA" b="1" dirty="0"/>
          </a:p>
          <a:p>
            <a:r>
              <a:rPr lang="uk-UA" dirty="0" smtClean="0"/>
              <a:t>Як показало опитування, активними учасниками екологічного руху є всього лише 2% населення. </a:t>
            </a:r>
          </a:p>
          <a:p>
            <a:r>
              <a:rPr lang="uk-UA" dirty="0" smtClean="0"/>
              <a:t>Натомість відсутність будь-якого досвіду участі в таких рухах чи ініціативах визнали загалом 82% респондентів, </a:t>
            </a:r>
          </a:p>
          <a:p>
            <a:r>
              <a:rPr lang="uk-UA" dirty="0" smtClean="0"/>
              <a:t>28% людей висловили бажання долучитись в майбутньому до таких ініціатив.</a:t>
            </a:r>
            <a:endParaRPr lang="uk-UA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Екологічна культура українців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uk-UA" b="1" dirty="0" smtClean="0"/>
              <a:t>Українці почали масово економити енергоресурси</a:t>
            </a:r>
          </a:p>
          <a:p>
            <a:endParaRPr lang="uk-UA" b="1" dirty="0"/>
          </a:p>
          <a:p>
            <a:r>
              <a:rPr lang="uk-UA" dirty="0" smtClean="0"/>
              <a:t>Так, наприклад, економно використовувати світло, воду та електроприлади висловили готовність 71% опитаних. </a:t>
            </a:r>
          </a:p>
          <a:p>
            <a:r>
              <a:rPr lang="uk-UA" dirty="0" smtClean="0"/>
              <a:t>Близько половини від усіх респондентів готові купувати </a:t>
            </a:r>
            <a:r>
              <a:rPr lang="uk-UA" dirty="0" err="1" smtClean="0"/>
              <a:t>енергоощадну</a:t>
            </a:r>
            <a:r>
              <a:rPr lang="uk-UA" dirty="0" smtClean="0"/>
              <a:t> техніку (47%) та утеплювати власний будинок чи квартиру (52%). </a:t>
            </a:r>
          </a:p>
          <a:p>
            <a:r>
              <a:rPr lang="uk-UA" dirty="0" smtClean="0"/>
              <a:t>Дещо зросла частка тих, хто готовий для покращення екологічної ситуації сортувати побутові відходи - 45% опитаних</a:t>
            </a:r>
            <a:endParaRPr lang="uk-UA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Для роздумів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32859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Katrina </a:t>
            </a:r>
            <a:r>
              <a:rPr lang="en-US" dirty="0" smtClean="0"/>
              <a:t>Spade. When I die, recompose me. </a:t>
            </a:r>
            <a:r>
              <a:rPr lang="en-US" dirty="0" smtClean="0">
                <a:hlinkClick r:id="rId2"/>
              </a:rPr>
              <a:t>https://www.ted.com/talks/katrina_spade_when_i_die_recompose_me#t-2983</a:t>
            </a:r>
            <a:endParaRPr lang="uk-UA" dirty="0" smtClean="0"/>
          </a:p>
          <a:p>
            <a:r>
              <a:rPr lang="en-US" dirty="0"/>
              <a:t>Pamela </a:t>
            </a:r>
            <a:r>
              <a:rPr lang="en-US" dirty="0" smtClean="0"/>
              <a:t>Ronald. The case for engineering our food. </a:t>
            </a:r>
            <a:r>
              <a:rPr lang="en-US" dirty="0" smtClean="0">
                <a:hlinkClick r:id="rId3"/>
              </a:rPr>
              <a:t>https://www.ted.com/talks/pamela_ronald_the_case_for_engineering_our_food#t-846069</a:t>
            </a:r>
            <a:endParaRPr lang="uk-UA" dirty="0" smtClean="0"/>
          </a:p>
          <a:p>
            <a:r>
              <a:rPr lang="en-US" dirty="0"/>
              <a:t>Dianna </a:t>
            </a:r>
            <a:r>
              <a:rPr lang="en-US" dirty="0" smtClean="0"/>
              <a:t>Cohen. </a:t>
            </a:r>
            <a:r>
              <a:rPr lang="en-US" dirty="0"/>
              <a:t>Tough truths about plastic </a:t>
            </a:r>
            <a:r>
              <a:rPr lang="en-US" dirty="0" smtClean="0"/>
              <a:t>pollution </a:t>
            </a:r>
            <a:r>
              <a:rPr lang="en-US" dirty="0" smtClean="0">
                <a:hlinkClick r:id="rId4"/>
              </a:rPr>
              <a:t>https://www.ted.com/talks/dianna_cohen_tough_truths_about_plastic_pollution#t-299004</a:t>
            </a:r>
            <a:endParaRPr lang="uk-UA" dirty="0" smtClean="0"/>
          </a:p>
          <a:p>
            <a:r>
              <a:rPr lang="ru-RU" dirty="0"/>
              <a:t>Для американцев с образованием </a:t>
            </a:r>
            <a:r>
              <a:rPr lang="ru-RU" dirty="0" smtClean="0"/>
              <a:t> убеждения важнее научных данных </a:t>
            </a:r>
            <a:r>
              <a:rPr lang="en-US" dirty="0" smtClean="0">
                <a:hlinkClick r:id="rId5"/>
              </a:rPr>
              <a:t>https://chrdk.ru/news/obrazovanie-usilivaet-mnenie</a:t>
            </a:r>
            <a:r>
              <a:rPr lang="uk-UA" dirty="0" smtClean="0"/>
              <a:t> Першоджерело: </a:t>
            </a:r>
            <a:r>
              <a:rPr lang="en-US" dirty="0" smtClean="0"/>
              <a:t>http://www.pnas.org/content/114/36/9587.full</a:t>
            </a:r>
            <a:r>
              <a:rPr lang="uk-UA" dirty="0" smtClean="0"/>
              <a:t>)</a:t>
            </a:r>
          </a:p>
          <a:p>
            <a:r>
              <a:rPr lang="ru-RU" dirty="0" err="1" smtClean="0"/>
              <a:t>Аналітичний</a:t>
            </a:r>
            <a:r>
              <a:rPr lang="ru-RU" dirty="0" smtClean="0"/>
              <a:t> </a:t>
            </a:r>
            <a:r>
              <a:rPr lang="ru-RU" dirty="0" err="1" smtClean="0"/>
              <a:t>звіт</a:t>
            </a:r>
            <a:r>
              <a:rPr lang="ru-RU" dirty="0" smtClean="0"/>
              <a:t>. За </a:t>
            </a:r>
            <a:r>
              <a:rPr lang="ru-RU" dirty="0" err="1" smtClean="0"/>
              <a:t>результататми</a:t>
            </a:r>
            <a:r>
              <a:rPr lang="ru-RU" dirty="0" smtClean="0"/>
              <a:t> </a:t>
            </a:r>
            <a:r>
              <a:rPr lang="ru-RU" dirty="0" err="1" smtClean="0"/>
              <a:t>національного</a:t>
            </a:r>
            <a:r>
              <a:rPr lang="ru-RU" dirty="0" smtClean="0"/>
              <a:t> </a:t>
            </a:r>
            <a:r>
              <a:rPr lang="ru-RU" dirty="0" err="1" smtClean="0"/>
              <a:t>соціологічного</a:t>
            </a:r>
            <a:r>
              <a:rPr lang="ru-RU" dirty="0" smtClean="0"/>
              <a:t> </a:t>
            </a:r>
            <a:r>
              <a:rPr lang="ru-RU" dirty="0" err="1" smtClean="0"/>
              <a:t>опитування</a:t>
            </a:r>
            <a:r>
              <a:rPr lang="ru-RU" dirty="0" smtClean="0"/>
              <a:t>. </a:t>
            </a:r>
            <a:r>
              <a:rPr lang="ru-RU" dirty="0" err="1" smtClean="0"/>
              <a:t>Уявлення</a:t>
            </a:r>
            <a:r>
              <a:rPr lang="ru-RU" dirty="0" smtClean="0"/>
              <a:t> </a:t>
            </a:r>
            <a:r>
              <a:rPr lang="ru-RU" dirty="0" err="1" smtClean="0"/>
              <a:t>населення</a:t>
            </a:r>
            <a:r>
              <a:rPr lang="ru-RU" dirty="0" smtClean="0"/>
              <a:t> </a:t>
            </a:r>
            <a:r>
              <a:rPr lang="ru-RU" dirty="0" err="1" smtClean="0"/>
              <a:t>України</a:t>
            </a:r>
            <a:r>
              <a:rPr lang="ru-RU" dirty="0" smtClean="0"/>
              <a:t> про </a:t>
            </a:r>
            <a:r>
              <a:rPr lang="ru-RU" dirty="0" err="1" smtClean="0"/>
              <a:t>сталий</a:t>
            </a:r>
            <a:r>
              <a:rPr lang="ru-RU" dirty="0" smtClean="0"/>
              <a:t> </a:t>
            </a:r>
            <a:r>
              <a:rPr lang="ru-RU" dirty="0" err="1" smtClean="0"/>
              <a:t>розвиток</a:t>
            </a:r>
            <a:r>
              <a:rPr lang="ru-RU" dirty="0" smtClean="0"/>
              <a:t>. </a:t>
            </a:r>
            <a:r>
              <a:rPr lang="ru-RU" dirty="0" err="1" smtClean="0"/>
              <a:t>Березень</a:t>
            </a:r>
            <a:r>
              <a:rPr lang="ru-RU" dirty="0" smtClean="0"/>
              <a:t> 2017 р. </a:t>
            </a:r>
            <a:r>
              <a:rPr lang="en-US" dirty="0" smtClean="0"/>
              <a:t>https://www.google.com.ua/url?sa=t&amp;rct=j&amp;q=&amp;esrc=s&amp;source=web&amp;cd=10&amp;cad=rja&amp;uact=8&amp;ved=0ahUKEwjiqYvQ3czXAhXBhrQKHfpOCe0QFghRMAk&amp;url=http%3A%2F%2Fwww.ua.undp.org%2Fcontent%2Fdam%2Fukraine%2Fdocs%2FDG%2FZvit_Web_version%2520for%2520website.pdf%3Fdownload&amp;usg=AOvVaw2e6bud7lUC4S4OZ0e0Rd6M</a:t>
            </a:r>
            <a:endParaRPr lang="uk-UA" dirty="0" smtClean="0"/>
          </a:p>
          <a:p>
            <a:r>
              <a:rPr lang="ru-RU" dirty="0" err="1" smtClean="0"/>
              <a:t>Стегній</a:t>
            </a:r>
            <a:r>
              <a:rPr lang="ru-RU" dirty="0" smtClean="0"/>
              <a:t> О.Г. </a:t>
            </a:r>
            <a:r>
              <a:rPr lang="ru-RU" dirty="0" err="1" smtClean="0"/>
              <a:t>Соціологічна</a:t>
            </a:r>
            <a:r>
              <a:rPr lang="ru-RU" dirty="0" smtClean="0"/>
              <a:t> </a:t>
            </a:r>
            <a:r>
              <a:rPr lang="ru-RU" dirty="0" err="1" smtClean="0"/>
              <a:t>рефлексія</a:t>
            </a:r>
            <a:r>
              <a:rPr lang="ru-RU" dirty="0" smtClean="0"/>
              <a:t> </a:t>
            </a:r>
            <a:r>
              <a:rPr lang="ru-RU" dirty="0" err="1" smtClean="0"/>
              <a:t>екологічної</a:t>
            </a:r>
            <a:r>
              <a:rPr lang="ru-RU" dirty="0" smtClean="0"/>
              <a:t> проблематики: </a:t>
            </a:r>
            <a:r>
              <a:rPr lang="ru-RU" dirty="0" err="1" smtClean="0"/>
              <a:t>проміжні</a:t>
            </a:r>
            <a:r>
              <a:rPr lang="ru-RU" dirty="0" smtClean="0"/>
              <a:t> </a:t>
            </a:r>
            <a:r>
              <a:rPr lang="ru-RU" dirty="0" err="1" smtClean="0"/>
              <a:t>результати</a:t>
            </a:r>
            <a:r>
              <a:rPr lang="ru-RU" dirty="0" smtClean="0"/>
              <a:t> 25-річного </a:t>
            </a:r>
            <a:r>
              <a:rPr lang="ru-RU" dirty="0" err="1" smtClean="0"/>
              <a:t>спостереження</a:t>
            </a:r>
            <a:r>
              <a:rPr lang="ru-RU" dirty="0" smtClean="0"/>
              <a:t> // </a:t>
            </a:r>
            <a:r>
              <a:rPr lang="ru-RU" dirty="0" err="1" smtClean="0"/>
              <a:t>Український</a:t>
            </a:r>
            <a:r>
              <a:rPr lang="ru-RU" dirty="0" smtClean="0"/>
              <a:t> </a:t>
            </a:r>
            <a:r>
              <a:rPr lang="ru-RU" dirty="0" err="1" smtClean="0"/>
              <a:t>соціум</a:t>
            </a:r>
            <a:r>
              <a:rPr lang="ru-RU" dirty="0" smtClean="0"/>
              <a:t>. 2016. № 3(58).С.42-57. </a:t>
            </a:r>
            <a:r>
              <a:rPr lang="en-US" dirty="0" smtClean="0">
                <a:hlinkClick r:id="rId6"/>
              </a:rPr>
              <a:t>http://www.ukr-socium.org.ua/Arhiv/Stati/US-3-2016/42-57.pdf</a:t>
            </a:r>
            <a:endParaRPr lang="uk-UA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Ключові екологічні проблеми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Радіоактивне забруднення</a:t>
            </a:r>
          </a:p>
          <a:p>
            <a:r>
              <a:rPr lang="uk-UA" dirty="0" smtClean="0"/>
              <a:t>Кислотні дощі</a:t>
            </a:r>
          </a:p>
          <a:p>
            <a:r>
              <a:rPr lang="uk-UA" dirty="0" smtClean="0"/>
              <a:t>Сільськогосподарське забруднення (добрива)</a:t>
            </a:r>
          </a:p>
          <a:p>
            <a:r>
              <a:rPr lang="uk-UA" dirty="0" smtClean="0"/>
              <a:t>Світлове та шумове забруднення</a:t>
            </a:r>
          </a:p>
          <a:p>
            <a:r>
              <a:rPr lang="uk-UA" dirty="0" smtClean="0"/>
              <a:t>Розширення / зростання міст</a:t>
            </a:r>
          </a:p>
          <a:p>
            <a:r>
              <a:rPr lang="uk-UA" dirty="0" smtClean="0"/>
              <a:t>Медичні відходи (голки, шприци, рукавички, частини тіла та інше)</a:t>
            </a:r>
          </a:p>
          <a:p>
            <a:r>
              <a:rPr lang="uk-UA" dirty="0" smtClean="0"/>
              <a:t>Сміття і звалища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Соціальна екологія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925144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Значна частина (пост)радянських та окремі західноєвропейські соціологи помилково приписують появу терміна </a:t>
            </a:r>
            <a:r>
              <a:rPr lang="uk-UA" dirty="0" err="1" smtClean="0"/>
              <a:t>“соціальна</a:t>
            </a:r>
            <a:r>
              <a:rPr lang="uk-UA" dirty="0" smtClean="0"/>
              <a:t> </a:t>
            </a:r>
            <a:r>
              <a:rPr lang="uk-UA" dirty="0" err="1" smtClean="0"/>
              <a:t>екологія”</a:t>
            </a:r>
            <a:r>
              <a:rPr lang="uk-UA" dirty="0" smtClean="0"/>
              <a:t> Р. Парку, Е. </a:t>
            </a:r>
            <a:r>
              <a:rPr lang="uk-UA" dirty="0" err="1" smtClean="0"/>
              <a:t>Берджесу</a:t>
            </a:r>
            <a:r>
              <a:rPr lang="uk-UA" dirty="0" smtClean="0"/>
              <a:t> та Р. Маккензі. 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Фундатори Чиказької школи соціології </a:t>
            </a:r>
            <a:r>
              <a:rPr lang="uk-UA" dirty="0" err="1" smtClean="0"/>
              <a:t>самоідентифікували</a:t>
            </a:r>
            <a:r>
              <a:rPr lang="uk-UA" dirty="0" smtClean="0"/>
              <a:t> себе як екологи людини (</a:t>
            </a:r>
            <a:r>
              <a:rPr lang="uk-UA" dirty="0" err="1" smtClean="0"/>
              <a:t>“human</a:t>
            </a:r>
            <a:r>
              <a:rPr lang="uk-UA" dirty="0" smtClean="0"/>
              <a:t> </a:t>
            </a:r>
            <a:r>
              <a:rPr lang="uk-UA" dirty="0" err="1" smtClean="0"/>
              <a:t>ecologists”</a:t>
            </a:r>
            <a:r>
              <a:rPr lang="uk-UA" dirty="0" smtClean="0"/>
              <a:t>) за назвою однойменної статті Р. Парка.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Для позначення взаємовідносин людини як біологічного організму з природним середовищем використовують термін </a:t>
            </a:r>
            <a:r>
              <a:rPr lang="uk-UA" dirty="0" err="1" smtClean="0"/>
              <a:t>“</a:t>
            </a:r>
            <a:r>
              <a:rPr lang="uk-UA" dirty="0" err="1" smtClean="0"/>
              <a:t>аутекологія</a:t>
            </a:r>
            <a:r>
              <a:rPr lang="uk-UA" dirty="0" err="1" smtClean="0"/>
              <a:t>”</a:t>
            </a:r>
            <a:r>
              <a:rPr lang="uk-UA" dirty="0" smtClean="0"/>
              <a:t> (від </a:t>
            </a:r>
            <a:r>
              <a:rPr lang="uk-UA" dirty="0" err="1" smtClean="0"/>
              <a:t>грец</a:t>
            </a:r>
            <a:r>
              <a:rPr lang="uk-UA" dirty="0" smtClean="0"/>
              <a:t>. </a:t>
            </a:r>
            <a:r>
              <a:rPr lang="uk-UA" dirty="0" err="1" smtClean="0"/>
              <a:t>“аutos”</a:t>
            </a:r>
            <a:r>
              <a:rPr lang="uk-UA" dirty="0" smtClean="0"/>
              <a:t> – сам).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uk-UA" dirty="0" smtClean="0"/>
              <a:t>Соціальна екологія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Що ж до </a:t>
            </a:r>
            <a:r>
              <a:rPr lang="uk-UA" dirty="0" smtClean="0"/>
              <a:t>термін</a:t>
            </a:r>
            <a:r>
              <a:rPr lang="ru-RU" dirty="0" smtClean="0"/>
              <a:t>у</a:t>
            </a:r>
            <a:r>
              <a:rPr lang="uk-UA" dirty="0" smtClean="0"/>
              <a:t> </a:t>
            </a:r>
            <a:r>
              <a:rPr lang="uk-UA" dirty="0" err="1" smtClean="0"/>
              <a:t>“соціальна</a:t>
            </a:r>
            <a:r>
              <a:rPr lang="uk-UA" dirty="0" smtClean="0"/>
              <a:t> </a:t>
            </a:r>
            <a:r>
              <a:rPr lang="uk-UA" dirty="0" err="1" smtClean="0"/>
              <a:t>екологія”</a:t>
            </a:r>
            <a:r>
              <a:rPr lang="uk-UA" dirty="0" smtClean="0"/>
              <a:t> (</a:t>
            </a:r>
            <a:r>
              <a:rPr lang="uk-UA" dirty="0" err="1" smtClean="0"/>
              <a:t>“social</a:t>
            </a:r>
            <a:r>
              <a:rPr lang="uk-UA" dirty="0" smtClean="0"/>
              <a:t> </a:t>
            </a:r>
            <a:r>
              <a:rPr lang="uk-UA" dirty="0" err="1" smtClean="0"/>
              <a:t>ecology”</a:t>
            </a:r>
            <a:r>
              <a:rPr lang="uk-UA" dirty="0" smtClean="0"/>
              <a:t>), то </a:t>
            </a:r>
            <a:r>
              <a:rPr lang="uk-UA" dirty="0" smtClean="0"/>
              <a:t>він з</a:t>
            </a:r>
            <a:r>
              <a:rPr lang="en-US" dirty="0" smtClean="0"/>
              <a:t>’</a:t>
            </a:r>
            <a:r>
              <a:rPr lang="uk-UA" dirty="0" smtClean="0"/>
              <a:t>явився завдяки на </a:t>
            </a:r>
            <a:r>
              <a:rPr lang="uk-UA" dirty="0" err="1" smtClean="0"/>
              <a:t>сьогоні</a:t>
            </a:r>
            <a:r>
              <a:rPr lang="uk-UA" dirty="0" smtClean="0"/>
              <a:t> вже забутому </a:t>
            </a:r>
            <a:r>
              <a:rPr lang="uk-UA" dirty="0" smtClean="0"/>
              <a:t> та</a:t>
            </a:r>
            <a:r>
              <a:rPr lang="uk-UA" dirty="0" smtClean="0"/>
              <a:t> </a:t>
            </a:r>
            <a:r>
              <a:rPr lang="uk-UA" dirty="0" smtClean="0"/>
              <a:t>недооціненому індійському економісту та соціологу Р. </a:t>
            </a:r>
            <a:r>
              <a:rPr lang="uk-UA" dirty="0" err="1" smtClean="0"/>
              <a:t>Мукерджі</a:t>
            </a:r>
            <a:r>
              <a:rPr lang="uk-UA" dirty="0" smtClean="0"/>
              <a:t>.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Його версія соціальної екології визнає необмежену залежність соціальної системи від фізичного довкілля. 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Він розвинув ідею, що варіації в соціальній організації людей пов’язані зі способом життя, яке </a:t>
            </a:r>
            <a:r>
              <a:rPr lang="uk-UA" dirty="0" smtClean="0"/>
              <a:t>пояснюється </a:t>
            </a:r>
            <a:r>
              <a:rPr lang="uk-UA" dirty="0" smtClean="0"/>
              <a:t>флорою і фауною, що перебувають у розпорядженні суспільства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Соціологічний аналіз екологічних проблем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88632"/>
          </a:xfrm>
        </p:spPr>
        <p:txBody>
          <a:bodyPr>
            <a:normAutofit fontScale="62500" lnSpcReduction="20000"/>
          </a:bodyPr>
          <a:lstStyle/>
          <a:p>
            <a:r>
              <a:rPr lang="uk-UA" b="1" dirty="0" smtClean="0"/>
              <a:t>поінформованість щодо того, як екологічні проблеми соціально конструюються:</a:t>
            </a:r>
            <a:r>
              <a:rPr lang="uk-UA" dirty="0" smtClean="0"/>
              <a:t> яким </a:t>
            </a:r>
            <a:r>
              <a:rPr lang="uk-UA" dirty="0" smtClean="0"/>
              <a:t>чином </a:t>
            </a:r>
            <a:r>
              <a:rPr lang="uk-UA" dirty="0" smtClean="0"/>
              <a:t>відбувається мобілізація професійного знання і як сприйняття цих проблем формується під впливом різних акторів; </a:t>
            </a:r>
          </a:p>
          <a:p>
            <a:pPr>
              <a:buNone/>
            </a:pPr>
            <a:endParaRPr lang="uk-UA" dirty="0" smtClean="0"/>
          </a:p>
          <a:p>
            <a:r>
              <a:rPr lang="uk-UA" b="1" dirty="0" smtClean="0"/>
              <a:t>ідентифікацію соціальних сил і акторів, залучених до виявлення, спонукання або реагування на екологічні проблеми: </a:t>
            </a:r>
            <a:r>
              <a:rPr lang="uk-UA" dirty="0" smtClean="0"/>
              <a:t>інститути, індивіди та соціальні структури, що асоціюються з окремим напрямом або проблемою;</a:t>
            </a:r>
          </a:p>
          <a:p>
            <a:pPr>
              <a:buNone/>
            </a:pPr>
            <a:endParaRPr lang="uk-UA" dirty="0" smtClean="0"/>
          </a:p>
          <a:p>
            <a:r>
              <a:rPr lang="uk-UA" b="1" dirty="0" smtClean="0"/>
              <a:t>комунікативні моделі, що впливають на формування соціальних проблем та їх сприйняття: </a:t>
            </a:r>
            <a:r>
              <a:rPr lang="uk-UA" dirty="0" smtClean="0"/>
              <a:t>розгляд, як чутливе сприйняття екологічних проблем регулюється різними методами впливу, як ідеї піддаються сумніву внаслідок політики за допомогою права та інших засобів і яким чином емоції щодо стану навколишнього природного середовища поєднуються з публічним дискурсом;</a:t>
            </a:r>
          </a:p>
          <a:p>
            <a:pPr>
              <a:buNone/>
            </a:pPr>
            <a:r>
              <a:rPr lang="uk-UA" dirty="0" smtClean="0"/>
              <a:t> </a:t>
            </a:r>
          </a:p>
          <a:p>
            <a:r>
              <a:rPr lang="uk-UA" b="1" dirty="0" smtClean="0"/>
              <a:t>як саме соціальні нерівності виявляються в екологічних питаннях: </a:t>
            </a:r>
            <a:r>
              <a:rPr lang="uk-UA" dirty="0" smtClean="0"/>
              <a:t>дослідження, яким чином соціальна спроможність виявляється в підтримці окремих соціальних інтересів, у соціальних діях, які призводять до нерівного розподілу актуальних ризиків.</a:t>
            </a: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Природне довкілля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/>
          <a:lstStyle/>
          <a:p>
            <a:pPr>
              <a:buNone/>
            </a:pPr>
            <a:r>
              <a:rPr lang="uk-UA" b="1" dirty="0" smtClean="0"/>
              <a:t>Важко досліджувати:</a:t>
            </a:r>
          </a:p>
          <a:p>
            <a:r>
              <a:rPr lang="uk-UA" dirty="0" smtClean="0"/>
              <a:t>є </a:t>
            </a:r>
            <a:r>
              <a:rPr lang="uk-UA" dirty="0" smtClean="0"/>
              <a:t>емпіричним об</a:t>
            </a:r>
            <a:r>
              <a:rPr lang="en-US" dirty="0" smtClean="0"/>
              <a:t>’</a:t>
            </a:r>
            <a:r>
              <a:rPr lang="uk-UA" dirty="0" err="1" smtClean="0"/>
              <a:t>єктом</a:t>
            </a:r>
            <a:r>
              <a:rPr lang="uk-UA" dirty="0" smtClean="0"/>
              <a:t> і ніхто не відчуває його в цілому (скоріше сприймають фрагменти екосистеми)</a:t>
            </a:r>
          </a:p>
          <a:p>
            <a:r>
              <a:rPr lang="uk-UA" dirty="0" err="1" smtClean="0"/>
              <a:t>“природне</a:t>
            </a:r>
            <a:r>
              <a:rPr lang="uk-UA" dirty="0" smtClean="0"/>
              <a:t> </a:t>
            </a:r>
            <a:r>
              <a:rPr lang="uk-UA" dirty="0" err="1" smtClean="0"/>
              <a:t>довкілля”</a:t>
            </a:r>
            <a:r>
              <a:rPr lang="uk-UA" dirty="0" smtClean="0"/>
              <a:t> викликає у людей різний асоціативний ряд (залежно від системи цінностей, культурного рівня та способу життя)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 smtClean="0"/>
              <a:t>Різні підходи до класифікації навколишнього природного середовища </a:t>
            </a:r>
            <a:endParaRPr lang="uk-UA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на підставі біофізичних характеристик (ґрунту, води, атмосфери); 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відповідно до </a:t>
            </a:r>
            <a:r>
              <a:rPr lang="uk-UA" dirty="0" smtClean="0"/>
              <a:t>соціально </a:t>
            </a:r>
            <a:r>
              <a:rPr lang="uk-UA" dirty="0" smtClean="0"/>
              <a:t>узагальнених якостей природного довкілля (сільське, урбанізоване, природне, дике тощо) </a:t>
            </a:r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або згідно з емоційними суб’єктивно-оцінними судженнями (добре, погане, спотворене тощо). 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2282</Words>
  <Application>Microsoft Office PowerPoint</Application>
  <PresentationFormat>Экран (4:3)</PresentationFormat>
  <Paragraphs>478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Соціальна екологія</vt:lpstr>
      <vt:lpstr>Ключові екологічні проблеми</vt:lpstr>
      <vt:lpstr>Ключові екологічні проблеми</vt:lpstr>
      <vt:lpstr>Ключові екологічні проблеми</vt:lpstr>
      <vt:lpstr>Соціальна екологія</vt:lpstr>
      <vt:lpstr>Соціальна екологія</vt:lpstr>
      <vt:lpstr>Соціологічний аналіз екологічних проблем</vt:lpstr>
      <vt:lpstr>Природне довкілля</vt:lpstr>
      <vt:lpstr>Різні підходи до класифікації навколишнього природного середовища </vt:lpstr>
      <vt:lpstr>Що є предметом наукових досліджень в Україні</vt:lpstr>
      <vt:lpstr>Суспільна думка стосовно екологічних проблем</vt:lpstr>
      <vt:lpstr>Важливо</vt:lpstr>
      <vt:lpstr>ПРЕС-РЕЛІЗИ ТА ЗВІТИ ЯКІ ПРОБЛЕМИ ТУРБУЮТЬ УКРАЇНЦІВ, ТРАВЕНЬ 2018 КМІС  https://www.kiis.com.ua/?lang=ukr&amp;cat=reports&amp;id=772&amp;page=1</vt:lpstr>
      <vt:lpstr>Які із суспільних проблем непокоять Вас найбільше? Назвіть, будь ласка, не більше трьох. </vt:lpstr>
      <vt:lpstr>Які із суспільних проблем непокоять Вас найбільше? Назвіть, будь ласка, не більше трьох (Освіта)</vt:lpstr>
      <vt:lpstr>Які із суспільних проблем непокоять Вас найбільше? Назвіть, будь ласка, не більше трьох (Вік)</vt:lpstr>
      <vt:lpstr>Рейтинг, 2018, n=2400</vt:lpstr>
      <vt:lpstr>Носії екологічних інтересів</vt:lpstr>
      <vt:lpstr>Рівні сприйняття екологічних проблем</vt:lpstr>
      <vt:lpstr>Особливість екологічних інтересів</vt:lpstr>
      <vt:lpstr>Проблема визнання</vt:lpstr>
      <vt:lpstr>Milbrath L. Environmentalists: a vanguard for a new society. Albany: State University of New York Press, 1984. P. 24. </vt:lpstr>
      <vt:lpstr>Milbrath L. Environmentalists: a vanguard for a new society. Albany: State University of New York Press, 1984. P. 24.</vt:lpstr>
      <vt:lpstr>Milbrath L. Environmentalists: a vanguard for a new society. Albany: State University of New York Press, 1984. P. 24</vt:lpstr>
      <vt:lpstr>Україна</vt:lpstr>
      <vt:lpstr>Екологічна культура українців</vt:lpstr>
      <vt:lpstr>Екологічна культура українців</vt:lpstr>
      <vt:lpstr>Екологічна культура українців</vt:lpstr>
      <vt:lpstr>Майкл Щур – про сміття та журналістику</vt:lpstr>
      <vt:lpstr>Екологічна культура українців</vt:lpstr>
      <vt:lpstr>Екологічна культура українців</vt:lpstr>
      <vt:lpstr>Екологічна культура українців</vt:lpstr>
      <vt:lpstr>Екологічна культура українців</vt:lpstr>
      <vt:lpstr>Екологічна культура українців</vt:lpstr>
      <vt:lpstr>Екологічна культура українців</vt:lpstr>
      <vt:lpstr>Для роздумів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Соціальна екологія</dc:title>
  <dc:creator>Sana</dc:creator>
  <cp:lastModifiedBy>Sana</cp:lastModifiedBy>
  <cp:revision>3</cp:revision>
  <dcterms:created xsi:type="dcterms:W3CDTF">2017-11-20T06:55:39Z</dcterms:created>
  <dcterms:modified xsi:type="dcterms:W3CDTF">2018-11-18T23:12:55Z</dcterms:modified>
</cp:coreProperties>
</file>