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81" r:id="rId7"/>
    <p:sldId id="258" r:id="rId8"/>
    <p:sldId id="279" r:id="rId9"/>
    <p:sldId id="282" r:id="rId10"/>
    <p:sldId id="283" r:id="rId11"/>
    <p:sldId id="284" r:id="rId12"/>
    <p:sldId id="26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90630" autoAdjust="0"/>
  </p:normalViewPr>
  <p:slideViewPr>
    <p:cSldViewPr snapToGrid="0">
      <p:cViewPr varScale="1">
        <p:scale>
          <a:sx n="101" d="100"/>
          <a:sy n="101" d="100"/>
        </p:scale>
        <p:origin x="864" y="20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5/27/24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5/27/24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105683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dirty="0"/>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dirty="0"/>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dirty="0"/>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dirty="0"/>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wagger.io/solutions/api-documentation/"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hyperlink" Target="https://medium.com/@selieshjksofficial/swagger-vs-postman-unraveling-the-tapestry-of-api-development-72653e9c0019" TargetMode="External"/><Relationship Id="rId4" Type="http://schemas.openxmlformats.org/officeDocument/2006/relationships/hyperlink" Target="https://www.postman.com/api-documentation-too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505418" y="3456790"/>
            <a:ext cx="5483382" cy="3200400"/>
          </a:xfrm>
          <a:ln>
            <a:solidFill>
              <a:schemeClr val="tx1">
                <a:lumMod val="50000"/>
                <a:lumOff val="50000"/>
              </a:schemeClr>
            </a:solidFill>
          </a:ln>
        </p:spPr>
        <p:txBody>
          <a:bodyPr anchor="ctr"/>
          <a:lstStyle/>
          <a:p>
            <a:r>
              <a:rPr lang="en-US" sz="1800" b="1" dirty="0">
                <a:solidFill>
                  <a:schemeClr val="tx1">
                    <a:lumMod val="50000"/>
                    <a:lumOff val="50000"/>
                  </a:schemeClr>
                </a:solidFill>
                <a:effectLst/>
                <a:highlight>
                  <a:srgbClr val="FFFFFF"/>
                </a:highlight>
                <a:latin typeface="CenturyGothic"/>
              </a:rPr>
              <a:t>API documentation tools – a review</a:t>
            </a:r>
            <a:br>
              <a:rPr lang="en-US" sz="1800" b="1" dirty="0">
                <a:solidFill>
                  <a:schemeClr val="tx1">
                    <a:lumMod val="50000"/>
                    <a:lumOff val="50000"/>
                  </a:schemeClr>
                </a:solidFill>
                <a:effectLst/>
                <a:highlight>
                  <a:srgbClr val="FFFFFF"/>
                </a:highlight>
                <a:latin typeface="CenturyGothic"/>
              </a:rPr>
            </a:br>
            <a:br>
              <a:rPr lang="en-US" sz="1800" b="1" dirty="0">
                <a:solidFill>
                  <a:schemeClr val="tx1">
                    <a:lumMod val="50000"/>
                    <a:lumOff val="50000"/>
                  </a:schemeClr>
                </a:solidFill>
                <a:effectLst/>
                <a:highlight>
                  <a:srgbClr val="FFFFFF"/>
                </a:highlight>
                <a:latin typeface="CenturyGothic"/>
              </a:rPr>
            </a:br>
            <a:br>
              <a:rPr lang="en-US" sz="1800" b="1" dirty="0">
                <a:solidFill>
                  <a:schemeClr val="tx1">
                    <a:lumMod val="50000"/>
                    <a:lumOff val="50000"/>
                  </a:schemeClr>
                </a:solidFill>
                <a:effectLst/>
                <a:highlight>
                  <a:srgbClr val="FFFFFF"/>
                </a:highlight>
                <a:latin typeface="CenturyGothic"/>
              </a:rPr>
            </a:br>
            <a:r>
              <a:rPr lang="en-US" sz="1400" b="1" dirty="0">
                <a:solidFill>
                  <a:schemeClr val="tx1">
                    <a:lumMod val="50000"/>
                    <a:lumOff val="50000"/>
                  </a:schemeClr>
                </a:solidFill>
                <a:effectLst/>
                <a:highlight>
                  <a:srgbClr val="FFFFFF"/>
                </a:highlight>
                <a:latin typeface="CenturyGothic"/>
              </a:rPr>
              <a:t>course: </a:t>
            </a:r>
            <a:r>
              <a:rPr lang="en-US" sz="1400" b="1" cap="none" dirty="0">
                <a:solidFill>
                  <a:schemeClr val="tx1">
                    <a:lumMod val="50000"/>
                    <a:lumOff val="50000"/>
                  </a:schemeClr>
                </a:solidFill>
                <a:effectLst/>
                <a:highlight>
                  <a:srgbClr val="FFFFFF"/>
                </a:highlight>
                <a:latin typeface="CenturyGothic"/>
              </a:rPr>
              <a:t>Tools and Technologies for Technical </a:t>
            </a:r>
            <a:r>
              <a:rPr lang="en-US" sz="1400" b="1" cap="none" dirty="0">
                <a:solidFill>
                  <a:schemeClr val="tx1">
                    <a:lumMod val="50000"/>
                    <a:lumOff val="50000"/>
                  </a:schemeClr>
                </a:solidFill>
                <a:highlight>
                  <a:srgbClr val="FFFFFF"/>
                </a:highlight>
                <a:latin typeface="CenturyGothic"/>
              </a:rPr>
              <a:t>W</a:t>
            </a:r>
            <a:r>
              <a:rPr lang="en-US" sz="1400" b="1" cap="none" dirty="0">
                <a:solidFill>
                  <a:schemeClr val="tx1">
                    <a:lumMod val="50000"/>
                    <a:lumOff val="50000"/>
                  </a:schemeClr>
                </a:solidFill>
                <a:effectLst/>
                <a:highlight>
                  <a:srgbClr val="FFFFFF"/>
                </a:highlight>
                <a:latin typeface="CenturyGothic"/>
              </a:rPr>
              <a:t>riters</a:t>
            </a:r>
            <a:br>
              <a:rPr lang="en-US" sz="1400" b="1" cap="none" dirty="0">
                <a:solidFill>
                  <a:schemeClr val="tx1">
                    <a:lumMod val="50000"/>
                    <a:lumOff val="50000"/>
                  </a:schemeClr>
                </a:solidFill>
                <a:effectLst/>
                <a:highlight>
                  <a:srgbClr val="FFFFFF"/>
                </a:highlight>
                <a:latin typeface="CenturyGothic"/>
              </a:rPr>
            </a:br>
            <a:br>
              <a:rPr lang="en-US" sz="1400" b="1" dirty="0">
                <a:solidFill>
                  <a:schemeClr val="tx1">
                    <a:lumMod val="50000"/>
                    <a:lumOff val="50000"/>
                  </a:schemeClr>
                </a:solidFill>
                <a:effectLst/>
                <a:highlight>
                  <a:srgbClr val="FFFFFF"/>
                </a:highlight>
                <a:latin typeface="CenturyGothic"/>
              </a:rPr>
            </a:br>
            <a:r>
              <a:rPr lang="en-US" sz="1400" b="1" dirty="0">
                <a:solidFill>
                  <a:schemeClr val="tx1">
                    <a:lumMod val="50000"/>
                    <a:lumOff val="50000"/>
                  </a:schemeClr>
                </a:solidFill>
                <a:effectLst/>
                <a:highlight>
                  <a:srgbClr val="FFFFFF"/>
                </a:highlight>
                <a:latin typeface="CenturyGothic"/>
              </a:rPr>
              <a:t>instructor: </a:t>
            </a:r>
            <a:r>
              <a:rPr lang="en-US" sz="1400" b="1" cap="none" dirty="0">
                <a:solidFill>
                  <a:schemeClr val="tx1">
                    <a:lumMod val="50000"/>
                    <a:lumOff val="50000"/>
                  </a:schemeClr>
                </a:solidFill>
                <a:effectLst/>
                <a:highlight>
                  <a:srgbClr val="FFFFFF"/>
                </a:highlight>
                <a:latin typeface="CenturyGothic"/>
              </a:rPr>
              <a:t>Zoë </a:t>
            </a:r>
            <a:r>
              <a:rPr lang="en-US" sz="1400" b="1" cap="none" dirty="0">
                <a:solidFill>
                  <a:schemeClr val="tx1">
                    <a:lumMod val="50000"/>
                    <a:lumOff val="50000"/>
                  </a:schemeClr>
                </a:solidFill>
                <a:highlight>
                  <a:srgbClr val="FFFFFF"/>
                </a:highlight>
                <a:latin typeface="CenturyGothic"/>
              </a:rPr>
              <a:t>L</a:t>
            </a:r>
            <a:r>
              <a:rPr lang="en-US" sz="1400" b="1" cap="none" dirty="0">
                <a:solidFill>
                  <a:schemeClr val="tx1">
                    <a:lumMod val="50000"/>
                    <a:lumOff val="50000"/>
                  </a:schemeClr>
                </a:solidFill>
                <a:effectLst/>
                <a:highlight>
                  <a:srgbClr val="FFFFFF"/>
                </a:highlight>
                <a:latin typeface="CenturyGothic"/>
              </a:rPr>
              <a:t>awson</a:t>
            </a:r>
            <a:br>
              <a:rPr lang="en-US" sz="1400" b="1" cap="none" dirty="0">
                <a:solidFill>
                  <a:schemeClr val="tx1">
                    <a:lumMod val="50000"/>
                    <a:lumOff val="50000"/>
                  </a:schemeClr>
                </a:solidFill>
                <a:effectLst/>
                <a:highlight>
                  <a:srgbClr val="FFFFFF"/>
                </a:highlight>
                <a:latin typeface="CenturyGothic"/>
              </a:rPr>
            </a:br>
            <a:br>
              <a:rPr lang="en-US" sz="1400" b="1" dirty="0">
                <a:solidFill>
                  <a:schemeClr val="tx1">
                    <a:lumMod val="50000"/>
                    <a:lumOff val="50000"/>
                  </a:schemeClr>
                </a:solidFill>
                <a:effectLst/>
                <a:highlight>
                  <a:srgbClr val="FFFFFF"/>
                </a:highlight>
                <a:latin typeface="CenturyGothic"/>
              </a:rPr>
            </a:br>
            <a:r>
              <a:rPr lang="en-US" sz="1400" b="1" dirty="0">
                <a:solidFill>
                  <a:schemeClr val="tx1">
                    <a:lumMod val="50000"/>
                    <a:lumOff val="50000"/>
                  </a:schemeClr>
                </a:solidFill>
                <a:effectLst/>
                <a:highlight>
                  <a:srgbClr val="FFFFFF"/>
                </a:highlight>
                <a:latin typeface="CenturyGothic"/>
              </a:rPr>
              <a:t>Semester: </a:t>
            </a:r>
            <a:r>
              <a:rPr lang="en-US" sz="1400" b="1" cap="none" dirty="0">
                <a:solidFill>
                  <a:schemeClr val="tx1">
                    <a:lumMod val="50000"/>
                    <a:lumOff val="50000"/>
                  </a:schemeClr>
                </a:solidFill>
                <a:effectLst/>
                <a:highlight>
                  <a:srgbClr val="FFFFFF"/>
                </a:highlight>
                <a:latin typeface="CenturyGothic"/>
              </a:rPr>
              <a:t>Spring’2024</a:t>
            </a:r>
            <a:br>
              <a:rPr lang="en-US" sz="1400" b="1" cap="none" dirty="0">
                <a:solidFill>
                  <a:schemeClr val="tx1">
                    <a:lumMod val="50000"/>
                    <a:lumOff val="50000"/>
                  </a:schemeClr>
                </a:solidFill>
                <a:highlight>
                  <a:srgbClr val="FFFFFF"/>
                </a:highlight>
                <a:latin typeface="CenturyGothic"/>
              </a:rPr>
            </a:br>
            <a:br>
              <a:rPr lang="en-US" sz="1400" b="1" cap="none" dirty="0">
                <a:solidFill>
                  <a:schemeClr val="tx1">
                    <a:lumMod val="50000"/>
                    <a:lumOff val="50000"/>
                  </a:schemeClr>
                </a:solidFill>
                <a:highlight>
                  <a:srgbClr val="FFFFFF"/>
                </a:highlight>
                <a:latin typeface="CenturyGothic"/>
              </a:rPr>
            </a:br>
            <a:r>
              <a:rPr lang="en-US" sz="1400" b="1" cap="none" dirty="0">
                <a:solidFill>
                  <a:schemeClr val="tx1">
                    <a:lumMod val="50000"/>
                    <a:lumOff val="50000"/>
                  </a:schemeClr>
                </a:solidFill>
                <a:highlight>
                  <a:srgbClr val="FFFFFF"/>
                </a:highlight>
                <a:latin typeface="CenturyGothic"/>
              </a:rPr>
              <a:t>SUBMITTED BY: Madhumita Sen</a:t>
            </a:r>
            <a:br>
              <a:rPr lang="en-US" sz="1400" b="1" cap="none" dirty="0">
                <a:solidFill>
                  <a:schemeClr val="tx1">
                    <a:lumMod val="50000"/>
                    <a:lumOff val="50000"/>
                  </a:schemeClr>
                </a:solidFill>
                <a:highlight>
                  <a:srgbClr val="FFFFFF"/>
                </a:highlight>
                <a:latin typeface="CenturyGothic"/>
              </a:rPr>
            </a:br>
            <a:br>
              <a:rPr lang="en-US" sz="1400" b="1" cap="none" dirty="0">
                <a:solidFill>
                  <a:schemeClr val="tx1">
                    <a:lumMod val="50000"/>
                    <a:lumOff val="50000"/>
                  </a:schemeClr>
                </a:solidFill>
                <a:highlight>
                  <a:srgbClr val="FFFFFF"/>
                </a:highlight>
                <a:latin typeface="CenturyGothic"/>
              </a:rPr>
            </a:br>
            <a:r>
              <a:rPr lang="en-US" sz="1400" b="1" cap="none" dirty="0">
                <a:solidFill>
                  <a:schemeClr val="tx1">
                    <a:lumMod val="50000"/>
                    <a:lumOff val="50000"/>
                  </a:schemeClr>
                </a:solidFill>
                <a:highlight>
                  <a:srgbClr val="FFFFFF"/>
                </a:highlight>
                <a:latin typeface="CenturyGothic"/>
              </a:rPr>
              <a:t>SUBMITTED DATE: 6/6/2024</a:t>
            </a:r>
            <a:endParaRPr lang="en-US" sz="1400" dirty="0">
              <a:solidFill>
                <a:schemeClr val="tx1">
                  <a:lumMod val="50000"/>
                  <a:lumOff val="50000"/>
                </a:schemeClr>
              </a:solidFill>
              <a:effectLst/>
              <a:highlight>
                <a:srgbClr val="FFFFFF"/>
              </a:highlight>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6691745" cy="2850181"/>
          </a:xfrm>
        </p:spPr>
        <p:txBody>
          <a:bodyPr>
            <a:noAutofit/>
          </a:bodyPr>
          <a:lstStyle/>
          <a:p>
            <a:r>
              <a:rPr lang="en-US" sz="1400" dirty="0"/>
              <a:t>References:</a:t>
            </a:r>
          </a:p>
          <a:p>
            <a:pPr marL="285750" indent="-285750">
              <a:buFont typeface="Arial" panose="020B0604020202020204" pitchFamily="34" charset="0"/>
              <a:buChar char="•"/>
            </a:pPr>
            <a:r>
              <a:rPr lang="en-US" sz="1400" dirty="0">
                <a:hlinkClick r:id="rId3"/>
              </a:rPr>
              <a:t>Swagger</a:t>
            </a:r>
            <a:endParaRPr lang="en-US" sz="1400" dirty="0"/>
          </a:p>
          <a:p>
            <a:pPr marL="285750" indent="-285750">
              <a:buFont typeface="Arial" panose="020B0604020202020204" pitchFamily="34" charset="0"/>
              <a:buChar char="•"/>
            </a:pPr>
            <a:r>
              <a:rPr lang="en-US" sz="1400" dirty="0">
                <a:hlinkClick r:id="rId4"/>
              </a:rPr>
              <a:t>Postman</a:t>
            </a:r>
            <a:endParaRPr lang="en-US" sz="1400" dirty="0"/>
          </a:p>
          <a:p>
            <a:pPr marL="285750" indent="-285750">
              <a:buFont typeface="Arial" panose="020B0604020202020204" pitchFamily="34" charset="0"/>
              <a:buChar char="•"/>
            </a:pPr>
            <a:r>
              <a:rPr lang="en-US" sz="1400" dirty="0">
                <a:hlinkClick r:id="rId5"/>
              </a:rPr>
              <a:t>Swagger versus Postman</a:t>
            </a:r>
            <a:endParaRPr lang="en-US" sz="1400"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10966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838200" y="2674013"/>
            <a:ext cx="3390900" cy="3904587"/>
          </a:xfrm>
        </p:spPr>
        <p:txBody>
          <a:bodyPr>
            <a:normAutofit lnSpcReduction="10000"/>
          </a:bodyPr>
          <a:lstStyle/>
          <a:p>
            <a:endParaRPr lang="en-US" dirty="0"/>
          </a:p>
          <a:p>
            <a:r>
              <a:rPr lang="en-US" dirty="0"/>
              <a:t>Popular Writing Tools</a:t>
            </a:r>
          </a:p>
          <a:p>
            <a:r>
              <a:rPr lang="en-US" dirty="0"/>
              <a:t>What is an API</a:t>
            </a:r>
          </a:p>
          <a:p>
            <a:r>
              <a:rPr lang="en-US" dirty="0"/>
              <a:t>Need for API Documentation</a:t>
            </a:r>
          </a:p>
          <a:p>
            <a:r>
              <a:rPr lang="en-US" dirty="0"/>
              <a:t>Best API Documentation Tools</a:t>
            </a:r>
          </a:p>
          <a:p>
            <a:r>
              <a:rPr lang="en-US" dirty="0"/>
              <a:t>Factors for Tool Selection</a:t>
            </a:r>
          </a:p>
          <a:p>
            <a:r>
              <a:rPr lang="en-US" dirty="0"/>
              <a:t>Swagger Vs Postman</a:t>
            </a:r>
          </a:p>
          <a:p>
            <a:r>
              <a:rPr lang="en-US" dirty="0"/>
              <a:t>Closing Thoughts</a:t>
            </a:r>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Popular writing tools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735953"/>
            <a:ext cx="4810991" cy="3234264"/>
          </a:xfrm>
        </p:spPr>
        <p:txBody>
          <a:bodyPr>
            <a:noAutofit/>
          </a:bodyPr>
          <a:lstStyle/>
          <a:p>
            <a:pPr lvl="1"/>
            <a:r>
              <a:rPr lang="en-US" sz="2000" dirty="0"/>
              <a:t>Microsoft Word &amp; Office Tools</a:t>
            </a:r>
          </a:p>
          <a:p>
            <a:pPr lvl="1"/>
            <a:r>
              <a:rPr lang="en-US" sz="2000" dirty="0"/>
              <a:t>LightweightMarkup </a:t>
            </a:r>
          </a:p>
          <a:p>
            <a:pPr lvl="1"/>
            <a:r>
              <a:rPr lang="en-US" sz="2000" dirty="0"/>
              <a:t>GitHub MarkDown</a:t>
            </a:r>
          </a:p>
          <a:p>
            <a:pPr lvl="1"/>
            <a:r>
              <a:rPr lang="en-US" sz="2000" dirty="0"/>
              <a:t>Adobe FrameMaker</a:t>
            </a:r>
          </a:p>
          <a:p>
            <a:pPr lvl="1"/>
            <a:r>
              <a:rPr lang="en-US" sz="2000" dirty="0"/>
              <a:t>MadCap Flare</a:t>
            </a:r>
          </a:p>
          <a:p>
            <a:pPr lvl="1"/>
            <a:r>
              <a:rPr lang="en-US" sz="2000" dirty="0"/>
              <a:t>OxygenXML &amp; DITA</a:t>
            </a:r>
          </a:p>
          <a:p>
            <a:pPr lvl="1"/>
            <a:r>
              <a:rPr lang="en-US" sz="2000" dirty="0"/>
              <a:t>API Documentation Tools</a:t>
            </a:r>
          </a:p>
          <a:p>
            <a:pPr lvl="1"/>
            <a:endParaRPr lang="en-US" sz="2000" dirty="0"/>
          </a:p>
          <a:p>
            <a:pPr lvl="1"/>
            <a:endParaRPr lang="en-US" sz="2000" dirty="0"/>
          </a:p>
          <a:p>
            <a:pPr lvl="1"/>
            <a:endParaRPr lang="en-US" sz="2000" dirty="0"/>
          </a:p>
          <a:p>
            <a:endParaRPr lang="en-US" sz="20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What is an api?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565400"/>
            <a:ext cx="7288212" cy="3604729"/>
          </a:xfrm>
        </p:spPr>
        <p:txBody>
          <a:bodyPr>
            <a:normAutofit fontScale="92500"/>
          </a:bodyPr>
          <a:lstStyle/>
          <a:p>
            <a:r>
              <a:rPr lang="en-US" b="0" i="0" dirty="0">
                <a:solidFill>
                  <a:srgbClr val="333333"/>
                </a:solidFill>
                <a:effectLst/>
                <a:highlight>
                  <a:srgbClr val="FBFBFB"/>
                </a:highlight>
                <a:latin typeface="AmazonEmber"/>
              </a:rPr>
              <a:t>API stands for Application Programming Interface. </a:t>
            </a:r>
            <a:r>
              <a:rPr lang="en-US" b="0" i="0" dirty="0">
                <a:solidFill>
                  <a:srgbClr val="333333"/>
                </a:solidFill>
                <a:effectLst/>
                <a:latin typeface="AmazonEmber"/>
              </a:rPr>
              <a:t>APIs are mechanisms that enable two software components to communicate with each other using a set of definitions and protocols. </a:t>
            </a:r>
          </a:p>
          <a:p>
            <a:r>
              <a:rPr lang="en-US" b="0" i="0" dirty="0">
                <a:solidFill>
                  <a:srgbClr val="333333"/>
                </a:solidFill>
                <a:effectLst/>
                <a:latin typeface="AmazonEmber"/>
              </a:rPr>
              <a:t>For example, the weather bureau’s software system contains daily weather data. The weather app on your phone “talks” to this system via APIs and shows you daily weather updates on your phone.</a:t>
            </a:r>
          </a:p>
          <a:p>
            <a:pPr algn="l"/>
            <a:r>
              <a:rPr lang="en-US" b="0" i="0" dirty="0">
                <a:solidFill>
                  <a:srgbClr val="242424"/>
                </a:solidFill>
                <a:effectLst/>
                <a:highlight>
                  <a:srgbClr val="FFFFFF"/>
                </a:highlight>
                <a:latin typeface="source-serif-pro"/>
              </a:rPr>
              <a:t>Why Use a Documentation Tool?</a:t>
            </a:r>
          </a:p>
          <a:p>
            <a:pPr marL="285750" indent="-285750" algn="l">
              <a:buFont typeface="Arial" panose="020B0604020202020204" pitchFamily="34" charset="0"/>
              <a:buChar char="•"/>
            </a:pPr>
            <a:r>
              <a:rPr lang="en-US" b="0" i="0" dirty="0">
                <a:solidFill>
                  <a:srgbClr val="242424"/>
                </a:solidFill>
                <a:effectLst/>
                <a:highlight>
                  <a:srgbClr val="FFFFFF"/>
                </a:highlight>
                <a:latin typeface="source-serif-pro"/>
              </a:rPr>
              <a:t>Creating API documentation manually is tedious. </a:t>
            </a:r>
          </a:p>
          <a:p>
            <a:pPr marL="285750" indent="-285750" algn="l">
              <a:buFont typeface="Arial" panose="020B0604020202020204" pitchFamily="34" charset="0"/>
              <a:buChar char="•"/>
            </a:pPr>
            <a:r>
              <a:rPr lang="en-US" b="0" i="0" dirty="0">
                <a:solidFill>
                  <a:srgbClr val="242424"/>
                </a:solidFill>
                <a:effectLst/>
                <a:highlight>
                  <a:srgbClr val="FFFFFF"/>
                </a:highlight>
                <a:latin typeface="source-serif-pro"/>
              </a:rPr>
              <a:t>Auto-generation of  API documents using API document tools </a:t>
            </a:r>
            <a:r>
              <a:rPr lang="en-US" b="0" dirty="0">
                <a:solidFill>
                  <a:srgbClr val="242424"/>
                </a:solidFill>
                <a:highlight>
                  <a:srgbClr val="FFFFFF"/>
                </a:highlight>
                <a:latin typeface="source-serif-pro"/>
              </a:rPr>
              <a:t>is better!</a:t>
            </a:r>
            <a:r>
              <a:rPr lang="en-US" b="0" i="0" dirty="0">
                <a:solidFill>
                  <a:srgbClr val="242424"/>
                </a:solidFill>
                <a:effectLst/>
                <a:highlight>
                  <a:srgbClr val="FFFFFF"/>
                </a:highlight>
                <a:latin typeface="source-serif-pro"/>
              </a:rPr>
              <a:t> </a:t>
            </a:r>
          </a:p>
          <a:p>
            <a:pPr marL="285750" indent="-285750" algn="l">
              <a:buFont typeface="Arial" panose="020B0604020202020204" pitchFamily="34" charset="0"/>
              <a:buChar char="•"/>
            </a:pPr>
            <a:r>
              <a:rPr lang="en-US" b="0" i="0" dirty="0">
                <a:solidFill>
                  <a:srgbClr val="242424"/>
                </a:solidFill>
                <a:effectLst/>
                <a:highlight>
                  <a:srgbClr val="FFFFFF"/>
                </a:highlight>
                <a:latin typeface="source-serif-pro"/>
              </a:rPr>
              <a:t>API documentation tools can design your documentation and make it more presentable and appealing to your readers.</a:t>
            </a:r>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API Documentation</a:t>
            </a:r>
            <a:br>
              <a:rPr lang="en-US" dirty="0"/>
            </a:br>
            <a:r>
              <a:rPr lang="en-US" dirty="0"/>
              <a:t>tools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49">
            <a:extLst>
              <a:ext uri="{FF2B5EF4-FFF2-40B4-BE49-F238E27FC236}">
                <a16:creationId xmlns:a16="http://schemas.microsoft.com/office/drawing/2014/main" id="{33D59166-D702-8E55-7653-394EDB130480}"/>
              </a:ext>
            </a:extLst>
          </p:cNvPr>
          <p:cNvSpPr txBox="1">
            <a:spLocks/>
          </p:cNvSpPr>
          <p:nvPr/>
        </p:nvSpPr>
        <p:spPr>
          <a:xfrm>
            <a:off x="6698973" y="4000895"/>
            <a:ext cx="3943627" cy="260310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chemeClr val="bg1"/>
                </a:solidFill>
              </a:rPr>
              <a:t>SwaggerHub </a:t>
            </a:r>
          </a:p>
          <a:p>
            <a:pPr lvl="1"/>
            <a:r>
              <a:rPr lang="en-US" dirty="0">
                <a:solidFill>
                  <a:schemeClr val="bg1"/>
                </a:solidFill>
                <a:latin typeface="futur"/>
              </a:rPr>
              <a:t>DapperDox </a:t>
            </a:r>
          </a:p>
          <a:p>
            <a:pPr lvl="1"/>
            <a:r>
              <a:rPr lang="en-US" dirty="0">
                <a:solidFill>
                  <a:schemeClr val="bg1"/>
                </a:solidFill>
                <a:latin typeface="futur"/>
              </a:rPr>
              <a:t>Redocly </a:t>
            </a:r>
          </a:p>
          <a:p>
            <a:pPr lvl="1"/>
            <a:r>
              <a:rPr lang="en-US" dirty="0">
                <a:solidFill>
                  <a:schemeClr val="bg1"/>
                </a:solidFill>
                <a:latin typeface="futur"/>
              </a:rPr>
              <a:t>Stoplight  </a:t>
            </a:r>
          </a:p>
          <a:p>
            <a:pPr lvl="1"/>
            <a:r>
              <a:rPr lang="en-US" dirty="0">
                <a:solidFill>
                  <a:schemeClr val="bg1"/>
                </a:solidFill>
                <a:latin typeface="futur"/>
              </a:rPr>
              <a:t>Postman </a:t>
            </a:r>
          </a:p>
          <a:p>
            <a:pPr lvl="1"/>
            <a:r>
              <a:rPr lang="en-US" dirty="0">
                <a:solidFill>
                  <a:schemeClr val="bg1"/>
                </a:solidFill>
                <a:latin typeface="futur"/>
              </a:rPr>
              <a:t>ReadMe</a:t>
            </a:r>
          </a:p>
          <a:p>
            <a:pPr lvl="1"/>
            <a:endParaRPr lang="en-US" dirty="0">
              <a:solidFill>
                <a:schemeClr val="bg1"/>
              </a:solidFill>
            </a:endParaRPr>
          </a:p>
        </p:txBody>
      </p:sp>
    </p:spTree>
    <p:extLst>
      <p:ext uri="{BB962C8B-B14F-4D97-AF65-F5344CB8AC3E}">
        <p14:creationId xmlns:p14="http://schemas.microsoft.com/office/powerpoint/2010/main" val="224145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119447" y="669349"/>
            <a:ext cx="9506989" cy="951344"/>
          </a:xfrm>
        </p:spPr>
        <p:txBody>
          <a:bodyPr/>
          <a:lstStyle/>
          <a:p>
            <a:r>
              <a:rPr lang="en-US" dirty="0"/>
              <a:t>Factors for api documentation tool selection</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1119447" y="1745672"/>
            <a:ext cx="10241455" cy="4752109"/>
          </a:xfrm>
        </p:spPr>
        <p:txBody>
          <a:bodyPr>
            <a:normAutofit lnSpcReduction="10000"/>
          </a:bodyPr>
          <a:lstStyle/>
          <a:p>
            <a:pPr lvl="1"/>
            <a:r>
              <a:rPr lang="en-US" b="1" i="0" dirty="0">
                <a:solidFill>
                  <a:srgbClr val="242424"/>
                </a:solidFill>
                <a:effectLst/>
                <a:highlight>
                  <a:srgbClr val="FFFFFF"/>
                </a:highlight>
                <a:latin typeface="sohne"/>
              </a:rPr>
              <a:t>Seamless Integration</a:t>
            </a:r>
            <a:br>
              <a:rPr lang="en-US" b="1" i="0" dirty="0">
                <a:solidFill>
                  <a:srgbClr val="242424"/>
                </a:solidFill>
                <a:effectLst/>
                <a:highlight>
                  <a:srgbClr val="FFFFFF"/>
                </a:highlight>
                <a:latin typeface="sohne"/>
              </a:rPr>
            </a:br>
            <a:r>
              <a:rPr lang="en-US" b="0" i="0" dirty="0">
                <a:solidFill>
                  <a:srgbClr val="242424"/>
                </a:solidFill>
                <a:effectLst/>
                <a:highlight>
                  <a:srgbClr val="FFFFFF"/>
                </a:highlight>
                <a:latin typeface="source-serif-pro"/>
              </a:rPr>
              <a:t>Consider tools that integrate easily with other tools like version control systems, continuous integration systems etc.</a:t>
            </a:r>
            <a:endParaRPr lang="en-US" b="1" i="0" dirty="0">
              <a:solidFill>
                <a:srgbClr val="242424"/>
              </a:solidFill>
              <a:effectLst/>
              <a:highlight>
                <a:srgbClr val="FFFFFF"/>
              </a:highlight>
              <a:latin typeface="sohne"/>
            </a:endParaRPr>
          </a:p>
          <a:p>
            <a:pPr lvl="1"/>
            <a:r>
              <a:rPr lang="en-US" b="1" i="0" dirty="0">
                <a:solidFill>
                  <a:srgbClr val="242424"/>
                </a:solidFill>
                <a:effectLst/>
                <a:highlight>
                  <a:srgbClr val="FFFFFF"/>
                </a:highlight>
                <a:latin typeface="sohne"/>
              </a:rPr>
              <a:t>Ease of use and customization</a:t>
            </a:r>
            <a:br>
              <a:rPr lang="en-US" b="1" i="0" dirty="0">
                <a:solidFill>
                  <a:srgbClr val="242424"/>
                </a:solidFill>
                <a:effectLst/>
                <a:highlight>
                  <a:srgbClr val="FFFFFF"/>
                </a:highlight>
                <a:latin typeface="sohne"/>
              </a:rPr>
            </a:br>
            <a:r>
              <a:rPr lang="en-US" b="0" i="0" dirty="0">
                <a:solidFill>
                  <a:srgbClr val="242424"/>
                </a:solidFill>
                <a:effectLst/>
                <a:highlight>
                  <a:srgbClr val="FFFFFF"/>
                </a:highlight>
                <a:latin typeface="source-serif-pro"/>
              </a:rPr>
              <a:t>Choose tools that have a great user experience. Tools that accelerate your work rate and that you could easily customize to your taste</a:t>
            </a:r>
            <a:endParaRPr lang="en-US" b="1" i="0" dirty="0">
              <a:solidFill>
                <a:srgbClr val="242424"/>
              </a:solidFill>
              <a:effectLst/>
              <a:highlight>
                <a:srgbClr val="FFFFFF"/>
              </a:highlight>
              <a:latin typeface="sohne"/>
            </a:endParaRPr>
          </a:p>
          <a:p>
            <a:pPr lvl="1"/>
            <a:r>
              <a:rPr lang="en-US" b="1" i="0" dirty="0">
                <a:solidFill>
                  <a:srgbClr val="242424"/>
                </a:solidFill>
                <a:effectLst/>
                <a:highlight>
                  <a:srgbClr val="FFFFFF"/>
                </a:highlight>
                <a:latin typeface="sohne"/>
              </a:rPr>
              <a:t>Support</a:t>
            </a:r>
            <a:br>
              <a:rPr lang="en-US" b="1" i="0" dirty="0">
                <a:solidFill>
                  <a:srgbClr val="242424"/>
                </a:solidFill>
                <a:effectLst/>
                <a:highlight>
                  <a:srgbClr val="FFFFFF"/>
                </a:highlight>
                <a:latin typeface="sohne"/>
              </a:rPr>
            </a:br>
            <a:r>
              <a:rPr lang="en-US" b="0" i="0" dirty="0">
                <a:solidFill>
                  <a:srgbClr val="242424"/>
                </a:solidFill>
                <a:effectLst/>
                <a:highlight>
                  <a:srgbClr val="FFFFFF"/>
                </a:highlight>
                <a:latin typeface="source-serif-pro"/>
              </a:rPr>
              <a:t>Always consider tools that provide resources on troubleshooting and, if possible, tools with a great developer community.</a:t>
            </a:r>
            <a:endParaRPr lang="en-US" b="1" i="0" dirty="0">
              <a:solidFill>
                <a:srgbClr val="242424"/>
              </a:solidFill>
              <a:effectLst/>
              <a:highlight>
                <a:srgbClr val="FFFFFF"/>
              </a:highlight>
              <a:latin typeface="sohne"/>
            </a:endParaRPr>
          </a:p>
          <a:p>
            <a:pPr lvl="1"/>
            <a:r>
              <a:rPr lang="en-US" b="1" i="0" dirty="0">
                <a:solidFill>
                  <a:srgbClr val="242424"/>
                </a:solidFill>
                <a:effectLst/>
                <a:highlight>
                  <a:srgbClr val="FFFFFF"/>
                </a:highlight>
                <a:latin typeface="sohne"/>
              </a:rPr>
              <a:t>Security</a:t>
            </a:r>
            <a:br>
              <a:rPr lang="en-US" b="1" i="0" dirty="0">
                <a:solidFill>
                  <a:srgbClr val="242424"/>
                </a:solidFill>
                <a:effectLst/>
                <a:highlight>
                  <a:srgbClr val="FFFFFF"/>
                </a:highlight>
                <a:latin typeface="sohne"/>
              </a:rPr>
            </a:br>
            <a:r>
              <a:rPr lang="en-US" b="0" i="0" dirty="0">
                <a:solidFill>
                  <a:srgbClr val="242424"/>
                </a:solidFill>
                <a:effectLst/>
                <a:highlight>
                  <a:srgbClr val="FFFFFF"/>
                </a:highlight>
                <a:latin typeface="source-serif-pro"/>
              </a:rPr>
              <a:t>Security is important in API management. When working with APIs, look for tools that focus on and enforce security to avoid unwarranted attacks.</a:t>
            </a:r>
            <a:endParaRPr lang="en-US" b="1" i="0" dirty="0">
              <a:solidFill>
                <a:srgbClr val="242424"/>
              </a:solidFill>
              <a:effectLst/>
              <a:highlight>
                <a:srgbClr val="FFFFFF"/>
              </a:highlight>
              <a:latin typeface="sohne"/>
            </a:endParaRPr>
          </a:p>
          <a:p>
            <a:pPr lvl="1"/>
            <a:r>
              <a:rPr lang="en-US" b="1" i="0" dirty="0">
                <a:solidFill>
                  <a:srgbClr val="242424"/>
                </a:solidFill>
                <a:effectLst/>
                <a:highlight>
                  <a:srgbClr val="FFFFFF"/>
                </a:highlight>
                <a:latin typeface="sohne"/>
              </a:rPr>
              <a:t>Pricing</a:t>
            </a:r>
            <a:br>
              <a:rPr lang="en-US" b="1" i="0" dirty="0">
                <a:solidFill>
                  <a:srgbClr val="242424"/>
                </a:solidFill>
                <a:effectLst/>
                <a:highlight>
                  <a:srgbClr val="FFFFFF"/>
                </a:highlight>
                <a:latin typeface="sohne"/>
              </a:rPr>
            </a:br>
            <a:r>
              <a:rPr lang="en-US" b="0" i="0" dirty="0">
                <a:solidFill>
                  <a:srgbClr val="242424"/>
                </a:solidFill>
                <a:effectLst/>
                <a:highlight>
                  <a:srgbClr val="FFFFFF"/>
                </a:highlight>
                <a:latin typeface="source-serif-pro"/>
              </a:rPr>
              <a:t>Choose tools that can offer you what you need on an affordable budget. These tools normally offer free and paid plans. It is up to you to select which of the plans would be realistic for you and within your budget.</a:t>
            </a:r>
            <a:endParaRPr lang="en-US" b="1" i="0" dirty="0">
              <a:solidFill>
                <a:srgbClr val="242424"/>
              </a:solidFill>
              <a:effectLst/>
              <a:highlight>
                <a:srgbClr val="FFFFFF"/>
              </a:highlight>
              <a:latin typeface="sohne"/>
            </a:endParaRPr>
          </a:p>
          <a:p>
            <a:pPr lvl="1"/>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12" name="Title 1">
            <a:extLst>
              <a:ext uri="{FF2B5EF4-FFF2-40B4-BE49-F238E27FC236}">
                <a16:creationId xmlns:a16="http://schemas.microsoft.com/office/drawing/2014/main" id="{184D371C-1DCE-C914-B5B5-92D5AF7DD22F}"/>
              </a:ext>
            </a:extLst>
          </p:cNvPr>
          <p:cNvSpPr>
            <a:spLocks noGrp="1"/>
          </p:cNvSpPr>
          <p:nvPr>
            <p:ph type="title"/>
          </p:nvPr>
        </p:nvSpPr>
        <p:spPr>
          <a:xfrm>
            <a:off x="3070484" y="558829"/>
            <a:ext cx="3730781" cy="556928"/>
          </a:xfrm>
        </p:spPr>
        <p:txBody>
          <a:bodyPr anchor="b"/>
          <a:lstStyle/>
          <a:p>
            <a:r>
              <a:rPr lang="en-US" dirty="0"/>
              <a:t>Swagger vs postman</a:t>
            </a:r>
          </a:p>
        </p:txBody>
      </p:sp>
      <p:pic>
        <p:nvPicPr>
          <p:cNvPr id="13" name="Content Placeholder 2" descr="A blue and orange sign with white text&#10;&#10;Description automatically generated">
            <a:extLst>
              <a:ext uri="{FF2B5EF4-FFF2-40B4-BE49-F238E27FC236}">
                <a16:creationId xmlns:a16="http://schemas.microsoft.com/office/drawing/2014/main" id="{514AB9EE-0708-B033-C06A-6379B245BBD1}"/>
              </a:ext>
            </a:extLst>
          </p:cNvPr>
          <p:cNvPicPr>
            <a:picLocks noChangeAspect="1"/>
          </p:cNvPicPr>
          <p:nvPr/>
        </p:nvPicPr>
        <p:blipFill>
          <a:blip r:embed="rId3"/>
          <a:stretch>
            <a:fillRect/>
          </a:stretch>
        </p:blipFill>
        <p:spPr>
          <a:xfrm>
            <a:off x="8775174" y="129784"/>
            <a:ext cx="3121069" cy="1415018"/>
          </a:xfrm>
          <a:prstGeom prst="rect">
            <a:avLst/>
          </a:prstGeom>
        </p:spPr>
      </p:pic>
      <p:sp>
        <p:nvSpPr>
          <p:cNvPr id="14" name="Text Placeholder 5">
            <a:extLst>
              <a:ext uri="{FF2B5EF4-FFF2-40B4-BE49-F238E27FC236}">
                <a16:creationId xmlns:a16="http://schemas.microsoft.com/office/drawing/2014/main" id="{0C69215C-1698-A82D-510A-26F280034DCB}"/>
              </a:ext>
            </a:extLst>
          </p:cNvPr>
          <p:cNvSpPr txBox="1">
            <a:spLocks/>
          </p:cNvSpPr>
          <p:nvPr/>
        </p:nvSpPr>
        <p:spPr>
          <a:xfrm>
            <a:off x="631011" y="1770629"/>
            <a:ext cx="5243317" cy="374582"/>
          </a:xfrm>
          <a:prstGeom prst="rect">
            <a:avLst/>
          </a:prstGeom>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SWAGGER</a:t>
            </a:r>
          </a:p>
        </p:txBody>
      </p:sp>
      <p:sp>
        <p:nvSpPr>
          <p:cNvPr id="15" name="Content Placeholder 3">
            <a:extLst>
              <a:ext uri="{FF2B5EF4-FFF2-40B4-BE49-F238E27FC236}">
                <a16:creationId xmlns:a16="http://schemas.microsoft.com/office/drawing/2014/main" id="{13A9C008-FBE0-934C-E30C-07965122D466}"/>
              </a:ext>
            </a:extLst>
          </p:cNvPr>
          <p:cNvSpPr txBox="1">
            <a:spLocks/>
          </p:cNvSpPr>
          <p:nvPr/>
        </p:nvSpPr>
        <p:spPr>
          <a:xfrm>
            <a:off x="6096000" y="2271694"/>
            <a:ext cx="5806179" cy="42355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API Testing: Postman shines as a versatile API testing tool.</a:t>
            </a:r>
            <a:br>
              <a:rPr 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API Design and Prototyping: Postman allows for the design and prototyping of APIs directly within the platform. </a:t>
            </a:r>
            <a:br>
              <a:rPr 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Collaboration: Postman fosters collaboration among team members by providing shared workspaces, version control for APIs, and the ability to comment on requests and collections.</a:t>
            </a:r>
            <a:br>
              <a:rPr lang="en-US" sz="1800" dirty="0">
                <a:latin typeface="Helvetica Neue" panose="02000503000000020004" pitchFamily="2" charset="0"/>
                <a:ea typeface="Helvetica Neue" panose="02000503000000020004" pitchFamily="2" charset="0"/>
                <a:cs typeface="Helvetica Neue" panose="02000503000000020004" pitchFamily="2" charset="0"/>
              </a:rPr>
            </a:b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Monitoring and Automation: Postman enables the scheduling and running of collections of API tests. </a:t>
            </a:r>
          </a:p>
          <a:p>
            <a:pPr marL="0" indent="0">
              <a:buFont typeface="Arial" panose="020B0604020202020204" pitchFamily="34" charset="0"/>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Text Placeholder 33">
            <a:extLst>
              <a:ext uri="{FF2B5EF4-FFF2-40B4-BE49-F238E27FC236}">
                <a16:creationId xmlns:a16="http://schemas.microsoft.com/office/drawing/2014/main" id="{31281FF7-EBD8-AEBC-6EBD-C70EE39EA9F2}"/>
              </a:ext>
            </a:extLst>
          </p:cNvPr>
          <p:cNvSpPr txBox="1">
            <a:spLocks/>
          </p:cNvSpPr>
          <p:nvPr/>
        </p:nvSpPr>
        <p:spPr>
          <a:xfrm>
            <a:off x="6090065" y="1770629"/>
            <a:ext cx="5806178" cy="374582"/>
          </a:xfrm>
          <a:prstGeom prst="rect">
            <a:avLst/>
          </a:prstGeom>
          <a:ln>
            <a:solidFill>
              <a:schemeClr val="accent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POSTMAN</a:t>
            </a:r>
          </a:p>
        </p:txBody>
      </p:sp>
      <p:sp>
        <p:nvSpPr>
          <p:cNvPr id="17" name="Content Placeholder 3">
            <a:extLst>
              <a:ext uri="{FF2B5EF4-FFF2-40B4-BE49-F238E27FC236}">
                <a16:creationId xmlns:a16="http://schemas.microsoft.com/office/drawing/2014/main" id="{8427AEC8-6719-FCAA-855E-70E45F17F92B}"/>
              </a:ext>
            </a:extLst>
          </p:cNvPr>
          <p:cNvSpPr txBox="1">
            <a:spLocks/>
          </p:cNvSpPr>
          <p:nvPr/>
        </p:nvSpPr>
        <p:spPr>
          <a:xfrm>
            <a:off x="607769" y="2269751"/>
            <a:ext cx="5266559" cy="4457570"/>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Helvetica Neue" panose="02000503000000020004" pitchFamily="2" charset="0"/>
                <a:ea typeface="Helvetica Neue" panose="02000503000000020004" pitchFamily="2" charset="0"/>
                <a:cs typeface="Helvetica Neue" panose="02000503000000020004" pitchFamily="2" charset="0"/>
              </a:rPr>
              <a:t>API Documentation: Swagger excels in generating comprehensive and interactive API documentation.</a:t>
            </a:r>
            <a:br>
              <a:rPr lang="en-US" dirty="0">
                <a:latin typeface="Helvetica Neue" panose="02000503000000020004" pitchFamily="2" charset="0"/>
                <a:ea typeface="Helvetica Neue" panose="02000503000000020004" pitchFamily="2" charset="0"/>
                <a:cs typeface="Helvetica Neue" panose="02000503000000020004" pitchFamily="2" charset="0"/>
              </a:rPr>
            </a:b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dirty="0">
                <a:latin typeface="Helvetica Neue" panose="02000503000000020004" pitchFamily="2" charset="0"/>
                <a:ea typeface="Helvetica Neue" panose="02000503000000020004" pitchFamily="2" charset="0"/>
                <a:cs typeface="Helvetica Neue" panose="02000503000000020004" pitchFamily="2" charset="0"/>
              </a:rPr>
              <a:t>API Design: With Swagger, you can design APIs visually using the Swagger Editor.</a:t>
            </a:r>
            <a:br>
              <a:rPr lang="en-US" dirty="0">
                <a:latin typeface="Helvetica Neue" panose="02000503000000020004" pitchFamily="2" charset="0"/>
                <a:ea typeface="Helvetica Neue" panose="02000503000000020004" pitchFamily="2" charset="0"/>
                <a:cs typeface="Helvetica Neue" panose="02000503000000020004" pitchFamily="2" charset="0"/>
              </a:rPr>
            </a:br>
            <a:endParaRPr lang="en-US"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dirty="0">
                <a:latin typeface="Helvetica Neue" panose="02000503000000020004" pitchFamily="2" charset="0"/>
                <a:ea typeface="Helvetica Neue" panose="02000503000000020004" pitchFamily="2" charset="0"/>
                <a:cs typeface="Helvetica Neue" panose="02000503000000020004" pitchFamily="2" charset="0"/>
              </a:rPr>
              <a:t>Code Generation: Swagger can generate server stubs and client SDKs in various programming languages, reducing the manual effort.</a:t>
            </a:r>
            <a:br>
              <a:rPr lang="en-US" dirty="0">
                <a:latin typeface="Helvetica Neue" panose="02000503000000020004" pitchFamily="2" charset="0"/>
                <a:ea typeface="Helvetica Neue" panose="02000503000000020004" pitchFamily="2" charset="0"/>
                <a:cs typeface="Helvetica Neue" panose="02000503000000020004" pitchFamily="2" charset="0"/>
              </a:rPr>
            </a:br>
            <a:br>
              <a:rPr lang="en-US" dirty="0">
                <a:latin typeface="Helvetica Neue" panose="02000503000000020004" pitchFamily="2" charset="0"/>
                <a:ea typeface="Helvetica Neue" panose="02000503000000020004" pitchFamily="2" charset="0"/>
                <a:cs typeface="Helvetica Neue" panose="02000503000000020004" pitchFamily="2" charset="0"/>
              </a:rPr>
            </a:br>
            <a:r>
              <a:rPr lang="en-US" dirty="0">
                <a:latin typeface="Helvetica Neue" panose="02000503000000020004" pitchFamily="2" charset="0"/>
                <a:ea typeface="Helvetica Neue" panose="02000503000000020004" pitchFamily="2" charset="0"/>
                <a:cs typeface="Helvetica Neue" panose="02000503000000020004" pitchFamily="2" charset="0"/>
              </a:rPr>
              <a:t>Testing: Swagger facilitates API testing through its integration with tools like Swagger UI.</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5816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496933" y="369582"/>
            <a:ext cx="5655197" cy="1997867"/>
          </a:xfrm>
        </p:spPr>
        <p:txBody>
          <a:bodyPr anchor="b"/>
          <a:lstStyle/>
          <a:p>
            <a:r>
              <a:rPr lang="en-US" dirty="0"/>
              <a:t>How to choose</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496933" y="2475422"/>
            <a:ext cx="5733772" cy="448990"/>
          </a:xfrm>
        </p:spPr>
        <p:txBody>
          <a:bodyPr/>
          <a:lstStyle/>
          <a:p>
            <a:r>
              <a:rPr lang="en-US" dirty="0"/>
              <a:t>SWAGGER</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7" name="Content Placeholder 3">
            <a:extLst>
              <a:ext uri="{FF2B5EF4-FFF2-40B4-BE49-F238E27FC236}">
                <a16:creationId xmlns:a16="http://schemas.microsoft.com/office/drawing/2014/main" id="{0B78C4BC-E04C-12F6-2085-DD17D1EE7D57}"/>
              </a:ext>
            </a:extLst>
          </p:cNvPr>
          <p:cNvSpPr txBox="1">
            <a:spLocks/>
          </p:cNvSpPr>
          <p:nvPr/>
        </p:nvSpPr>
        <p:spPr>
          <a:xfrm>
            <a:off x="496933" y="3012028"/>
            <a:ext cx="4823212" cy="1352799"/>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Helvetica Neue" panose="02000503000000020004" pitchFamily="2" charset="0"/>
              </a:rPr>
              <a:t>API Design-First Approach</a:t>
            </a:r>
          </a:p>
          <a:p>
            <a:r>
              <a:rPr lang="en-US" dirty="0">
                <a:effectLst/>
                <a:latin typeface="Helvetica Neue" panose="02000503000000020004" pitchFamily="2" charset="0"/>
              </a:rPr>
              <a:t>Comprehensive Documentation</a:t>
            </a:r>
          </a:p>
          <a:p>
            <a:r>
              <a:rPr lang="en-US" dirty="0">
                <a:effectLst/>
                <a:latin typeface="Helvetica Neue" panose="02000503000000020004" pitchFamily="2" charset="0"/>
              </a:rPr>
              <a:t>Code Generation</a:t>
            </a:r>
          </a:p>
          <a:p>
            <a:endParaRPr lang="en-US" dirty="0">
              <a:latin typeface=""/>
            </a:endParaRPr>
          </a:p>
          <a:p>
            <a:endParaRPr lang="en-US" dirty="0"/>
          </a:p>
        </p:txBody>
      </p:sp>
      <p:sp>
        <p:nvSpPr>
          <p:cNvPr id="15" name="Text Placeholder 5">
            <a:extLst>
              <a:ext uri="{FF2B5EF4-FFF2-40B4-BE49-F238E27FC236}">
                <a16:creationId xmlns:a16="http://schemas.microsoft.com/office/drawing/2014/main" id="{EC54F0FC-C00F-EDE8-9B51-1CEE8BD37669}"/>
              </a:ext>
            </a:extLst>
          </p:cNvPr>
          <p:cNvSpPr txBox="1">
            <a:spLocks/>
          </p:cNvSpPr>
          <p:nvPr/>
        </p:nvSpPr>
        <p:spPr>
          <a:xfrm>
            <a:off x="496933" y="4452444"/>
            <a:ext cx="5733772" cy="44899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POSTMAN</a:t>
            </a:r>
          </a:p>
        </p:txBody>
      </p:sp>
      <p:sp>
        <p:nvSpPr>
          <p:cNvPr id="16" name="Content Placeholder 3">
            <a:extLst>
              <a:ext uri="{FF2B5EF4-FFF2-40B4-BE49-F238E27FC236}">
                <a16:creationId xmlns:a16="http://schemas.microsoft.com/office/drawing/2014/main" id="{E5374189-6F3F-327F-56AD-17659A262215}"/>
              </a:ext>
            </a:extLst>
          </p:cNvPr>
          <p:cNvSpPr txBox="1">
            <a:spLocks/>
          </p:cNvSpPr>
          <p:nvPr/>
        </p:nvSpPr>
        <p:spPr>
          <a:xfrm>
            <a:off x="496934" y="5003551"/>
            <a:ext cx="4823212" cy="1352799"/>
          </a:xfrm>
          <a:prstGeom prst="rect">
            <a:avLst/>
          </a:prstGeom>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effectLst/>
                <a:latin typeface="Helvetica Neue" panose="02000503000000020004" pitchFamily="2" charset="0"/>
              </a:rPr>
              <a:t>API Testing Focus</a:t>
            </a:r>
          </a:p>
          <a:p>
            <a:r>
              <a:rPr lang="en-US" dirty="0">
                <a:effectLst/>
                <a:latin typeface="Helvetica Neue" panose="02000503000000020004" pitchFamily="2" charset="0"/>
              </a:rPr>
              <a:t>Prototyping and Iteration</a:t>
            </a:r>
          </a:p>
          <a:p>
            <a:r>
              <a:rPr lang="en-US" dirty="0">
                <a:effectLst/>
                <a:latin typeface="Helvetica Neue" panose="02000503000000020004" pitchFamily="2" charset="0"/>
              </a:rPr>
              <a:t>Collaborative Development</a:t>
            </a:r>
          </a:p>
          <a:p>
            <a:endParaRPr lang="en-US" dirty="0">
              <a:latin typeface=""/>
            </a:endParaRPr>
          </a:p>
          <a:p>
            <a:endParaRPr lang="en-US" dirty="0"/>
          </a:p>
        </p:txBody>
      </p:sp>
    </p:spTree>
    <p:extLst>
      <p:ext uri="{BB962C8B-B14F-4D97-AF65-F5344CB8AC3E}">
        <p14:creationId xmlns:p14="http://schemas.microsoft.com/office/powerpoint/2010/main" val="24035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53725" y="819078"/>
            <a:ext cx="5884027" cy="1204912"/>
          </a:xfrm>
        </p:spPr>
        <p:txBody>
          <a:bodyPr/>
          <a:lstStyle/>
          <a:p>
            <a:r>
              <a:rPr lang="en-US" dirty="0"/>
              <a:t>Closing thoughts</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5" y="2334996"/>
            <a:ext cx="6156384" cy="4021353"/>
          </a:xfrm>
        </p:spPr>
        <p:txBody>
          <a:bodyPr>
            <a:noAutofit/>
          </a:bodyPr>
          <a:lstStyle/>
          <a:p>
            <a:r>
              <a:rPr lang="en-US" b="0" i="0" dirty="0">
                <a:solidFill>
                  <a:srgbClr val="242424"/>
                </a:solidFill>
                <a:effectLst/>
                <a:highlight>
                  <a:srgbClr val="FFFFFF"/>
                </a:highlight>
                <a:latin typeface="source-serif-pro"/>
              </a:rPr>
              <a:t>In the dynamic landscape of API development, both Swagger and Postman have carved out distinctive niches, addressing specific needs throughout the development lifecycle. </a:t>
            </a:r>
          </a:p>
          <a:p>
            <a:r>
              <a:rPr lang="en-US" b="0" i="0" dirty="0">
                <a:solidFill>
                  <a:srgbClr val="242424"/>
                </a:solidFill>
                <a:effectLst/>
                <a:highlight>
                  <a:srgbClr val="FFFFFF"/>
                </a:highlight>
                <a:latin typeface="source-serif-pro"/>
              </a:rPr>
              <a:t>As one embraces the strengths and synergistic energies of this dynamic duo, when it comes to API documentation, there is one clear winner – Swagger! </a:t>
            </a:r>
          </a:p>
          <a:p>
            <a:r>
              <a:rPr lang="en-US" b="0" i="0" dirty="0">
                <a:solidFill>
                  <a:srgbClr val="242424"/>
                </a:solidFill>
                <a:effectLst/>
                <a:highlight>
                  <a:srgbClr val="FFFFFF"/>
                </a:highlight>
                <a:latin typeface="source-serif-pro"/>
              </a:rPr>
              <a:t>For a Technical Writer therefore, </a:t>
            </a:r>
            <a:r>
              <a:rPr lang="en-US" b="1" i="0" dirty="0">
                <a:solidFill>
                  <a:srgbClr val="242424"/>
                </a:solidFill>
                <a:effectLst/>
                <a:highlight>
                  <a:srgbClr val="FFFFFF"/>
                </a:highlight>
                <a:latin typeface="source-serif-pro"/>
              </a:rPr>
              <a:t>Swagger</a:t>
            </a:r>
            <a:r>
              <a:rPr lang="en-US" b="0" i="0" dirty="0">
                <a:solidFill>
                  <a:srgbClr val="242424"/>
                </a:solidFill>
                <a:effectLst/>
                <a:highlight>
                  <a:srgbClr val="FFFFFF"/>
                </a:highlight>
                <a:latin typeface="source-serif-pro"/>
              </a:rPr>
              <a:t> would be the superior choice.</a:t>
            </a:r>
          </a:p>
          <a:p>
            <a:endParaRPr lang="en-US" sz="1400" dirty="0">
              <a:effectLst/>
              <a:latin typeface=""/>
            </a:endParaRPr>
          </a:p>
          <a:p>
            <a:r>
              <a:rPr lang="en-US" sz="1400" dirty="0">
                <a:effectLst/>
                <a:latin typeface=""/>
              </a:rPr>
              <a:t>Scenario Selected: Scenario 3 </a:t>
            </a:r>
          </a:p>
          <a:p>
            <a:r>
              <a:rPr lang="en-US" sz="1400" dirty="0">
                <a:effectLst/>
                <a:latin typeface=""/>
              </a:rPr>
              <a:t>Small team. Mid-sized company. Some funding. Small web app but a large API. </a:t>
            </a:r>
          </a:p>
          <a:p>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137</TotalTime>
  <Words>652</Words>
  <Application>Microsoft Macintosh PowerPoint</Application>
  <PresentationFormat>Widescreen</PresentationFormat>
  <Paragraphs>89</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AmazonEmber</vt:lpstr>
      <vt:lpstr>Arial</vt:lpstr>
      <vt:lpstr>Calibri</vt:lpstr>
      <vt:lpstr>CenturyGothic</vt:lpstr>
      <vt:lpstr>futur</vt:lpstr>
      <vt:lpstr>Helvetica Neue</vt:lpstr>
      <vt:lpstr>sohne</vt:lpstr>
      <vt:lpstr>source-serif-pro</vt:lpstr>
      <vt:lpstr>Tenorite</vt:lpstr>
      <vt:lpstr>Custom</vt:lpstr>
      <vt:lpstr>API documentation tools – a review   course: Tools and Technologies for Technical Writers  instructor: Zoë Lawson  Semester: Spring’2024  SUBMITTED BY: Madhumita Sen  SUBMITTED DATE: 6/6/2024</vt:lpstr>
      <vt:lpstr>AGENDA</vt:lpstr>
      <vt:lpstr>Popular writing tools</vt:lpstr>
      <vt:lpstr>What is an api?</vt:lpstr>
      <vt:lpstr>API Documentation tools</vt:lpstr>
      <vt:lpstr>Factors for api documentation tool selection</vt:lpstr>
      <vt:lpstr>Swagger vs postman</vt:lpstr>
      <vt:lpstr>How to choose</vt:lpstr>
      <vt:lpstr>Closing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Madhumita Ghosh-Sen</dc:creator>
  <cp:lastModifiedBy>Madhumita Ghosh-Sen</cp:lastModifiedBy>
  <cp:revision>33</cp:revision>
  <dcterms:created xsi:type="dcterms:W3CDTF">2024-05-20T18:21:46Z</dcterms:created>
  <dcterms:modified xsi:type="dcterms:W3CDTF">2024-05-27T22:48:46Z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