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8"/>
  </p:notesMasterIdLst>
  <p:sldIdLst>
    <p:sldId id="257" r:id="rId5"/>
    <p:sldId id="283" r:id="rId6"/>
    <p:sldId id="312" r:id="rId7"/>
    <p:sldId id="310" r:id="rId8"/>
    <p:sldId id="259" r:id="rId9"/>
    <p:sldId id="266" r:id="rId10"/>
    <p:sldId id="263" r:id="rId11"/>
    <p:sldId id="304" r:id="rId12"/>
    <p:sldId id="297" r:id="rId13"/>
    <p:sldId id="267" r:id="rId14"/>
    <p:sldId id="268" r:id="rId15"/>
    <p:sldId id="278" r:id="rId16"/>
    <p:sldId id="277" r:id="rId17"/>
    <p:sldId id="279" r:id="rId18"/>
    <p:sldId id="280" r:id="rId19"/>
    <p:sldId id="281" r:id="rId20"/>
    <p:sldId id="298" r:id="rId21"/>
    <p:sldId id="299" r:id="rId22"/>
    <p:sldId id="300" r:id="rId23"/>
    <p:sldId id="311" r:id="rId24"/>
    <p:sldId id="292" r:id="rId25"/>
    <p:sldId id="293" r:id="rId26"/>
    <p:sldId id="294" r:id="rId27"/>
    <p:sldId id="274" r:id="rId28"/>
    <p:sldId id="301" r:id="rId29"/>
    <p:sldId id="302" r:id="rId30"/>
    <p:sldId id="303" r:id="rId31"/>
    <p:sldId id="295" r:id="rId32"/>
    <p:sldId id="296" r:id="rId33"/>
    <p:sldId id="305" r:id="rId34"/>
    <p:sldId id="306" r:id="rId35"/>
    <p:sldId id="307" r:id="rId36"/>
    <p:sldId id="308" r:id="rId37"/>
  </p:sldIdLst>
  <p:sldSz cx="9144000" cy="6858000" type="screen4x3"/>
  <p:notesSz cx="6950075" cy="9236075"/>
  <p:defaultTextStyle>
    <a:defPPr>
      <a:defRPr lang="en-US"/>
    </a:defPPr>
    <a:lvl1pPr algn="l" rtl="0" fontAlgn="base">
      <a:spcBef>
        <a:spcPct val="0"/>
      </a:spcBef>
      <a:spcAft>
        <a:spcPct val="0"/>
      </a:spcAft>
      <a:defRPr sz="1400" kern="1200">
        <a:solidFill>
          <a:schemeClr val="tx1"/>
        </a:solidFill>
        <a:latin typeface="Calibri" pitchFamily="34" charset="0"/>
        <a:ea typeface="ＭＳ Ｐゴシック" pitchFamily="34" charset="-128"/>
        <a:cs typeface="Arial" charset="0"/>
      </a:defRPr>
    </a:lvl1pPr>
    <a:lvl2pPr marL="457200" algn="l" rtl="0" fontAlgn="base">
      <a:spcBef>
        <a:spcPct val="0"/>
      </a:spcBef>
      <a:spcAft>
        <a:spcPct val="0"/>
      </a:spcAft>
      <a:defRPr sz="1400" kern="1200">
        <a:solidFill>
          <a:schemeClr val="tx1"/>
        </a:solidFill>
        <a:latin typeface="Calibri" pitchFamily="34" charset="0"/>
        <a:ea typeface="ＭＳ Ｐゴシック" pitchFamily="34" charset="-128"/>
        <a:cs typeface="Arial" charset="0"/>
      </a:defRPr>
    </a:lvl2pPr>
    <a:lvl3pPr marL="914400" algn="l" rtl="0" fontAlgn="base">
      <a:spcBef>
        <a:spcPct val="0"/>
      </a:spcBef>
      <a:spcAft>
        <a:spcPct val="0"/>
      </a:spcAft>
      <a:defRPr sz="1400" kern="1200">
        <a:solidFill>
          <a:schemeClr val="tx1"/>
        </a:solidFill>
        <a:latin typeface="Calibri" pitchFamily="34" charset="0"/>
        <a:ea typeface="ＭＳ Ｐゴシック" pitchFamily="34" charset="-128"/>
        <a:cs typeface="Arial" charset="0"/>
      </a:defRPr>
    </a:lvl3pPr>
    <a:lvl4pPr marL="1371600" algn="l" rtl="0" fontAlgn="base">
      <a:spcBef>
        <a:spcPct val="0"/>
      </a:spcBef>
      <a:spcAft>
        <a:spcPct val="0"/>
      </a:spcAft>
      <a:defRPr sz="1400" kern="1200">
        <a:solidFill>
          <a:schemeClr val="tx1"/>
        </a:solidFill>
        <a:latin typeface="Calibri" pitchFamily="34" charset="0"/>
        <a:ea typeface="ＭＳ Ｐゴシック" pitchFamily="34" charset="-128"/>
        <a:cs typeface="Arial" charset="0"/>
      </a:defRPr>
    </a:lvl4pPr>
    <a:lvl5pPr marL="1828800" algn="l" rtl="0" fontAlgn="base">
      <a:spcBef>
        <a:spcPct val="0"/>
      </a:spcBef>
      <a:spcAft>
        <a:spcPct val="0"/>
      </a:spcAft>
      <a:defRPr sz="1400" kern="1200">
        <a:solidFill>
          <a:schemeClr val="tx1"/>
        </a:solidFill>
        <a:latin typeface="Calibri" pitchFamily="34" charset="0"/>
        <a:ea typeface="ＭＳ Ｐゴシック" pitchFamily="34" charset="-128"/>
        <a:cs typeface="Arial" charset="0"/>
      </a:defRPr>
    </a:lvl5pPr>
    <a:lvl6pPr marL="2286000" algn="l" defTabSz="914400" rtl="0" eaLnBrk="1" latinLnBrk="0" hangingPunct="1">
      <a:defRPr sz="1400" kern="1200">
        <a:solidFill>
          <a:schemeClr val="tx1"/>
        </a:solidFill>
        <a:latin typeface="Calibri" pitchFamily="34" charset="0"/>
        <a:ea typeface="ＭＳ Ｐゴシック" pitchFamily="34" charset="-128"/>
        <a:cs typeface="Arial" charset="0"/>
      </a:defRPr>
    </a:lvl6pPr>
    <a:lvl7pPr marL="2743200" algn="l" defTabSz="914400" rtl="0" eaLnBrk="1" latinLnBrk="0" hangingPunct="1">
      <a:defRPr sz="1400" kern="1200">
        <a:solidFill>
          <a:schemeClr val="tx1"/>
        </a:solidFill>
        <a:latin typeface="Calibri" pitchFamily="34" charset="0"/>
        <a:ea typeface="ＭＳ Ｐゴシック" pitchFamily="34" charset="-128"/>
        <a:cs typeface="Arial" charset="0"/>
      </a:defRPr>
    </a:lvl7pPr>
    <a:lvl8pPr marL="3200400" algn="l" defTabSz="914400" rtl="0" eaLnBrk="1" latinLnBrk="0" hangingPunct="1">
      <a:defRPr sz="1400" kern="1200">
        <a:solidFill>
          <a:schemeClr val="tx1"/>
        </a:solidFill>
        <a:latin typeface="Calibri" pitchFamily="34" charset="0"/>
        <a:ea typeface="ＭＳ Ｐゴシック" pitchFamily="34" charset="-128"/>
        <a:cs typeface="Arial" charset="0"/>
      </a:defRPr>
    </a:lvl8pPr>
    <a:lvl9pPr marL="3657600" algn="l" defTabSz="914400" rtl="0" eaLnBrk="1" latinLnBrk="0" hangingPunct="1">
      <a:defRPr sz="1400" kern="1200">
        <a:solidFill>
          <a:schemeClr val="tx1"/>
        </a:solidFill>
        <a:latin typeface="Calibri" pitchFamily="34" charset="0"/>
        <a:ea typeface="ＭＳ Ｐゴシック" pitchFamily="34"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99FF99"/>
    <a:srgbClr val="175892"/>
    <a:srgbClr val="9900FF"/>
    <a:srgbClr val="FFCC99"/>
    <a:srgbClr val="6699FF"/>
    <a:srgbClr val="DDDDDD"/>
    <a:srgbClr val="4D4D4D"/>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7" autoAdjust="0"/>
    <p:restoredTop sz="86373" autoAdjust="0"/>
  </p:normalViewPr>
  <p:slideViewPr>
    <p:cSldViewPr>
      <p:cViewPr varScale="1">
        <p:scale>
          <a:sx n="74" d="100"/>
          <a:sy n="74" d="100"/>
        </p:scale>
        <p:origin x="-6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12011" cy="461961"/>
          </a:xfrm>
          <a:prstGeom prst="rect">
            <a:avLst/>
          </a:prstGeom>
          <a:noFill/>
          <a:ln>
            <a:noFill/>
          </a:ln>
          <a:effectLst/>
          <a:extLst>
            <a:ext uri="{FAA26D3D-D897-4be2-8F04-BA451C77F1D7}"/>
          </a:extLst>
        </p:spPr>
        <p:txBody>
          <a:bodyPr vert="horz" wrap="square" lIns="92480" tIns="46240" rIns="92480" bIns="46240" numCol="1" anchor="t" anchorCtr="0" compatLnSpc="1">
            <a:prstTxWarp prst="textNoShape">
              <a:avLst/>
            </a:prstTxWarp>
          </a:bodyPr>
          <a:lstStyle>
            <a:lvl1pPr algn="l" defTabSz="925233" eaLnBrk="1" hangingPunct="1">
              <a:defRPr sz="1200">
                <a:latin typeface="Arial" charset="0"/>
                <a:ea typeface="ＭＳ Ｐゴシック" charset="0"/>
              </a:defRPr>
            </a:lvl1pPr>
          </a:lstStyle>
          <a:p>
            <a:pPr>
              <a:defRPr/>
            </a:pPr>
            <a:endParaRPr lang="en-US" dirty="0"/>
          </a:p>
        </p:txBody>
      </p:sp>
      <p:sp>
        <p:nvSpPr>
          <p:cNvPr id="5123" name="Rectangle 3"/>
          <p:cNvSpPr>
            <a:spLocks noGrp="1" noChangeArrowheads="1"/>
          </p:cNvSpPr>
          <p:nvPr>
            <p:ph type="dt" idx="1"/>
          </p:nvPr>
        </p:nvSpPr>
        <p:spPr bwMode="auto">
          <a:xfrm>
            <a:off x="3936505" y="0"/>
            <a:ext cx="3012011" cy="461961"/>
          </a:xfrm>
          <a:prstGeom prst="rect">
            <a:avLst/>
          </a:prstGeom>
          <a:noFill/>
          <a:ln>
            <a:noFill/>
          </a:ln>
          <a:effectLst/>
          <a:extLst>
            <a:ext uri="{FAA26D3D-D897-4be2-8F04-BA451C77F1D7}"/>
          </a:extLst>
        </p:spPr>
        <p:txBody>
          <a:bodyPr vert="horz" wrap="square" lIns="92480" tIns="46240" rIns="92480" bIns="46240" numCol="1" anchor="t" anchorCtr="0" compatLnSpc="1">
            <a:prstTxWarp prst="textNoShape">
              <a:avLst/>
            </a:prstTxWarp>
          </a:bodyPr>
          <a:lstStyle>
            <a:lvl1pPr algn="r" defTabSz="925233" eaLnBrk="1" hangingPunct="1">
              <a:defRPr sz="1200">
                <a:latin typeface="Arial" charset="0"/>
                <a:ea typeface="ＭＳ Ｐゴシック"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66813" y="692150"/>
            <a:ext cx="4618037" cy="346392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95320" y="4387841"/>
            <a:ext cx="5559436" cy="4156077"/>
          </a:xfrm>
          <a:prstGeom prst="rect">
            <a:avLst/>
          </a:prstGeom>
          <a:noFill/>
          <a:ln>
            <a:noFill/>
          </a:ln>
          <a:effectLst/>
          <a:extLst>
            <a:ext uri="{FAA26D3D-D897-4be2-8F04-BA451C77F1D7}"/>
          </a:extLst>
        </p:spPr>
        <p:txBody>
          <a:bodyPr vert="horz" wrap="square" lIns="92480" tIns="46240" rIns="92480" bIns="4624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772549"/>
            <a:ext cx="3012011" cy="461961"/>
          </a:xfrm>
          <a:prstGeom prst="rect">
            <a:avLst/>
          </a:prstGeom>
          <a:noFill/>
          <a:ln>
            <a:noFill/>
          </a:ln>
          <a:effectLst/>
          <a:extLst>
            <a:ext uri="{FAA26D3D-D897-4be2-8F04-BA451C77F1D7}"/>
          </a:extLst>
        </p:spPr>
        <p:txBody>
          <a:bodyPr vert="horz" wrap="square" lIns="92480" tIns="46240" rIns="92480" bIns="46240" numCol="1" anchor="b" anchorCtr="0" compatLnSpc="1">
            <a:prstTxWarp prst="textNoShape">
              <a:avLst/>
            </a:prstTxWarp>
          </a:bodyPr>
          <a:lstStyle>
            <a:lvl1pPr algn="l" defTabSz="925233" eaLnBrk="1" hangingPunct="1">
              <a:defRPr sz="1200">
                <a:latin typeface="Arial" charset="0"/>
                <a:ea typeface="ＭＳ Ｐゴシック" charset="0"/>
              </a:defRPr>
            </a:lvl1pPr>
          </a:lstStyle>
          <a:p>
            <a:pPr>
              <a:defRPr/>
            </a:pPr>
            <a:endParaRPr lang="en-US" dirty="0"/>
          </a:p>
        </p:txBody>
      </p:sp>
      <p:sp>
        <p:nvSpPr>
          <p:cNvPr id="5127" name="Rectangle 7"/>
          <p:cNvSpPr>
            <a:spLocks noGrp="1" noChangeArrowheads="1"/>
          </p:cNvSpPr>
          <p:nvPr>
            <p:ph type="sldNum" sz="quarter" idx="5"/>
          </p:nvPr>
        </p:nvSpPr>
        <p:spPr bwMode="auto">
          <a:xfrm>
            <a:off x="3936505" y="8772549"/>
            <a:ext cx="3012011" cy="461961"/>
          </a:xfrm>
          <a:prstGeom prst="rect">
            <a:avLst/>
          </a:prstGeom>
          <a:noFill/>
          <a:ln>
            <a:noFill/>
          </a:ln>
          <a:effectLst/>
          <a:extLst>
            <a:ext uri="{FAA26D3D-D897-4be2-8F04-BA451C77F1D7}"/>
          </a:extLst>
        </p:spPr>
        <p:txBody>
          <a:bodyPr vert="horz" wrap="square" lIns="92480" tIns="46240" rIns="92480" bIns="46240" numCol="1" anchor="b" anchorCtr="0" compatLnSpc="1">
            <a:prstTxWarp prst="textNoShape">
              <a:avLst/>
            </a:prstTxWarp>
          </a:bodyPr>
          <a:lstStyle>
            <a:lvl1pPr algn="r" defTabSz="925233" eaLnBrk="1" hangingPunct="1">
              <a:defRPr sz="1200">
                <a:latin typeface="Arial" charset="0"/>
                <a:ea typeface="ＭＳ Ｐゴシック" charset="0"/>
              </a:defRPr>
            </a:lvl1pPr>
          </a:lstStyle>
          <a:p>
            <a:pPr>
              <a:defRPr/>
            </a:pPr>
            <a:fld id="{5F4E82AE-3E1B-4AD4-B9DF-EB2EF3F72F2A}" type="slidenum">
              <a:rPr lang="en-US"/>
              <a:pPr>
                <a:defRPr/>
              </a:pPr>
              <a:t>‹#›</a:t>
            </a:fld>
            <a:endParaRPr lang="en-US" dirty="0"/>
          </a:p>
        </p:txBody>
      </p:sp>
    </p:spTree>
    <p:extLst>
      <p:ext uri="{BB962C8B-B14F-4D97-AF65-F5344CB8AC3E}">
        <p14:creationId xmlns:p14="http://schemas.microsoft.com/office/powerpoint/2010/main" val="16030471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10"/>
          <p:cNvSpPr>
            <a:spLocks noChangeArrowheads="1"/>
          </p:cNvSpPr>
          <p:nvPr userDrawn="1"/>
        </p:nvSpPr>
        <p:spPr bwMode="auto">
          <a:xfrm>
            <a:off x="0" y="6337300"/>
            <a:ext cx="9144000" cy="139700"/>
          </a:xfrm>
          <a:prstGeom prst="rect">
            <a:avLst/>
          </a:prstGeom>
          <a:solidFill>
            <a:srgbClr val="175892"/>
          </a:solidFill>
          <a:ln w="9525">
            <a:solidFill>
              <a:srgbClr val="175892"/>
            </a:solidFill>
            <a:miter lim="800000"/>
            <a:headEnd/>
            <a:tailEnd/>
          </a:ln>
          <a:effectLst/>
          <a:extLst/>
        </p:spPr>
        <p:txBody>
          <a:bodyPr wrap="none" anchor="ctr"/>
          <a:lstStyle/>
          <a:p>
            <a:pPr algn="ctr" eaLnBrk="0" hangingPunct="0">
              <a:defRPr/>
            </a:pPr>
            <a:endParaRPr lang="en-US" dirty="0">
              <a:latin typeface="Calibri" charset="0"/>
              <a:ea typeface="ＭＳ Ｐゴシック" charset="0"/>
            </a:endParaRPr>
          </a:p>
        </p:txBody>
      </p:sp>
      <p:sp>
        <p:nvSpPr>
          <p:cNvPr id="4" name="Rectangle 10"/>
          <p:cNvSpPr>
            <a:spLocks noChangeArrowheads="1"/>
          </p:cNvSpPr>
          <p:nvPr userDrawn="1"/>
        </p:nvSpPr>
        <p:spPr bwMode="auto">
          <a:xfrm>
            <a:off x="0" y="838200"/>
            <a:ext cx="9144000" cy="76200"/>
          </a:xfrm>
          <a:prstGeom prst="rect">
            <a:avLst/>
          </a:prstGeom>
          <a:solidFill>
            <a:srgbClr val="175892"/>
          </a:solidFill>
          <a:ln w="9525">
            <a:solidFill>
              <a:srgbClr val="175892"/>
            </a:solidFill>
            <a:miter lim="800000"/>
            <a:headEnd/>
            <a:tailEnd/>
          </a:ln>
          <a:effectLst/>
          <a:extLst/>
        </p:spPr>
        <p:txBody>
          <a:bodyPr wrap="none" anchor="ctr"/>
          <a:lstStyle/>
          <a:p>
            <a:pPr algn="ctr" eaLnBrk="0" hangingPunct="0">
              <a:defRPr/>
            </a:pPr>
            <a:endParaRPr lang="en-US" dirty="0">
              <a:latin typeface="Calibri" charset="0"/>
              <a:ea typeface="ＭＳ Ｐゴシック" charset="0"/>
            </a:endParaRPr>
          </a:p>
        </p:txBody>
      </p:sp>
      <p:sp>
        <p:nvSpPr>
          <p:cNvPr id="9219" name="Rectangle 3"/>
          <p:cNvSpPr>
            <a:spLocks noGrp="1" noChangeArrowheads="1"/>
          </p:cNvSpPr>
          <p:nvPr>
            <p:ph type="ctrTitle"/>
          </p:nvPr>
        </p:nvSpPr>
        <p:spPr>
          <a:xfrm>
            <a:off x="685800" y="1524000"/>
            <a:ext cx="7772400" cy="1143000"/>
          </a:xfrm>
        </p:spPr>
        <p:txBody>
          <a:bodyPr/>
          <a:lstStyle>
            <a:lvl1pPr>
              <a:defRPr sz="3600"/>
            </a:lvl1pPr>
          </a:lstStyle>
          <a:p>
            <a:pPr lvl="0"/>
            <a:r>
              <a:rPr lang="en-US" noProof="0" smtClean="0"/>
              <a:t>Click to edit Master title style</a:t>
            </a:r>
          </a:p>
        </p:txBody>
      </p:sp>
      <p:sp>
        <p:nvSpPr>
          <p:cNvPr id="9220" name="Rectangle 4"/>
          <p:cNvSpPr>
            <a:spLocks noGrp="1" noChangeArrowheads="1"/>
          </p:cNvSpPr>
          <p:nvPr>
            <p:ph type="subTitle" idx="1"/>
          </p:nvPr>
        </p:nvSpPr>
        <p:spPr>
          <a:xfrm>
            <a:off x="685800" y="2971800"/>
            <a:ext cx="4800600" cy="685800"/>
          </a:xfrm>
        </p:spPr>
        <p:txBody>
          <a:bodyPr/>
          <a:lstStyle>
            <a:lvl1pPr marL="0" indent="0">
              <a:buFontTx/>
              <a:buNone/>
              <a:defRPr sz="2000"/>
            </a:lvl1pPr>
          </a:lstStyle>
          <a:p>
            <a:pPr lvl="0"/>
            <a:r>
              <a:rPr lang="en-US" noProof="0" smtClean="0"/>
              <a:t>Click to edit Master subtitle style</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52400"/>
            <a:ext cx="868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03937" y="2792896"/>
            <a:ext cx="304006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4"/>
          <p:cNvSpPr>
            <a:spLocks noGrp="1" noChangeArrowheads="1"/>
          </p:cNvSpPr>
          <p:nvPr>
            <p:ph type="dt" sz="half" idx="2"/>
          </p:nvPr>
        </p:nvSpPr>
        <p:spPr bwMode="auto">
          <a:xfrm>
            <a:off x="457200" y="6477001"/>
            <a:ext cx="990600" cy="2285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eaLnBrk="1" hangingPunct="1">
              <a:defRPr sz="1200">
                <a:solidFill>
                  <a:schemeClr val="tx1"/>
                </a:solidFill>
                <a:latin typeface="Calibri" charset="0"/>
                <a:ea typeface="ＭＳ Ｐゴシック" charset="0"/>
              </a:defRPr>
            </a:lvl1pPr>
          </a:lstStyle>
          <a:p>
            <a:pPr>
              <a:defRPr/>
            </a:pPr>
            <a:fld id="{98419838-3ACF-4321-94DD-6CA718D38A63}" type="datetime5">
              <a:rPr lang="en-US" smtClean="0"/>
              <a:t>13-Jun-6</a:t>
            </a:fld>
            <a:endParaRPr lang="en-US" dirty="0"/>
          </a:p>
        </p:txBody>
      </p:sp>
      <p:sp>
        <p:nvSpPr>
          <p:cNvPr id="11" name="Rectangle 5"/>
          <p:cNvSpPr>
            <a:spLocks noGrp="1" noChangeArrowheads="1"/>
          </p:cNvSpPr>
          <p:nvPr>
            <p:ph type="ftr" sz="quarter" idx="3"/>
          </p:nvPr>
        </p:nvSpPr>
        <p:spPr bwMode="auto">
          <a:xfrm>
            <a:off x="1600200" y="6477001"/>
            <a:ext cx="6553200" cy="228599"/>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ctr" eaLnBrk="1" hangingPunct="1">
              <a:defRPr sz="1200">
                <a:solidFill>
                  <a:schemeClr val="tx1"/>
                </a:solidFill>
                <a:latin typeface="Calibri" charset="0"/>
                <a:ea typeface="ＭＳ Ｐゴシック" charset="0"/>
              </a:defRPr>
            </a:lvl1pPr>
          </a:lstStyle>
          <a:p>
            <a:pPr>
              <a:defRPr/>
            </a:pPr>
            <a:r>
              <a:rPr lang="en-US" smtClean="0"/>
              <a:t>HBE October Scope Analysis</a:t>
            </a:r>
            <a:endParaRPr lang="en-US" dirty="0"/>
          </a:p>
        </p:txBody>
      </p:sp>
      <p:sp>
        <p:nvSpPr>
          <p:cNvPr id="12" name="Rectangle 6"/>
          <p:cNvSpPr>
            <a:spLocks noGrp="1" noChangeArrowheads="1"/>
          </p:cNvSpPr>
          <p:nvPr>
            <p:ph type="sldNum" sz="quarter" idx="4"/>
          </p:nvPr>
        </p:nvSpPr>
        <p:spPr bwMode="auto">
          <a:xfrm>
            <a:off x="8305800" y="6477001"/>
            <a:ext cx="533400" cy="228600"/>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charset="0"/>
                <a:ea typeface="ＭＳ Ｐゴシック" charset="0"/>
              </a:defRPr>
            </a:lvl1pPr>
          </a:lstStyle>
          <a:p>
            <a:pPr>
              <a:defRPr/>
            </a:pPr>
            <a:fld id="{DF723219-60DA-43AB-8432-B1658EB96FC7}" type="slidenum">
              <a:rPr lang="en-US" smtClean="0"/>
              <a:pPr>
                <a:defRPr/>
              </a:pPr>
              <a:t>‹#›</a:t>
            </a:fld>
            <a:endParaRPr lang="en-US" dirty="0"/>
          </a:p>
        </p:txBody>
      </p:sp>
      <p:cxnSp>
        <p:nvCxnSpPr>
          <p:cNvPr id="13" name="Straight Connector 12"/>
          <p:cNvCxnSpPr/>
          <p:nvPr userDrawn="1"/>
        </p:nvCxnSpPr>
        <p:spPr bwMode="auto">
          <a:xfrm>
            <a:off x="0" y="6477000"/>
            <a:ext cx="9144000" cy="0"/>
          </a:xfrm>
          <a:prstGeom prst="line">
            <a:avLst/>
          </a:prstGeom>
          <a:noFill/>
          <a:ln w="38100" cap="flat" cmpd="sng" algn="ctr">
            <a:solidFill>
              <a:srgbClr val="17589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2"/>
          </p:nvPr>
        </p:nvSpPr>
        <p:spPr bwMode="auto">
          <a:xfrm>
            <a:off x="457200" y="6477001"/>
            <a:ext cx="990600" cy="2285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eaLnBrk="1" hangingPunct="1">
              <a:defRPr sz="1200">
                <a:solidFill>
                  <a:schemeClr val="tx1"/>
                </a:solidFill>
                <a:latin typeface="Calibri" charset="0"/>
                <a:ea typeface="ＭＳ Ｐゴシック" charset="0"/>
              </a:defRPr>
            </a:lvl1pPr>
          </a:lstStyle>
          <a:p>
            <a:pPr>
              <a:defRPr/>
            </a:pPr>
            <a:fld id="{38F55858-807B-4137-87EB-8E493672B5DE}" type="datetime5">
              <a:rPr lang="en-US" smtClean="0"/>
              <a:t>13-Jun-6</a:t>
            </a:fld>
            <a:endParaRPr lang="en-US" dirty="0"/>
          </a:p>
        </p:txBody>
      </p:sp>
      <p:sp>
        <p:nvSpPr>
          <p:cNvPr id="5" name="Rectangle 5"/>
          <p:cNvSpPr>
            <a:spLocks noGrp="1" noChangeArrowheads="1"/>
          </p:cNvSpPr>
          <p:nvPr>
            <p:ph type="ftr" sz="quarter" idx="3"/>
          </p:nvPr>
        </p:nvSpPr>
        <p:spPr bwMode="auto">
          <a:xfrm>
            <a:off x="1600200" y="6477001"/>
            <a:ext cx="6553200" cy="228599"/>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ctr" eaLnBrk="1" hangingPunct="1">
              <a:defRPr sz="1200">
                <a:solidFill>
                  <a:schemeClr val="tx1"/>
                </a:solidFill>
                <a:latin typeface="Calibri" charset="0"/>
                <a:ea typeface="ＭＳ Ｐゴシック" charset="0"/>
              </a:defRPr>
            </a:lvl1pPr>
          </a:lstStyle>
          <a:p>
            <a:pPr>
              <a:defRPr/>
            </a:pPr>
            <a:r>
              <a:rPr lang="en-US" smtClean="0"/>
              <a:t>HBE October Scope Analysis</a:t>
            </a:r>
            <a:endParaRPr lang="en-US" dirty="0"/>
          </a:p>
        </p:txBody>
      </p:sp>
      <p:sp>
        <p:nvSpPr>
          <p:cNvPr id="6" name="Rectangle 6"/>
          <p:cNvSpPr>
            <a:spLocks noGrp="1" noChangeArrowheads="1"/>
          </p:cNvSpPr>
          <p:nvPr>
            <p:ph type="sldNum" sz="quarter" idx="4"/>
          </p:nvPr>
        </p:nvSpPr>
        <p:spPr bwMode="auto">
          <a:xfrm>
            <a:off x="8305800" y="6477001"/>
            <a:ext cx="533400" cy="228600"/>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charset="0"/>
                <a:ea typeface="ＭＳ Ｐゴシック" charset="0"/>
              </a:defRPr>
            </a:lvl1pPr>
          </a:lstStyle>
          <a:p>
            <a:pPr>
              <a:defRPr/>
            </a:pPr>
            <a:fld id="{DF723219-60DA-43AB-8432-B1658EB96FC7}" type="slidenum">
              <a:rPr lang="en-US" smtClean="0"/>
              <a:pPr>
                <a:defRPr/>
              </a:pPr>
              <a:t>‹#›</a:t>
            </a:fld>
            <a:endParaRPr lang="en-US" dirty="0"/>
          </a:p>
        </p:txBody>
      </p:sp>
      <p:cxnSp>
        <p:nvCxnSpPr>
          <p:cNvPr id="7" name="Straight Connector 6"/>
          <p:cNvCxnSpPr/>
          <p:nvPr userDrawn="1"/>
        </p:nvCxnSpPr>
        <p:spPr bwMode="auto">
          <a:xfrm>
            <a:off x="0" y="6477000"/>
            <a:ext cx="9144000" cy="0"/>
          </a:xfrm>
          <a:prstGeom prst="line">
            <a:avLst/>
          </a:prstGeom>
          <a:noFill/>
          <a:ln w="38100" cap="flat" cmpd="sng" algn="ctr">
            <a:solidFill>
              <a:srgbClr val="17589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77200" y="990600"/>
            <a:ext cx="762000" cy="5334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671" y="990600"/>
            <a:ext cx="7426729"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2"/>
          </p:nvPr>
        </p:nvSpPr>
        <p:spPr bwMode="auto">
          <a:xfrm>
            <a:off x="457200" y="6477001"/>
            <a:ext cx="990600" cy="2285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eaLnBrk="1" hangingPunct="1">
              <a:defRPr sz="1200">
                <a:solidFill>
                  <a:schemeClr val="tx1"/>
                </a:solidFill>
                <a:latin typeface="Calibri" charset="0"/>
                <a:ea typeface="ＭＳ Ｐゴシック" charset="0"/>
              </a:defRPr>
            </a:lvl1pPr>
          </a:lstStyle>
          <a:p>
            <a:pPr>
              <a:defRPr/>
            </a:pPr>
            <a:fld id="{E8CC50F3-43F3-4470-B0C6-464BFD322CEC}" type="datetime5">
              <a:rPr lang="en-US" smtClean="0"/>
              <a:t>13-Jun-6</a:t>
            </a:fld>
            <a:endParaRPr lang="en-US" dirty="0"/>
          </a:p>
        </p:txBody>
      </p:sp>
      <p:sp>
        <p:nvSpPr>
          <p:cNvPr id="5" name="Rectangle 5"/>
          <p:cNvSpPr>
            <a:spLocks noGrp="1" noChangeArrowheads="1"/>
          </p:cNvSpPr>
          <p:nvPr>
            <p:ph type="ftr" sz="quarter" idx="3"/>
          </p:nvPr>
        </p:nvSpPr>
        <p:spPr bwMode="auto">
          <a:xfrm>
            <a:off x="1600200" y="6477001"/>
            <a:ext cx="6553200" cy="228599"/>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ctr" eaLnBrk="1" hangingPunct="1">
              <a:defRPr sz="1200">
                <a:solidFill>
                  <a:schemeClr val="tx1"/>
                </a:solidFill>
                <a:latin typeface="Calibri" charset="0"/>
                <a:ea typeface="ＭＳ Ｐゴシック" charset="0"/>
              </a:defRPr>
            </a:lvl1pPr>
          </a:lstStyle>
          <a:p>
            <a:pPr>
              <a:defRPr/>
            </a:pPr>
            <a:r>
              <a:rPr lang="en-US" smtClean="0"/>
              <a:t>HBE October Scope Analysis</a:t>
            </a:r>
            <a:endParaRPr lang="en-US" dirty="0"/>
          </a:p>
        </p:txBody>
      </p:sp>
      <p:sp>
        <p:nvSpPr>
          <p:cNvPr id="6" name="Rectangle 6"/>
          <p:cNvSpPr>
            <a:spLocks noGrp="1" noChangeArrowheads="1"/>
          </p:cNvSpPr>
          <p:nvPr>
            <p:ph type="sldNum" sz="quarter" idx="4"/>
          </p:nvPr>
        </p:nvSpPr>
        <p:spPr bwMode="auto">
          <a:xfrm>
            <a:off x="8305800" y="6477001"/>
            <a:ext cx="533400" cy="228600"/>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charset="0"/>
                <a:ea typeface="ＭＳ Ｐゴシック" charset="0"/>
              </a:defRPr>
            </a:lvl1pPr>
          </a:lstStyle>
          <a:p>
            <a:pPr>
              <a:defRPr/>
            </a:pPr>
            <a:fld id="{DF723219-60DA-43AB-8432-B1658EB96FC7}" type="slidenum">
              <a:rPr lang="en-US" smtClean="0"/>
              <a:pPr>
                <a:defRPr/>
              </a:pPr>
              <a:t>‹#›</a:t>
            </a:fld>
            <a:endParaRPr lang="en-US" dirty="0"/>
          </a:p>
        </p:txBody>
      </p:sp>
      <p:cxnSp>
        <p:nvCxnSpPr>
          <p:cNvPr id="7" name="Straight Connector 6"/>
          <p:cNvCxnSpPr/>
          <p:nvPr userDrawn="1"/>
        </p:nvCxnSpPr>
        <p:spPr bwMode="auto">
          <a:xfrm>
            <a:off x="0" y="6477000"/>
            <a:ext cx="9144000" cy="0"/>
          </a:xfrm>
          <a:prstGeom prst="line">
            <a:avLst/>
          </a:prstGeom>
          <a:noFill/>
          <a:ln w="38100" cap="flat" cmpd="sng" algn="ctr">
            <a:solidFill>
              <a:srgbClr val="17589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2"/>
          </p:nvPr>
        </p:nvSpPr>
        <p:spPr bwMode="auto">
          <a:xfrm>
            <a:off x="457200" y="6477001"/>
            <a:ext cx="990600" cy="2285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eaLnBrk="1" hangingPunct="1">
              <a:defRPr sz="1200">
                <a:solidFill>
                  <a:schemeClr val="tx1"/>
                </a:solidFill>
                <a:latin typeface="Calibri" charset="0"/>
                <a:ea typeface="ＭＳ Ｐゴシック" charset="0"/>
              </a:defRPr>
            </a:lvl1pPr>
          </a:lstStyle>
          <a:p>
            <a:pPr>
              <a:defRPr/>
            </a:pPr>
            <a:fld id="{F1867DFF-01A2-4FC2-91AD-E5EA753A0650}" type="datetime5">
              <a:rPr lang="en-US" smtClean="0"/>
              <a:t>13-Jun-6</a:t>
            </a:fld>
            <a:endParaRPr lang="en-US" dirty="0"/>
          </a:p>
        </p:txBody>
      </p:sp>
      <p:sp>
        <p:nvSpPr>
          <p:cNvPr id="5" name="Rectangle 5"/>
          <p:cNvSpPr>
            <a:spLocks noGrp="1" noChangeArrowheads="1"/>
          </p:cNvSpPr>
          <p:nvPr>
            <p:ph type="ftr" sz="quarter" idx="3"/>
          </p:nvPr>
        </p:nvSpPr>
        <p:spPr bwMode="auto">
          <a:xfrm>
            <a:off x="1600200" y="6477001"/>
            <a:ext cx="6553200" cy="228599"/>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ctr" eaLnBrk="1" hangingPunct="1">
              <a:defRPr sz="1200">
                <a:solidFill>
                  <a:schemeClr val="tx1"/>
                </a:solidFill>
                <a:latin typeface="Calibri" charset="0"/>
                <a:ea typeface="ＭＳ Ｐゴシック" charset="0"/>
              </a:defRPr>
            </a:lvl1pPr>
          </a:lstStyle>
          <a:p>
            <a:pPr>
              <a:defRPr/>
            </a:pPr>
            <a:r>
              <a:rPr lang="en-US" smtClean="0"/>
              <a:t>HBE October Scope Analysis</a:t>
            </a:r>
            <a:endParaRPr lang="en-US" dirty="0"/>
          </a:p>
        </p:txBody>
      </p:sp>
      <p:sp>
        <p:nvSpPr>
          <p:cNvPr id="6" name="Rectangle 6"/>
          <p:cNvSpPr>
            <a:spLocks noGrp="1" noChangeArrowheads="1"/>
          </p:cNvSpPr>
          <p:nvPr>
            <p:ph type="sldNum" sz="quarter" idx="4"/>
          </p:nvPr>
        </p:nvSpPr>
        <p:spPr bwMode="auto">
          <a:xfrm>
            <a:off x="8305800" y="6477001"/>
            <a:ext cx="533400" cy="228600"/>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charset="0"/>
                <a:ea typeface="ＭＳ Ｐゴシック" charset="0"/>
              </a:defRPr>
            </a:lvl1pPr>
          </a:lstStyle>
          <a:p>
            <a:pPr>
              <a:defRPr/>
            </a:pPr>
            <a:fld id="{DF723219-60DA-43AB-8432-B1658EB96FC7}" type="slidenum">
              <a:rPr lang="en-US" smtClean="0"/>
              <a:pPr>
                <a:defRPr/>
              </a:pPr>
              <a:t>‹#›</a:t>
            </a:fld>
            <a:endParaRPr lang="en-US" dirty="0"/>
          </a:p>
        </p:txBody>
      </p:sp>
      <p:cxnSp>
        <p:nvCxnSpPr>
          <p:cNvPr id="7" name="Straight Connector 6"/>
          <p:cNvCxnSpPr/>
          <p:nvPr userDrawn="1"/>
        </p:nvCxnSpPr>
        <p:spPr bwMode="auto">
          <a:xfrm>
            <a:off x="0" y="6477000"/>
            <a:ext cx="9144000" cy="0"/>
          </a:xfrm>
          <a:prstGeom prst="line">
            <a:avLst/>
          </a:prstGeom>
          <a:noFill/>
          <a:ln w="38100" cap="flat" cmpd="sng" algn="ctr">
            <a:solidFill>
              <a:srgbClr val="17589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2"/>
          </p:nvPr>
        </p:nvSpPr>
        <p:spPr bwMode="auto">
          <a:xfrm>
            <a:off x="457200" y="6477001"/>
            <a:ext cx="990600" cy="2285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eaLnBrk="1" hangingPunct="1">
              <a:defRPr sz="1200">
                <a:solidFill>
                  <a:schemeClr val="tx1"/>
                </a:solidFill>
                <a:latin typeface="Calibri" charset="0"/>
                <a:ea typeface="ＭＳ Ｐゴシック" charset="0"/>
              </a:defRPr>
            </a:lvl1pPr>
          </a:lstStyle>
          <a:p>
            <a:pPr>
              <a:defRPr/>
            </a:pPr>
            <a:fld id="{8CD460E2-445C-4DC6-9647-B75A73AF8EE4}" type="datetime5">
              <a:rPr lang="en-US" smtClean="0"/>
              <a:t>13-Jun-6</a:t>
            </a:fld>
            <a:endParaRPr lang="en-US" dirty="0"/>
          </a:p>
        </p:txBody>
      </p:sp>
      <p:sp>
        <p:nvSpPr>
          <p:cNvPr id="5" name="Rectangle 5"/>
          <p:cNvSpPr>
            <a:spLocks noGrp="1" noChangeArrowheads="1"/>
          </p:cNvSpPr>
          <p:nvPr>
            <p:ph type="ftr" sz="quarter" idx="3"/>
          </p:nvPr>
        </p:nvSpPr>
        <p:spPr bwMode="auto">
          <a:xfrm>
            <a:off x="1600200" y="6477001"/>
            <a:ext cx="6553200" cy="228599"/>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ctr" eaLnBrk="1" hangingPunct="1">
              <a:defRPr sz="1200">
                <a:solidFill>
                  <a:schemeClr val="tx1"/>
                </a:solidFill>
                <a:latin typeface="Calibri" charset="0"/>
                <a:ea typeface="ＭＳ Ｐゴシック" charset="0"/>
              </a:defRPr>
            </a:lvl1pPr>
          </a:lstStyle>
          <a:p>
            <a:pPr>
              <a:defRPr/>
            </a:pPr>
            <a:r>
              <a:rPr lang="en-US" smtClean="0"/>
              <a:t>HBE October Scope Analysis</a:t>
            </a:r>
            <a:endParaRPr lang="en-US" dirty="0"/>
          </a:p>
        </p:txBody>
      </p:sp>
      <p:sp>
        <p:nvSpPr>
          <p:cNvPr id="6" name="Rectangle 6"/>
          <p:cNvSpPr>
            <a:spLocks noGrp="1" noChangeArrowheads="1"/>
          </p:cNvSpPr>
          <p:nvPr>
            <p:ph type="sldNum" sz="quarter" idx="4"/>
          </p:nvPr>
        </p:nvSpPr>
        <p:spPr bwMode="auto">
          <a:xfrm>
            <a:off x="8305800" y="6477001"/>
            <a:ext cx="533400" cy="228600"/>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charset="0"/>
                <a:ea typeface="ＭＳ Ｐゴシック" charset="0"/>
              </a:defRPr>
            </a:lvl1pPr>
          </a:lstStyle>
          <a:p>
            <a:pPr>
              <a:defRPr/>
            </a:pPr>
            <a:fld id="{DF723219-60DA-43AB-8432-B1658EB96FC7}" type="slidenum">
              <a:rPr lang="en-US" smtClean="0"/>
              <a:pPr>
                <a:defRPr/>
              </a:pPr>
              <a:t>‹#›</a:t>
            </a:fld>
            <a:endParaRPr lang="en-US" dirty="0"/>
          </a:p>
        </p:txBody>
      </p:sp>
      <p:cxnSp>
        <p:nvCxnSpPr>
          <p:cNvPr id="7" name="Straight Connector 6"/>
          <p:cNvCxnSpPr/>
          <p:nvPr userDrawn="1"/>
        </p:nvCxnSpPr>
        <p:spPr bwMode="auto">
          <a:xfrm>
            <a:off x="0" y="6477000"/>
            <a:ext cx="9144000" cy="0"/>
          </a:xfrm>
          <a:prstGeom prst="line">
            <a:avLst/>
          </a:prstGeom>
          <a:noFill/>
          <a:ln w="38100" cap="flat" cmpd="sng" algn="ctr">
            <a:solidFill>
              <a:srgbClr val="17589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bwMode="auto">
          <a:xfrm>
            <a:off x="457200" y="6477001"/>
            <a:ext cx="990600" cy="2285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eaLnBrk="1" hangingPunct="1">
              <a:defRPr sz="1200">
                <a:solidFill>
                  <a:schemeClr val="tx1"/>
                </a:solidFill>
                <a:latin typeface="Calibri" charset="0"/>
                <a:ea typeface="ＭＳ Ｐゴシック" charset="0"/>
              </a:defRPr>
            </a:lvl1pPr>
          </a:lstStyle>
          <a:p>
            <a:pPr>
              <a:defRPr/>
            </a:pPr>
            <a:fld id="{24792ED6-5A04-42BA-82B6-7FF6E5619978}" type="datetime5">
              <a:rPr lang="en-US" smtClean="0"/>
              <a:t>13-Jun-6</a:t>
            </a:fld>
            <a:endParaRPr lang="en-US" dirty="0"/>
          </a:p>
        </p:txBody>
      </p:sp>
      <p:sp>
        <p:nvSpPr>
          <p:cNvPr id="6" name="Footer Placeholder 5"/>
          <p:cNvSpPr>
            <a:spLocks noGrp="1" noChangeArrowheads="1"/>
          </p:cNvSpPr>
          <p:nvPr>
            <p:ph type="ftr" sz="quarter" idx="3"/>
          </p:nvPr>
        </p:nvSpPr>
        <p:spPr bwMode="auto">
          <a:xfrm>
            <a:off x="1600200" y="6477001"/>
            <a:ext cx="6553200" cy="228599"/>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ctr" eaLnBrk="1" hangingPunct="1">
              <a:defRPr sz="1200">
                <a:solidFill>
                  <a:schemeClr val="tx1"/>
                </a:solidFill>
                <a:latin typeface="Calibri" charset="0"/>
                <a:ea typeface="ＭＳ Ｐゴシック" charset="0"/>
              </a:defRPr>
            </a:lvl1pPr>
          </a:lstStyle>
          <a:p>
            <a:pPr>
              <a:defRPr/>
            </a:pPr>
            <a:r>
              <a:rPr lang="en-US" smtClean="0"/>
              <a:t>HBE October Scope Analysis</a:t>
            </a:r>
            <a:endParaRPr lang="en-US" dirty="0"/>
          </a:p>
        </p:txBody>
      </p:sp>
      <p:sp>
        <p:nvSpPr>
          <p:cNvPr id="7" name="Slide Number Placeholder 6"/>
          <p:cNvSpPr>
            <a:spLocks noGrp="1" noChangeArrowheads="1"/>
          </p:cNvSpPr>
          <p:nvPr>
            <p:ph type="sldNum" sz="quarter" idx="4"/>
          </p:nvPr>
        </p:nvSpPr>
        <p:spPr bwMode="auto">
          <a:xfrm>
            <a:off x="8305800" y="6477001"/>
            <a:ext cx="533400" cy="228600"/>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charset="0"/>
                <a:ea typeface="ＭＳ Ｐゴシック" charset="0"/>
              </a:defRPr>
            </a:lvl1pPr>
          </a:lstStyle>
          <a:p>
            <a:pPr>
              <a:defRPr/>
            </a:pPr>
            <a:fld id="{DF723219-60DA-43AB-8432-B1658EB96FC7}" type="slidenum">
              <a:rPr lang="en-US" smtClean="0"/>
              <a:pPr>
                <a:defRPr/>
              </a:pPr>
              <a:t>‹#›</a:t>
            </a:fld>
            <a:endParaRPr lang="en-US" dirty="0"/>
          </a:p>
        </p:txBody>
      </p:sp>
      <p:cxnSp>
        <p:nvCxnSpPr>
          <p:cNvPr id="8" name="Straight Connector 7"/>
          <p:cNvCxnSpPr/>
          <p:nvPr userDrawn="1"/>
        </p:nvCxnSpPr>
        <p:spPr bwMode="auto">
          <a:xfrm>
            <a:off x="0" y="6477000"/>
            <a:ext cx="9144000" cy="0"/>
          </a:xfrm>
          <a:prstGeom prst="line">
            <a:avLst/>
          </a:prstGeom>
          <a:noFill/>
          <a:ln w="38100" cap="flat" cmpd="sng" algn="ctr">
            <a:solidFill>
              <a:srgbClr val="17589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144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54162"/>
            <a:ext cx="4040188"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9144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54162"/>
            <a:ext cx="4041775"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
          <p:cNvSpPr>
            <a:spLocks noGrp="1"/>
          </p:cNvSpPr>
          <p:nvPr>
            <p:ph type="title"/>
          </p:nvPr>
        </p:nvSpPr>
        <p:spPr>
          <a:xfrm>
            <a:off x="457200" y="274638"/>
            <a:ext cx="7315200" cy="563562"/>
          </a:xfrm>
        </p:spPr>
        <p:txBody>
          <a:bodyPr/>
          <a:lstStyle/>
          <a:p>
            <a:r>
              <a:rPr lang="en-US" smtClean="0"/>
              <a:t>Click to edit Master title style</a:t>
            </a:r>
            <a:endParaRPr lang="en-US"/>
          </a:p>
        </p:txBody>
      </p:sp>
      <p:sp>
        <p:nvSpPr>
          <p:cNvPr id="7" name="Rectangle 4"/>
          <p:cNvSpPr>
            <a:spLocks noGrp="1" noChangeArrowheads="1"/>
          </p:cNvSpPr>
          <p:nvPr>
            <p:ph type="dt" sz="half" idx="10"/>
          </p:nvPr>
        </p:nvSpPr>
        <p:spPr bwMode="auto">
          <a:xfrm>
            <a:off x="457200" y="6477001"/>
            <a:ext cx="990600" cy="2285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eaLnBrk="1" hangingPunct="1">
              <a:defRPr sz="1200">
                <a:solidFill>
                  <a:schemeClr val="tx1"/>
                </a:solidFill>
                <a:latin typeface="Calibri" charset="0"/>
                <a:ea typeface="ＭＳ Ｐゴシック" charset="0"/>
              </a:defRPr>
            </a:lvl1pPr>
          </a:lstStyle>
          <a:p>
            <a:pPr>
              <a:defRPr/>
            </a:pPr>
            <a:fld id="{D4438981-C76D-4967-9E94-EB76301CB881}" type="datetime5">
              <a:rPr lang="en-US" smtClean="0"/>
              <a:t>13-Jun-6</a:t>
            </a:fld>
            <a:endParaRPr lang="en-US" dirty="0"/>
          </a:p>
        </p:txBody>
      </p:sp>
      <p:sp>
        <p:nvSpPr>
          <p:cNvPr id="8" name="Rectangle 5"/>
          <p:cNvSpPr>
            <a:spLocks noGrp="1" noChangeArrowheads="1"/>
          </p:cNvSpPr>
          <p:nvPr>
            <p:ph type="ftr" sz="quarter" idx="11"/>
          </p:nvPr>
        </p:nvSpPr>
        <p:spPr bwMode="auto">
          <a:xfrm>
            <a:off x="1600200" y="6477001"/>
            <a:ext cx="6553200" cy="228599"/>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ctr" eaLnBrk="1" hangingPunct="1">
              <a:defRPr sz="1200">
                <a:solidFill>
                  <a:schemeClr val="tx1"/>
                </a:solidFill>
                <a:latin typeface="Calibri" charset="0"/>
                <a:ea typeface="ＭＳ Ｐゴシック" charset="0"/>
              </a:defRPr>
            </a:lvl1pPr>
          </a:lstStyle>
          <a:p>
            <a:pPr>
              <a:defRPr/>
            </a:pPr>
            <a:r>
              <a:rPr lang="en-US" smtClean="0"/>
              <a:t>HBE October Scope Analysis</a:t>
            </a:r>
            <a:endParaRPr lang="en-US" dirty="0"/>
          </a:p>
        </p:txBody>
      </p:sp>
      <p:sp>
        <p:nvSpPr>
          <p:cNvPr id="9" name="Rectangle 6"/>
          <p:cNvSpPr>
            <a:spLocks noGrp="1" noChangeArrowheads="1"/>
          </p:cNvSpPr>
          <p:nvPr>
            <p:ph type="sldNum" sz="quarter" idx="12"/>
          </p:nvPr>
        </p:nvSpPr>
        <p:spPr bwMode="auto">
          <a:xfrm>
            <a:off x="8305800" y="6477001"/>
            <a:ext cx="533400" cy="228600"/>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charset="0"/>
                <a:ea typeface="ＭＳ Ｐゴシック" charset="0"/>
              </a:defRPr>
            </a:lvl1pPr>
          </a:lstStyle>
          <a:p>
            <a:pPr>
              <a:defRPr/>
            </a:pPr>
            <a:fld id="{DF723219-60DA-43AB-8432-B1658EB96FC7}" type="slidenum">
              <a:rPr lang="en-US" smtClean="0"/>
              <a:pPr>
                <a:defRPr/>
              </a:pPr>
              <a:t>‹#›</a:t>
            </a:fld>
            <a:endParaRPr lang="en-US" dirty="0"/>
          </a:p>
        </p:txBody>
      </p:sp>
      <p:cxnSp>
        <p:nvCxnSpPr>
          <p:cNvPr id="10" name="Straight Connector 9"/>
          <p:cNvCxnSpPr/>
          <p:nvPr userDrawn="1"/>
        </p:nvCxnSpPr>
        <p:spPr bwMode="auto">
          <a:xfrm>
            <a:off x="0" y="6477000"/>
            <a:ext cx="9144000" cy="0"/>
          </a:xfrm>
          <a:prstGeom prst="line">
            <a:avLst/>
          </a:prstGeom>
          <a:noFill/>
          <a:ln w="38100" cap="flat" cmpd="sng" algn="ctr">
            <a:solidFill>
              <a:srgbClr val="17589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2"/>
          </p:nvPr>
        </p:nvSpPr>
        <p:spPr bwMode="auto">
          <a:xfrm>
            <a:off x="457200" y="6477001"/>
            <a:ext cx="990600" cy="2285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eaLnBrk="1" hangingPunct="1">
              <a:defRPr sz="1200">
                <a:solidFill>
                  <a:schemeClr val="tx1"/>
                </a:solidFill>
                <a:latin typeface="Calibri" charset="0"/>
                <a:ea typeface="ＭＳ Ｐゴシック" charset="0"/>
              </a:defRPr>
            </a:lvl1pPr>
          </a:lstStyle>
          <a:p>
            <a:pPr>
              <a:defRPr/>
            </a:pPr>
            <a:fld id="{5A10DF4A-66C4-4023-B6C1-482AD0B39BFA}" type="datetime5">
              <a:rPr lang="en-US" smtClean="0"/>
              <a:t>13-Jun-6</a:t>
            </a:fld>
            <a:endParaRPr lang="en-US" dirty="0"/>
          </a:p>
        </p:txBody>
      </p:sp>
      <p:sp>
        <p:nvSpPr>
          <p:cNvPr id="4" name="Rectangle 5"/>
          <p:cNvSpPr>
            <a:spLocks noGrp="1" noChangeArrowheads="1"/>
          </p:cNvSpPr>
          <p:nvPr>
            <p:ph type="ftr" sz="quarter" idx="3"/>
          </p:nvPr>
        </p:nvSpPr>
        <p:spPr bwMode="auto">
          <a:xfrm>
            <a:off x="1600200" y="6477001"/>
            <a:ext cx="6553200" cy="228599"/>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ctr" eaLnBrk="1" hangingPunct="1">
              <a:defRPr sz="1200">
                <a:solidFill>
                  <a:schemeClr val="tx1"/>
                </a:solidFill>
                <a:latin typeface="Calibri" charset="0"/>
                <a:ea typeface="ＭＳ Ｐゴシック" charset="0"/>
              </a:defRPr>
            </a:lvl1pPr>
          </a:lstStyle>
          <a:p>
            <a:pPr>
              <a:defRPr/>
            </a:pPr>
            <a:r>
              <a:rPr lang="en-US" smtClean="0"/>
              <a:t>HBE October Scope Analysis</a:t>
            </a:r>
            <a:endParaRPr lang="en-US" dirty="0"/>
          </a:p>
        </p:txBody>
      </p:sp>
      <p:sp>
        <p:nvSpPr>
          <p:cNvPr id="5" name="Rectangle 6"/>
          <p:cNvSpPr>
            <a:spLocks noGrp="1" noChangeArrowheads="1"/>
          </p:cNvSpPr>
          <p:nvPr>
            <p:ph type="sldNum" sz="quarter" idx="4"/>
          </p:nvPr>
        </p:nvSpPr>
        <p:spPr bwMode="auto">
          <a:xfrm>
            <a:off x="8305800" y="6477001"/>
            <a:ext cx="533400" cy="228600"/>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charset="0"/>
                <a:ea typeface="ＭＳ Ｐゴシック" charset="0"/>
              </a:defRPr>
            </a:lvl1pPr>
          </a:lstStyle>
          <a:p>
            <a:pPr>
              <a:defRPr/>
            </a:pPr>
            <a:fld id="{DF723219-60DA-43AB-8432-B1658EB96FC7}" type="slidenum">
              <a:rPr lang="en-US" smtClean="0"/>
              <a:pPr>
                <a:defRPr/>
              </a:pPr>
              <a:t>‹#›</a:t>
            </a:fld>
            <a:endParaRPr lang="en-US" dirty="0"/>
          </a:p>
        </p:txBody>
      </p:sp>
      <p:cxnSp>
        <p:nvCxnSpPr>
          <p:cNvPr id="6" name="Straight Connector 5"/>
          <p:cNvCxnSpPr/>
          <p:nvPr userDrawn="1"/>
        </p:nvCxnSpPr>
        <p:spPr bwMode="auto">
          <a:xfrm>
            <a:off x="0" y="6477000"/>
            <a:ext cx="9144000" cy="0"/>
          </a:xfrm>
          <a:prstGeom prst="line">
            <a:avLst/>
          </a:prstGeom>
          <a:noFill/>
          <a:ln w="38100" cap="flat" cmpd="sng" algn="ctr">
            <a:solidFill>
              <a:srgbClr val="17589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2"/>
          </p:nvPr>
        </p:nvSpPr>
        <p:spPr bwMode="auto">
          <a:xfrm>
            <a:off x="457200" y="6477001"/>
            <a:ext cx="990600" cy="2285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eaLnBrk="1" hangingPunct="1">
              <a:defRPr sz="1200">
                <a:solidFill>
                  <a:schemeClr val="tx1"/>
                </a:solidFill>
                <a:latin typeface="Calibri" charset="0"/>
                <a:ea typeface="ＭＳ Ｐゴシック" charset="0"/>
              </a:defRPr>
            </a:lvl1pPr>
          </a:lstStyle>
          <a:p>
            <a:pPr>
              <a:defRPr/>
            </a:pPr>
            <a:fld id="{E035E613-0EE3-46D2-8989-F0861AA1E01B}" type="datetime5">
              <a:rPr lang="en-US" smtClean="0"/>
              <a:t>13-Jun-6</a:t>
            </a:fld>
            <a:endParaRPr lang="en-US" dirty="0"/>
          </a:p>
        </p:txBody>
      </p:sp>
      <p:sp>
        <p:nvSpPr>
          <p:cNvPr id="3" name="Rectangle 5"/>
          <p:cNvSpPr>
            <a:spLocks noGrp="1" noChangeArrowheads="1"/>
          </p:cNvSpPr>
          <p:nvPr>
            <p:ph type="ftr" sz="quarter" idx="3"/>
          </p:nvPr>
        </p:nvSpPr>
        <p:spPr bwMode="auto">
          <a:xfrm>
            <a:off x="1600200" y="6477001"/>
            <a:ext cx="6553200" cy="228599"/>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ctr" eaLnBrk="1" hangingPunct="1">
              <a:defRPr sz="1200">
                <a:solidFill>
                  <a:schemeClr val="tx1"/>
                </a:solidFill>
                <a:latin typeface="Calibri" charset="0"/>
                <a:ea typeface="ＭＳ Ｐゴシック" charset="0"/>
              </a:defRPr>
            </a:lvl1pPr>
          </a:lstStyle>
          <a:p>
            <a:pPr>
              <a:defRPr/>
            </a:pPr>
            <a:r>
              <a:rPr lang="en-US" smtClean="0"/>
              <a:t>HBE October Scope Analysis</a:t>
            </a:r>
            <a:endParaRPr lang="en-US" dirty="0"/>
          </a:p>
        </p:txBody>
      </p:sp>
      <p:sp>
        <p:nvSpPr>
          <p:cNvPr id="4" name="Rectangle 6"/>
          <p:cNvSpPr>
            <a:spLocks noGrp="1" noChangeArrowheads="1"/>
          </p:cNvSpPr>
          <p:nvPr>
            <p:ph type="sldNum" sz="quarter" idx="4"/>
          </p:nvPr>
        </p:nvSpPr>
        <p:spPr bwMode="auto">
          <a:xfrm>
            <a:off x="8305800" y="6477001"/>
            <a:ext cx="533400" cy="228600"/>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charset="0"/>
                <a:ea typeface="ＭＳ Ｐゴシック" charset="0"/>
              </a:defRPr>
            </a:lvl1pPr>
          </a:lstStyle>
          <a:p>
            <a:pPr>
              <a:defRPr/>
            </a:pPr>
            <a:fld id="{DF723219-60DA-43AB-8432-B1658EB96FC7}" type="slidenum">
              <a:rPr lang="en-US" smtClean="0"/>
              <a:pPr>
                <a:defRPr/>
              </a:pPr>
              <a:t>‹#›</a:t>
            </a:fld>
            <a:endParaRPr lang="en-US" dirty="0"/>
          </a:p>
        </p:txBody>
      </p:sp>
      <p:cxnSp>
        <p:nvCxnSpPr>
          <p:cNvPr id="5" name="Straight Connector 4"/>
          <p:cNvCxnSpPr/>
          <p:nvPr userDrawn="1"/>
        </p:nvCxnSpPr>
        <p:spPr bwMode="auto">
          <a:xfrm>
            <a:off x="0" y="6477000"/>
            <a:ext cx="9144000" cy="0"/>
          </a:xfrm>
          <a:prstGeom prst="line">
            <a:avLst/>
          </a:prstGeom>
          <a:noFill/>
          <a:ln w="38100" cap="flat" cmpd="sng" algn="ctr">
            <a:solidFill>
              <a:srgbClr val="17589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28687"/>
            <a:ext cx="3008313" cy="82391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28687"/>
            <a:ext cx="5111750" cy="5395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828801"/>
            <a:ext cx="3008313" cy="44957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bwMode="auto">
          <a:xfrm>
            <a:off x="457200" y="6477001"/>
            <a:ext cx="990600" cy="2285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eaLnBrk="1" hangingPunct="1">
              <a:defRPr sz="1200">
                <a:solidFill>
                  <a:schemeClr val="tx1"/>
                </a:solidFill>
                <a:latin typeface="Calibri" charset="0"/>
                <a:ea typeface="ＭＳ Ｐゴシック" charset="0"/>
              </a:defRPr>
            </a:lvl1pPr>
          </a:lstStyle>
          <a:p>
            <a:pPr>
              <a:defRPr/>
            </a:pPr>
            <a:fld id="{FA0A0981-EDBD-42E5-98A8-3F3706344F6B}" type="datetime5">
              <a:rPr lang="en-US" smtClean="0"/>
              <a:t>13-Jun-6</a:t>
            </a:fld>
            <a:endParaRPr lang="en-US" dirty="0"/>
          </a:p>
        </p:txBody>
      </p:sp>
      <p:sp>
        <p:nvSpPr>
          <p:cNvPr id="6" name="Footer Placeholder 5"/>
          <p:cNvSpPr>
            <a:spLocks noGrp="1" noChangeArrowheads="1"/>
          </p:cNvSpPr>
          <p:nvPr>
            <p:ph type="ftr" sz="quarter" idx="3"/>
          </p:nvPr>
        </p:nvSpPr>
        <p:spPr bwMode="auto">
          <a:xfrm>
            <a:off x="1600200" y="6477001"/>
            <a:ext cx="6553200" cy="228599"/>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ctr" eaLnBrk="1" hangingPunct="1">
              <a:defRPr sz="1200">
                <a:solidFill>
                  <a:schemeClr val="tx1"/>
                </a:solidFill>
                <a:latin typeface="Calibri" charset="0"/>
                <a:ea typeface="ＭＳ Ｐゴシック" charset="0"/>
              </a:defRPr>
            </a:lvl1pPr>
          </a:lstStyle>
          <a:p>
            <a:pPr>
              <a:defRPr/>
            </a:pPr>
            <a:r>
              <a:rPr lang="en-US" smtClean="0"/>
              <a:t>HBE October Scope Analysis</a:t>
            </a:r>
            <a:endParaRPr lang="en-US" dirty="0"/>
          </a:p>
        </p:txBody>
      </p:sp>
      <p:sp>
        <p:nvSpPr>
          <p:cNvPr id="7" name="Slide Number Placeholder 6"/>
          <p:cNvSpPr>
            <a:spLocks noGrp="1" noChangeArrowheads="1"/>
          </p:cNvSpPr>
          <p:nvPr>
            <p:ph type="sldNum" sz="quarter" idx="4"/>
          </p:nvPr>
        </p:nvSpPr>
        <p:spPr bwMode="auto">
          <a:xfrm>
            <a:off x="8305800" y="6477001"/>
            <a:ext cx="533400" cy="228600"/>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charset="0"/>
                <a:ea typeface="ＭＳ Ｐゴシック" charset="0"/>
              </a:defRPr>
            </a:lvl1pPr>
          </a:lstStyle>
          <a:p>
            <a:pPr>
              <a:defRPr/>
            </a:pPr>
            <a:fld id="{DF723219-60DA-43AB-8432-B1658EB96FC7}" type="slidenum">
              <a:rPr lang="en-US" smtClean="0"/>
              <a:pPr>
                <a:defRPr/>
              </a:pPr>
              <a:t>‹#›</a:t>
            </a:fld>
            <a:endParaRPr lang="en-US" dirty="0"/>
          </a:p>
        </p:txBody>
      </p:sp>
      <p:cxnSp>
        <p:nvCxnSpPr>
          <p:cNvPr id="8" name="Straight Connector 7"/>
          <p:cNvCxnSpPr/>
          <p:nvPr userDrawn="1"/>
        </p:nvCxnSpPr>
        <p:spPr bwMode="auto">
          <a:xfrm>
            <a:off x="0" y="6477000"/>
            <a:ext cx="9144000" cy="0"/>
          </a:xfrm>
          <a:prstGeom prst="line">
            <a:avLst/>
          </a:prstGeom>
          <a:noFill/>
          <a:ln w="38100" cap="flat" cmpd="sng" algn="ctr">
            <a:solidFill>
              <a:srgbClr val="17589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66778"/>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87895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633516"/>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bwMode="auto">
          <a:xfrm>
            <a:off x="457200" y="6477001"/>
            <a:ext cx="990600" cy="2285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eaLnBrk="1" hangingPunct="1">
              <a:defRPr sz="1200">
                <a:solidFill>
                  <a:schemeClr val="tx1"/>
                </a:solidFill>
                <a:latin typeface="Calibri" charset="0"/>
                <a:ea typeface="ＭＳ Ｐゴシック" charset="0"/>
              </a:defRPr>
            </a:lvl1pPr>
          </a:lstStyle>
          <a:p>
            <a:pPr>
              <a:defRPr/>
            </a:pPr>
            <a:fld id="{237BDB5B-8E2A-4F0A-98CF-2660D79AD0CD}" type="datetime5">
              <a:rPr lang="en-US" smtClean="0"/>
              <a:t>13-Jun-6</a:t>
            </a:fld>
            <a:endParaRPr lang="en-US" dirty="0"/>
          </a:p>
        </p:txBody>
      </p:sp>
      <p:sp>
        <p:nvSpPr>
          <p:cNvPr id="6" name="Footer Placeholder 5"/>
          <p:cNvSpPr>
            <a:spLocks noGrp="1" noChangeArrowheads="1"/>
          </p:cNvSpPr>
          <p:nvPr>
            <p:ph type="ftr" sz="quarter" idx="3"/>
          </p:nvPr>
        </p:nvSpPr>
        <p:spPr bwMode="auto">
          <a:xfrm>
            <a:off x="1600200" y="6477001"/>
            <a:ext cx="6553200" cy="228599"/>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ctr" eaLnBrk="1" hangingPunct="1">
              <a:defRPr sz="1200">
                <a:solidFill>
                  <a:schemeClr val="tx1"/>
                </a:solidFill>
                <a:latin typeface="Calibri" charset="0"/>
                <a:ea typeface="ＭＳ Ｐゴシック" charset="0"/>
              </a:defRPr>
            </a:lvl1pPr>
          </a:lstStyle>
          <a:p>
            <a:pPr>
              <a:defRPr/>
            </a:pPr>
            <a:r>
              <a:rPr lang="en-US" smtClean="0"/>
              <a:t>HBE October Scope Analysis</a:t>
            </a:r>
            <a:endParaRPr lang="en-US" dirty="0"/>
          </a:p>
        </p:txBody>
      </p:sp>
      <p:sp>
        <p:nvSpPr>
          <p:cNvPr id="7" name="Slide Number Placeholder 6"/>
          <p:cNvSpPr>
            <a:spLocks noGrp="1" noChangeArrowheads="1"/>
          </p:cNvSpPr>
          <p:nvPr>
            <p:ph type="sldNum" sz="quarter" idx="4"/>
          </p:nvPr>
        </p:nvSpPr>
        <p:spPr bwMode="auto">
          <a:xfrm>
            <a:off x="8305800" y="6477001"/>
            <a:ext cx="533400" cy="228600"/>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charset="0"/>
                <a:ea typeface="ＭＳ Ｐゴシック" charset="0"/>
              </a:defRPr>
            </a:lvl1pPr>
          </a:lstStyle>
          <a:p>
            <a:pPr>
              <a:defRPr/>
            </a:pPr>
            <a:fld id="{DF723219-60DA-43AB-8432-B1658EB96FC7}" type="slidenum">
              <a:rPr lang="en-US" smtClean="0"/>
              <a:pPr>
                <a:defRPr/>
              </a:pPr>
              <a:t>‹#›</a:t>
            </a:fld>
            <a:endParaRPr lang="en-US" dirty="0"/>
          </a:p>
        </p:txBody>
      </p:sp>
      <p:cxnSp>
        <p:nvCxnSpPr>
          <p:cNvPr id="8" name="Straight Connector 7"/>
          <p:cNvCxnSpPr/>
          <p:nvPr userDrawn="1"/>
        </p:nvCxnSpPr>
        <p:spPr bwMode="auto">
          <a:xfrm>
            <a:off x="0" y="6477000"/>
            <a:ext cx="9144000" cy="0"/>
          </a:xfrm>
          <a:prstGeom prst="line">
            <a:avLst/>
          </a:prstGeom>
          <a:noFill/>
          <a:ln w="38100" cap="flat" cmpd="sng" algn="ctr">
            <a:solidFill>
              <a:srgbClr val="17589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457200" y="274638"/>
            <a:ext cx="73152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219200"/>
            <a:ext cx="8382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Rectangle 4"/>
          <p:cNvSpPr>
            <a:spLocks noGrp="1" noChangeArrowheads="1"/>
          </p:cNvSpPr>
          <p:nvPr>
            <p:ph type="dt" sz="half" idx="2"/>
          </p:nvPr>
        </p:nvSpPr>
        <p:spPr bwMode="auto">
          <a:xfrm>
            <a:off x="457200" y="6477001"/>
            <a:ext cx="990600" cy="2285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eaLnBrk="1" hangingPunct="1">
              <a:defRPr sz="1200">
                <a:solidFill>
                  <a:schemeClr val="tx1"/>
                </a:solidFill>
                <a:latin typeface="Calibri" charset="0"/>
                <a:ea typeface="ＭＳ Ｐゴシック" charset="0"/>
              </a:defRPr>
            </a:lvl1pPr>
          </a:lstStyle>
          <a:p>
            <a:pPr>
              <a:defRPr/>
            </a:pPr>
            <a:fld id="{6BD2D95C-A015-4E1B-92D9-981BA83C6B92}" type="datetime5">
              <a:rPr lang="en-US" smtClean="0"/>
              <a:t>13-Jun-6</a:t>
            </a:fld>
            <a:endParaRPr lang="en-US" dirty="0"/>
          </a:p>
        </p:txBody>
      </p:sp>
      <p:sp>
        <p:nvSpPr>
          <p:cNvPr id="1029" name="Rectangle 5"/>
          <p:cNvSpPr>
            <a:spLocks noGrp="1" noChangeArrowheads="1"/>
          </p:cNvSpPr>
          <p:nvPr>
            <p:ph type="ftr" sz="quarter" idx="3"/>
          </p:nvPr>
        </p:nvSpPr>
        <p:spPr bwMode="auto">
          <a:xfrm>
            <a:off x="1600200" y="6477001"/>
            <a:ext cx="6553200" cy="228599"/>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ctr" eaLnBrk="1" hangingPunct="1">
              <a:defRPr sz="1200">
                <a:solidFill>
                  <a:schemeClr val="tx1"/>
                </a:solidFill>
                <a:latin typeface="Calibri" charset="0"/>
                <a:ea typeface="ＭＳ Ｐゴシック" charset="0"/>
              </a:defRPr>
            </a:lvl1pPr>
          </a:lstStyle>
          <a:p>
            <a:pPr>
              <a:defRPr/>
            </a:pPr>
            <a:r>
              <a:rPr lang="en-US" smtClean="0"/>
              <a:t>HBE October Scope Analysis</a:t>
            </a:r>
            <a:endParaRPr lang="en-US" dirty="0"/>
          </a:p>
        </p:txBody>
      </p:sp>
      <p:sp>
        <p:nvSpPr>
          <p:cNvPr id="1030" name="Rectangle 6"/>
          <p:cNvSpPr>
            <a:spLocks noGrp="1" noChangeArrowheads="1"/>
          </p:cNvSpPr>
          <p:nvPr>
            <p:ph type="sldNum" sz="quarter" idx="4"/>
          </p:nvPr>
        </p:nvSpPr>
        <p:spPr bwMode="auto">
          <a:xfrm>
            <a:off x="8305800" y="6477001"/>
            <a:ext cx="533400" cy="228600"/>
          </a:xfrm>
          <a:prstGeom prst="rect">
            <a:avLst/>
          </a:prstGeom>
          <a:noFill/>
          <a:ln>
            <a:noFill/>
          </a:ln>
          <a:effectLst/>
          <a:extLst>
            <a:ext uri="{FAA26D3D-D897-4be2-8F04-BA451C77F1D7}"/>
          </a:extLst>
        </p:spPr>
        <p:txBody>
          <a:bodyPr vert="horz" wrap="square" lIns="91440" tIns="45720" rIns="91440" bIns="45720" numCol="1" anchor="ctr" anchorCtr="0" compatLnSpc="1">
            <a:prstTxWarp prst="textNoShape">
              <a:avLst/>
            </a:prstTxWarp>
          </a:bodyPr>
          <a:lstStyle>
            <a:lvl1pPr algn="r" eaLnBrk="1" hangingPunct="1">
              <a:defRPr sz="1200">
                <a:solidFill>
                  <a:schemeClr val="tx1"/>
                </a:solidFill>
                <a:latin typeface="Calibri" charset="0"/>
                <a:ea typeface="ＭＳ Ｐゴシック" charset="0"/>
              </a:defRPr>
            </a:lvl1pPr>
          </a:lstStyle>
          <a:p>
            <a:pPr>
              <a:defRPr/>
            </a:pPr>
            <a:fld id="{DF723219-60DA-43AB-8432-B1658EB96FC7}" type="slidenum">
              <a:rPr lang="en-US" smtClean="0"/>
              <a:pPr>
                <a:defRPr/>
              </a:pPr>
              <a:t>‹#›</a:t>
            </a:fld>
            <a:endParaRPr lang="en-US" dirty="0"/>
          </a:p>
        </p:txBody>
      </p:sp>
      <p:cxnSp>
        <p:nvCxnSpPr>
          <p:cNvPr id="5" name="Straight Connector 4"/>
          <p:cNvCxnSpPr/>
          <p:nvPr/>
        </p:nvCxnSpPr>
        <p:spPr bwMode="auto">
          <a:xfrm>
            <a:off x="0" y="838200"/>
            <a:ext cx="9144000" cy="0"/>
          </a:xfrm>
          <a:prstGeom prst="line">
            <a:avLst/>
          </a:prstGeom>
          <a:noFill/>
          <a:ln w="38100" cap="flat" cmpd="sng" algn="ctr">
            <a:solidFill>
              <a:srgbClr val="17589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16" name="Straight Connector 15"/>
          <p:cNvCxnSpPr/>
          <p:nvPr/>
        </p:nvCxnSpPr>
        <p:spPr bwMode="auto">
          <a:xfrm>
            <a:off x="0" y="6477000"/>
            <a:ext cx="9144000" cy="0"/>
          </a:xfrm>
          <a:prstGeom prst="line">
            <a:avLst/>
          </a:prstGeom>
          <a:noFill/>
          <a:ln w="38100" cap="flat" cmpd="sng" algn="ctr">
            <a:solidFill>
              <a:srgbClr val="17589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pic>
        <p:nvPicPr>
          <p:cNvPr id="4" name="Picture 3"/>
          <p:cNvPicPr>
            <a:picLocks noChangeAspect="1"/>
          </p:cNvPicPr>
          <p:nvPr/>
        </p:nvPicPr>
        <p:blipFill rotWithShape="1">
          <a:blip r:embed="rId13">
            <a:extLst>
              <a:ext uri="{28A0092B-C50C-407E-A947-70E740481C1C}">
                <a14:useLocalDpi xmlns:a14="http://schemas.microsoft.com/office/drawing/2010/main" val="0"/>
              </a:ext>
            </a:extLst>
          </a:blip>
          <a:srcRect t="30409" b="34796"/>
          <a:stretch/>
        </p:blipFill>
        <p:spPr>
          <a:xfrm>
            <a:off x="6647080" y="460307"/>
            <a:ext cx="2481262" cy="365367"/>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p:txStyles>
    <p:titleStyle>
      <a:lvl1pPr algn="l" rtl="0" eaLnBrk="1" fontAlgn="base" hangingPunct="1">
        <a:spcBef>
          <a:spcPct val="0"/>
        </a:spcBef>
        <a:spcAft>
          <a:spcPct val="0"/>
        </a:spcAft>
        <a:defRPr sz="2800" b="1">
          <a:solidFill>
            <a:srgbClr val="175892"/>
          </a:solidFill>
          <a:latin typeface="+mj-lt"/>
          <a:ea typeface="+mj-ea"/>
          <a:cs typeface="+mj-cs"/>
        </a:defRPr>
      </a:lvl1pPr>
      <a:lvl2pPr algn="l" rtl="0" eaLnBrk="1" fontAlgn="base" hangingPunct="1">
        <a:spcBef>
          <a:spcPct val="0"/>
        </a:spcBef>
        <a:spcAft>
          <a:spcPct val="0"/>
        </a:spcAft>
        <a:defRPr sz="2800" b="1">
          <a:solidFill>
            <a:srgbClr val="175892"/>
          </a:solidFill>
          <a:latin typeface="Calibri" charset="0"/>
          <a:ea typeface="ＭＳ Ｐゴシック" charset="0"/>
          <a:cs typeface="Arial" charset="0"/>
        </a:defRPr>
      </a:lvl2pPr>
      <a:lvl3pPr algn="l" rtl="0" eaLnBrk="1" fontAlgn="base" hangingPunct="1">
        <a:spcBef>
          <a:spcPct val="0"/>
        </a:spcBef>
        <a:spcAft>
          <a:spcPct val="0"/>
        </a:spcAft>
        <a:defRPr sz="2800" b="1">
          <a:solidFill>
            <a:srgbClr val="175892"/>
          </a:solidFill>
          <a:latin typeface="Calibri" charset="0"/>
          <a:ea typeface="ＭＳ Ｐゴシック" charset="0"/>
          <a:cs typeface="Arial" charset="0"/>
        </a:defRPr>
      </a:lvl3pPr>
      <a:lvl4pPr algn="l" rtl="0" eaLnBrk="1" fontAlgn="base" hangingPunct="1">
        <a:spcBef>
          <a:spcPct val="0"/>
        </a:spcBef>
        <a:spcAft>
          <a:spcPct val="0"/>
        </a:spcAft>
        <a:defRPr sz="2800" b="1">
          <a:solidFill>
            <a:srgbClr val="175892"/>
          </a:solidFill>
          <a:latin typeface="Calibri" charset="0"/>
          <a:ea typeface="ＭＳ Ｐゴシック" charset="0"/>
          <a:cs typeface="Arial" charset="0"/>
        </a:defRPr>
      </a:lvl4pPr>
      <a:lvl5pPr algn="l" rtl="0" eaLnBrk="1" fontAlgn="base" hangingPunct="1">
        <a:spcBef>
          <a:spcPct val="0"/>
        </a:spcBef>
        <a:spcAft>
          <a:spcPct val="0"/>
        </a:spcAft>
        <a:defRPr sz="2800" b="1">
          <a:solidFill>
            <a:srgbClr val="175892"/>
          </a:solidFill>
          <a:latin typeface="Calibri" charset="0"/>
          <a:ea typeface="ＭＳ Ｐゴシック" charset="0"/>
          <a:cs typeface="Arial" charset="0"/>
        </a:defRPr>
      </a:lvl5pPr>
      <a:lvl6pPr marL="457200" algn="l" rtl="0" eaLnBrk="1" fontAlgn="base" hangingPunct="1">
        <a:spcBef>
          <a:spcPct val="0"/>
        </a:spcBef>
        <a:spcAft>
          <a:spcPct val="0"/>
        </a:spcAft>
        <a:defRPr sz="2800" b="1">
          <a:solidFill>
            <a:srgbClr val="175892"/>
          </a:solidFill>
          <a:latin typeface="Calibri" charset="0"/>
          <a:ea typeface="ＭＳ Ｐゴシック" charset="0"/>
          <a:cs typeface="Arial" charset="0"/>
        </a:defRPr>
      </a:lvl6pPr>
      <a:lvl7pPr marL="914400" algn="l" rtl="0" eaLnBrk="1" fontAlgn="base" hangingPunct="1">
        <a:spcBef>
          <a:spcPct val="0"/>
        </a:spcBef>
        <a:spcAft>
          <a:spcPct val="0"/>
        </a:spcAft>
        <a:defRPr sz="2800" b="1">
          <a:solidFill>
            <a:srgbClr val="175892"/>
          </a:solidFill>
          <a:latin typeface="Calibri" charset="0"/>
          <a:ea typeface="ＭＳ Ｐゴシック" charset="0"/>
          <a:cs typeface="Arial" charset="0"/>
        </a:defRPr>
      </a:lvl7pPr>
      <a:lvl8pPr marL="1371600" algn="l" rtl="0" eaLnBrk="1" fontAlgn="base" hangingPunct="1">
        <a:spcBef>
          <a:spcPct val="0"/>
        </a:spcBef>
        <a:spcAft>
          <a:spcPct val="0"/>
        </a:spcAft>
        <a:defRPr sz="2800" b="1">
          <a:solidFill>
            <a:srgbClr val="175892"/>
          </a:solidFill>
          <a:latin typeface="Calibri" charset="0"/>
          <a:ea typeface="ＭＳ Ｐゴシック" charset="0"/>
          <a:cs typeface="Arial" charset="0"/>
        </a:defRPr>
      </a:lvl8pPr>
      <a:lvl9pPr marL="1828800" algn="l" rtl="0" eaLnBrk="1" fontAlgn="base" hangingPunct="1">
        <a:spcBef>
          <a:spcPct val="0"/>
        </a:spcBef>
        <a:spcAft>
          <a:spcPct val="0"/>
        </a:spcAft>
        <a:defRPr sz="2800" b="1">
          <a:solidFill>
            <a:srgbClr val="175892"/>
          </a:solidFill>
          <a:latin typeface="Calibri" charset="0"/>
          <a:ea typeface="ＭＳ Ｐゴシック" charset="0"/>
          <a:cs typeface="Arial" charset="0"/>
        </a:defRPr>
      </a:lvl9pPr>
    </p:titleStyle>
    <p:bodyStyle>
      <a:lvl1pPr marL="173038" indent="-173038" algn="l" rtl="0" eaLnBrk="1" fontAlgn="base" hangingPunct="1">
        <a:lnSpc>
          <a:spcPct val="90000"/>
        </a:lnSpc>
        <a:spcBef>
          <a:spcPct val="5000"/>
        </a:spcBef>
        <a:spcAft>
          <a:spcPct val="5000"/>
        </a:spcAft>
        <a:buChar char="•"/>
        <a:defRPr sz="2400">
          <a:solidFill>
            <a:schemeClr val="tx1"/>
          </a:solidFill>
          <a:latin typeface="+mn-lt"/>
          <a:ea typeface="+mn-ea"/>
          <a:cs typeface="+mn-cs"/>
        </a:defRPr>
      </a:lvl1pPr>
      <a:lvl2pPr marL="460375" indent="-173038" algn="l" rtl="0" eaLnBrk="1" fontAlgn="base" hangingPunct="1">
        <a:lnSpc>
          <a:spcPct val="90000"/>
        </a:lnSpc>
        <a:spcBef>
          <a:spcPct val="5000"/>
        </a:spcBef>
        <a:spcAft>
          <a:spcPct val="5000"/>
        </a:spcAft>
        <a:buChar char="–"/>
        <a:defRPr sz="2000">
          <a:solidFill>
            <a:schemeClr val="tx1"/>
          </a:solidFill>
          <a:latin typeface="+mn-lt"/>
          <a:ea typeface="Arial" charset="0"/>
          <a:cs typeface="+mn-cs"/>
        </a:defRPr>
      </a:lvl2pPr>
      <a:lvl3pPr marL="741363" indent="-166688" algn="l" rtl="0" eaLnBrk="1" fontAlgn="base" hangingPunct="1">
        <a:lnSpc>
          <a:spcPct val="90000"/>
        </a:lnSpc>
        <a:spcBef>
          <a:spcPct val="5000"/>
        </a:spcBef>
        <a:spcAft>
          <a:spcPct val="5000"/>
        </a:spcAft>
        <a:buChar char="•"/>
        <a:defRPr>
          <a:solidFill>
            <a:schemeClr val="tx1"/>
          </a:solidFill>
          <a:latin typeface="+mn-lt"/>
          <a:ea typeface="Arial" charset="0"/>
          <a:cs typeface="+mn-cs"/>
        </a:defRPr>
      </a:lvl3pPr>
      <a:lvl4pPr marL="1030288" indent="-174625"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4pPr>
      <a:lvl5pPr marL="13176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5pPr>
      <a:lvl6pPr marL="17748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6pPr>
      <a:lvl7pPr marL="22320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7pPr>
      <a:lvl8pPr marL="26892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8pPr>
      <a:lvl9pPr marL="31464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ike.maslack@partner.state.vt.u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gif"/></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gif"/></Relationships>
</file>

<file path=ppt/slides/_rels/slide2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Excel_Worksheet1.xlsx"/></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838200" y="1676400"/>
            <a:ext cx="7924800" cy="2209800"/>
          </a:xfrm>
        </p:spPr>
        <p:txBody>
          <a:bodyPr/>
          <a:lstStyle/>
          <a:p>
            <a:pPr eaLnBrk="1" hangingPunct="1"/>
            <a:r>
              <a:rPr lang="en-US" sz="4000" dirty="0"/>
              <a:t>Health </a:t>
            </a:r>
            <a:r>
              <a:rPr lang="en-US" sz="4000" dirty="0" smtClean="0"/>
              <a:t>Services Enterprise (HSE)</a:t>
            </a:r>
            <a:r>
              <a:rPr lang="en-US" sz="4000" dirty="0"/>
              <a:t/>
            </a:r>
            <a:br>
              <a:rPr lang="en-US" sz="4000" dirty="0"/>
            </a:br>
            <a:r>
              <a:rPr lang="en-US" dirty="0" smtClean="0"/>
              <a:t>Release 1 - The Exchange</a:t>
            </a:r>
            <a:r>
              <a:rPr lang="en-US" sz="3200" dirty="0" smtClean="0"/>
              <a:t/>
            </a:r>
            <a:br>
              <a:rPr lang="en-US" sz="3200" dirty="0" smtClean="0"/>
            </a:br>
            <a:r>
              <a:rPr lang="en-US" sz="3200" dirty="0" smtClean="0"/>
              <a:t>- Recommendations for 01Oct Scope -</a:t>
            </a:r>
            <a:r>
              <a:rPr lang="en-US" sz="3200" dirty="0"/>
              <a:t/>
            </a:r>
            <a:br>
              <a:rPr lang="en-US" sz="3200" dirty="0"/>
            </a:br>
            <a:r>
              <a:rPr lang="en-US" sz="2800" dirty="0" smtClean="0"/>
              <a:t/>
            </a:r>
            <a:br>
              <a:rPr lang="en-US" sz="2800" dirty="0" smtClean="0"/>
            </a:br>
            <a:r>
              <a:rPr lang="en-US" sz="2400" dirty="0" smtClean="0"/>
              <a:t>May 29</a:t>
            </a:r>
            <a:r>
              <a:rPr lang="en-US" sz="2400" baseline="30000" dirty="0" smtClean="0"/>
              <a:t>th</a:t>
            </a:r>
            <a:r>
              <a:rPr lang="en-US" sz="2400" dirty="0" smtClean="0"/>
              <a:t>, 2013</a:t>
            </a:r>
            <a:endParaRPr lang="en-US" dirty="0" smtClean="0"/>
          </a:p>
        </p:txBody>
      </p:sp>
      <p:sp>
        <p:nvSpPr>
          <p:cNvPr id="14339" name="Rectangle 5"/>
          <p:cNvSpPr>
            <a:spLocks noGrp="1" noChangeArrowheads="1"/>
          </p:cNvSpPr>
          <p:nvPr>
            <p:ph type="subTitle" idx="1"/>
          </p:nvPr>
        </p:nvSpPr>
        <p:spPr>
          <a:xfrm>
            <a:off x="878541" y="4113213"/>
            <a:ext cx="6400800" cy="611187"/>
          </a:xfrm>
        </p:spPr>
        <p:txBody>
          <a:bodyPr/>
          <a:lstStyle/>
          <a:p>
            <a:pPr eaLnBrk="1" hangingPunct="1">
              <a:lnSpc>
                <a:spcPct val="80000"/>
              </a:lnSpc>
            </a:pPr>
            <a:r>
              <a:rPr lang="en-US" sz="1800" dirty="0" smtClean="0"/>
              <a:t>Mike Maslack</a:t>
            </a:r>
          </a:p>
          <a:p>
            <a:pPr eaLnBrk="1" hangingPunct="1">
              <a:lnSpc>
                <a:spcPct val="80000"/>
              </a:lnSpc>
            </a:pPr>
            <a:r>
              <a:rPr lang="en-US" sz="1800" dirty="0" smtClean="0"/>
              <a:t>Program Manager - Health Services Enterprise</a:t>
            </a:r>
          </a:p>
          <a:p>
            <a:pPr eaLnBrk="1" hangingPunct="1">
              <a:lnSpc>
                <a:spcPct val="80000"/>
              </a:lnSpc>
            </a:pPr>
            <a:r>
              <a:rPr lang="en-US" sz="1800" dirty="0" smtClean="0">
                <a:hlinkClick r:id="rId2"/>
              </a:rPr>
              <a:t>mike.maslack@partner.state.vt.us</a:t>
            </a:r>
            <a:endParaRPr lang="en-US" sz="1800" dirty="0" smtClean="0"/>
          </a:p>
          <a:p>
            <a:pPr eaLnBrk="1" hangingPunct="1">
              <a:lnSpc>
                <a:spcPct val="80000"/>
              </a:lnSpc>
            </a:pPr>
            <a:endParaRPr lang="en-US" sz="1800" dirty="0" smtClean="0"/>
          </a:p>
          <a:p>
            <a:pPr eaLnBrk="1" hangingPunct="1">
              <a:lnSpc>
                <a:spcPct val="80000"/>
              </a:lnSpc>
            </a:pPr>
            <a:endParaRPr lang="en-US" sz="1400" dirty="0" smtClean="0"/>
          </a:p>
        </p:txBody>
      </p:sp>
      <p:sp>
        <p:nvSpPr>
          <p:cNvPr id="2" name="TextBox 1"/>
          <p:cNvSpPr txBox="1"/>
          <p:nvPr/>
        </p:nvSpPr>
        <p:spPr>
          <a:xfrm>
            <a:off x="890337" y="5867400"/>
            <a:ext cx="2743200" cy="304800"/>
          </a:xfrm>
          <a:prstGeom prst="rect">
            <a:avLst/>
          </a:prstGeom>
          <a:noFill/>
        </p:spPr>
        <p:txBody>
          <a:bodyPr wrap="none" rtlCol="0">
            <a:noAutofit/>
          </a:bodyPr>
          <a:lstStyle/>
          <a:p>
            <a:r>
              <a:rPr lang="en-US" sz="2000" b="1" i="1" dirty="0" smtClean="0"/>
              <a:t>Enroll, Operate, Optimize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Recommendations</a:t>
            </a:r>
            <a:endParaRPr lang="en-US" dirty="0"/>
          </a:p>
        </p:txBody>
      </p:sp>
      <p:sp>
        <p:nvSpPr>
          <p:cNvPr id="3" name="Content Placeholder 2"/>
          <p:cNvSpPr>
            <a:spLocks noGrp="1"/>
          </p:cNvSpPr>
          <p:nvPr>
            <p:ph idx="1"/>
          </p:nvPr>
        </p:nvSpPr>
        <p:spPr>
          <a:xfrm>
            <a:off x="457200" y="990600"/>
            <a:ext cx="8382000" cy="533400"/>
          </a:xfrm>
        </p:spPr>
        <p:txBody>
          <a:bodyPr/>
          <a:lstStyle/>
          <a:p>
            <a:r>
              <a:rPr lang="en-US" dirty="0" smtClean="0"/>
              <a:t>Decomposed and reconstructed look at Exchange processes</a:t>
            </a:r>
            <a:endParaRPr lang="en-US" dirty="0"/>
          </a:p>
        </p:txBody>
      </p:sp>
      <p:sp>
        <p:nvSpPr>
          <p:cNvPr id="4" name="Date Placeholder 3"/>
          <p:cNvSpPr>
            <a:spLocks noGrp="1"/>
          </p:cNvSpPr>
          <p:nvPr>
            <p:ph type="dt" sz="half" idx="2"/>
          </p:nvPr>
        </p:nvSpPr>
        <p:spPr/>
        <p:txBody>
          <a:bodyPr/>
          <a:lstStyle/>
          <a:p>
            <a:pPr>
              <a:defRPr/>
            </a:pPr>
            <a:fld id="{F1867DFF-01A2-4FC2-91AD-E5EA753A0650}" type="datetime5">
              <a:rPr lang="en-US" smtClean="0"/>
              <a:t>13-Jun-6</a:t>
            </a:fld>
            <a:endParaRPr lang="en-US" dirty="0"/>
          </a:p>
        </p:txBody>
      </p:sp>
      <p:sp>
        <p:nvSpPr>
          <p:cNvPr id="5" name="Footer Placeholder 4"/>
          <p:cNvSpPr>
            <a:spLocks noGrp="1"/>
          </p:cNvSpPr>
          <p:nvPr>
            <p:ph type="ftr" sz="quarter" idx="3"/>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10</a:t>
            </a:fld>
            <a:endParaRPr lang="en-US" dirty="0"/>
          </a:p>
        </p:txBody>
      </p:sp>
      <p:sp>
        <p:nvSpPr>
          <p:cNvPr id="7" name="Rectangle 6"/>
          <p:cNvSpPr/>
          <p:nvPr/>
        </p:nvSpPr>
        <p:spPr bwMode="auto">
          <a:xfrm>
            <a:off x="1676400" y="1524000"/>
            <a:ext cx="2819400" cy="9144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966" tIns="45177" rIns="91966" bIns="45177" numCol="1" rtlCol="0" anchor="ctr" anchorCtr="0" compatLnSpc="1">
            <a:prstTxWarp prst="textNoShape">
              <a:avLst/>
            </a:prstTxWarp>
          </a:bodyPr>
          <a:lstStyle/>
          <a:p>
            <a:pPr marL="0" marR="0" indent="0" algn="ctr" defTabSz="930275"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charset="0"/>
                <a:ea typeface="ＭＳ Ｐゴシック" charset="0"/>
                <a:cs typeface="Arial" charset="0"/>
              </a:rPr>
              <a:t>CUSTOMER</a:t>
            </a:r>
            <a:r>
              <a:rPr kumimoji="0" lang="en-US" sz="1400" b="0" i="0" u="none" strike="noStrike" cap="none" normalizeH="0" dirty="0" smtClean="0">
                <a:ln>
                  <a:noFill/>
                </a:ln>
                <a:solidFill>
                  <a:schemeClr val="tx1"/>
                </a:solidFill>
                <a:effectLst/>
                <a:latin typeface="Calibri" charset="0"/>
                <a:ea typeface="ＭＳ Ｐゴシック" charset="0"/>
                <a:cs typeface="Arial" charset="0"/>
              </a:rPr>
              <a:t> SUPPORT</a:t>
            </a:r>
            <a:endParaRPr kumimoji="0" lang="en-US" sz="1400" b="0" i="0" u="none" strike="noStrike" cap="none" normalizeH="0" baseline="0" dirty="0">
              <a:ln>
                <a:noFill/>
              </a:ln>
              <a:solidFill>
                <a:schemeClr val="tx1"/>
              </a:solidFill>
              <a:effectLst/>
              <a:latin typeface="Calibri" charset="0"/>
              <a:ea typeface="ＭＳ Ｐゴシック" charset="0"/>
              <a:cs typeface="Arial" charset="0"/>
            </a:endParaRPr>
          </a:p>
        </p:txBody>
      </p:sp>
      <p:sp>
        <p:nvSpPr>
          <p:cNvPr id="8" name="Rectangle 7"/>
          <p:cNvSpPr/>
          <p:nvPr/>
        </p:nvSpPr>
        <p:spPr bwMode="auto">
          <a:xfrm>
            <a:off x="1676400" y="4495800"/>
            <a:ext cx="2819400" cy="9144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966" tIns="45177" rIns="91966" bIns="45177" numCol="1" rtlCol="0" anchor="ctr" anchorCtr="0" compatLnSpc="1">
            <a:prstTxWarp prst="textNoShape">
              <a:avLst/>
            </a:prstTxWarp>
          </a:bodyPr>
          <a:lstStyle/>
          <a:p>
            <a:pPr marL="0" marR="0" indent="0" algn="ctr" defTabSz="930275"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charset="0"/>
                <a:ea typeface="ＭＳ Ｐゴシック" charset="0"/>
                <a:cs typeface="Arial" charset="0"/>
              </a:rPr>
              <a:t>ISSUERS</a:t>
            </a:r>
            <a:endParaRPr kumimoji="0" lang="en-US" sz="1400" b="0" i="0" u="none" strike="noStrike" cap="none" normalizeH="0" baseline="0" dirty="0">
              <a:ln>
                <a:noFill/>
              </a:ln>
              <a:solidFill>
                <a:schemeClr val="tx1"/>
              </a:solidFill>
              <a:effectLst/>
              <a:latin typeface="Calibri" charset="0"/>
              <a:ea typeface="ＭＳ Ｐゴシック" charset="0"/>
              <a:cs typeface="Arial" charset="0"/>
            </a:endParaRPr>
          </a:p>
        </p:txBody>
      </p:sp>
      <p:sp>
        <p:nvSpPr>
          <p:cNvPr id="9" name="Rectangle 8"/>
          <p:cNvSpPr/>
          <p:nvPr/>
        </p:nvSpPr>
        <p:spPr bwMode="auto">
          <a:xfrm>
            <a:off x="1676400" y="3505200"/>
            <a:ext cx="2819400" cy="9144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966" tIns="45177" rIns="91966" bIns="45177" numCol="1" rtlCol="0" anchor="ctr" anchorCtr="0" compatLnSpc="1">
            <a:prstTxWarp prst="textNoShape">
              <a:avLst/>
            </a:prstTxWarp>
          </a:bodyPr>
          <a:lstStyle/>
          <a:p>
            <a:pPr marL="0" marR="0" indent="0" algn="ctr" defTabSz="930275"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charset="0"/>
                <a:ea typeface="ＭＳ Ｐゴシック" charset="0"/>
                <a:cs typeface="Arial" charset="0"/>
              </a:rPr>
              <a:t>FINANCIAL MANAGEMENT &amp; PREMIUM PROCESSING</a:t>
            </a:r>
            <a:endParaRPr kumimoji="0" lang="en-US" sz="1400" b="0" i="0" u="none" strike="noStrike" cap="none" normalizeH="0" baseline="0" dirty="0">
              <a:ln>
                <a:noFill/>
              </a:ln>
              <a:solidFill>
                <a:schemeClr val="tx1"/>
              </a:solidFill>
              <a:effectLst/>
              <a:latin typeface="Calibri" charset="0"/>
              <a:ea typeface="ＭＳ Ｐゴシック" charset="0"/>
              <a:cs typeface="Arial" charset="0"/>
            </a:endParaRPr>
          </a:p>
        </p:txBody>
      </p:sp>
      <p:sp>
        <p:nvSpPr>
          <p:cNvPr id="10" name="Rectangle 9"/>
          <p:cNvSpPr/>
          <p:nvPr/>
        </p:nvSpPr>
        <p:spPr bwMode="auto">
          <a:xfrm>
            <a:off x="1676400" y="2514600"/>
            <a:ext cx="2819400" cy="9144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966" tIns="45177" rIns="91966" bIns="45177" numCol="1" rtlCol="0" anchor="ctr" anchorCtr="0" compatLnSpc="1">
            <a:prstTxWarp prst="textNoShape">
              <a:avLst/>
            </a:prstTxWarp>
          </a:bodyPr>
          <a:lstStyle/>
          <a:p>
            <a:pPr marL="0" marR="0" indent="0" algn="ctr" defTabSz="930275" rtl="0" eaLnBrk="0" fontAlgn="base" latinLnBrk="0" hangingPunct="0">
              <a:lnSpc>
                <a:spcPct val="100000"/>
              </a:lnSpc>
              <a:spcBef>
                <a:spcPct val="0"/>
              </a:spcBef>
              <a:spcAft>
                <a:spcPct val="0"/>
              </a:spcAft>
              <a:buClrTx/>
              <a:buSzTx/>
              <a:buFontTx/>
              <a:buNone/>
              <a:tabLst/>
            </a:pPr>
            <a:r>
              <a:rPr lang="en-US" dirty="0" smtClean="0">
                <a:latin typeface="Calibri" charset="0"/>
                <a:ea typeface="ＭＳ Ｐゴシック" charset="0"/>
              </a:rPr>
              <a:t>PLAN MANAGEMENT</a:t>
            </a:r>
            <a:endParaRPr kumimoji="0" lang="en-US" sz="1400" b="0" i="0" u="none" strike="noStrike" cap="none" normalizeH="0" baseline="0" dirty="0">
              <a:ln>
                <a:noFill/>
              </a:ln>
              <a:solidFill>
                <a:schemeClr val="tx1"/>
              </a:solidFill>
              <a:effectLst/>
              <a:latin typeface="Calibri" charset="0"/>
              <a:ea typeface="ＭＳ Ｐゴシック" charset="0"/>
              <a:cs typeface="Arial" charset="0"/>
            </a:endParaRPr>
          </a:p>
        </p:txBody>
      </p:sp>
      <p:sp>
        <p:nvSpPr>
          <p:cNvPr id="11" name="Rectangle 10"/>
          <p:cNvSpPr/>
          <p:nvPr/>
        </p:nvSpPr>
        <p:spPr bwMode="auto">
          <a:xfrm>
            <a:off x="1676400" y="5486400"/>
            <a:ext cx="2819400" cy="9144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966" tIns="45177" rIns="91966" bIns="45177" numCol="1" rtlCol="0" anchor="ctr" anchorCtr="0" compatLnSpc="1">
            <a:prstTxWarp prst="textNoShape">
              <a:avLst/>
            </a:prstTxWarp>
          </a:bodyPr>
          <a:lstStyle/>
          <a:p>
            <a:pPr marL="0" marR="0" indent="0" algn="ctr" defTabSz="930275"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charset="0"/>
                <a:ea typeface="ＭＳ Ｐゴシック" charset="0"/>
                <a:cs typeface="Arial" charset="0"/>
              </a:rPr>
              <a:t>BROKERS/NAVIGATORS</a:t>
            </a:r>
            <a:endParaRPr kumimoji="0" lang="en-US" sz="1400" b="0" i="0" u="none" strike="noStrike" cap="none" normalizeH="0" baseline="0" dirty="0">
              <a:ln>
                <a:noFill/>
              </a:ln>
              <a:solidFill>
                <a:schemeClr val="tx1"/>
              </a:solidFill>
              <a:effectLst/>
              <a:latin typeface="Calibri" charset="0"/>
              <a:ea typeface="ＭＳ Ｐゴシック" charset="0"/>
              <a:cs typeface="Arial" charset="0"/>
            </a:endParaRPr>
          </a:p>
        </p:txBody>
      </p:sp>
      <p:sp>
        <p:nvSpPr>
          <p:cNvPr id="12" name="Rectangle 11"/>
          <p:cNvSpPr/>
          <p:nvPr/>
        </p:nvSpPr>
        <p:spPr bwMode="auto">
          <a:xfrm>
            <a:off x="4648200" y="1524000"/>
            <a:ext cx="2895600" cy="4876800"/>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966" tIns="45177" rIns="91966" bIns="45177" numCol="1" rtlCol="0" anchor="ctr" anchorCtr="0" compatLnSpc="1">
            <a:prstTxWarp prst="textNoShape">
              <a:avLst/>
            </a:prstTxWarp>
          </a:bodyPr>
          <a:lstStyle/>
          <a:p>
            <a:pPr marL="0" marR="0" indent="0" algn="ctr" defTabSz="930275"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charset="0"/>
                <a:ea typeface="ＭＳ Ｐゴシック" charset="0"/>
                <a:cs typeface="Arial" charset="0"/>
              </a:rPr>
              <a:t>ELIGIBILITY &amp; ENROLLMENT</a:t>
            </a:r>
            <a:endParaRPr kumimoji="0" lang="en-US" sz="1400" b="0" i="0" u="none" strike="noStrike" cap="none" normalizeH="0" baseline="0" dirty="0">
              <a:ln>
                <a:noFill/>
              </a:ln>
              <a:solidFill>
                <a:schemeClr val="tx1"/>
              </a:solidFill>
              <a:effectLst/>
              <a:latin typeface="Calibri" charset="0"/>
              <a:ea typeface="ＭＳ Ｐゴシック" charset="0"/>
              <a:cs typeface="Arial" charset="0"/>
            </a:endParaRPr>
          </a:p>
        </p:txBody>
      </p:sp>
    </p:spTree>
    <p:extLst>
      <p:ext uri="{BB962C8B-B14F-4D97-AF65-F5344CB8AC3E}">
        <p14:creationId xmlns:p14="http://schemas.microsoft.com/office/powerpoint/2010/main" val="1693268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a:xfrm>
            <a:off x="457200" y="609600"/>
            <a:ext cx="4040188" cy="639762"/>
          </a:xfrm>
        </p:spPr>
        <p:txBody>
          <a:bodyPr/>
          <a:lstStyle/>
          <a:p>
            <a:r>
              <a:rPr lang="en-US" dirty="0" smtClean="0"/>
              <a:t>What’s in Oct</a:t>
            </a:r>
            <a:endParaRPr lang="en-US" dirty="0"/>
          </a:p>
        </p:txBody>
      </p:sp>
      <p:sp>
        <p:nvSpPr>
          <p:cNvPr id="13" name="Content Placeholder 12"/>
          <p:cNvSpPr>
            <a:spLocks noGrp="1"/>
          </p:cNvSpPr>
          <p:nvPr>
            <p:ph sz="half" idx="2"/>
          </p:nvPr>
        </p:nvSpPr>
        <p:spPr>
          <a:xfrm>
            <a:off x="228600" y="1279524"/>
            <a:ext cx="4268788" cy="4618038"/>
          </a:xfrm>
        </p:spPr>
        <p:txBody>
          <a:bodyPr/>
          <a:lstStyle/>
          <a:p>
            <a:r>
              <a:rPr lang="en-US" sz="1800" dirty="0" smtClean="0"/>
              <a:t>Siebel CRM for Service Request </a:t>
            </a:r>
            <a:r>
              <a:rPr lang="en-US" sz="1800" dirty="0" err="1" smtClean="0"/>
              <a:t>Mgt</a:t>
            </a:r>
            <a:r>
              <a:rPr lang="en-US" sz="2000" dirty="0" smtClean="0"/>
              <a:t> </a:t>
            </a:r>
          </a:p>
          <a:p>
            <a:pPr lvl="1"/>
            <a:r>
              <a:rPr lang="en-US" sz="1600" dirty="0" smtClean="0"/>
              <a:t>One Queue, Five Workflows</a:t>
            </a:r>
          </a:p>
          <a:p>
            <a:pPr lvl="2"/>
            <a:r>
              <a:rPr lang="en-US" sz="1400" dirty="0" smtClean="0"/>
              <a:t>Appeals</a:t>
            </a:r>
          </a:p>
          <a:p>
            <a:pPr lvl="2"/>
            <a:r>
              <a:rPr lang="en-US" sz="1400" dirty="0" smtClean="0"/>
              <a:t>Eligibility Re-determination</a:t>
            </a:r>
          </a:p>
          <a:p>
            <a:pPr lvl="2"/>
            <a:r>
              <a:rPr lang="en-US" sz="1400" dirty="0" smtClean="0"/>
              <a:t>SR Escalation</a:t>
            </a:r>
          </a:p>
          <a:p>
            <a:pPr lvl="2"/>
            <a:r>
              <a:rPr lang="en-US" sz="1400" dirty="0" smtClean="0"/>
              <a:t>Application Siebel State Transition Model</a:t>
            </a:r>
          </a:p>
          <a:p>
            <a:pPr lvl="2"/>
            <a:r>
              <a:rPr lang="en-US" sz="1400" dirty="0" smtClean="0"/>
              <a:t>SR Siebel State Transition Model</a:t>
            </a:r>
          </a:p>
          <a:p>
            <a:pPr lvl="1"/>
            <a:r>
              <a:rPr lang="en-US" sz="1600" dirty="0" smtClean="0"/>
              <a:t>Type, Area and Sub-Area classification</a:t>
            </a:r>
          </a:p>
          <a:p>
            <a:pPr lvl="1"/>
            <a:r>
              <a:rPr lang="en-US" sz="1600" dirty="0" smtClean="0"/>
              <a:t>Enrollment Notices</a:t>
            </a:r>
          </a:p>
          <a:p>
            <a:pPr lvl="1"/>
            <a:r>
              <a:rPr lang="en-US" sz="1600" dirty="0" smtClean="0"/>
              <a:t>Basic Service Request processing</a:t>
            </a:r>
          </a:p>
          <a:p>
            <a:pPr lvl="1"/>
            <a:r>
              <a:rPr lang="en-US" sz="1600" dirty="0" smtClean="0"/>
              <a:t>Basic Reporting</a:t>
            </a:r>
          </a:p>
          <a:p>
            <a:pPr lvl="2"/>
            <a:r>
              <a:rPr lang="en-US" sz="1400" dirty="0" smtClean="0"/>
              <a:t>Call and Service Request ‘counts’</a:t>
            </a:r>
          </a:p>
          <a:p>
            <a:pPr lvl="2"/>
            <a:r>
              <a:rPr lang="en-US" sz="1400" dirty="0" smtClean="0"/>
              <a:t>Base Service Analytics module</a:t>
            </a:r>
          </a:p>
          <a:p>
            <a:r>
              <a:rPr lang="en-US" sz="1800" dirty="0" smtClean="0"/>
              <a:t>OneGate CRM and Portal</a:t>
            </a:r>
          </a:p>
          <a:p>
            <a:r>
              <a:rPr lang="en-US" sz="1800" dirty="0" smtClean="0"/>
              <a:t>Call receipt and tracking in Maximus as-is</a:t>
            </a:r>
          </a:p>
          <a:p>
            <a:pPr lvl="1"/>
            <a:r>
              <a:rPr lang="en-US" sz="1400" dirty="0" smtClean="0"/>
              <a:t>Call type = Maximus for non-HBE calls</a:t>
            </a:r>
          </a:p>
          <a:p>
            <a:r>
              <a:rPr lang="en-US" sz="1800" dirty="0" smtClean="0"/>
              <a:t>‘Navigator’-like assistance functions</a:t>
            </a:r>
          </a:p>
          <a:p>
            <a:r>
              <a:rPr lang="en-US" sz="1800" dirty="0" smtClean="0"/>
              <a:t>Manual processes for:</a:t>
            </a:r>
          </a:p>
          <a:p>
            <a:pPr lvl="1"/>
            <a:r>
              <a:rPr lang="en-US" sz="1600" dirty="0" smtClean="0"/>
              <a:t>Escalation, Appeals and Grievances</a:t>
            </a:r>
          </a:p>
          <a:p>
            <a:pPr lvl="1"/>
            <a:r>
              <a:rPr lang="en-US" sz="1600" dirty="0" smtClean="0"/>
              <a:t>Assignment of Service Request</a:t>
            </a:r>
          </a:p>
          <a:p>
            <a:pPr lvl="1"/>
            <a:r>
              <a:rPr lang="en-US" sz="1600" dirty="0" smtClean="0"/>
              <a:t>Search and Scripts</a:t>
            </a:r>
          </a:p>
          <a:p>
            <a:endParaRPr lang="en-US" sz="1800" dirty="0" smtClean="0"/>
          </a:p>
          <a:p>
            <a:pPr lvl="1"/>
            <a:endParaRPr lang="en-US" sz="1600" dirty="0"/>
          </a:p>
        </p:txBody>
      </p:sp>
      <p:sp>
        <p:nvSpPr>
          <p:cNvPr id="14" name="Text Placeholder 13"/>
          <p:cNvSpPr>
            <a:spLocks noGrp="1"/>
          </p:cNvSpPr>
          <p:nvPr>
            <p:ph type="body" sz="quarter" idx="3"/>
          </p:nvPr>
        </p:nvSpPr>
        <p:spPr>
          <a:xfrm>
            <a:off x="4645025" y="609600"/>
            <a:ext cx="4041775" cy="639762"/>
          </a:xfrm>
        </p:spPr>
        <p:txBody>
          <a:bodyPr/>
          <a:lstStyle/>
          <a:p>
            <a:r>
              <a:rPr lang="en-US" dirty="0" smtClean="0"/>
              <a:t>What’s after Oct</a:t>
            </a:r>
            <a:endParaRPr lang="en-US" dirty="0"/>
          </a:p>
        </p:txBody>
      </p:sp>
      <p:sp>
        <p:nvSpPr>
          <p:cNvPr id="15" name="Content Placeholder 14"/>
          <p:cNvSpPr>
            <a:spLocks noGrp="1"/>
          </p:cNvSpPr>
          <p:nvPr>
            <p:ph sz="quarter" idx="4"/>
          </p:nvPr>
        </p:nvSpPr>
        <p:spPr>
          <a:xfrm>
            <a:off x="4645025" y="1279524"/>
            <a:ext cx="4270375" cy="4618038"/>
          </a:xfrm>
        </p:spPr>
        <p:txBody>
          <a:bodyPr/>
          <a:lstStyle/>
          <a:p>
            <a:r>
              <a:rPr lang="en-US" sz="1800" dirty="0" smtClean="0"/>
              <a:t>Telephony integration</a:t>
            </a:r>
          </a:p>
          <a:p>
            <a:r>
              <a:rPr lang="en-US" sz="1800" dirty="0" smtClean="0"/>
              <a:t>Advanced Customer Service workflows and routing</a:t>
            </a:r>
          </a:p>
          <a:p>
            <a:r>
              <a:rPr lang="en-US" sz="1800" dirty="0" smtClean="0"/>
              <a:t>Advanced Service Request processing</a:t>
            </a:r>
          </a:p>
          <a:p>
            <a:r>
              <a:rPr lang="en-US" sz="1800" dirty="0" smtClean="0"/>
              <a:t>Auto Escalation Management</a:t>
            </a:r>
          </a:p>
          <a:p>
            <a:r>
              <a:rPr lang="en-US" sz="1800" dirty="0" smtClean="0"/>
              <a:t>Auto Workflow for Appeals and Grievances</a:t>
            </a:r>
          </a:p>
          <a:p>
            <a:r>
              <a:rPr lang="en-US" sz="1800" dirty="0" smtClean="0"/>
              <a:t>Auto Assignment Manager</a:t>
            </a:r>
          </a:p>
          <a:p>
            <a:r>
              <a:rPr lang="en-US" sz="1800" dirty="0" smtClean="0"/>
              <a:t>Auto Activity Plans</a:t>
            </a:r>
          </a:p>
          <a:p>
            <a:r>
              <a:rPr lang="en-US" sz="1800" dirty="0" smtClean="0"/>
              <a:t>Advanced Service Analytics</a:t>
            </a:r>
            <a:endParaRPr lang="en-US" sz="1800" dirty="0"/>
          </a:p>
        </p:txBody>
      </p:sp>
      <p:sp>
        <p:nvSpPr>
          <p:cNvPr id="2" name="Title 1"/>
          <p:cNvSpPr>
            <a:spLocks noGrp="1"/>
          </p:cNvSpPr>
          <p:nvPr>
            <p:ph type="title"/>
          </p:nvPr>
        </p:nvSpPr>
        <p:spPr/>
        <p:txBody>
          <a:bodyPr/>
          <a:lstStyle/>
          <a:p>
            <a:r>
              <a:rPr lang="en-US" dirty="0" smtClean="0"/>
              <a:t>Customer Support</a:t>
            </a:r>
            <a:endParaRPr lang="en-US" dirty="0"/>
          </a:p>
        </p:txBody>
      </p:sp>
      <p:sp>
        <p:nvSpPr>
          <p:cNvPr id="4" name="Date Placeholder 3"/>
          <p:cNvSpPr>
            <a:spLocks noGrp="1"/>
          </p:cNvSpPr>
          <p:nvPr>
            <p:ph type="dt" sz="half" idx="10"/>
          </p:nvPr>
        </p:nvSpPr>
        <p:spPr/>
        <p:txBody>
          <a:bodyPr/>
          <a:lstStyle/>
          <a:p>
            <a:pPr>
              <a:defRPr/>
            </a:pPr>
            <a:fld id="{F1867DFF-01A2-4FC2-91AD-E5EA753A0650}" type="datetime5">
              <a:rPr lang="en-US" smtClean="0"/>
              <a:t>13-Jun-6</a:t>
            </a:fld>
            <a:endParaRPr lang="en-US" dirty="0"/>
          </a:p>
        </p:txBody>
      </p:sp>
      <p:sp>
        <p:nvSpPr>
          <p:cNvPr id="5" name="Footer Placeholder 4"/>
          <p:cNvSpPr>
            <a:spLocks noGrp="1"/>
          </p:cNvSpPr>
          <p:nvPr>
            <p:ph type="ftr" sz="quarter" idx="11"/>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12"/>
          </p:nvPr>
        </p:nvSpPr>
        <p:spPr/>
        <p:txBody>
          <a:bodyPr/>
          <a:lstStyle/>
          <a:p>
            <a:pPr>
              <a:defRPr/>
            </a:pPr>
            <a:fld id="{DF723219-60DA-43AB-8432-B1658EB96FC7}" type="slidenum">
              <a:rPr lang="en-US" smtClean="0"/>
              <a:pPr>
                <a:defRPr/>
              </a:pPr>
              <a:t>11</a:t>
            </a:fld>
            <a:endParaRPr lang="en-US" dirty="0"/>
          </a:p>
        </p:txBody>
      </p:sp>
      <p:sp>
        <p:nvSpPr>
          <p:cNvPr id="16" name="Rounded Rectangle 15"/>
          <p:cNvSpPr/>
          <p:nvPr/>
        </p:nvSpPr>
        <p:spPr bwMode="auto">
          <a:xfrm>
            <a:off x="4495800" y="4648200"/>
            <a:ext cx="4419600" cy="1676400"/>
          </a:xfrm>
          <a:prstGeom prst="round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966" tIns="45177" rIns="91966" bIns="45177" numCol="1" rtlCol="0" anchor="t" anchorCtr="0" compatLnSpc="1">
            <a:prstTxWarp prst="textNoShape">
              <a:avLst/>
            </a:prstTxWarp>
          </a:bodyPr>
          <a:lstStyle/>
          <a:p>
            <a:pPr marL="112713" marR="0" indent="-112713" defTabSz="930275" rtl="0" eaLnBrk="0" fontAlgn="base" latinLnBrk="0" hangingPunct="0">
              <a:lnSpc>
                <a:spcPct val="100000"/>
              </a:lnSpc>
              <a:spcBef>
                <a:spcPct val="0"/>
              </a:spcBef>
              <a:spcAft>
                <a:spcPct val="0"/>
              </a:spcAft>
              <a:buClrTx/>
              <a:buSzTx/>
              <a:buFont typeface="Arial" pitchFamily="34" charset="0"/>
              <a:buChar char="•"/>
              <a:tabLst/>
            </a:pPr>
            <a:r>
              <a:rPr lang="en-US" sz="1800" u="sng" dirty="0" smtClean="0">
                <a:latin typeface="Calibri" charset="0"/>
                <a:ea typeface="ＭＳ Ｐゴシック" charset="0"/>
              </a:rPr>
              <a:t>Regarding 01Sept. Capabilities</a:t>
            </a:r>
            <a:r>
              <a:rPr lang="en-US" sz="1800" dirty="0" smtClean="0">
                <a:latin typeface="Calibri" charset="0"/>
                <a:ea typeface="ＭＳ Ｐゴシック" charset="0"/>
              </a:rPr>
              <a:t>:</a:t>
            </a:r>
          </a:p>
          <a:p>
            <a:pPr marL="344488" lvl="1" indent="-111125" defTabSz="930275" eaLnBrk="0" hangingPunct="0">
              <a:buFont typeface="Arial" pitchFamily="34" charset="0"/>
              <a:buChar char="•"/>
            </a:pPr>
            <a:r>
              <a:rPr kumimoji="0" lang="en-US" sz="1800" b="0" i="0" u="none" strike="noStrike" cap="none" normalizeH="0" baseline="0" dirty="0" smtClean="0">
                <a:ln>
                  <a:noFill/>
                </a:ln>
                <a:solidFill>
                  <a:schemeClr val="tx1"/>
                </a:solidFill>
                <a:effectLst/>
                <a:latin typeface="Calibri" charset="0"/>
                <a:ea typeface="ＭＳ Ｐゴシック" charset="0"/>
                <a:cs typeface="Arial" charset="0"/>
              </a:rPr>
              <a:t>Call</a:t>
            </a:r>
            <a:r>
              <a:rPr kumimoji="0" lang="en-US" sz="1800" b="0" i="0" u="none" strike="noStrike" cap="none" normalizeH="0" dirty="0" smtClean="0">
                <a:ln>
                  <a:noFill/>
                </a:ln>
                <a:solidFill>
                  <a:schemeClr val="tx1"/>
                </a:solidFill>
                <a:effectLst/>
                <a:latin typeface="Calibri" charset="0"/>
                <a:ea typeface="ＭＳ Ｐゴシック" charset="0"/>
                <a:cs typeface="Arial" charset="0"/>
              </a:rPr>
              <a:t> tracking in existing system</a:t>
            </a:r>
          </a:p>
          <a:p>
            <a:pPr marL="344488" lvl="1" indent="-111125" defTabSz="930275" eaLnBrk="0" hangingPunct="0">
              <a:buFont typeface="Arial" pitchFamily="34" charset="0"/>
              <a:buChar char="•"/>
            </a:pPr>
            <a:r>
              <a:rPr lang="en-US" sz="1800" baseline="0" dirty="0" smtClean="0">
                <a:latin typeface="Calibri" charset="0"/>
                <a:ea typeface="ＭＳ Ｐゴシック" charset="0"/>
              </a:rPr>
              <a:t>Manual</a:t>
            </a:r>
            <a:r>
              <a:rPr lang="en-US" sz="1800" dirty="0" smtClean="0">
                <a:latin typeface="Calibri" charset="0"/>
                <a:ea typeface="ＭＳ Ｐゴシック" charset="0"/>
              </a:rPr>
              <a:t> Service Request tracking</a:t>
            </a:r>
          </a:p>
          <a:p>
            <a:pPr marL="344488" lvl="1" indent="-111125" defTabSz="930275" eaLnBrk="0" hangingPunct="0">
              <a:buFont typeface="Arial" pitchFamily="34" charset="0"/>
              <a:buChar char="•"/>
            </a:pPr>
            <a:r>
              <a:rPr lang="en-US" sz="1800" dirty="0" smtClean="0">
                <a:latin typeface="Calibri" charset="0"/>
                <a:ea typeface="ＭＳ Ｐゴシック" charset="0"/>
              </a:rPr>
              <a:t>Fixed information gathering, with bulk load to Siebel 01Oct for historical view</a:t>
            </a:r>
            <a:endParaRPr kumimoji="0" lang="en-US" sz="1800" b="0" i="0" u="none" strike="noStrike" cap="none" normalizeH="0" baseline="0" dirty="0">
              <a:ln>
                <a:noFill/>
              </a:ln>
              <a:solidFill>
                <a:schemeClr val="tx1"/>
              </a:solidFill>
              <a:effectLst/>
              <a:latin typeface="Calibri" charset="0"/>
              <a:ea typeface="ＭＳ Ｐゴシック" charset="0"/>
              <a:cs typeface="Arial" charset="0"/>
            </a:endParaRPr>
          </a:p>
        </p:txBody>
      </p:sp>
      <p:pic>
        <p:nvPicPr>
          <p:cNvPr id="1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33614"/>
          <a:stretch/>
        </p:blipFill>
        <p:spPr bwMode="auto">
          <a:xfrm>
            <a:off x="5892177" y="76200"/>
            <a:ext cx="813423" cy="677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460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smtClean="0"/>
              <a:t>What’s in Oct</a:t>
            </a:r>
            <a:endParaRPr lang="en-US" dirty="0"/>
          </a:p>
        </p:txBody>
      </p:sp>
      <p:sp>
        <p:nvSpPr>
          <p:cNvPr id="13" name="Content Placeholder 12"/>
          <p:cNvSpPr>
            <a:spLocks noGrp="1"/>
          </p:cNvSpPr>
          <p:nvPr>
            <p:ph sz="half" idx="2"/>
          </p:nvPr>
        </p:nvSpPr>
        <p:spPr>
          <a:xfrm>
            <a:off x="228600" y="1554162"/>
            <a:ext cx="4268788" cy="4618038"/>
          </a:xfrm>
        </p:spPr>
        <p:txBody>
          <a:bodyPr/>
          <a:lstStyle/>
          <a:p>
            <a:r>
              <a:rPr lang="en-US" sz="1800" dirty="0" smtClean="0"/>
              <a:t>Unchanged</a:t>
            </a:r>
            <a:endParaRPr lang="en-US" sz="1600" dirty="0" smtClean="0"/>
          </a:p>
          <a:p>
            <a:endParaRPr lang="en-US" sz="1800" dirty="0" smtClean="0"/>
          </a:p>
          <a:p>
            <a:pPr lvl="1"/>
            <a:endParaRPr lang="en-US" sz="1600" dirty="0"/>
          </a:p>
        </p:txBody>
      </p:sp>
      <p:sp>
        <p:nvSpPr>
          <p:cNvPr id="14" name="Text Placeholder 13"/>
          <p:cNvSpPr>
            <a:spLocks noGrp="1"/>
          </p:cNvSpPr>
          <p:nvPr>
            <p:ph type="body" sz="quarter" idx="3"/>
          </p:nvPr>
        </p:nvSpPr>
        <p:spPr/>
        <p:txBody>
          <a:bodyPr/>
          <a:lstStyle/>
          <a:p>
            <a:r>
              <a:rPr lang="en-US" dirty="0" smtClean="0"/>
              <a:t>What’s after Oct</a:t>
            </a:r>
            <a:endParaRPr lang="en-US" dirty="0"/>
          </a:p>
        </p:txBody>
      </p:sp>
      <p:sp>
        <p:nvSpPr>
          <p:cNvPr id="15" name="Content Placeholder 14"/>
          <p:cNvSpPr>
            <a:spLocks noGrp="1"/>
          </p:cNvSpPr>
          <p:nvPr>
            <p:ph sz="quarter" idx="4"/>
          </p:nvPr>
        </p:nvSpPr>
        <p:spPr>
          <a:xfrm>
            <a:off x="4645025" y="1554162"/>
            <a:ext cx="4270375" cy="4618038"/>
          </a:xfrm>
        </p:spPr>
        <p:txBody>
          <a:bodyPr/>
          <a:lstStyle/>
          <a:p>
            <a:r>
              <a:rPr lang="en-US" sz="1800" dirty="0" smtClean="0"/>
              <a:t>Unchanged</a:t>
            </a:r>
            <a:endParaRPr lang="en-US" sz="1800" dirty="0"/>
          </a:p>
        </p:txBody>
      </p:sp>
      <p:sp>
        <p:nvSpPr>
          <p:cNvPr id="2" name="Title 1"/>
          <p:cNvSpPr>
            <a:spLocks noGrp="1"/>
          </p:cNvSpPr>
          <p:nvPr>
            <p:ph type="title"/>
          </p:nvPr>
        </p:nvSpPr>
        <p:spPr/>
        <p:txBody>
          <a:bodyPr/>
          <a:lstStyle/>
          <a:p>
            <a:r>
              <a:rPr lang="en-US" dirty="0" smtClean="0"/>
              <a:t>Plan Management</a:t>
            </a:r>
            <a:endParaRPr lang="en-US" dirty="0"/>
          </a:p>
        </p:txBody>
      </p:sp>
      <p:sp>
        <p:nvSpPr>
          <p:cNvPr id="4" name="Date Placeholder 3"/>
          <p:cNvSpPr>
            <a:spLocks noGrp="1"/>
          </p:cNvSpPr>
          <p:nvPr>
            <p:ph type="dt" sz="half" idx="10"/>
          </p:nvPr>
        </p:nvSpPr>
        <p:spPr/>
        <p:txBody>
          <a:bodyPr/>
          <a:lstStyle/>
          <a:p>
            <a:pPr>
              <a:defRPr/>
            </a:pPr>
            <a:fld id="{F1867DFF-01A2-4FC2-91AD-E5EA753A0650}" type="datetime5">
              <a:rPr lang="en-US" smtClean="0"/>
              <a:t>13-Jun-6</a:t>
            </a:fld>
            <a:endParaRPr lang="en-US" dirty="0"/>
          </a:p>
        </p:txBody>
      </p:sp>
      <p:sp>
        <p:nvSpPr>
          <p:cNvPr id="5" name="Footer Placeholder 4"/>
          <p:cNvSpPr>
            <a:spLocks noGrp="1"/>
          </p:cNvSpPr>
          <p:nvPr>
            <p:ph type="ftr" sz="quarter" idx="11"/>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12"/>
          </p:nvPr>
        </p:nvSpPr>
        <p:spPr/>
        <p:txBody>
          <a:bodyPr/>
          <a:lstStyle/>
          <a:p>
            <a:pPr>
              <a:defRPr/>
            </a:pPr>
            <a:fld id="{DF723219-60DA-43AB-8432-B1658EB96FC7}" type="slidenum">
              <a:rPr lang="en-US" smtClean="0"/>
              <a:pPr>
                <a:defRPr/>
              </a:pPr>
              <a:t>12</a:t>
            </a:fld>
            <a:endParaRPr lang="en-US" dirty="0"/>
          </a:p>
        </p:txBody>
      </p:sp>
      <p:pic>
        <p:nvPicPr>
          <p:cNvPr id="1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32240"/>
          <a:stretch/>
        </p:blipFill>
        <p:spPr bwMode="auto">
          <a:xfrm>
            <a:off x="5875347" y="76200"/>
            <a:ext cx="830253" cy="67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p:nvSpPr>
        <p:spPr bwMode="auto">
          <a:xfrm>
            <a:off x="4343400" y="4648200"/>
            <a:ext cx="4419600" cy="1676400"/>
          </a:xfrm>
          <a:prstGeom prst="round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966" tIns="45177" rIns="91966" bIns="45177" numCol="1" rtlCol="0" anchor="t" anchorCtr="0" compatLnSpc="1">
            <a:prstTxWarp prst="textNoShape">
              <a:avLst/>
            </a:prstTxWarp>
          </a:bodyPr>
          <a:lstStyle/>
          <a:p>
            <a:pPr marL="112713" marR="0" indent="-112713" defTabSz="930275" rtl="0" eaLnBrk="0" fontAlgn="base" latinLnBrk="0" hangingPunct="0">
              <a:lnSpc>
                <a:spcPct val="100000"/>
              </a:lnSpc>
              <a:spcBef>
                <a:spcPct val="0"/>
              </a:spcBef>
              <a:spcAft>
                <a:spcPct val="0"/>
              </a:spcAft>
              <a:buClrTx/>
              <a:buSzTx/>
              <a:buFont typeface="Arial" pitchFamily="34" charset="0"/>
              <a:buChar char="•"/>
              <a:tabLst/>
            </a:pPr>
            <a:r>
              <a:rPr lang="en-US" sz="1800" u="sng" dirty="0" smtClean="0">
                <a:latin typeface="Calibri" charset="0"/>
                <a:ea typeface="ＭＳ Ｐゴシック" charset="0"/>
              </a:rPr>
              <a:t>Regarding Plan </a:t>
            </a:r>
            <a:r>
              <a:rPr lang="en-US" sz="1800" u="sng" dirty="0" err="1" smtClean="0">
                <a:latin typeface="Calibri" charset="0"/>
                <a:ea typeface="ＭＳ Ｐゴシック" charset="0"/>
              </a:rPr>
              <a:t>Mgt</a:t>
            </a:r>
            <a:r>
              <a:rPr lang="en-US" sz="1800" u="sng" dirty="0" smtClean="0">
                <a:latin typeface="Calibri" charset="0"/>
                <a:ea typeface="ＭＳ Ｐゴシック" charset="0"/>
              </a:rPr>
              <a:t> Scoping</a:t>
            </a:r>
            <a:r>
              <a:rPr lang="en-US" sz="1800" dirty="0" smtClean="0">
                <a:latin typeface="Calibri" charset="0"/>
                <a:ea typeface="ＭＳ Ｐゴシック" charset="0"/>
              </a:rPr>
              <a:t>:</a:t>
            </a:r>
          </a:p>
          <a:p>
            <a:pPr marL="344488" lvl="1" indent="-111125" defTabSz="930275" eaLnBrk="0" hangingPunct="0">
              <a:buFont typeface="Arial" pitchFamily="34" charset="0"/>
              <a:buChar char="•"/>
            </a:pPr>
            <a:r>
              <a:rPr kumimoji="0" lang="en-US" sz="1800" b="0" i="0" u="none" strike="noStrike" cap="none" normalizeH="0" baseline="0" dirty="0" smtClean="0">
                <a:ln>
                  <a:noFill/>
                </a:ln>
                <a:solidFill>
                  <a:schemeClr val="tx1"/>
                </a:solidFill>
                <a:effectLst/>
                <a:latin typeface="Calibri" charset="0"/>
                <a:ea typeface="ＭＳ Ｐゴシック" charset="0"/>
                <a:cs typeface="Arial" charset="0"/>
              </a:rPr>
              <a:t>Scope for Plan </a:t>
            </a:r>
            <a:r>
              <a:rPr kumimoji="0" lang="en-US" sz="1800" b="0" i="0" u="none" strike="noStrike" cap="none" normalizeH="0" baseline="0" dirty="0" err="1" smtClean="0">
                <a:ln>
                  <a:noFill/>
                </a:ln>
                <a:solidFill>
                  <a:schemeClr val="tx1"/>
                </a:solidFill>
                <a:effectLst/>
                <a:latin typeface="Calibri" charset="0"/>
                <a:ea typeface="ＭＳ Ｐゴシック" charset="0"/>
                <a:cs typeface="Arial" charset="0"/>
              </a:rPr>
              <a:t>Mgt</a:t>
            </a:r>
            <a:r>
              <a:rPr kumimoji="0" lang="en-US" sz="1800" b="0" i="0" u="none" strike="noStrike" cap="none" normalizeH="0" baseline="0" dirty="0" smtClean="0">
                <a:ln>
                  <a:noFill/>
                </a:ln>
                <a:solidFill>
                  <a:schemeClr val="tx1"/>
                </a:solidFill>
                <a:effectLst/>
                <a:latin typeface="Calibri" charset="0"/>
                <a:ea typeface="ＭＳ Ｐゴシック" charset="0"/>
                <a:cs typeface="Arial" charset="0"/>
              </a:rPr>
              <a:t> was fixed by State in Dec/2012, to include support for manual processes with SERFF </a:t>
            </a:r>
            <a:endParaRPr kumimoji="0" lang="en-US" sz="1800" b="0" i="0" u="none" strike="noStrike" cap="none" normalizeH="0" baseline="0" dirty="0">
              <a:ln>
                <a:noFill/>
              </a:ln>
              <a:solidFill>
                <a:schemeClr val="tx1"/>
              </a:solidFill>
              <a:effectLst/>
              <a:latin typeface="Calibri" charset="0"/>
              <a:ea typeface="ＭＳ Ｐゴシック" charset="0"/>
              <a:cs typeface="Arial" charset="0"/>
            </a:endParaRPr>
          </a:p>
        </p:txBody>
      </p:sp>
    </p:spTree>
    <p:extLst>
      <p:ext uri="{BB962C8B-B14F-4D97-AF65-F5344CB8AC3E}">
        <p14:creationId xmlns:p14="http://schemas.microsoft.com/office/powerpoint/2010/main" val="1360248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smtClean="0"/>
              <a:t>What’s in Oct</a:t>
            </a:r>
            <a:endParaRPr lang="en-US" dirty="0"/>
          </a:p>
        </p:txBody>
      </p:sp>
      <p:sp>
        <p:nvSpPr>
          <p:cNvPr id="13" name="Content Placeholder 12"/>
          <p:cNvSpPr>
            <a:spLocks noGrp="1"/>
          </p:cNvSpPr>
          <p:nvPr>
            <p:ph sz="half" idx="2"/>
          </p:nvPr>
        </p:nvSpPr>
        <p:spPr>
          <a:xfrm>
            <a:off x="228600" y="1554162"/>
            <a:ext cx="4268788" cy="4618038"/>
          </a:xfrm>
        </p:spPr>
        <p:txBody>
          <a:bodyPr/>
          <a:lstStyle/>
          <a:p>
            <a:r>
              <a:rPr lang="en-US" sz="1800" dirty="0" smtClean="0"/>
              <a:t>Premium Processing</a:t>
            </a:r>
          </a:p>
          <a:p>
            <a:pPr lvl="1"/>
            <a:r>
              <a:rPr lang="en-US" sz="1400" dirty="0" smtClean="0"/>
              <a:t>Credit Cards</a:t>
            </a:r>
          </a:p>
          <a:p>
            <a:pPr lvl="1"/>
            <a:r>
              <a:rPr lang="en-US" sz="1400" dirty="0" smtClean="0"/>
              <a:t>ACH/Bank Routing</a:t>
            </a:r>
          </a:p>
          <a:p>
            <a:pPr lvl="1"/>
            <a:r>
              <a:rPr lang="en-US" sz="1400" dirty="0" smtClean="0"/>
              <a:t>Check</a:t>
            </a:r>
          </a:p>
          <a:p>
            <a:r>
              <a:rPr lang="en-US" sz="1800" dirty="0" smtClean="0"/>
              <a:t>Manual Refunds to Individual and Employer</a:t>
            </a:r>
          </a:p>
          <a:p>
            <a:r>
              <a:rPr lang="en-US" sz="1800" dirty="0" smtClean="0"/>
              <a:t>Premium Assistance Calculation</a:t>
            </a:r>
          </a:p>
          <a:p>
            <a:r>
              <a:rPr lang="en-US" sz="1800" dirty="0"/>
              <a:t>Basic Enrollment Reporting</a:t>
            </a:r>
          </a:p>
          <a:p>
            <a:r>
              <a:rPr lang="en-US" sz="1800" dirty="0"/>
              <a:t>Updates to </a:t>
            </a:r>
            <a:r>
              <a:rPr lang="en-US" sz="1800" dirty="0" smtClean="0"/>
              <a:t>GL, to include codes sufficient to enable HBE reporting from Vision</a:t>
            </a:r>
            <a:endParaRPr lang="en-US" sz="1800" dirty="0"/>
          </a:p>
          <a:p>
            <a:r>
              <a:rPr lang="en-US" sz="1800" dirty="0"/>
              <a:t>APTC/CSR for Fed &amp; </a:t>
            </a:r>
            <a:r>
              <a:rPr lang="en-US" sz="1800" dirty="0" smtClean="0"/>
              <a:t>State</a:t>
            </a:r>
          </a:p>
          <a:p>
            <a:r>
              <a:rPr lang="en-US" sz="1800" dirty="0" smtClean="0"/>
              <a:t>VCSA and VPA for State</a:t>
            </a:r>
            <a:endParaRPr lang="en-US" sz="1800" dirty="0"/>
          </a:p>
          <a:p>
            <a:r>
              <a:rPr lang="en-US" sz="1800" dirty="0"/>
              <a:t>Carrier </a:t>
            </a:r>
            <a:r>
              <a:rPr lang="en-US" sz="1800" dirty="0" smtClean="0"/>
              <a:t>Payments</a:t>
            </a:r>
            <a:endParaRPr lang="en-US" sz="1800" dirty="0"/>
          </a:p>
        </p:txBody>
      </p:sp>
      <p:sp>
        <p:nvSpPr>
          <p:cNvPr id="14" name="Text Placeholder 13"/>
          <p:cNvSpPr>
            <a:spLocks noGrp="1"/>
          </p:cNvSpPr>
          <p:nvPr>
            <p:ph type="body" sz="quarter" idx="3"/>
          </p:nvPr>
        </p:nvSpPr>
        <p:spPr/>
        <p:txBody>
          <a:bodyPr/>
          <a:lstStyle/>
          <a:p>
            <a:r>
              <a:rPr lang="en-US" dirty="0" smtClean="0"/>
              <a:t>What’s after Oct</a:t>
            </a:r>
            <a:endParaRPr lang="en-US" dirty="0"/>
          </a:p>
        </p:txBody>
      </p:sp>
      <p:sp>
        <p:nvSpPr>
          <p:cNvPr id="15" name="Content Placeholder 14"/>
          <p:cNvSpPr>
            <a:spLocks noGrp="1"/>
          </p:cNvSpPr>
          <p:nvPr>
            <p:ph sz="quarter" idx="4"/>
          </p:nvPr>
        </p:nvSpPr>
        <p:spPr>
          <a:xfrm>
            <a:off x="4645025" y="1554162"/>
            <a:ext cx="4270375" cy="4618038"/>
          </a:xfrm>
        </p:spPr>
        <p:txBody>
          <a:bodyPr/>
          <a:lstStyle/>
          <a:p>
            <a:r>
              <a:rPr lang="en-US" sz="1800" dirty="0" smtClean="0"/>
              <a:t>Hierarchical Payments (Payment processing sequence)</a:t>
            </a:r>
          </a:p>
          <a:p>
            <a:r>
              <a:rPr lang="en-US" sz="1800" dirty="0" smtClean="0"/>
              <a:t>Reconciliations</a:t>
            </a:r>
          </a:p>
          <a:p>
            <a:r>
              <a:rPr lang="en-US" sz="1800" dirty="0" smtClean="0"/>
              <a:t>Advanced Reporting</a:t>
            </a:r>
          </a:p>
          <a:p>
            <a:r>
              <a:rPr lang="en-US" sz="1800" dirty="0" smtClean="0"/>
              <a:t>Advanced Analytics</a:t>
            </a:r>
          </a:p>
          <a:p>
            <a:r>
              <a:rPr lang="en-US" sz="1800" dirty="0" smtClean="0"/>
              <a:t>Annual FCSR Reconciliation</a:t>
            </a:r>
          </a:p>
          <a:p>
            <a:r>
              <a:rPr lang="en-US" sz="1800" dirty="0" smtClean="0"/>
              <a:t>NSF Processing</a:t>
            </a:r>
          </a:p>
        </p:txBody>
      </p:sp>
      <p:sp>
        <p:nvSpPr>
          <p:cNvPr id="2" name="Title 1"/>
          <p:cNvSpPr>
            <a:spLocks noGrp="1"/>
          </p:cNvSpPr>
          <p:nvPr>
            <p:ph type="title"/>
          </p:nvPr>
        </p:nvSpPr>
        <p:spPr/>
        <p:txBody>
          <a:bodyPr/>
          <a:lstStyle/>
          <a:p>
            <a:pPr>
              <a:lnSpc>
                <a:spcPts val="2500"/>
              </a:lnSpc>
            </a:pPr>
            <a:r>
              <a:rPr lang="en-US" dirty="0" smtClean="0"/>
              <a:t>Financial Management and</a:t>
            </a:r>
            <a:br>
              <a:rPr lang="en-US" dirty="0" smtClean="0"/>
            </a:br>
            <a:r>
              <a:rPr lang="en-US" dirty="0" smtClean="0"/>
              <a:t>Premium Processing</a:t>
            </a:r>
            <a:endParaRPr lang="en-US" dirty="0"/>
          </a:p>
        </p:txBody>
      </p:sp>
      <p:sp>
        <p:nvSpPr>
          <p:cNvPr id="4" name="Date Placeholder 3"/>
          <p:cNvSpPr>
            <a:spLocks noGrp="1"/>
          </p:cNvSpPr>
          <p:nvPr>
            <p:ph type="dt" sz="half" idx="10"/>
          </p:nvPr>
        </p:nvSpPr>
        <p:spPr/>
        <p:txBody>
          <a:bodyPr/>
          <a:lstStyle/>
          <a:p>
            <a:pPr>
              <a:defRPr/>
            </a:pPr>
            <a:fld id="{F1867DFF-01A2-4FC2-91AD-E5EA753A0650}" type="datetime5">
              <a:rPr lang="en-US" smtClean="0"/>
              <a:t>13-Jun-6</a:t>
            </a:fld>
            <a:endParaRPr lang="en-US" dirty="0"/>
          </a:p>
        </p:txBody>
      </p:sp>
      <p:sp>
        <p:nvSpPr>
          <p:cNvPr id="5" name="Footer Placeholder 4"/>
          <p:cNvSpPr>
            <a:spLocks noGrp="1"/>
          </p:cNvSpPr>
          <p:nvPr>
            <p:ph type="ftr" sz="quarter" idx="11"/>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12"/>
          </p:nvPr>
        </p:nvSpPr>
        <p:spPr/>
        <p:txBody>
          <a:bodyPr/>
          <a:lstStyle/>
          <a:p>
            <a:pPr>
              <a:defRPr/>
            </a:pPr>
            <a:fld id="{DF723219-60DA-43AB-8432-B1658EB96FC7}" type="slidenum">
              <a:rPr lang="en-US" smtClean="0"/>
              <a:pPr>
                <a:defRPr/>
              </a:pPr>
              <a:t>13</a:t>
            </a:fld>
            <a:endParaRPr lang="en-US" dirty="0"/>
          </a:p>
        </p:txBody>
      </p:sp>
      <p:pic>
        <p:nvPicPr>
          <p:cNvPr id="18"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r="32424"/>
          <a:stretch/>
        </p:blipFill>
        <p:spPr bwMode="auto">
          <a:xfrm>
            <a:off x="5864128" y="76200"/>
            <a:ext cx="84147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145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a:xfrm>
            <a:off x="457200" y="1295400"/>
            <a:ext cx="4040188" cy="639762"/>
          </a:xfrm>
        </p:spPr>
        <p:txBody>
          <a:bodyPr/>
          <a:lstStyle/>
          <a:p>
            <a:r>
              <a:rPr lang="en-US" dirty="0" smtClean="0"/>
              <a:t>What’s in Oct</a:t>
            </a:r>
            <a:endParaRPr lang="en-US" dirty="0"/>
          </a:p>
        </p:txBody>
      </p:sp>
      <p:sp>
        <p:nvSpPr>
          <p:cNvPr id="13" name="Content Placeholder 12"/>
          <p:cNvSpPr>
            <a:spLocks noGrp="1"/>
          </p:cNvSpPr>
          <p:nvPr>
            <p:ph sz="half" idx="2"/>
          </p:nvPr>
        </p:nvSpPr>
        <p:spPr>
          <a:xfrm>
            <a:off x="228600" y="1935162"/>
            <a:ext cx="4268788" cy="1570038"/>
          </a:xfrm>
        </p:spPr>
        <p:txBody>
          <a:bodyPr/>
          <a:lstStyle/>
          <a:p>
            <a:r>
              <a:rPr lang="en-US" sz="1800" dirty="0" smtClean="0"/>
              <a:t>Accept, Validate and Reconcile Enrollments</a:t>
            </a:r>
          </a:p>
          <a:p>
            <a:r>
              <a:rPr lang="en-US" sz="1800" dirty="0" smtClean="0"/>
              <a:t>Remittance</a:t>
            </a:r>
          </a:p>
          <a:p>
            <a:r>
              <a:rPr lang="en-US" sz="1800" dirty="0" smtClean="0"/>
              <a:t>Premium Reconciliation</a:t>
            </a:r>
          </a:p>
          <a:p>
            <a:r>
              <a:rPr lang="en-US" sz="1800" dirty="0" smtClean="0"/>
              <a:t>Issuer CSR teams, orchestrating with </a:t>
            </a:r>
            <a:r>
              <a:rPr lang="en-US" sz="1800" dirty="0" err="1" smtClean="0"/>
              <a:t>SoV</a:t>
            </a:r>
            <a:endParaRPr lang="en-US" sz="1800" dirty="0"/>
          </a:p>
        </p:txBody>
      </p:sp>
      <p:sp>
        <p:nvSpPr>
          <p:cNvPr id="14" name="Text Placeholder 13"/>
          <p:cNvSpPr>
            <a:spLocks noGrp="1"/>
          </p:cNvSpPr>
          <p:nvPr>
            <p:ph type="body" sz="quarter" idx="3"/>
          </p:nvPr>
        </p:nvSpPr>
        <p:spPr>
          <a:xfrm>
            <a:off x="4645025" y="1295400"/>
            <a:ext cx="4041775" cy="639762"/>
          </a:xfrm>
        </p:spPr>
        <p:txBody>
          <a:bodyPr/>
          <a:lstStyle/>
          <a:p>
            <a:r>
              <a:rPr lang="en-US" dirty="0" smtClean="0"/>
              <a:t>What’s after Oct</a:t>
            </a:r>
            <a:endParaRPr lang="en-US" dirty="0"/>
          </a:p>
        </p:txBody>
      </p:sp>
      <p:sp>
        <p:nvSpPr>
          <p:cNvPr id="15" name="Content Placeholder 14"/>
          <p:cNvSpPr>
            <a:spLocks noGrp="1"/>
          </p:cNvSpPr>
          <p:nvPr>
            <p:ph sz="quarter" idx="4"/>
          </p:nvPr>
        </p:nvSpPr>
        <p:spPr>
          <a:xfrm>
            <a:off x="4645025" y="1935162"/>
            <a:ext cx="4270375" cy="1570038"/>
          </a:xfrm>
        </p:spPr>
        <p:txBody>
          <a:bodyPr/>
          <a:lstStyle/>
          <a:p>
            <a:r>
              <a:rPr lang="en-US" sz="1800" dirty="0" smtClean="0"/>
              <a:t>Nothing Explicitly Delayed</a:t>
            </a:r>
          </a:p>
        </p:txBody>
      </p:sp>
      <p:sp>
        <p:nvSpPr>
          <p:cNvPr id="2" name="Title 1"/>
          <p:cNvSpPr>
            <a:spLocks noGrp="1"/>
          </p:cNvSpPr>
          <p:nvPr>
            <p:ph type="title"/>
          </p:nvPr>
        </p:nvSpPr>
        <p:spPr/>
        <p:txBody>
          <a:bodyPr/>
          <a:lstStyle/>
          <a:p>
            <a:pPr>
              <a:lnSpc>
                <a:spcPts val="2500"/>
              </a:lnSpc>
            </a:pPr>
            <a:r>
              <a:rPr lang="en-US" dirty="0" smtClean="0"/>
              <a:t>Issuers, Brokers and</a:t>
            </a:r>
            <a:br>
              <a:rPr lang="en-US" dirty="0" smtClean="0"/>
            </a:br>
            <a:r>
              <a:rPr lang="en-US" dirty="0" smtClean="0"/>
              <a:t>Navigators</a:t>
            </a:r>
            <a:endParaRPr lang="en-US" dirty="0"/>
          </a:p>
        </p:txBody>
      </p:sp>
      <p:sp>
        <p:nvSpPr>
          <p:cNvPr id="4" name="Date Placeholder 3"/>
          <p:cNvSpPr>
            <a:spLocks noGrp="1"/>
          </p:cNvSpPr>
          <p:nvPr>
            <p:ph type="dt" sz="half" idx="10"/>
          </p:nvPr>
        </p:nvSpPr>
        <p:spPr/>
        <p:txBody>
          <a:bodyPr/>
          <a:lstStyle/>
          <a:p>
            <a:pPr>
              <a:defRPr/>
            </a:pPr>
            <a:fld id="{F1867DFF-01A2-4FC2-91AD-E5EA753A0650}" type="datetime5">
              <a:rPr lang="en-US" smtClean="0"/>
              <a:t>13-Jun-6</a:t>
            </a:fld>
            <a:endParaRPr lang="en-US" dirty="0"/>
          </a:p>
        </p:txBody>
      </p:sp>
      <p:sp>
        <p:nvSpPr>
          <p:cNvPr id="5" name="Footer Placeholder 4"/>
          <p:cNvSpPr>
            <a:spLocks noGrp="1"/>
          </p:cNvSpPr>
          <p:nvPr>
            <p:ph type="ftr" sz="quarter" idx="11"/>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12"/>
          </p:nvPr>
        </p:nvSpPr>
        <p:spPr/>
        <p:txBody>
          <a:bodyPr/>
          <a:lstStyle/>
          <a:p>
            <a:pPr>
              <a:defRPr/>
            </a:pPr>
            <a:fld id="{DF723219-60DA-43AB-8432-B1658EB96FC7}" type="slidenum">
              <a:rPr lang="en-US" smtClean="0"/>
              <a:pPr>
                <a:defRPr/>
              </a:pPr>
              <a:t>14</a:t>
            </a:fld>
            <a:endParaRPr lang="en-US" dirty="0"/>
          </a:p>
        </p:txBody>
      </p:sp>
      <p:sp>
        <p:nvSpPr>
          <p:cNvPr id="11" name="Text Placeholder 11"/>
          <p:cNvSpPr txBox="1">
            <a:spLocks/>
          </p:cNvSpPr>
          <p:nvPr/>
        </p:nvSpPr>
        <p:spPr bwMode="auto">
          <a:xfrm>
            <a:off x="457200" y="4038600"/>
            <a:ext cx="4040188" cy="6397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1" fontAlgn="base" hangingPunct="1">
              <a:lnSpc>
                <a:spcPct val="90000"/>
              </a:lnSpc>
              <a:spcBef>
                <a:spcPct val="5000"/>
              </a:spcBef>
              <a:spcAft>
                <a:spcPct val="5000"/>
              </a:spcAft>
              <a:buNone/>
              <a:defRPr sz="2400" b="1">
                <a:solidFill>
                  <a:schemeClr val="tx1"/>
                </a:solidFill>
                <a:latin typeface="+mn-lt"/>
                <a:ea typeface="+mn-ea"/>
                <a:cs typeface="+mn-cs"/>
              </a:defRPr>
            </a:lvl1pPr>
            <a:lvl2pPr marL="457200" indent="0" algn="l" rtl="0" eaLnBrk="1" fontAlgn="base" hangingPunct="1">
              <a:lnSpc>
                <a:spcPct val="90000"/>
              </a:lnSpc>
              <a:spcBef>
                <a:spcPct val="5000"/>
              </a:spcBef>
              <a:spcAft>
                <a:spcPct val="5000"/>
              </a:spcAft>
              <a:buNone/>
              <a:defRPr sz="2000" b="1">
                <a:solidFill>
                  <a:schemeClr val="tx1"/>
                </a:solidFill>
                <a:latin typeface="+mn-lt"/>
                <a:ea typeface="Arial" charset="0"/>
                <a:cs typeface="+mn-cs"/>
              </a:defRPr>
            </a:lvl2pPr>
            <a:lvl3pPr marL="914400" indent="0" algn="l" rtl="0" eaLnBrk="1" fontAlgn="base" hangingPunct="1">
              <a:lnSpc>
                <a:spcPct val="90000"/>
              </a:lnSpc>
              <a:spcBef>
                <a:spcPct val="5000"/>
              </a:spcBef>
              <a:spcAft>
                <a:spcPct val="5000"/>
              </a:spcAft>
              <a:buNone/>
              <a:defRPr sz="1800" b="1">
                <a:solidFill>
                  <a:schemeClr val="tx1"/>
                </a:solidFill>
                <a:latin typeface="+mn-lt"/>
                <a:ea typeface="Arial" charset="0"/>
                <a:cs typeface="+mn-cs"/>
              </a:defRPr>
            </a:lvl3pPr>
            <a:lvl4pPr marL="1371600" indent="0" algn="l" rtl="0" eaLnBrk="1" fontAlgn="base" hangingPunct="1">
              <a:lnSpc>
                <a:spcPct val="90000"/>
              </a:lnSpc>
              <a:spcBef>
                <a:spcPct val="5000"/>
              </a:spcBef>
              <a:spcAft>
                <a:spcPct val="5000"/>
              </a:spcAft>
              <a:buNone/>
              <a:defRPr sz="1600" b="1">
                <a:solidFill>
                  <a:schemeClr val="tx1"/>
                </a:solidFill>
                <a:latin typeface="+mn-lt"/>
                <a:ea typeface="Arial" charset="0"/>
                <a:cs typeface="+mn-cs"/>
              </a:defRPr>
            </a:lvl4pPr>
            <a:lvl5pPr marL="1828800" indent="0" algn="l" rtl="0" eaLnBrk="1" fontAlgn="base" hangingPunct="1">
              <a:lnSpc>
                <a:spcPct val="90000"/>
              </a:lnSpc>
              <a:spcBef>
                <a:spcPct val="5000"/>
              </a:spcBef>
              <a:spcAft>
                <a:spcPct val="5000"/>
              </a:spcAft>
              <a:buNone/>
              <a:defRPr sz="1600" b="1">
                <a:solidFill>
                  <a:schemeClr val="tx1"/>
                </a:solidFill>
                <a:latin typeface="+mn-lt"/>
                <a:ea typeface="Arial" charset="0"/>
                <a:cs typeface="+mn-cs"/>
              </a:defRPr>
            </a:lvl5pPr>
            <a:lvl6pPr marL="2286000" indent="0" algn="l" rtl="0" eaLnBrk="1" fontAlgn="base" hangingPunct="1">
              <a:lnSpc>
                <a:spcPct val="90000"/>
              </a:lnSpc>
              <a:spcBef>
                <a:spcPct val="5000"/>
              </a:spcBef>
              <a:spcAft>
                <a:spcPct val="5000"/>
              </a:spcAft>
              <a:buNone/>
              <a:defRPr sz="1600" b="1">
                <a:solidFill>
                  <a:schemeClr val="tx1"/>
                </a:solidFill>
                <a:latin typeface="+mn-lt"/>
                <a:ea typeface="Arial" charset="0"/>
                <a:cs typeface="+mn-cs"/>
              </a:defRPr>
            </a:lvl6pPr>
            <a:lvl7pPr marL="2743200" indent="0" algn="l" rtl="0" eaLnBrk="1" fontAlgn="base" hangingPunct="1">
              <a:lnSpc>
                <a:spcPct val="90000"/>
              </a:lnSpc>
              <a:spcBef>
                <a:spcPct val="5000"/>
              </a:spcBef>
              <a:spcAft>
                <a:spcPct val="5000"/>
              </a:spcAft>
              <a:buNone/>
              <a:defRPr sz="1600" b="1">
                <a:solidFill>
                  <a:schemeClr val="tx1"/>
                </a:solidFill>
                <a:latin typeface="+mn-lt"/>
                <a:ea typeface="Arial" charset="0"/>
                <a:cs typeface="+mn-cs"/>
              </a:defRPr>
            </a:lvl7pPr>
            <a:lvl8pPr marL="3200400" indent="0" algn="l" rtl="0" eaLnBrk="1" fontAlgn="base" hangingPunct="1">
              <a:lnSpc>
                <a:spcPct val="90000"/>
              </a:lnSpc>
              <a:spcBef>
                <a:spcPct val="5000"/>
              </a:spcBef>
              <a:spcAft>
                <a:spcPct val="5000"/>
              </a:spcAft>
              <a:buNone/>
              <a:defRPr sz="1600" b="1">
                <a:solidFill>
                  <a:schemeClr val="tx1"/>
                </a:solidFill>
                <a:latin typeface="+mn-lt"/>
                <a:ea typeface="Arial" charset="0"/>
                <a:cs typeface="+mn-cs"/>
              </a:defRPr>
            </a:lvl8pPr>
            <a:lvl9pPr marL="3657600" indent="0" algn="l" rtl="0" eaLnBrk="1" fontAlgn="base" hangingPunct="1">
              <a:lnSpc>
                <a:spcPct val="90000"/>
              </a:lnSpc>
              <a:spcBef>
                <a:spcPct val="5000"/>
              </a:spcBef>
              <a:spcAft>
                <a:spcPct val="5000"/>
              </a:spcAft>
              <a:buNone/>
              <a:defRPr sz="1600" b="1">
                <a:solidFill>
                  <a:schemeClr val="tx1"/>
                </a:solidFill>
                <a:latin typeface="+mn-lt"/>
                <a:ea typeface="Arial" charset="0"/>
                <a:cs typeface="+mn-cs"/>
              </a:defRPr>
            </a:lvl9pPr>
          </a:lstStyle>
          <a:p>
            <a:r>
              <a:rPr lang="en-US" kern="0" smtClean="0"/>
              <a:t>What’s in Oct</a:t>
            </a:r>
            <a:endParaRPr lang="en-US" kern="0" dirty="0"/>
          </a:p>
        </p:txBody>
      </p:sp>
      <p:sp>
        <p:nvSpPr>
          <p:cNvPr id="16" name="Content Placeholder 12"/>
          <p:cNvSpPr txBox="1">
            <a:spLocks/>
          </p:cNvSpPr>
          <p:nvPr/>
        </p:nvSpPr>
        <p:spPr bwMode="auto">
          <a:xfrm>
            <a:off x="228600" y="4678362"/>
            <a:ext cx="4268788" cy="1570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3038" indent="-173038" algn="l" rtl="0" eaLnBrk="1" fontAlgn="base" hangingPunct="1">
              <a:lnSpc>
                <a:spcPct val="90000"/>
              </a:lnSpc>
              <a:spcBef>
                <a:spcPct val="5000"/>
              </a:spcBef>
              <a:spcAft>
                <a:spcPct val="5000"/>
              </a:spcAft>
              <a:buChar char="•"/>
              <a:defRPr sz="2400">
                <a:solidFill>
                  <a:schemeClr val="tx1"/>
                </a:solidFill>
                <a:latin typeface="+mn-lt"/>
                <a:ea typeface="+mn-ea"/>
                <a:cs typeface="+mn-cs"/>
              </a:defRPr>
            </a:lvl1pPr>
            <a:lvl2pPr marL="460375" indent="-173038" algn="l" rtl="0" eaLnBrk="1" fontAlgn="base" hangingPunct="1">
              <a:lnSpc>
                <a:spcPct val="90000"/>
              </a:lnSpc>
              <a:spcBef>
                <a:spcPct val="5000"/>
              </a:spcBef>
              <a:spcAft>
                <a:spcPct val="5000"/>
              </a:spcAft>
              <a:buChar char="–"/>
              <a:defRPr sz="2000">
                <a:solidFill>
                  <a:schemeClr val="tx1"/>
                </a:solidFill>
                <a:latin typeface="+mn-lt"/>
                <a:ea typeface="Arial" charset="0"/>
                <a:cs typeface="+mn-cs"/>
              </a:defRPr>
            </a:lvl2pPr>
            <a:lvl3pPr marL="741363" indent="-166688" algn="l" rtl="0" eaLnBrk="1" fontAlgn="base" hangingPunct="1">
              <a:lnSpc>
                <a:spcPct val="90000"/>
              </a:lnSpc>
              <a:spcBef>
                <a:spcPct val="5000"/>
              </a:spcBef>
              <a:spcAft>
                <a:spcPct val="5000"/>
              </a:spcAft>
              <a:buChar char="•"/>
              <a:defRPr sz="1800">
                <a:solidFill>
                  <a:schemeClr val="tx1"/>
                </a:solidFill>
                <a:latin typeface="+mn-lt"/>
                <a:ea typeface="Arial" charset="0"/>
                <a:cs typeface="+mn-cs"/>
              </a:defRPr>
            </a:lvl3pPr>
            <a:lvl4pPr marL="1030288" indent="-174625"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4pPr>
            <a:lvl5pPr marL="13176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5pPr>
            <a:lvl6pPr marL="17748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6pPr>
            <a:lvl7pPr marL="22320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7pPr>
            <a:lvl8pPr marL="26892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8pPr>
            <a:lvl9pPr marL="31464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9pPr>
          </a:lstStyle>
          <a:p>
            <a:r>
              <a:rPr lang="en-US" sz="1800" kern="0" dirty="0" smtClean="0"/>
              <a:t>Functioning as an Assister for Enrollments</a:t>
            </a:r>
            <a:endParaRPr lang="en-US" sz="1800" kern="0" dirty="0"/>
          </a:p>
        </p:txBody>
      </p:sp>
      <p:sp>
        <p:nvSpPr>
          <p:cNvPr id="17" name="Text Placeholder 13"/>
          <p:cNvSpPr txBox="1">
            <a:spLocks/>
          </p:cNvSpPr>
          <p:nvPr/>
        </p:nvSpPr>
        <p:spPr bwMode="auto">
          <a:xfrm>
            <a:off x="4645025" y="4038600"/>
            <a:ext cx="4041775" cy="6397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1" fontAlgn="base" hangingPunct="1">
              <a:lnSpc>
                <a:spcPct val="90000"/>
              </a:lnSpc>
              <a:spcBef>
                <a:spcPct val="5000"/>
              </a:spcBef>
              <a:spcAft>
                <a:spcPct val="5000"/>
              </a:spcAft>
              <a:buNone/>
              <a:defRPr sz="2400" b="1">
                <a:solidFill>
                  <a:schemeClr val="tx1"/>
                </a:solidFill>
                <a:latin typeface="+mn-lt"/>
                <a:ea typeface="+mn-ea"/>
                <a:cs typeface="+mn-cs"/>
              </a:defRPr>
            </a:lvl1pPr>
            <a:lvl2pPr marL="457200" indent="0" algn="l" rtl="0" eaLnBrk="1" fontAlgn="base" hangingPunct="1">
              <a:lnSpc>
                <a:spcPct val="90000"/>
              </a:lnSpc>
              <a:spcBef>
                <a:spcPct val="5000"/>
              </a:spcBef>
              <a:spcAft>
                <a:spcPct val="5000"/>
              </a:spcAft>
              <a:buNone/>
              <a:defRPr sz="2000" b="1">
                <a:solidFill>
                  <a:schemeClr val="tx1"/>
                </a:solidFill>
                <a:latin typeface="+mn-lt"/>
                <a:ea typeface="Arial" charset="0"/>
                <a:cs typeface="+mn-cs"/>
              </a:defRPr>
            </a:lvl2pPr>
            <a:lvl3pPr marL="914400" indent="0" algn="l" rtl="0" eaLnBrk="1" fontAlgn="base" hangingPunct="1">
              <a:lnSpc>
                <a:spcPct val="90000"/>
              </a:lnSpc>
              <a:spcBef>
                <a:spcPct val="5000"/>
              </a:spcBef>
              <a:spcAft>
                <a:spcPct val="5000"/>
              </a:spcAft>
              <a:buNone/>
              <a:defRPr sz="1800" b="1">
                <a:solidFill>
                  <a:schemeClr val="tx1"/>
                </a:solidFill>
                <a:latin typeface="+mn-lt"/>
                <a:ea typeface="Arial" charset="0"/>
                <a:cs typeface="+mn-cs"/>
              </a:defRPr>
            </a:lvl3pPr>
            <a:lvl4pPr marL="1371600" indent="0" algn="l" rtl="0" eaLnBrk="1" fontAlgn="base" hangingPunct="1">
              <a:lnSpc>
                <a:spcPct val="90000"/>
              </a:lnSpc>
              <a:spcBef>
                <a:spcPct val="5000"/>
              </a:spcBef>
              <a:spcAft>
                <a:spcPct val="5000"/>
              </a:spcAft>
              <a:buNone/>
              <a:defRPr sz="1600" b="1">
                <a:solidFill>
                  <a:schemeClr val="tx1"/>
                </a:solidFill>
                <a:latin typeface="+mn-lt"/>
                <a:ea typeface="Arial" charset="0"/>
                <a:cs typeface="+mn-cs"/>
              </a:defRPr>
            </a:lvl4pPr>
            <a:lvl5pPr marL="1828800" indent="0" algn="l" rtl="0" eaLnBrk="1" fontAlgn="base" hangingPunct="1">
              <a:lnSpc>
                <a:spcPct val="90000"/>
              </a:lnSpc>
              <a:spcBef>
                <a:spcPct val="5000"/>
              </a:spcBef>
              <a:spcAft>
                <a:spcPct val="5000"/>
              </a:spcAft>
              <a:buNone/>
              <a:defRPr sz="1600" b="1">
                <a:solidFill>
                  <a:schemeClr val="tx1"/>
                </a:solidFill>
                <a:latin typeface="+mn-lt"/>
                <a:ea typeface="Arial" charset="0"/>
                <a:cs typeface="+mn-cs"/>
              </a:defRPr>
            </a:lvl5pPr>
            <a:lvl6pPr marL="2286000" indent="0" algn="l" rtl="0" eaLnBrk="1" fontAlgn="base" hangingPunct="1">
              <a:lnSpc>
                <a:spcPct val="90000"/>
              </a:lnSpc>
              <a:spcBef>
                <a:spcPct val="5000"/>
              </a:spcBef>
              <a:spcAft>
                <a:spcPct val="5000"/>
              </a:spcAft>
              <a:buNone/>
              <a:defRPr sz="1600" b="1">
                <a:solidFill>
                  <a:schemeClr val="tx1"/>
                </a:solidFill>
                <a:latin typeface="+mn-lt"/>
                <a:ea typeface="Arial" charset="0"/>
                <a:cs typeface="+mn-cs"/>
              </a:defRPr>
            </a:lvl6pPr>
            <a:lvl7pPr marL="2743200" indent="0" algn="l" rtl="0" eaLnBrk="1" fontAlgn="base" hangingPunct="1">
              <a:lnSpc>
                <a:spcPct val="90000"/>
              </a:lnSpc>
              <a:spcBef>
                <a:spcPct val="5000"/>
              </a:spcBef>
              <a:spcAft>
                <a:spcPct val="5000"/>
              </a:spcAft>
              <a:buNone/>
              <a:defRPr sz="1600" b="1">
                <a:solidFill>
                  <a:schemeClr val="tx1"/>
                </a:solidFill>
                <a:latin typeface="+mn-lt"/>
                <a:ea typeface="Arial" charset="0"/>
                <a:cs typeface="+mn-cs"/>
              </a:defRPr>
            </a:lvl7pPr>
            <a:lvl8pPr marL="3200400" indent="0" algn="l" rtl="0" eaLnBrk="1" fontAlgn="base" hangingPunct="1">
              <a:lnSpc>
                <a:spcPct val="90000"/>
              </a:lnSpc>
              <a:spcBef>
                <a:spcPct val="5000"/>
              </a:spcBef>
              <a:spcAft>
                <a:spcPct val="5000"/>
              </a:spcAft>
              <a:buNone/>
              <a:defRPr sz="1600" b="1">
                <a:solidFill>
                  <a:schemeClr val="tx1"/>
                </a:solidFill>
                <a:latin typeface="+mn-lt"/>
                <a:ea typeface="Arial" charset="0"/>
                <a:cs typeface="+mn-cs"/>
              </a:defRPr>
            </a:lvl8pPr>
            <a:lvl9pPr marL="3657600" indent="0" algn="l" rtl="0" eaLnBrk="1" fontAlgn="base" hangingPunct="1">
              <a:lnSpc>
                <a:spcPct val="90000"/>
              </a:lnSpc>
              <a:spcBef>
                <a:spcPct val="5000"/>
              </a:spcBef>
              <a:spcAft>
                <a:spcPct val="5000"/>
              </a:spcAft>
              <a:buNone/>
              <a:defRPr sz="1600" b="1">
                <a:solidFill>
                  <a:schemeClr val="tx1"/>
                </a:solidFill>
                <a:latin typeface="+mn-lt"/>
                <a:ea typeface="Arial" charset="0"/>
                <a:cs typeface="+mn-cs"/>
              </a:defRPr>
            </a:lvl9pPr>
          </a:lstStyle>
          <a:p>
            <a:r>
              <a:rPr lang="en-US" kern="0" smtClean="0"/>
              <a:t>What’s after Oct</a:t>
            </a:r>
            <a:endParaRPr lang="en-US" kern="0" dirty="0"/>
          </a:p>
        </p:txBody>
      </p:sp>
      <p:sp>
        <p:nvSpPr>
          <p:cNvPr id="19" name="Content Placeholder 14"/>
          <p:cNvSpPr txBox="1">
            <a:spLocks/>
          </p:cNvSpPr>
          <p:nvPr/>
        </p:nvSpPr>
        <p:spPr bwMode="auto">
          <a:xfrm>
            <a:off x="4645025" y="4678362"/>
            <a:ext cx="4270375" cy="1570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3038" indent="-173038" algn="l" rtl="0" eaLnBrk="1" fontAlgn="base" hangingPunct="1">
              <a:lnSpc>
                <a:spcPct val="90000"/>
              </a:lnSpc>
              <a:spcBef>
                <a:spcPct val="5000"/>
              </a:spcBef>
              <a:spcAft>
                <a:spcPct val="5000"/>
              </a:spcAft>
              <a:buChar char="•"/>
              <a:defRPr sz="2400">
                <a:solidFill>
                  <a:schemeClr val="tx1"/>
                </a:solidFill>
                <a:latin typeface="+mn-lt"/>
                <a:ea typeface="+mn-ea"/>
                <a:cs typeface="+mn-cs"/>
              </a:defRPr>
            </a:lvl1pPr>
            <a:lvl2pPr marL="460375" indent="-173038" algn="l" rtl="0" eaLnBrk="1" fontAlgn="base" hangingPunct="1">
              <a:lnSpc>
                <a:spcPct val="90000"/>
              </a:lnSpc>
              <a:spcBef>
                <a:spcPct val="5000"/>
              </a:spcBef>
              <a:spcAft>
                <a:spcPct val="5000"/>
              </a:spcAft>
              <a:buChar char="–"/>
              <a:defRPr sz="2000">
                <a:solidFill>
                  <a:schemeClr val="tx1"/>
                </a:solidFill>
                <a:latin typeface="+mn-lt"/>
                <a:ea typeface="Arial" charset="0"/>
                <a:cs typeface="+mn-cs"/>
              </a:defRPr>
            </a:lvl2pPr>
            <a:lvl3pPr marL="741363" indent="-166688" algn="l" rtl="0" eaLnBrk="1" fontAlgn="base" hangingPunct="1">
              <a:lnSpc>
                <a:spcPct val="90000"/>
              </a:lnSpc>
              <a:spcBef>
                <a:spcPct val="5000"/>
              </a:spcBef>
              <a:spcAft>
                <a:spcPct val="5000"/>
              </a:spcAft>
              <a:buChar char="•"/>
              <a:defRPr sz="1800">
                <a:solidFill>
                  <a:schemeClr val="tx1"/>
                </a:solidFill>
                <a:latin typeface="+mn-lt"/>
                <a:ea typeface="Arial" charset="0"/>
                <a:cs typeface="+mn-cs"/>
              </a:defRPr>
            </a:lvl3pPr>
            <a:lvl4pPr marL="1030288" indent="-174625"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4pPr>
            <a:lvl5pPr marL="13176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5pPr>
            <a:lvl6pPr marL="17748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6pPr>
            <a:lvl7pPr marL="22320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7pPr>
            <a:lvl8pPr marL="26892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8pPr>
            <a:lvl9pPr marL="3146425" indent="-173038" algn="l" rtl="0" eaLnBrk="1" fontAlgn="base" hangingPunct="1">
              <a:lnSpc>
                <a:spcPct val="90000"/>
              </a:lnSpc>
              <a:spcBef>
                <a:spcPct val="5000"/>
              </a:spcBef>
              <a:spcAft>
                <a:spcPct val="5000"/>
              </a:spcAft>
              <a:buChar char="»"/>
              <a:defRPr sz="1600">
                <a:solidFill>
                  <a:schemeClr val="tx1"/>
                </a:solidFill>
                <a:latin typeface="+mn-lt"/>
                <a:ea typeface="Arial" charset="0"/>
                <a:cs typeface="+mn-cs"/>
              </a:defRPr>
            </a:lvl9pPr>
          </a:lstStyle>
          <a:p>
            <a:r>
              <a:rPr lang="en-US" sz="1800" kern="0" dirty="0" smtClean="0"/>
              <a:t>Nothing Explicitly Delayed</a:t>
            </a:r>
          </a:p>
        </p:txBody>
      </p:sp>
      <p:sp>
        <p:nvSpPr>
          <p:cNvPr id="3" name="TextBox 2"/>
          <p:cNvSpPr txBox="1"/>
          <p:nvPr/>
        </p:nvSpPr>
        <p:spPr>
          <a:xfrm>
            <a:off x="4114800" y="1006642"/>
            <a:ext cx="914400" cy="381000"/>
          </a:xfrm>
          <a:prstGeom prst="rect">
            <a:avLst/>
          </a:prstGeom>
          <a:noFill/>
        </p:spPr>
        <p:txBody>
          <a:bodyPr wrap="none" rtlCol="0">
            <a:noAutofit/>
          </a:bodyPr>
          <a:lstStyle/>
          <a:p>
            <a:pPr algn="ctr"/>
            <a:r>
              <a:rPr lang="en-US" sz="2400" b="1" i="1" u="sng" dirty="0" smtClean="0"/>
              <a:t>Issuers</a:t>
            </a:r>
          </a:p>
        </p:txBody>
      </p:sp>
      <p:sp>
        <p:nvSpPr>
          <p:cNvPr id="20" name="TextBox 19"/>
          <p:cNvSpPr txBox="1"/>
          <p:nvPr/>
        </p:nvSpPr>
        <p:spPr>
          <a:xfrm>
            <a:off x="4114800" y="3733800"/>
            <a:ext cx="914400" cy="381000"/>
          </a:xfrm>
          <a:prstGeom prst="rect">
            <a:avLst/>
          </a:prstGeom>
          <a:noFill/>
        </p:spPr>
        <p:txBody>
          <a:bodyPr wrap="none" rtlCol="0">
            <a:noAutofit/>
          </a:bodyPr>
          <a:lstStyle/>
          <a:p>
            <a:pPr algn="ctr"/>
            <a:r>
              <a:rPr lang="en-US" sz="2400" b="1" i="1" u="sng" dirty="0" smtClean="0"/>
              <a:t>Brokers and Navigators</a:t>
            </a:r>
          </a:p>
        </p:txBody>
      </p:sp>
      <p:pic>
        <p:nvPicPr>
          <p:cNvPr id="21" name="Picture 9"/>
          <p:cNvPicPr>
            <a:picLocks noChangeAspect="1" noChangeArrowheads="1"/>
          </p:cNvPicPr>
          <p:nvPr/>
        </p:nvPicPr>
        <p:blipFill rotWithShape="1">
          <a:blip r:embed="rId2">
            <a:extLst>
              <a:ext uri="{28A0092B-C50C-407E-A947-70E740481C1C}">
                <a14:useLocalDpi xmlns:a14="http://schemas.microsoft.com/office/drawing/2010/main" val="0"/>
              </a:ext>
            </a:extLst>
          </a:blip>
          <a:srcRect r="32483"/>
          <a:stretch/>
        </p:blipFill>
        <p:spPr bwMode="auto">
          <a:xfrm>
            <a:off x="5884633" y="76200"/>
            <a:ext cx="820967" cy="67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88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smtClean="0"/>
              <a:t>What’s in Oct</a:t>
            </a:r>
            <a:endParaRPr lang="en-US" dirty="0"/>
          </a:p>
        </p:txBody>
      </p:sp>
      <p:sp>
        <p:nvSpPr>
          <p:cNvPr id="13" name="Content Placeholder 12"/>
          <p:cNvSpPr>
            <a:spLocks noGrp="1"/>
          </p:cNvSpPr>
          <p:nvPr>
            <p:ph sz="half" idx="2"/>
          </p:nvPr>
        </p:nvSpPr>
        <p:spPr>
          <a:xfrm>
            <a:off x="228600" y="1554162"/>
            <a:ext cx="4268788" cy="4618038"/>
          </a:xfrm>
        </p:spPr>
        <p:txBody>
          <a:bodyPr/>
          <a:lstStyle/>
          <a:p>
            <a:r>
              <a:rPr lang="en-US" sz="1800" dirty="0" smtClean="0"/>
              <a:t>Eligibility</a:t>
            </a:r>
          </a:p>
          <a:p>
            <a:pPr lvl="1"/>
            <a:r>
              <a:rPr lang="en-US" sz="1400" dirty="0" smtClean="0"/>
              <a:t>Community (QHP) and Public (MAGI Medicaid / CHIP) Plans</a:t>
            </a:r>
          </a:p>
          <a:p>
            <a:pPr lvl="1"/>
            <a:r>
              <a:rPr lang="en-US" sz="1400" dirty="0" smtClean="0"/>
              <a:t>New + Existing (via ACCESS Remediation) data</a:t>
            </a:r>
          </a:p>
          <a:p>
            <a:pPr lvl="1"/>
            <a:r>
              <a:rPr lang="en-US" sz="1400" dirty="0" smtClean="0"/>
              <a:t>Automated Eligibility Rules for Federal + State</a:t>
            </a:r>
          </a:p>
          <a:p>
            <a:pPr lvl="2"/>
            <a:r>
              <a:rPr lang="en-US" sz="1200" dirty="0" smtClean="0"/>
              <a:t>Integration with CMS</a:t>
            </a:r>
          </a:p>
          <a:p>
            <a:pPr lvl="2"/>
            <a:r>
              <a:rPr lang="en-US" sz="1200" dirty="0" smtClean="0"/>
              <a:t>Self-Attestation when Federal Hub unavailable (see Backup Material for details)</a:t>
            </a:r>
          </a:p>
          <a:p>
            <a:pPr lvl="2"/>
            <a:r>
              <a:rPr lang="en-US" sz="1200" dirty="0" smtClean="0"/>
              <a:t>No integration with State databases except ACCESS</a:t>
            </a:r>
          </a:p>
          <a:p>
            <a:pPr lvl="1"/>
            <a:r>
              <a:rPr lang="en-US" sz="1400" dirty="0" smtClean="0"/>
              <a:t>Limited ACCESS Integration</a:t>
            </a:r>
          </a:p>
          <a:p>
            <a:pPr lvl="2"/>
            <a:r>
              <a:rPr lang="en-US" sz="1200" dirty="0" smtClean="0"/>
              <a:t>MMIS Plans</a:t>
            </a:r>
          </a:p>
          <a:p>
            <a:pPr lvl="2"/>
            <a:r>
              <a:rPr lang="en-US" sz="1200" dirty="0" smtClean="0"/>
              <a:t>HBE to ACCESS Feed for MAGI updates</a:t>
            </a:r>
          </a:p>
          <a:p>
            <a:pPr lvl="2"/>
            <a:r>
              <a:rPr lang="en-US" sz="1200" dirty="0" smtClean="0"/>
              <a:t>ACCESS to HBE Load for MAGI eligible</a:t>
            </a:r>
          </a:p>
          <a:p>
            <a:r>
              <a:rPr lang="en-US" sz="1800" dirty="0" smtClean="0"/>
              <a:t>Enrollment</a:t>
            </a:r>
          </a:p>
          <a:p>
            <a:pPr lvl="1"/>
            <a:r>
              <a:rPr lang="en-US" sz="1400" dirty="0" smtClean="0"/>
              <a:t>Input, Validation and Correction on-line</a:t>
            </a:r>
          </a:p>
          <a:p>
            <a:pPr lvl="1"/>
            <a:r>
              <a:rPr lang="en-US" sz="1400" dirty="0" smtClean="0"/>
              <a:t>Plan Selection and Pricing</a:t>
            </a:r>
          </a:p>
          <a:p>
            <a:pPr lvl="1"/>
            <a:r>
              <a:rPr lang="en-US" sz="1400" dirty="0" smtClean="0"/>
              <a:t>Carrier Enrollment</a:t>
            </a:r>
          </a:p>
          <a:p>
            <a:pPr lvl="1"/>
            <a:r>
              <a:rPr lang="en-US" sz="1400" dirty="0" smtClean="0"/>
              <a:t>Initial Payments</a:t>
            </a:r>
          </a:p>
          <a:p>
            <a:pPr lvl="1"/>
            <a:r>
              <a:rPr lang="en-US" sz="1400" dirty="0" smtClean="0"/>
              <a:t>Carrier QHP Reconciliation</a:t>
            </a:r>
          </a:p>
          <a:p>
            <a:endParaRPr lang="en-US" sz="1800" dirty="0" smtClean="0"/>
          </a:p>
          <a:p>
            <a:pPr lvl="1"/>
            <a:endParaRPr lang="en-US" sz="1600" dirty="0"/>
          </a:p>
        </p:txBody>
      </p:sp>
      <p:sp>
        <p:nvSpPr>
          <p:cNvPr id="14" name="Text Placeholder 13"/>
          <p:cNvSpPr>
            <a:spLocks noGrp="1"/>
          </p:cNvSpPr>
          <p:nvPr>
            <p:ph type="body" sz="quarter" idx="3"/>
          </p:nvPr>
        </p:nvSpPr>
        <p:spPr/>
        <p:txBody>
          <a:bodyPr/>
          <a:lstStyle/>
          <a:p>
            <a:r>
              <a:rPr lang="en-US" dirty="0" smtClean="0"/>
              <a:t>What’s after Oct</a:t>
            </a:r>
            <a:endParaRPr lang="en-US" dirty="0"/>
          </a:p>
        </p:txBody>
      </p:sp>
      <p:sp>
        <p:nvSpPr>
          <p:cNvPr id="15" name="Content Placeholder 14"/>
          <p:cNvSpPr>
            <a:spLocks noGrp="1"/>
          </p:cNvSpPr>
          <p:nvPr>
            <p:ph sz="quarter" idx="4"/>
          </p:nvPr>
        </p:nvSpPr>
        <p:spPr>
          <a:xfrm>
            <a:off x="4645025" y="1554162"/>
            <a:ext cx="4270375" cy="4618038"/>
          </a:xfrm>
        </p:spPr>
        <p:txBody>
          <a:bodyPr/>
          <a:lstStyle/>
          <a:p>
            <a:r>
              <a:rPr lang="en-US" sz="1800" dirty="0" smtClean="0"/>
              <a:t>State Interfaces</a:t>
            </a:r>
          </a:p>
          <a:p>
            <a:r>
              <a:rPr lang="en-US" sz="1800" dirty="0" smtClean="0"/>
              <a:t>Expanded Access Remediation</a:t>
            </a:r>
          </a:p>
        </p:txBody>
      </p:sp>
      <p:sp>
        <p:nvSpPr>
          <p:cNvPr id="2" name="Title 1"/>
          <p:cNvSpPr>
            <a:spLocks noGrp="1"/>
          </p:cNvSpPr>
          <p:nvPr>
            <p:ph type="title"/>
          </p:nvPr>
        </p:nvSpPr>
        <p:spPr/>
        <p:txBody>
          <a:bodyPr/>
          <a:lstStyle/>
          <a:p>
            <a:pPr>
              <a:lnSpc>
                <a:spcPts val="2500"/>
              </a:lnSpc>
            </a:pPr>
            <a:r>
              <a:rPr lang="en-US" dirty="0" smtClean="0"/>
              <a:t>Eligibility and Enrollment,</a:t>
            </a:r>
            <a:br>
              <a:rPr lang="en-US" dirty="0" smtClean="0"/>
            </a:br>
            <a:r>
              <a:rPr lang="en-US" dirty="0" smtClean="0"/>
              <a:t>Individual</a:t>
            </a:r>
            <a:endParaRPr lang="en-US" dirty="0"/>
          </a:p>
        </p:txBody>
      </p:sp>
      <p:sp>
        <p:nvSpPr>
          <p:cNvPr id="4" name="Date Placeholder 3"/>
          <p:cNvSpPr>
            <a:spLocks noGrp="1"/>
          </p:cNvSpPr>
          <p:nvPr>
            <p:ph type="dt" sz="half" idx="10"/>
          </p:nvPr>
        </p:nvSpPr>
        <p:spPr/>
        <p:txBody>
          <a:bodyPr/>
          <a:lstStyle/>
          <a:p>
            <a:pPr>
              <a:defRPr/>
            </a:pPr>
            <a:fld id="{F1867DFF-01A2-4FC2-91AD-E5EA753A0650}" type="datetime5">
              <a:rPr lang="en-US" smtClean="0"/>
              <a:t>13-Jun-6</a:t>
            </a:fld>
            <a:endParaRPr lang="en-US" dirty="0"/>
          </a:p>
        </p:txBody>
      </p:sp>
      <p:sp>
        <p:nvSpPr>
          <p:cNvPr id="5" name="Footer Placeholder 4"/>
          <p:cNvSpPr>
            <a:spLocks noGrp="1"/>
          </p:cNvSpPr>
          <p:nvPr>
            <p:ph type="ftr" sz="quarter" idx="11"/>
          </p:nvPr>
        </p:nvSpPr>
        <p:spPr/>
        <p:txBody>
          <a:bodyPr/>
          <a:lstStyle/>
          <a:p>
            <a:pPr>
              <a:defRPr/>
            </a:pPr>
            <a:r>
              <a:rPr lang="en-US" dirty="0" smtClean="0"/>
              <a:t>HBE October Scope Analysis</a:t>
            </a:r>
            <a:endParaRPr lang="en-US" dirty="0"/>
          </a:p>
        </p:txBody>
      </p:sp>
      <p:sp>
        <p:nvSpPr>
          <p:cNvPr id="6" name="Slide Number Placeholder 5"/>
          <p:cNvSpPr>
            <a:spLocks noGrp="1"/>
          </p:cNvSpPr>
          <p:nvPr>
            <p:ph type="sldNum" sz="quarter" idx="12"/>
          </p:nvPr>
        </p:nvSpPr>
        <p:spPr/>
        <p:txBody>
          <a:bodyPr/>
          <a:lstStyle/>
          <a:p>
            <a:pPr>
              <a:defRPr/>
            </a:pPr>
            <a:fld id="{DF723219-60DA-43AB-8432-B1658EB96FC7}" type="slidenum">
              <a:rPr lang="en-US" smtClean="0"/>
              <a:pPr>
                <a:defRPr/>
              </a:pPr>
              <a:t>15</a:t>
            </a:fld>
            <a:endParaRPr lang="en-US" dirty="0"/>
          </a:p>
        </p:txBody>
      </p:sp>
      <p:sp>
        <p:nvSpPr>
          <p:cNvPr id="16" name="Rounded Rectangle 15"/>
          <p:cNvSpPr/>
          <p:nvPr/>
        </p:nvSpPr>
        <p:spPr bwMode="auto">
          <a:xfrm>
            <a:off x="4572000" y="2438400"/>
            <a:ext cx="4419600" cy="3962400"/>
          </a:xfrm>
          <a:prstGeom prst="roundRect">
            <a:avLst/>
          </a:prstGeom>
          <a:ln w="19050">
            <a:solidFill>
              <a:schemeClr val="tx1"/>
            </a:solidFill>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966" tIns="45177" rIns="91966" bIns="45177" numCol="1" rtlCol="0" anchor="t" anchorCtr="0" compatLnSpc="1">
            <a:prstTxWarp prst="textNoShape">
              <a:avLst/>
            </a:prstTxWarp>
          </a:bodyPr>
          <a:lstStyle/>
          <a:p>
            <a:pPr marL="112713" marR="0" indent="-112713" defTabSz="930275" rtl="0" eaLnBrk="0" fontAlgn="base" latinLnBrk="0" hangingPunct="0">
              <a:lnSpc>
                <a:spcPct val="100000"/>
              </a:lnSpc>
              <a:spcBef>
                <a:spcPct val="0"/>
              </a:spcBef>
              <a:spcAft>
                <a:spcPct val="0"/>
              </a:spcAft>
              <a:buClrTx/>
              <a:buSzTx/>
              <a:buFont typeface="Arial" pitchFamily="34" charset="0"/>
              <a:buChar char="•"/>
              <a:tabLst/>
            </a:pPr>
            <a:r>
              <a:rPr lang="en-US" u="sng" dirty="0" smtClean="0">
                <a:latin typeface="Calibri" charset="0"/>
                <a:ea typeface="ＭＳ Ｐゴシック" charset="0"/>
              </a:rPr>
              <a:t>Regarding MAGI Medicaid/CHIP</a:t>
            </a:r>
            <a:r>
              <a:rPr lang="en-US" dirty="0" smtClean="0">
                <a:latin typeface="Calibri" charset="0"/>
                <a:ea typeface="ＭＳ Ｐゴシック" charset="0"/>
              </a:rPr>
              <a:t>:</a:t>
            </a:r>
          </a:p>
          <a:p>
            <a:pPr marL="120650" marR="0" indent="-120650">
              <a:spcBef>
                <a:spcPts val="0"/>
              </a:spcBef>
              <a:spcAft>
                <a:spcPts val="0"/>
              </a:spcAft>
              <a:buFont typeface="Arial" pitchFamily="34" charset="0"/>
              <a:buChar char="•"/>
            </a:pPr>
            <a:r>
              <a:rPr lang="en-US" dirty="0" smtClean="0"/>
              <a:t>MAGI </a:t>
            </a:r>
            <a:r>
              <a:rPr lang="en-US" dirty="0"/>
              <a:t>Medicaid/CHIP eligibility determination will begin in HBE on 01Oct.</a:t>
            </a:r>
          </a:p>
          <a:p>
            <a:pPr marL="577850" lvl="1" indent="-120650">
              <a:spcBef>
                <a:spcPts val="0"/>
              </a:spcBef>
              <a:spcAft>
                <a:spcPts val="0"/>
              </a:spcAft>
              <a:buFont typeface="Arial" pitchFamily="34" charset="0"/>
              <a:buChar char="•"/>
            </a:pPr>
            <a:r>
              <a:rPr lang="en-US" dirty="0" smtClean="0"/>
              <a:t>Anyone </a:t>
            </a:r>
            <a:r>
              <a:rPr lang="en-US" dirty="0"/>
              <a:t>seeking Medicaid coverage for 4Q13 will be politely directed to existing state systems</a:t>
            </a:r>
          </a:p>
          <a:p>
            <a:pPr marL="120650" marR="0" indent="-120650">
              <a:spcBef>
                <a:spcPts val="0"/>
              </a:spcBef>
              <a:spcAft>
                <a:spcPts val="0"/>
              </a:spcAft>
              <a:buFont typeface="Arial" pitchFamily="34" charset="0"/>
              <a:buChar char="•"/>
            </a:pPr>
            <a:r>
              <a:rPr lang="en-US" dirty="0" smtClean="0"/>
              <a:t>MAGI </a:t>
            </a:r>
            <a:r>
              <a:rPr lang="en-US" dirty="0"/>
              <a:t>Medicaid/CHIP enrollment applications will be accumulated in HBE until late Dec, at which time they are shipped to ACCESS for actual enrollment processing for 01Jan</a:t>
            </a:r>
          </a:p>
          <a:p>
            <a:pPr marL="120650" marR="0" indent="-120650">
              <a:spcBef>
                <a:spcPts val="0"/>
              </a:spcBef>
              <a:spcAft>
                <a:spcPts val="0"/>
              </a:spcAft>
              <a:buFont typeface="Arial" pitchFamily="34" charset="0"/>
              <a:buChar char="•"/>
            </a:pPr>
            <a:r>
              <a:rPr lang="en-US" dirty="0" smtClean="0"/>
              <a:t>HBE </a:t>
            </a:r>
            <a:r>
              <a:rPr lang="en-US" dirty="0"/>
              <a:t>will implement periodic updates to ACCESS for any changes to client demographic data</a:t>
            </a:r>
          </a:p>
          <a:p>
            <a:pPr marL="120650" marR="0" indent="-120650">
              <a:spcBef>
                <a:spcPts val="0"/>
              </a:spcBef>
              <a:spcAft>
                <a:spcPts val="0"/>
              </a:spcAft>
              <a:buFont typeface="Arial" pitchFamily="34" charset="0"/>
              <a:buChar char="•"/>
            </a:pPr>
            <a:r>
              <a:rPr lang="en-US" dirty="0" smtClean="0"/>
              <a:t>ACCESS </a:t>
            </a:r>
            <a:r>
              <a:rPr lang="en-US" dirty="0"/>
              <a:t>will implement a 9-month-long monthly transition for existing MAGI Medicaid/CHIP-eligible to HBE, as their renewal dates come near</a:t>
            </a:r>
          </a:p>
          <a:p>
            <a:pPr marL="120650" marR="0" indent="-120650">
              <a:spcBef>
                <a:spcPts val="0"/>
              </a:spcBef>
              <a:spcAft>
                <a:spcPts val="0"/>
              </a:spcAft>
              <a:buFont typeface="Arial" pitchFamily="34" charset="0"/>
              <a:buChar char="•"/>
            </a:pPr>
            <a:r>
              <a:rPr lang="en-US" dirty="0" smtClean="0"/>
              <a:t>All </a:t>
            </a:r>
            <a:r>
              <a:rPr lang="en-US" dirty="0"/>
              <a:t>MAGI Medicaid/CHIP-eligible clients are moved to HBE as the system-of-record by year-end 2014</a:t>
            </a:r>
          </a:p>
          <a:p>
            <a:pPr marL="112713" marR="0" indent="-112713" defTabSz="930275" rtl="0" eaLnBrk="0" fontAlgn="base" latinLnBrk="0" hangingPunct="0">
              <a:lnSpc>
                <a:spcPct val="100000"/>
              </a:lnSpc>
              <a:spcBef>
                <a:spcPct val="0"/>
              </a:spcBef>
              <a:spcAft>
                <a:spcPct val="0"/>
              </a:spcAft>
              <a:buClrTx/>
              <a:buSzTx/>
              <a:buFont typeface="Arial" pitchFamily="34" charset="0"/>
              <a:buChar char="•"/>
              <a:tabLst/>
            </a:pPr>
            <a:endParaRPr lang="en-US" dirty="0" smtClean="0">
              <a:latin typeface="Calibri" charset="0"/>
              <a:ea typeface="ＭＳ Ｐゴシック" charset="0"/>
            </a:endParaRPr>
          </a:p>
        </p:txBody>
      </p:sp>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2255"/>
          <a:stretch/>
        </p:blipFill>
        <p:spPr bwMode="auto">
          <a:xfrm>
            <a:off x="5875347" y="76200"/>
            <a:ext cx="830253" cy="688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697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smtClean="0"/>
              <a:t>What’s in Oct</a:t>
            </a:r>
            <a:endParaRPr lang="en-US" dirty="0"/>
          </a:p>
        </p:txBody>
      </p:sp>
      <p:sp>
        <p:nvSpPr>
          <p:cNvPr id="13" name="Content Placeholder 12"/>
          <p:cNvSpPr>
            <a:spLocks noGrp="1"/>
          </p:cNvSpPr>
          <p:nvPr>
            <p:ph sz="half" idx="2"/>
          </p:nvPr>
        </p:nvSpPr>
        <p:spPr>
          <a:xfrm>
            <a:off x="228600" y="1554162"/>
            <a:ext cx="4268788" cy="4618038"/>
          </a:xfrm>
        </p:spPr>
        <p:txBody>
          <a:bodyPr/>
          <a:lstStyle/>
          <a:p>
            <a:r>
              <a:rPr lang="en-US" sz="1800" dirty="0" smtClean="0"/>
              <a:t>Eligibility</a:t>
            </a:r>
          </a:p>
          <a:p>
            <a:pPr lvl="1"/>
            <a:r>
              <a:rPr lang="en-US" sz="1400" dirty="0" smtClean="0"/>
              <a:t>Employer Eligibility (50)</a:t>
            </a:r>
          </a:p>
          <a:p>
            <a:r>
              <a:rPr lang="en-US" sz="1800" dirty="0" smtClean="0"/>
              <a:t>Enrollment</a:t>
            </a:r>
          </a:p>
          <a:p>
            <a:pPr lvl="1"/>
            <a:r>
              <a:rPr lang="en-US" sz="1400" dirty="0" smtClean="0"/>
              <a:t>Employer Plan Selection (full choice)</a:t>
            </a:r>
          </a:p>
          <a:p>
            <a:pPr lvl="1"/>
            <a:r>
              <a:rPr lang="en-US" sz="1400" dirty="0" smtClean="0"/>
              <a:t>Employee Roster</a:t>
            </a:r>
          </a:p>
          <a:p>
            <a:pPr lvl="1"/>
            <a:r>
              <a:rPr lang="en-US" sz="1400" dirty="0" smtClean="0"/>
              <a:t>Employee Enrollment Status</a:t>
            </a:r>
          </a:p>
          <a:p>
            <a:pPr lvl="1"/>
            <a:r>
              <a:rPr lang="en-US" sz="1400" dirty="0" smtClean="0"/>
              <a:t>Employer Contribution</a:t>
            </a:r>
          </a:p>
          <a:p>
            <a:pPr lvl="1"/>
            <a:r>
              <a:rPr lang="en-US" sz="1400" dirty="0" smtClean="0"/>
              <a:t>Initial Payment</a:t>
            </a:r>
          </a:p>
          <a:p>
            <a:endParaRPr lang="en-US" sz="1800" dirty="0" smtClean="0"/>
          </a:p>
          <a:p>
            <a:pPr lvl="1"/>
            <a:endParaRPr lang="en-US" sz="1600" dirty="0"/>
          </a:p>
        </p:txBody>
      </p:sp>
      <p:sp>
        <p:nvSpPr>
          <p:cNvPr id="14" name="Text Placeholder 13"/>
          <p:cNvSpPr>
            <a:spLocks noGrp="1"/>
          </p:cNvSpPr>
          <p:nvPr>
            <p:ph type="body" sz="quarter" idx="3"/>
          </p:nvPr>
        </p:nvSpPr>
        <p:spPr/>
        <p:txBody>
          <a:bodyPr/>
          <a:lstStyle/>
          <a:p>
            <a:r>
              <a:rPr lang="en-US" dirty="0" smtClean="0"/>
              <a:t>What’s after Oct</a:t>
            </a:r>
            <a:endParaRPr lang="en-US" dirty="0"/>
          </a:p>
        </p:txBody>
      </p:sp>
      <p:sp>
        <p:nvSpPr>
          <p:cNvPr id="15" name="Content Placeholder 14"/>
          <p:cNvSpPr>
            <a:spLocks noGrp="1"/>
          </p:cNvSpPr>
          <p:nvPr>
            <p:ph sz="quarter" idx="4"/>
          </p:nvPr>
        </p:nvSpPr>
        <p:spPr>
          <a:xfrm>
            <a:off x="4645025" y="1554162"/>
            <a:ext cx="4270375" cy="4618038"/>
          </a:xfrm>
        </p:spPr>
        <p:txBody>
          <a:bodyPr/>
          <a:lstStyle/>
          <a:p>
            <a:r>
              <a:rPr lang="en-US" sz="1800" dirty="0" smtClean="0"/>
              <a:t>Nothing Explicitly Delayed</a:t>
            </a:r>
          </a:p>
        </p:txBody>
      </p:sp>
      <p:sp>
        <p:nvSpPr>
          <p:cNvPr id="2" name="Title 1"/>
          <p:cNvSpPr>
            <a:spLocks noGrp="1"/>
          </p:cNvSpPr>
          <p:nvPr>
            <p:ph type="title"/>
          </p:nvPr>
        </p:nvSpPr>
        <p:spPr/>
        <p:txBody>
          <a:bodyPr/>
          <a:lstStyle/>
          <a:p>
            <a:pPr>
              <a:lnSpc>
                <a:spcPts val="2500"/>
              </a:lnSpc>
            </a:pPr>
            <a:r>
              <a:rPr lang="en-US" dirty="0" smtClean="0"/>
              <a:t>Eligibility and Enrollment,</a:t>
            </a:r>
            <a:br>
              <a:rPr lang="en-US" dirty="0" smtClean="0"/>
            </a:br>
            <a:r>
              <a:rPr lang="en-US" dirty="0" smtClean="0"/>
              <a:t>Small Business adders</a:t>
            </a:r>
            <a:endParaRPr lang="en-US" dirty="0"/>
          </a:p>
        </p:txBody>
      </p:sp>
      <p:sp>
        <p:nvSpPr>
          <p:cNvPr id="4" name="Date Placeholder 3"/>
          <p:cNvSpPr>
            <a:spLocks noGrp="1"/>
          </p:cNvSpPr>
          <p:nvPr>
            <p:ph type="dt" sz="half" idx="10"/>
          </p:nvPr>
        </p:nvSpPr>
        <p:spPr/>
        <p:txBody>
          <a:bodyPr/>
          <a:lstStyle/>
          <a:p>
            <a:pPr>
              <a:defRPr/>
            </a:pPr>
            <a:fld id="{F1867DFF-01A2-4FC2-91AD-E5EA753A0650}" type="datetime5">
              <a:rPr lang="en-US" smtClean="0"/>
              <a:t>13-Jun-6</a:t>
            </a:fld>
            <a:endParaRPr lang="en-US" dirty="0"/>
          </a:p>
        </p:txBody>
      </p:sp>
      <p:sp>
        <p:nvSpPr>
          <p:cNvPr id="5" name="Footer Placeholder 4"/>
          <p:cNvSpPr>
            <a:spLocks noGrp="1"/>
          </p:cNvSpPr>
          <p:nvPr>
            <p:ph type="ftr" sz="quarter" idx="11"/>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12"/>
          </p:nvPr>
        </p:nvSpPr>
        <p:spPr/>
        <p:txBody>
          <a:bodyPr/>
          <a:lstStyle/>
          <a:p>
            <a:pPr>
              <a:defRPr/>
            </a:pPr>
            <a:fld id="{DF723219-60DA-43AB-8432-B1658EB96FC7}" type="slidenum">
              <a:rPr lang="en-US" smtClean="0"/>
              <a:pPr>
                <a:defRPr/>
              </a:pPr>
              <a:t>16</a:t>
            </a:fld>
            <a:endParaRPr lang="en-US" dirty="0"/>
          </a:p>
        </p:txBody>
      </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2255"/>
          <a:stretch/>
        </p:blipFill>
        <p:spPr bwMode="auto">
          <a:xfrm>
            <a:off x="5875347" y="76200"/>
            <a:ext cx="830253" cy="688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9773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architecture</a:t>
            </a:r>
            <a:endParaRPr lang="en-US" dirty="0"/>
          </a:p>
        </p:txBody>
      </p:sp>
      <p:sp>
        <p:nvSpPr>
          <p:cNvPr id="4" name="Date Placeholder 3"/>
          <p:cNvSpPr>
            <a:spLocks noGrp="1"/>
          </p:cNvSpPr>
          <p:nvPr>
            <p:ph type="dt" sz="half" idx="2"/>
          </p:nvPr>
        </p:nvSpPr>
        <p:spPr/>
        <p:txBody>
          <a:bodyPr/>
          <a:lstStyle/>
          <a:p>
            <a:pPr>
              <a:defRPr/>
            </a:pPr>
            <a:fld id="{8CD460E2-445C-4DC6-9647-B75A73AF8EE4}" type="datetime5">
              <a:rPr lang="en-US" smtClean="0"/>
              <a:t>13-Jun-6</a:t>
            </a:fld>
            <a:endParaRPr lang="en-US" dirty="0"/>
          </a:p>
        </p:txBody>
      </p:sp>
      <p:sp>
        <p:nvSpPr>
          <p:cNvPr id="5" name="Footer Placeholder 4"/>
          <p:cNvSpPr>
            <a:spLocks noGrp="1"/>
          </p:cNvSpPr>
          <p:nvPr>
            <p:ph type="ftr" sz="quarter" idx="3"/>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17</a:t>
            </a:fld>
            <a:endParaRPr lang="en-US" dirty="0"/>
          </a:p>
        </p:txBody>
      </p:sp>
    </p:spTree>
    <p:extLst>
      <p:ext uri="{BB962C8B-B14F-4D97-AF65-F5344CB8AC3E}">
        <p14:creationId xmlns:p14="http://schemas.microsoft.com/office/powerpoint/2010/main" val="3909636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2500"/>
              </a:lnSpc>
            </a:pPr>
            <a:r>
              <a:rPr lang="en-US" dirty="0" smtClean="0"/>
              <a:t>Business Architecture</a:t>
            </a:r>
            <a:br>
              <a:rPr lang="en-US" dirty="0" smtClean="0"/>
            </a:br>
            <a:r>
              <a:rPr lang="en-US" dirty="0" smtClean="0"/>
              <a:t>Typical for Health Services Enterprise (HSE)</a:t>
            </a:r>
            <a:endParaRPr lang="en-US" dirty="0"/>
          </a:p>
        </p:txBody>
      </p:sp>
      <p:sp>
        <p:nvSpPr>
          <p:cNvPr id="3" name="Date Placeholder 2"/>
          <p:cNvSpPr>
            <a:spLocks noGrp="1"/>
          </p:cNvSpPr>
          <p:nvPr>
            <p:ph type="dt" sz="half" idx="2"/>
          </p:nvPr>
        </p:nvSpPr>
        <p:spPr/>
        <p:txBody>
          <a:bodyPr/>
          <a:lstStyle/>
          <a:p>
            <a:pPr>
              <a:defRPr/>
            </a:pPr>
            <a:fld id="{5A10DF4A-66C4-4023-B6C1-482AD0B39BFA}" type="datetime5">
              <a:rPr lang="en-US" smtClean="0"/>
              <a:t>13-Jun-6</a:t>
            </a:fld>
            <a:endParaRPr lang="en-US" dirty="0"/>
          </a:p>
        </p:txBody>
      </p:sp>
      <p:sp>
        <p:nvSpPr>
          <p:cNvPr id="4" name="Footer Placeholder 3"/>
          <p:cNvSpPr>
            <a:spLocks noGrp="1"/>
          </p:cNvSpPr>
          <p:nvPr>
            <p:ph type="ftr" sz="quarter" idx="3"/>
          </p:nvPr>
        </p:nvSpPr>
        <p:spPr/>
        <p:txBody>
          <a:bodyPr/>
          <a:lstStyle/>
          <a:p>
            <a:pPr>
              <a:defRPr/>
            </a:pPr>
            <a:r>
              <a:rPr lang="en-US" smtClean="0"/>
              <a:t>HBE October Scope Analysis</a:t>
            </a:r>
            <a:endParaRPr lang="en-US" dirty="0"/>
          </a:p>
        </p:txBody>
      </p:sp>
      <p:sp>
        <p:nvSpPr>
          <p:cNvPr id="5" name="Slide Number Placeholder 4"/>
          <p:cNvSpPr>
            <a:spLocks noGrp="1"/>
          </p:cNvSpPr>
          <p:nvPr>
            <p:ph type="sldNum" sz="quarter" idx="4"/>
          </p:nvPr>
        </p:nvSpPr>
        <p:spPr/>
        <p:txBody>
          <a:bodyPr/>
          <a:lstStyle/>
          <a:p>
            <a:pPr>
              <a:defRPr/>
            </a:pPr>
            <a:fld id="{DF723219-60DA-43AB-8432-B1658EB96FC7}" type="slidenum">
              <a:rPr lang="en-US" smtClean="0"/>
              <a:pPr>
                <a:defRPr/>
              </a:pPr>
              <a:t>18</a:t>
            </a:fld>
            <a:endParaRPr lang="en-US" dirty="0"/>
          </a:p>
        </p:txBody>
      </p:sp>
      <p:grpSp>
        <p:nvGrpSpPr>
          <p:cNvPr id="6" name="Group 5"/>
          <p:cNvGrpSpPr/>
          <p:nvPr/>
        </p:nvGrpSpPr>
        <p:grpSpPr>
          <a:xfrm>
            <a:off x="309045" y="878700"/>
            <a:ext cx="8303415" cy="5550174"/>
            <a:chOff x="309045" y="609600"/>
            <a:chExt cx="8303415" cy="5550174"/>
          </a:xfrm>
        </p:grpSpPr>
        <p:sp>
          <p:nvSpPr>
            <p:cNvPr id="7" name="Rounded Rectangle 6"/>
            <p:cNvSpPr/>
            <p:nvPr/>
          </p:nvSpPr>
          <p:spPr bwMode="auto">
            <a:xfrm>
              <a:off x="7164288" y="4858072"/>
              <a:ext cx="1440160" cy="1301702"/>
            </a:xfrm>
            <a:prstGeom prst="roundRect">
              <a:avLst>
                <a:gd name="adj" fmla="val 9889"/>
              </a:avLst>
            </a:prstGeom>
            <a:solidFill>
              <a:srgbClr val="3A6E9F"/>
            </a:solidFill>
            <a:ln w="38100" cap="flat" cmpd="sng" algn="ctr">
              <a:noFill/>
              <a:prstDash val="solid"/>
              <a:round/>
              <a:headEnd type="none" w="med" len="med"/>
              <a:tailEnd type="none" w="med" len="med"/>
            </a:ln>
            <a:effectLst/>
          </p:spPr>
          <p:txBody>
            <a:bodyPr vert="vert270"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8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8" name="TextBox 153"/>
            <p:cNvSpPr txBox="1">
              <a:spLocks noChangeArrowheads="1"/>
            </p:cNvSpPr>
            <p:nvPr/>
          </p:nvSpPr>
          <p:spPr bwMode="auto">
            <a:xfrm>
              <a:off x="7380312" y="4858072"/>
              <a:ext cx="936104" cy="3693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Business</a:t>
              </a:r>
              <a:b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b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Intelligence</a:t>
              </a:r>
            </a:p>
          </p:txBody>
        </p:sp>
        <p:sp>
          <p:nvSpPr>
            <p:cNvPr id="9" name="Rounded Rectangle 8"/>
            <p:cNvSpPr/>
            <p:nvPr/>
          </p:nvSpPr>
          <p:spPr bwMode="auto">
            <a:xfrm>
              <a:off x="4211960" y="4858072"/>
              <a:ext cx="984416" cy="1293701"/>
            </a:xfrm>
            <a:prstGeom prst="roundRect">
              <a:avLst>
                <a:gd name="adj" fmla="val 10963"/>
              </a:avLst>
            </a:prstGeom>
            <a:solidFill>
              <a:srgbClr val="3A6E9F"/>
            </a:solidFill>
            <a:ln w="38100" cap="flat" cmpd="sng" algn="ctr">
              <a:noFill/>
              <a:prstDash val="solid"/>
              <a:round/>
              <a:headEnd type="none" w="med" len="med"/>
              <a:tailEnd type="none" w="med" len="med"/>
            </a:ln>
            <a:effectLst/>
          </p:spPr>
          <p:txBody>
            <a:bodyPr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10" name="Rounded Rectangle 173"/>
            <p:cNvSpPr>
              <a:spLocks noChangeArrowheads="1"/>
            </p:cNvSpPr>
            <p:nvPr/>
          </p:nvSpPr>
          <p:spPr bwMode="auto">
            <a:xfrm>
              <a:off x="4255492" y="5287673"/>
              <a:ext cx="420656" cy="23059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IRS</a:t>
              </a:r>
            </a:p>
          </p:txBody>
        </p:sp>
        <p:sp>
          <p:nvSpPr>
            <p:cNvPr id="11" name="Rounded Rectangle 174"/>
            <p:cNvSpPr>
              <a:spLocks noChangeArrowheads="1"/>
            </p:cNvSpPr>
            <p:nvPr/>
          </p:nvSpPr>
          <p:spPr bwMode="auto">
            <a:xfrm>
              <a:off x="4255492" y="5805686"/>
              <a:ext cx="420656" cy="23059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DHS</a:t>
              </a:r>
            </a:p>
          </p:txBody>
        </p:sp>
        <p:sp>
          <p:nvSpPr>
            <p:cNvPr id="12" name="Rounded Rectangle 176"/>
            <p:cNvSpPr>
              <a:spLocks noChangeArrowheads="1"/>
            </p:cNvSpPr>
            <p:nvPr/>
          </p:nvSpPr>
          <p:spPr bwMode="auto">
            <a:xfrm>
              <a:off x="4255492" y="5546680"/>
              <a:ext cx="420656" cy="23059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SSA</a:t>
              </a:r>
            </a:p>
          </p:txBody>
        </p:sp>
        <p:sp>
          <p:nvSpPr>
            <p:cNvPr id="13" name="Rounded Rectangle 177"/>
            <p:cNvSpPr>
              <a:spLocks noChangeArrowheads="1"/>
            </p:cNvSpPr>
            <p:nvPr/>
          </p:nvSpPr>
          <p:spPr bwMode="auto">
            <a:xfrm>
              <a:off x="4721411" y="5546680"/>
              <a:ext cx="420656" cy="23059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HHS</a:t>
              </a:r>
            </a:p>
          </p:txBody>
        </p:sp>
        <p:sp>
          <p:nvSpPr>
            <p:cNvPr id="14" name="Rounded Rectangle 122"/>
            <p:cNvSpPr>
              <a:spLocks noChangeArrowheads="1"/>
            </p:cNvSpPr>
            <p:nvPr/>
          </p:nvSpPr>
          <p:spPr bwMode="auto">
            <a:xfrm>
              <a:off x="4721411" y="5287673"/>
              <a:ext cx="420656" cy="23059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DMV</a:t>
              </a:r>
            </a:p>
          </p:txBody>
        </p:sp>
        <p:sp>
          <p:nvSpPr>
            <p:cNvPr id="15" name="Rounded Rectangle 123"/>
            <p:cNvSpPr>
              <a:spLocks noChangeArrowheads="1"/>
            </p:cNvSpPr>
            <p:nvPr/>
          </p:nvSpPr>
          <p:spPr bwMode="auto">
            <a:xfrm>
              <a:off x="4721411" y="5805686"/>
              <a:ext cx="420656" cy="23059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Equifax</a:t>
              </a:r>
            </a:p>
          </p:txBody>
        </p:sp>
        <p:sp>
          <p:nvSpPr>
            <p:cNvPr id="16" name="Rounded Rectangle 15"/>
            <p:cNvSpPr/>
            <p:nvPr/>
          </p:nvSpPr>
          <p:spPr bwMode="auto">
            <a:xfrm>
              <a:off x="5292080" y="4858072"/>
              <a:ext cx="1800200" cy="1301701"/>
            </a:xfrm>
            <a:prstGeom prst="roundRect">
              <a:avLst>
                <a:gd name="adj" fmla="val 9273"/>
              </a:avLst>
            </a:prstGeom>
            <a:solidFill>
              <a:srgbClr val="3A6E9F"/>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17" name="Rounded Rectangle 197"/>
            <p:cNvSpPr>
              <a:spLocks noChangeArrowheads="1"/>
            </p:cNvSpPr>
            <p:nvPr/>
          </p:nvSpPr>
          <p:spPr bwMode="auto">
            <a:xfrm>
              <a:off x="5436096" y="5506144"/>
              <a:ext cx="1512168" cy="293480"/>
            </a:xfrm>
            <a:prstGeom prst="roundRect">
              <a:avLst>
                <a:gd name="adj" fmla="val 16667"/>
              </a:avLst>
            </a:prstGeom>
            <a:no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Data Quality Services</a:t>
              </a:r>
            </a:p>
          </p:txBody>
        </p:sp>
        <p:sp>
          <p:nvSpPr>
            <p:cNvPr id="18" name="Rounded Rectangle 17"/>
            <p:cNvSpPr/>
            <p:nvPr/>
          </p:nvSpPr>
          <p:spPr bwMode="auto">
            <a:xfrm>
              <a:off x="1979712" y="4858072"/>
              <a:ext cx="1202057" cy="1296143"/>
            </a:xfrm>
            <a:prstGeom prst="roundRect">
              <a:avLst>
                <a:gd name="adj" fmla="val 9327"/>
              </a:avLst>
            </a:prstGeom>
            <a:solidFill>
              <a:srgbClr val="3A6E9F"/>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19" name="Rounded Rectangle 227"/>
            <p:cNvSpPr>
              <a:spLocks noChangeArrowheads="1"/>
            </p:cNvSpPr>
            <p:nvPr/>
          </p:nvSpPr>
          <p:spPr bwMode="auto">
            <a:xfrm>
              <a:off x="1979712" y="4930080"/>
              <a:ext cx="1194662" cy="293480"/>
            </a:xfrm>
            <a:prstGeom prst="roundRect">
              <a:avLst>
                <a:gd name="adj" fmla="val 16667"/>
              </a:avLst>
            </a:prstGeom>
            <a:no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Enterprise</a:t>
              </a:r>
              <a:b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b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Financials</a:t>
              </a:r>
            </a:p>
          </p:txBody>
        </p:sp>
        <p:sp>
          <p:nvSpPr>
            <p:cNvPr id="20" name="Rounded Rectangle 19"/>
            <p:cNvSpPr/>
            <p:nvPr/>
          </p:nvSpPr>
          <p:spPr bwMode="auto">
            <a:xfrm rot="16200000">
              <a:off x="4462492" y="647100"/>
              <a:ext cx="363033" cy="7920881"/>
            </a:xfrm>
            <a:prstGeom prst="roundRect">
              <a:avLst/>
            </a:prstGeom>
            <a:solidFill>
              <a:srgbClr val="3A6E9F"/>
            </a:solidFill>
            <a:ln w="38100" cap="flat" cmpd="sng" algn="ctr">
              <a:noFill/>
              <a:prstDash val="solid"/>
              <a:round/>
              <a:headEnd type="none" w="med" len="med"/>
              <a:tailEnd type="none" w="med" len="med"/>
            </a:ln>
            <a:effectLst/>
          </p:spPr>
          <p:txBody>
            <a:bodyPr vert="vert"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8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21" name="Rounded Rectangle 20"/>
            <p:cNvSpPr/>
            <p:nvPr/>
          </p:nvSpPr>
          <p:spPr bwMode="auto">
            <a:xfrm>
              <a:off x="309045" y="1977752"/>
              <a:ext cx="302515" cy="4176464"/>
            </a:xfrm>
            <a:prstGeom prst="roundRect">
              <a:avLst/>
            </a:prstGeom>
            <a:solidFill>
              <a:srgbClr val="3A6E9F"/>
            </a:solidFill>
            <a:ln w="38100" cap="flat" cmpd="sng" algn="ctr">
              <a:noFill/>
              <a:prstDash val="solid"/>
              <a:round/>
              <a:headEnd type="none" w="med" len="med"/>
              <a:tailEnd type="none" w="med" len="med"/>
            </a:ln>
            <a:effectLst/>
          </p:spPr>
          <p:txBody>
            <a:bodyPr vert="vert270"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8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22" name="Rounded Rectangle 21"/>
            <p:cNvSpPr/>
            <p:nvPr/>
          </p:nvSpPr>
          <p:spPr bwMode="auto">
            <a:xfrm>
              <a:off x="3275856" y="4858072"/>
              <a:ext cx="861767" cy="1293701"/>
            </a:xfrm>
            <a:prstGeom prst="roundRect">
              <a:avLst>
                <a:gd name="adj" fmla="val 10152"/>
              </a:avLst>
            </a:prstGeom>
            <a:solidFill>
              <a:srgbClr val="3A6E9F"/>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23" name="Rounded Rectangle 182"/>
            <p:cNvSpPr>
              <a:spLocks noChangeArrowheads="1"/>
            </p:cNvSpPr>
            <p:nvPr/>
          </p:nvSpPr>
          <p:spPr bwMode="auto">
            <a:xfrm>
              <a:off x="3419872" y="5578152"/>
              <a:ext cx="576064" cy="23059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Enrollment</a:t>
              </a:r>
            </a:p>
          </p:txBody>
        </p:sp>
        <p:sp>
          <p:nvSpPr>
            <p:cNvPr id="24" name="Rounded Rectangle 187"/>
            <p:cNvSpPr>
              <a:spLocks noChangeArrowheads="1"/>
            </p:cNvSpPr>
            <p:nvPr/>
          </p:nvSpPr>
          <p:spPr bwMode="auto">
            <a:xfrm>
              <a:off x="3419872" y="5866184"/>
              <a:ext cx="618601" cy="23059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Benefits</a:t>
              </a:r>
              <a:b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b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Summary</a:t>
              </a:r>
            </a:p>
          </p:txBody>
        </p:sp>
        <p:sp>
          <p:nvSpPr>
            <p:cNvPr id="25" name="Rounded Rectangle 190"/>
            <p:cNvSpPr>
              <a:spLocks noChangeArrowheads="1"/>
            </p:cNvSpPr>
            <p:nvPr/>
          </p:nvSpPr>
          <p:spPr bwMode="auto">
            <a:xfrm>
              <a:off x="3347864" y="5290120"/>
              <a:ext cx="732070" cy="23059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Plans / Rates</a:t>
              </a:r>
            </a:p>
          </p:txBody>
        </p:sp>
        <p:sp>
          <p:nvSpPr>
            <p:cNvPr id="26" name="Rounded Rectangle 25"/>
            <p:cNvSpPr/>
            <p:nvPr/>
          </p:nvSpPr>
          <p:spPr bwMode="auto">
            <a:xfrm>
              <a:off x="683568" y="4858072"/>
              <a:ext cx="1239100" cy="1296143"/>
            </a:xfrm>
            <a:prstGeom prst="roundRect">
              <a:avLst>
                <a:gd name="adj" fmla="val 10194"/>
              </a:avLst>
            </a:prstGeom>
            <a:solidFill>
              <a:srgbClr val="3A6E9F"/>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27" name="Rounded Rectangle 104"/>
            <p:cNvSpPr>
              <a:spLocks noChangeArrowheads="1"/>
            </p:cNvSpPr>
            <p:nvPr/>
          </p:nvSpPr>
          <p:spPr bwMode="auto">
            <a:xfrm>
              <a:off x="755576" y="4930080"/>
              <a:ext cx="1194662" cy="293480"/>
            </a:xfrm>
            <a:prstGeom prst="roundRect">
              <a:avLst>
                <a:gd name="adj" fmla="val 16667"/>
              </a:avLst>
            </a:prstGeom>
            <a:noFill/>
            <a:ln w="38100" algn="ctr">
              <a:noFill/>
              <a:round/>
              <a:headEnd/>
              <a:tailEnd/>
            </a:ln>
          </p:spPr>
          <p:txBody>
            <a:bodyPr wrap="none" anchor="ctr" anchorCtr="1"/>
            <a:lstStyle/>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Premium </a:t>
              </a:r>
            </a:p>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Processing</a:t>
              </a:r>
            </a:p>
          </p:txBody>
        </p:sp>
        <p:sp>
          <p:nvSpPr>
            <p:cNvPr id="28" name="TextBox 213"/>
            <p:cNvSpPr txBox="1">
              <a:spLocks noChangeArrowheads="1"/>
            </p:cNvSpPr>
            <p:nvPr/>
          </p:nvSpPr>
          <p:spPr bwMode="auto">
            <a:xfrm>
              <a:off x="5508104" y="4858072"/>
              <a:ext cx="1323941" cy="2308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Data Management</a:t>
              </a:r>
            </a:p>
          </p:txBody>
        </p:sp>
        <p:sp>
          <p:nvSpPr>
            <p:cNvPr id="29" name="TextBox 21"/>
            <p:cNvSpPr txBox="1">
              <a:spLocks noChangeArrowheads="1"/>
            </p:cNvSpPr>
            <p:nvPr/>
          </p:nvSpPr>
          <p:spPr bwMode="auto">
            <a:xfrm>
              <a:off x="456637" y="3238828"/>
              <a:ext cx="2103279" cy="321956"/>
            </a:xfrm>
            <a:prstGeom prst="rect">
              <a:avLst/>
            </a:prstGeom>
            <a:noFill/>
            <a:ln w="9525">
              <a:noFill/>
              <a:miter lim="800000"/>
              <a:headEnd/>
              <a:tailEnd/>
            </a:ln>
          </p:spPr>
          <p:txBody>
            <a:bodyPr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Integrated Eligibility</a:t>
              </a:r>
              <a:b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b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Social Services </a:t>
              </a:r>
            </a:p>
          </p:txBody>
        </p:sp>
        <p:sp>
          <p:nvSpPr>
            <p:cNvPr id="30" name="Rounded Rectangle 29"/>
            <p:cNvSpPr/>
            <p:nvPr/>
          </p:nvSpPr>
          <p:spPr bwMode="auto">
            <a:xfrm>
              <a:off x="6516216" y="2049760"/>
              <a:ext cx="862635" cy="2309799"/>
            </a:xfrm>
            <a:prstGeom prst="roundRect">
              <a:avLst>
                <a:gd name="adj" fmla="val 11088"/>
              </a:avLst>
            </a:prstGeom>
            <a:solidFill>
              <a:srgbClr val="3A6E9F"/>
            </a:solidFill>
            <a:ln w="38100" cap="flat" cmpd="sng" algn="ctr">
              <a:noFill/>
              <a:prstDash val="solid"/>
              <a:round/>
              <a:headEnd type="none" w="med" len="med"/>
              <a:tailEnd type="none" w="med" len="med"/>
            </a:ln>
            <a:effectLst/>
          </p:spPr>
          <p:txBody>
            <a:bodyPr vert="vert270"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8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31" name="TextBox 172"/>
            <p:cNvSpPr txBox="1">
              <a:spLocks noChangeArrowheads="1"/>
            </p:cNvSpPr>
            <p:nvPr/>
          </p:nvSpPr>
          <p:spPr bwMode="auto">
            <a:xfrm>
              <a:off x="6575443" y="2055059"/>
              <a:ext cx="759810" cy="4247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ts val="0"/>
                </a:spcBef>
                <a:spcAft>
                  <a:spcPts val="0"/>
                </a:spcAft>
                <a:buClr>
                  <a:srgbClr val="667263"/>
                </a:buClr>
                <a:buSzTx/>
                <a:buFontTx/>
                <a:buNone/>
                <a:tabLst/>
                <a:defRPr/>
              </a:pPr>
              <a:r>
                <a:rPr kumimoji="0" lang="en-US"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Business </a:t>
              </a:r>
            </a:p>
            <a:p>
              <a:pPr marL="0" marR="0" lvl="0" indent="0" algn="ctr" defTabSz="914400" eaLnBrk="1" fontAlgn="auto" latinLnBrk="0" hangingPunct="1">
                <a:lnSpc>
                  <a:spcPct val="90000"/>
                </a:lnSpc>
                <a:spcBef>
                  <a:spcPts val="0"/>
                </a:spcBef>
                <a:spcAft>
                  <a:spcPts val="0"/>
                </a:spcAft>
                <a:buClr>
                  <a:srgbClr val="667263"/>
                </a:buClr>
                <a:buSzTx/>
                <a:buFontTx/>
                <a:buNone/>
                <a:tabLst/>
                <a:defRPr/>
              </a:pPr>
              <a:r>
                <a:rPr kumimoji="0" lang="en-US"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Rules</a:t>
              </a:r>
            </a:p>
          </p:txBody>
        </p:sp>
        <p:sp>
          <p:nvSpPr>
            <p:cNvPr id="32" name="Rounded Rectangle 180"/>
            <p:cNvSpPr>
              <a:spLocks noChangeArrowheads="1"/>
            </p:cNvSpPr>
            <p:nvPr/>
          </p:nvSpPr>
          <p:spPr bwMode="auto">
            <a:xfrm>
              <a:off x="6588224" y="3993976"/>
              <a:ext cx="720080" cy="28055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Policy</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 Modeling</a:t>
              </a:r>
            </a:p>
          </p:txBody>
        </p:sp>
        <p:sp>
          <p:nvSpPr>
            <p:cNvPr id="33" name="Rounded Rectangle 181"/>
            <p:cNvSpPr>
              <a:spLocks noChangeArrowheads="1"/>
            </p:cNvSpPr>
            <p:nvPr/>
          </p:nvSpPr>
          <p:spPr bwMode="auto">
            <a:xfrm>
              <a:off x="6588224" y="3340192"/>
              <a:ext cx="720080" cy="28055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Federal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Rules</a:t>
              </a:r>
            </a:p>
          </p:txBody>
        </p:sp>
        <p:sp>
          <p:nvSpPr>
            <p:cNvPr id="34" name="Rounded Rectangle 185"/>
            <p:cNvSpPr>
              <a:spLocks noChangeArrowheads="1"/>
            </p:cNvSpPr>
            <p:nvPr/>
          </p:nvSpPr>
          <p:spPr bwMode="auto">
            <a:xfrm>
              <a:off x="6588224" y="3669376"/>
              <a:ext cx="723463" cy="28055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Vermont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State Rules</a:t>
              </a:r>
            </a:p>
          </p:txBody>
        </p:sp>
        <p:sp>
          <p:nvSpPr>
            <p:cNvPr id="35" name="Rounded Rectangle 34"/>
            <p:cNvSpPr/>
            <p:nvPr/>
          </p:nvSpPr>
          <p:spPr bwMode="auto">
            <a:xfrm>
              <a:off x="323528" y="897632"/>
              <a:ext cx="8280919" cy="402152"/>
            </a:xfrm>
            <a:prstGeom prst="roundRect">
              <a:avLst/>
            </a:prstGeom>
            <a:solidFill>
              <a:srgbClr val="3A6E9F"/>
            </a:solidFill>
            <a:ln w="38100" cap="flat" cmpd="sng" algn="ctr">
              <a:noFill/>
              <a:prstDash val="solid"/>
              <a:round/>
              <a:headEnd type="none" w="med" len="med"/>
              <a:tailEnd type="none" w="med" len="med"/>
            </a:ln>
            <a:effectLst/>
          </p:spPr>
          <p:txBody>
            <a:bodyPr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pic>
          <p:nvPicPr>
            <p:cNvPr id="36" name="Picture 14" descr="C:\BRIAN\ORCL Logos\Corporate Illustrations\Group\Group\Group.gif"/>
            <p:cNvPicPr>
              <a:picLocks noChangeAspect="1" noChangeArrowheads="1"/>
            </p:cNvPicPr>
            <p:nvPr/>
          </p:nvPicPr>
          <p:blipFill>
            <a:blip r:embed="rId2" cstate="print"/>
            <a:srcRect/>
            <a:stretch>
              <a:fillRect/>
            </a:stretch>
          </p:blipFill>
          <p:spPr bwMode="auto">
            <a:xfrm>
              <a:off x="3059831" y="609600"/>
              <a:ext cx="588233" cy="678562"/>
            </a:xfrm>
            <a:prstGeom prst="rect">
              <a:avLst/>
            </a:prstGeom>
            <a:noFill/>
            <a:ln w="9525">
              <a:noFill/>
              <a:miter lim="800000"/>
              <a:headEnd/>
              <a:tailEnd/>
            </a:ln>
          </p:spPr>
        </p:pic>
        <p:sp>
          <p:nvSpPr>
            <p:cNvPr id="37" name="TextBox 67"/>
            <p:cNvSpPr txBox="1">
              <a:spLocks noChangeArrowheads="1"/>
            </p:cNvSpPr>
            <p:nvPr/>
          </p:nvSpPr>
          <p:spPr bwMode="auto">
            <a:xfrm>
              <a:off x="3419871" y="969640"/>
              <a:ext cx="1111851" cy="2078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Employers</a:t>
              </a:r>
            </a:p>
          </p:txBody>
        </p:sp>
        <p:sp>
          <p:nvSpPr>
            <p:cNvPr id="38" name="TextBox 98"/>
            <p:cNvSpPr txBox="1">
              <a:spLocks noChangeArrowheads="1"/>
            </p:cNvSpPr>
            <p:nvPr/>
          </p:nvSpPr>
          <p:spPr bwMode="auto">
            <a:xfrm>
              <a:off x="1403647" y="969640"/>
              <a:ext cx="1111851" cy="2078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Vermonters</a:t>
              </a:r>
            </a:p>
          </p:txBody>
        </p:sp>
        <p:grpSp>
          <p:nvGrpSpPr>
            <p:cNvPr id="39" name="Group 112"/>
            <p:cNvGrpSpPr>
              <a:grpSpLocks/>
            </p:cNvGrpSpPr>
            <p:nvPr/>
          </p:nvGrpSpPr>
          <p:grpSpPr bwMode="auto">
            <a:xfrm>
              <a:off x="467543" y="681608"/>
              <a:ext cx="1177483" cy="614299"/>
              <a:chOff x="1143000" y="228600"/>
              <a:chExt cx="968125" cy="457200"/>
            </a:xfrm>
          </p:grpSpPr>
          <p:pic>
            <p:nvPicPr>
              <p:cNvPr id="168" name="Picture 8" descr="C:\Documents and Settings\btmurphy\Desktop\GRAPHICS\Mom&amp;Baby.png"/>
              <p:cNvPicPr>
                <a:picLocks noChangeAspect="1" noChangeArrowheads="1"/>
              </p:cNvPicPr>
              <p:nvPr/>
            </p:nvPicPr>
            <p:blipFill>
              <a:blip r:embed="rId3" cstate="print"/>
              <a:srcRect/>
              <a:stretch>
                <a:fillRect/>
              </a:stretch>
            </p:blipFill>
            <p:spPr bwMode="auto">
              <a:xfrm>
                <a:off x="1946533" y="272823"/>
                <a:ext cx="164592" cy="366941"/>
              </a:xfrm>
              <a:prstGeom prst="rect">
                <a:avLst/>
              </a:prstGeom>
              <a:noFill/>
              <a:ln w="9525">
                <a:noFill/>
                <a:miter lim="800000"/>
                <a:headEnd/>
                <a:tailEnd/>
              </a:ln>
            </p:spPr>
          </p:pic>
          <p:pic>
            <p:nvPicPr>
              <p:cNvPr id="169" name="Picture 10" descr="C:\Documents and Settings\btmurphy\Desktop\GRAPHICS\Stakeholders.png"/>
              <p:cNvPicPr>
                <a:picLocks noChangeAspect="1" noChangeArrowheads="1"/>
              </p:cNvPicPr>
              <p:nvPr/>
            </p:nvPicPr>
            <p:blipFill>
              <a:blip r:embed="rId4" cstate="print"/>
              <a:srcRect l="22713"/>
              <a:stretch>
                <a:fillRect/>
              </a:stretch>
            </p:blipFill>
            <p:spPr bwMode="auto">
              <a:xfrm flipH="1">
                <a:off x="1143000" y="228600"/>
                <a:ext cx="762001" cy="457200"/>
              </a:xfrm>
              <a:prstGeom prst="rect">
                <a:avLst/>
              </a:prstGeom>
              <a:noFill/>
              <a:ln w="9525">
                <a:noFill/>
                <a:miter lim="800000"/>
                <a:headEnd/>
                <a:tailEnd/>
              </a:ln>
            </p:spPr>
          </p:pic>
        </p:grpSp>
        <p:sp>
          <p:nvSpPr>
            <p:cNvPr id="40" name="TextBox 129"/>
            <p:cNvSpPr txBox="1">
              <a:spLocks noChangeArrowheads="1"/>
            </p:cNvSpPr>
            <p:nvPr/>
          </p:nvSpPr>
          <p:spPr bwMode="auto">
            <a:xfrm>
              <a:off x="5292079" y="969640"/>
              <a:ext cx="864096" cy="2078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Carriers</a:t>
              </a:r>
            </a:p>
          </p:txBody>
        </p:sp>
        <p:pic>
          <p:nvPicPr>
            <p:cNvPr id="41" name="Picture 33" descr="C:\BRIAN\ORCL Logos\Corporate Illustrations\BizPartnerApplication\BizPartnerApplication\BizPartnerApplication.gif"/>
            <p:cNvPicPr>
              <a:picLocks noChangeAspect="1" noChangeArrowheads="1"/>
            </p:cNvPicPr>
            <p:nvPr/>
          </p:nvPicPr>
          <p:blipFill>
            <a:blip r:embed="rId5" cstate="print"/>
            <a:srcRect/>
            <a:stretch>
              <a:fillRect/>
            </a:stretch>
          </p:blipFill>
          <p:spPr bwMode="auto">
            <a:xfrm>
              <a:off x="4878329" y="644255"/>
              <a:ext cx="588233" cy="621561"/>
            </a:xfrm>
            <a:prstGeom prst="rect">
              <a:avLst/>
            </a:prstGeom>
            <a:noFill/>
            <a:ln w="9525">
              <a:noFill/>
              <a:miter lim="800000"/>
              <a:headEnd/>
              <a:tailEnd/>
            </a:ln>
          </p:spPr>
        </p:pic>
        <p:sp>
          <p:nvSpPr>
            <p:cNvPr id="42" name="TextBox 134"/>
            <p:cNvSpPr txBox="1">
              <a:spLocks noChangeArrowheads="1"/>
            </p:cNvSpPr>
            <p:nvPr/>
          </p:nvSpPr>
          <p:spPr bwMode="auto">
            <a:xfrm>
              <a:off x="7308303" y="969640"/>
              <a:ext cx="1111851" cy="2078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State Workers</a:t>
              </a:r>
            </a:p>
          </p:txBody>
        </p:sp>
        <p:pic>
          <p:nvPicPr>
            <p:cNvPr id="43" name="Picture 3" descr="C:\BRIAN\ORCL Logos\Corporate Illustrations\MultiChannelService\MultiChannelService\MultiChannelService.gif"/>
            <p:cNvPicPr>
              <a:picLocks noChangeAspect="1" noChangeArrowheads="1"/>
            </p:cNvPicPr>
            <p:nvPr/>
          </p:nvPicPr>
          <p:blipFill>
            <a:blip r:embed="rId6" cstate="print"/>
            <a:srcRect/>
            <a:stretch>
              <a:fillRect/>
            </a:stretch>
          </p:blipFill>
          <p:spPr bwMode="auto">
            <a:xfrm>
              <a:off x="6620190" y="655762"/>
              <a:ext cx="875812" cy="586275"/>
            </a:xfrm>
            <a:prstGeom prst="rect">
              <a:avLst/>
            </a:prstGeom>
            <a:noFill/>
            <a:ln w="9525">
              <a:noFill/>
              <a:miter lim="800000"/>
              <a:headEnd/>
              <a:tailEnd/>
            </a:ln>
          </p:spPr>
        </p:pic>
        <p:pic>
          <p:nvPicPr>
            <p:cNvPr id="44" name="Picture 5" descr="C:\BRIAN\ORCL Logos\Corporate Illustrations\Partners\Partners\Partners.gif"/>
            <p:cNvPicPr>
              <a:picLocks noChangeAspect="1" noChangeArrowheads="1"/>
            </p:cNvPicPr>
            <p:nvPr/>
          </p:nvPicPr>
          <p:blipFill>
            <a:blip r:embed="rId7" cstate="print"/>
            <a:srcRect/>
            <a:stretch>
              <a:fillRect/>
            </a:stretch>
          </p:blipFill>
          <p:spPr bwMode="auto">
            <a:xfrm>
              <a:off x="2699791" y="969640"/>
              <a:ext cx="340322" cy="262035"/>
            </a:xfrm>
            <a:prstGeom prst="rect">
              <a:avLst/>
            </a:prstGeom>
            <a:noFill/>
            <a:ln w="9525">
              <a:noFill/>
              <a:miter lim="800000"/>
              <a:headEnd/>
              <a:tailEnd/>
            </a:ln>
          </p:spPr>
        </p:pic>
        <p:pic>
          <p:nvPicPr>
            <p:cNvPr id="45" name="Picture 2" descr="C:\My Pictures\DEMO_ICONS\Email5.bmp"/>
            <p:cNvPicPr>
              <a:picLocks noChangeAspect="1" noChangeArrowheads="1"/>
            </p:cNvPicPr>
            <p:nvPr/>
          </p:nvPicPr>
          <p:blipFill>
            <a:blip r:embed="rId8" cstate="print"/>
            <a:srcRect/>
            <a:stretch>
              <a:fillRect/>
            </a:stretch>
          </p:blipFill>
          <p:spPr bwMode="auto">
            <a:xfrm>
              <a:off x="3881575" y="1514516"/>
              <a:ext cx="560970" cy="465922"/>
            </a:xfrm>
            <a:prstGeom prst="rect">
              <a:avLst/>
            </a:prstGeom>
            <a:noFill/>
            <a:ln w="9525">
              <a:noFill/>
              <a:miter lim="800000"/>
              <a:headEnd/>
              <a:tailEnd/>
            </a:ln>
          </p:spPr>
        </p:pic>
        <p:pic>
          <p:nvPicPr>
            <p:cNvPr id="46" name="Picture 6" descr="C:\My Pictures\DEMO_ICONS\Web5.bmp"/>
            <p:cNvPicPr>
              <a:picLocks noChangeAspect="1" noChangeArrowheads="1"/>
            </p:cNvPicPr>
            <p:nvPr/>
          </p:nvPicPr>
          <p:blipFill>
            <a:blip r:embed="rId9" cstate="print"/>
            <a:srcRect/>
            <a:stretch>
              <a:fillRect/>
            </a:stretch>
          </p:blipFill>
          <p:spPr bwMode="auto">
            <a:xfrm>
              <a:off x="618379" y="1523061"/>
              <a:ext cx="465486" cy="456008"/>
            </a:xfrm>
            <a:prstGeom prst="rect">
              <a:avLst/>
            </a:prstGeom>
            <a:noFill/>
            <a:ln w="9525">
              <a:noFill/>
              <a:miter lim="800000"/>
              <a:headEnd/>
              <a:tailEnd/>
            </a:ln>
          </p:spPr>
        </p:pic>
        <p:pic>
          <p:nvPicPr>
            <p:cNvPr id="47" name="Picture 7" descr="C:\My Pictures\DEMO_ICONS\Chat5.bmp"/>
            <p:cNvPicPr>
              <a:picLocks noChangeAspect="1" noChangeArrowheads="1"/>
            </p:cNvPicPr>
            <p:nvPr/>
          </p:nvPicPr>
          <p:blipFill>
            <a:blip r:embed="rId10" cstate="print"/>
            <a:srcRect/>
            <a:stretch>
              <a:fillRect/>
            </a:stretch>
          </p:blipFill>
          <p:spPr bwMode="auto">
            <a:xfrm>
              <a:off x="5637229" y="1534550"/>
              <a:ext cx="560970" cy="436183"/>
            </a:xfrm>
            <a:prstGeom prst="rect">
              <a:avLst/>
            </a:prstGeom>
            <a:noFill/>
            <a:ln w="9525">
              <a:noFill/>
              <a:miter lim="800000"/>
              <a:headEnd/>
              <a:tailEnd/>
            </a:ln>
          </p:spPr>
        </p:pic>
        <p:pic>
          <p:nvPicPr>
            <p:cNvPr id="48" name="Picture 8" descr="C:\My Pictures\DEMO_ICONS\CallBack5.bmp"/>
            <p:cNvPicPr>
              <a:picLocks noChangeAspect="1" noChangeArrowheads="1"/>
            </p:cNvPicPr>
            <p:nvPr/>
          </p:nvPicPr>
          <p:blipFill>
            <a:blip r:embed="rId11" cstate="print"/>
            <a:srcRect b="29084"/>
            <a:stretch>
              <a:fillRect/>
            </a:stretch>
          </p:blipFill>
          <p:spPr bwMode="auto">
            <a:xfrm>
              <a:off x="3557416" y="1405383"/>
              <a:ext cx="382412" cy="397188"/>
            </a:xfrm>
            <a:prstGeom prst="rect">
              <a:avLst/>
            </a:prstGeom>
            <a:noFill/>
            <a:effectLst>
              <a:reflection blurRad="6350" stA="52000" endA="300" endPos="35000" dir="5400000" sy="-100000" algn="bl" rotWithShape="0"/>
            </a:effectLst>
          </p:spPr>
        </p:pic>
        <p:pic>
          <p:nvPicPr>
            <p:cNvPr id="49" name="Picture 9" descr="C:\My Pictures\DEMO_ICONS\Phone5.bmp"/>
            <p:cNvPicPr>
              <a:picLocks noChangeAspect="1" noChangeArrowheads="1"/>
            </p:cNvPicPr>
            <p:nvPr/>
          </p:nvPicPr>
          <p:blipFill>
            <a:blip r:embed="rId12" cstate="print"/>
            <a:srcRect/>
            <a:stretch>
              <a:fillRect/>
            </a:stretch>
          </p:blipFill>
          <p:spPr bwMode="auto">
            <a:xfrm>
              <a:off x="2196723" y="1450929"/>
              <a:ext cx="441615" cy="406444"/>
            </a:xfrm>
            <a:prstGeom prst="rect">
              <a:avLst/>
            </a:prstGeom>
            <a:noFill/>
            <a:ln w="9525">
              <a:noFill/>
              <a:miter lim="800000"/>
              <a:headEnd/>
              <a:tailEnd/>
            </a:ln>
          </p:spPr>
        </p:pic>
        <p:sp>
          <p:nvSpPr>
            <p:cNvPr id="50" name="TextBox 140"/>
            <p:cNvSpPr txBox="1">
              <a:spLocks noChangeArrowheads="1"/>
            </p:cNvSpPr>
            <p:nvPr/>
          </p:nvSpPr>
          <p:spPr bwMode="auto">
            <a:xfrm>
              <a:off x="1427748" y="1581645"/>
              <a:ext cx="571099" cy="1524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Web</a:t>
              </a:r>
            </a:p>
          </p:txBody>
        </p:sp>
        <p:sp>
          <p:nvSpPr>
            <p:cNvPr id="51" name="TextBox 141"/>
            <p:cNvSpPr txBox="1">
              <a:spLocks noChangeArrowheads="1"/>
            </p:cNvSpPr>
            <p:nvPr/>
          </p:nvSpPr>
          <p:spPr bwMode="auto">
            <a:xfrm>
              <a:off x="2483767" y="1545704"/>
              <a:ext cx="865570" cy="1524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Phone, IVR</a:t>
              </a:r>
            </a:p>
          </p:txBody>
        </p:sp>
        <p:sp>
          <p:nvSpPr>
            <p:cNvPr id="52" name="TextBox 142"/>
            <p:cNvSpPr txBox="1">
              <a:spLocks noChangeArrowheads="1"/>
            </p:cNvSpPr>
            <p:nvPr/>
          </p:nvSpPr>
          <p:spPr bwMode="auto">
            <a:xfrm>
              <a:off x="3390807" y="1581645"/>
              <a:ext cx="713872" cy="1524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Email</a:t>
              </a:r>
            </a:p>
          </p:txBody>
        </p:sp>
        <p:sp>
          <p:nvSpPr>
            <p:cNvPr id="53" name="TextBox 143"/>
            <p:cNvSpPr txBox="1">
              <a:spLocks noChangeArrowheads="1"/>
            </p:cNvSpPr>
            <p:nvPr/>
          </p:nvSpPr>
          <p:spPr bwMode="auto">
            <a:xfrm>
              <a:off x="4372339" y="1581645"/>
              <a:ext cx="713872" cy="1524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Text</a:t>
              </a:r>
            </a:p>
          </p:txBody>
        </p:sp>
        <p:sp>
          <p:nvSpPr>
            <p:cNvPr id="54" name="TextBox 144"/>
            <p:cNvSpPr txBox="1">
              <a:spLocks noChangeArrowheads="1"/>
            </p:cNvSpPr>
            <p:nvPr/>
          </p:nvSpPr>
          <p:spPr bwMode="auto">
            <a:xfrm>
              <a:off x="3978419" y="1533545"/>
              <a:ext cx="713872" cy="1524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Chat</a:t>
              </a:r>
            </a:p>
          </p:txBody>
        </p:sp>
        <p:sp>
          <p:nvSpPr>
            <p:cNvPr id="55" name="TextBox 145"/>
            <p:cNvSpPr txBox="1">
              <a:spLocks noChangeArrowheads="1"/>
            </p:cNvSpPr>
            <p:nvPr/>
          </p:nvSpPr>
          <p:spPr bwMode="auto">
            <a:xfrm>
              <a:off x="5436095" y="1617712"/>
              <a:ext cx="990497" cy="1524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Local Office</a:t>
              </a:r>
            </a:p>
          </p:txBody>
        </p:sp>
        <p:sp>
          <p:nvSpPr>
            <p:cNvPr id="56" name="Rounded Rectangle 120"/>
            <p:cNvSpPr>
              <a:spLocks noChangeArrowheads="1"/>
            </p:cNvSpPr>
            <p:nvPr/>
          </p:nvSpPr>
          <p:spPr bwMode="auto">
            <a:xfrm>
              <a:off x="323527" y="1329680"/>
              <a:ext cx="8280920" cy="576064"/>
            </a:xfrm>
            <a:prstGeom prst="roundRect">
              <a:avLst>
                <a:gd name="adj" fmla="val 16667"/>
              </a:avLst>
            </a:prstGeom>
            <a:solidFill>
              <a:sysClr val="window" lastClr="FFFFFF"/>
            </a:solidFill>
            <a:ln w="12700" algn="ctr">
              <a:solidFill>
                <a:srgbClr val="1F497D"/>
              </a:solidFill>
              <a:prstDash val="sysDash"/>
              <a:round/>
              <a:headEnd/>
              <a:tailEnd/>
            </a:ln>
          </p:spPr>
          <p:txBody>
            <a:bodyPr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smtClean="0">
                <a:ln>
                  <a:noFill/>
                </a:ln>
                <a:solidFill>
                  <a:srgbClr val="FFFFFF"/>
                </a:solidFill>
                <a:effectLst/>
                <a:uLnTx/>
                <a:uFillTx/>
                <a:latin typeface="Calibri"/>
                <a:ea typeface="+mn-ea"/>
                <a:cs typeface="Calibri" pitchFamily="34" charset="0"/>
              </a:endParaRPr>
            </a:p>
          </p:txBody>
        </p:sp>
        <p:pic>
          <p:nvPicPr>
            <p:cNvPr id="57" name="Picture 2" descr="C:\My Pictures\DEMO_ICONS\Email5.bmp"/>
            <p:cNvPicPr>
              <a:picLocks noChangeAspect="1" noChangeArrowheads="1"/>
            </p:cNvPicPr>
            <p:nvPr/>
          </p:nvPicPr>
          <p:blipFill>
            <a:blip r:embed="rId8" cstate="print"/>
            <a:srcRect/>
            <a:stretch>
              <a:fillRect/>
            </a:stretch>
          </p:blipFill>
          <p:spPr bwMode="auto">
            <a:xfrm>
              <a:off x="4067943" y="1401688"/>
              <a:ext cx="560970" cy="465922"/>
            </a:xfrm>
            <a:prstGeom prst="rect">
              <a:avLst/>
            </a:prstGeom>
            <a:noFill/>
            <a:ln w="9525">
              <a:noFill/>
              <a:miter lim="800000"/>
              <a:headEnd/>
              <a:tailEnd/>
            </a:ln>
          </p:spPr>
        </p:pic>
        <p:pic>
          <p:nvPicPr>
            <p:cNvPr id="58" name="Picture 6" descr="C:\My Pictures\DEMO_ICONS\Web5.bmp"/>
            <p:cNvPicPr>
              <a:picLocks noChangeAspect="1" noChangeArrowheads="1"/>
            </p:cNvPicPr>
            <p:nvPr/>
          </p:nvPicPr>
          <p:blipFill>
            <a:blip r:embed="rId9" cstate="print"/>
            <a:srcRect/>
            <a:stretch>
              <a:fillRect/>
            </a:stretch>
          </p:blipFill>
          <p:spPr bwMode="auto">
            <a:xfrm>
              <a:off x="1691679" y="1401688"/>
              <a:ext cx="465486" cy="456008"/>
            </a:xfrm>
            <a:prstGeom prst="rect">
              <a:avLst/>
            </a:prstGeom>
            <a:noFill/>
            <a:ln w="9525">
              <a:noFill/>
              <a:miter lim="800000"/>
              <a:headEnd/>
              <a:tailEnd/>
            </a:ln>
          </p:spPr>
        </p:pic>
        <p:pic>
          <p:nvPicPr>
            <p:cNvPr id="59" name="Picture 9" descr="C:\My Pictures\DEMO_ICONS\Phone5.bmp"/>
            <p:cNvPicPr>
              <a:picLocks noChangeAspect="1" noChangeArrowheads="1"/>
            </p:cNvPicPr>
            <p:nvPr/>
          </p:nvPicPr>
          <p:blipFill>
            <a:blip r:embed="rId12" cstate="print"/>
            <a:srcRect/>
            <a:stretch>
              <a:fillRect/>
            </a:stretch>
          </p:blipFill>
          <p:spPr bwMode="auto">
            <a:xfrm>
              <a:off x="3203847" y="1401688"/>
              <a:ext cx="441615" cy="406444"/>
            </a:xfrm>
            <a:prstGeom prst="rect">
              <a:avLst/>
            </a:prstGeom>
            <a:noFill/>
            <a:ln w="9525">
              <a:noFill/>
              <a:miter lim="800000"/>
              <a:headEnd/>
              <a:tailEnd/>
            </a:ln>
          </p:spPr>
        </p:pic>
        <p:pic>
          <p:nvPicPr>
            <p:cNvPr id="60" name="Picture 10" descr="C:\My Pictures\DEMO_ICONS\blue_case.bmp"/>
            <p:cNvPicPr>
              <a:picLocks noChangeAspect="1" noChangeArrowheads="1"/>
            </p:cNvPicPr>
            <p:nvPr/>
          </p:nvPicPr>
          <p:blipFill>
            <a:blip r:embed="rId13" cstate="print"/>
            <a:srcRect/>
            <a:stretch>
              <a:fillRect/>
            </a:stretch>
          </p:blipFill>
          <p:spPr bwMode="auto">
            <a:xfrm>
              <a:off x="5580111" y="1401688"/>
              <a:ext cx="477422" cy="465922"/>
            </a:xfrm>
            <a:prstGeom prst="rect">
              <a:avLst/>
            </a:prstGeom>
            <a:noFill/>
            <a:ln w="9525">
              <a:noFill/>
              <a:miter lim="800000"/>
              <a:headEnd/>
              <a:tailEnd/>
            </a:ln>
          </p:spPr>
        </p:pic>
        <p:sp>
          <p:nvSpPr>
            <p:cNvPr id="61" name="TextBox 140"/>
            <p:cNvSpPr txBox="1">
              <a:spLocks noChangeArrowheads="1"/>
            </p:cNvSpPr>
            <p:nvPr/>
          </p:nvSpPr>
          <p:spPr bwMode="auto">
            <a:xfrm>
              <a:off x="1259631" y="1545704"/>
              <a:ext cx="571099" cy="19396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Web</a:t>
              </a:r>
            </a:p>
          </p:txBody>
        </p:sp>
        <p:sp>
          <p:nvSpPr>
            <p:cNvPr id="62" name="TextBox 141"/>
            <p:cNvSpPr txBox="1">
              <a:spLocks noChangeArrowheads="1"/>
            </p:cNvSpPr>
            <p:nvPr/>
          </p:nvSpPr>
          <p:spPr bwMode="auto">
            <a:xfrm>
              <a:off x="2483767" y="1473696"/>
              <a:ext cx="868672" cy="318613"/>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Phone, </a:t>
              </a:r>
              <a:b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b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Fax, IVR</a:t>
              </a:r>
            </a:p>
          </p:txBody>
        </p:sp>
        <p:sp>
          <p:nvSpPr>
            <p:cNvPr id="63" name="TextBox 142"/>
            <p:cNvSpPr txBox="1">
              <a:spLocks noChangeArrowheads="1"/>
            </p:cNvSpPr>
            <p:nvPr/>
          </p:nvSpPr>
          <p:spPr bwMode="auto">
            <a:xfrm>
              <a:off x="4571999" y="1473696"/>
              <a:ext cx="713872" cy="318613"/>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Email,</a:t>
              </a:r>
              <a:b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b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Imaging</a:t>
              </a:r>
            </a:p>
          </p:txBody>
        </p:sp>
        <p:sp>
          <p:nvSpPr>
            <p:cNvPr id="64" name="TextBox 145"/>
            <p:cNvSpPr txBox="1">
              <a:spLocks noChangeArrowheads="1"/>
            </p:cNvSpPr>
            <p:nvPr/>
          </p:nvSpPr>
          <p:spPr bwMode="auto">
            <a:xfrm>
              <a:off x="5868143" y="1473696"/>
              <a:ext cx="936808" cy="318613"/>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Local</a:t>
              </a:r>
              <a:b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b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Office</a:t>
              </a:r>
            </a:p>
          </p:txBody>
        </p:sp>
        <p:grpSp>
          <p:nvGrpSpPr>
            <p:cNvPr id="65" name="Group 249"/>
            <p:cNvGrpSpPr/>
            <p:nvPr/>
          </p:nvGrpSpPr>
          <p:grpSpPr>
            <a:xfrm>
              <a:off x="827583" y="1401688"/>
              <a:ext cx="499711" cy="380147"/>
              <a:chOff x="1662016" y="1420064"/>
              <a:chExt cx="560684" cy="412046"/>
            </a:xfrm>
            <a:effectLst>
              <a:reflection blurRad="6350" stA="52000" endA="300" endPos="35000" dir="5400000" sy="-100000" algn="bl" rotWithShape="0"/>
            </a:effectLst>
          </p:grpSpPr>
          <p:pic>
            <p:nvPicPr>
              <p:cNvPr id="166" name="Picture 8" descr="C:\My Pictures\iStockPhoto\OraclePublicSectorLaptop.gif"/>
              <p:cNvPicPr>
                <a:picLocks noChangeAspect="1" noChangeArrowheads="1"/>
              </p:cNvPicPr>
              <p:nvPr/>
            </p:nvPicPr>
            <p:blipFill>
              <a:blip r:embed="rId14" cstate="print"/>
              <a:srcRect/>
              <a:stretch>
                <a:fillRect/>
              </a:stretch>
            </p:blipFill>
            <p:spPr bwMode="auto">
              <a:xfrm>
                <a:off x="1662016" y="1420064"/>
                <a:ext cx="560684" cy="412046"/>
              </a:xfrm>
              <a:prstGeom prst="rect">
                <a:avLst/>
              </a:prstGeom>
              <a:noFill/>
            </p:spPr>
          </p:pic>
          <p:pic>
            <p:nvPicPr>
              <p:cNvPr id="167" name="Picture 45" descr="C:\BRIAN\ORCL Logos\Corporate Illustrations\DataBase\DataBase\Database.gif"/>
              <p:cNvPicPr>
                <a:picLocks noChangeAspect="1" noChangeArrowheads="1"/>
              </p:cNvPicPr>
              <p:nvPr/>
            </p:nvPicPr>
            <p:blipFill>
              <a:blip r:embed="rId15" cstate="print"/>
              <a:srcRect/>
              <a:stretch>
                <a:fillRect/>
              </a:stretch>
            </p:blipFill>
            <p:spPr bwMode="auto">
              <a:xfrm>
                <a:off x="2079825" y="1523174"/>
                <a:ext cx="129975" cy="155970"/>
              </a:xfrm>
              <a:prstGeom prst="rect">
                <a:avLst/>
              </a:prstGeom>
              <a:noFill/>
              <a:ln w="9525">
                <a:noFill/>
                <a:miter lim="800000"/>
                <a:headEnd/>
                <a:tailEnd/>
              </a:ln>
            </p:spPr>
          </p:pic>
        </p:grpSp>
        <p:sp>
          <p:nvSpPr>
            <p:cNvPr id="66" name="Rounded Rectangle 65"/>
            <p:cNvSpPr/>
            <p:nvPr/>
          </p:nvSpPr>
          <p:spPr bwMode="auto">
            <a:xfrm>
              <a:off x="779074" y="2386404"/>
              <a:ext cx="2439220" cy="962011"/>
            </a:xfrm>
            <a:prstGeom prst="roundRect">
              <a:avLst/>
            </a:prstGeom>
            <a:solidFill>
              <a:srgbClr val="1F497D">
                <a:lumMod val="40000"/>
                <a:lumOff val="6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67" name="Rounded Rectangle 66"/>
            <p:cNvSpPr/>
            <p:nvPr/>
          </p:nvSpPr>
          <p:spPr bwMode="auto">
            <a:xfrm>
              <a:off x="3232974" y="2386404"/>
              <a:ext cx="2439220" cy="963224"/>
            </a:xfrm>
            <a:prstGeom prst="roundRect">
              <a:avLst/>
            </a:prstGeom>
            <a:solidFill>
              <a:srgbClr val="4F81BD">
                <a:lumMod val="20000"/>
                <a:lumOff val="8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68" name="Rounded Rectangle 9"/>
            <p:cNvSpPr>
              <a:spLocks noChangeArrowheads="1"/>
            </p:cNvSpPr>
            <p:nvPr/>
          </p:nvSpPr>
          <p:spPr bwMode="auto">
            <a:xfrm>
              <a:off x="3279713" y="2750342"/>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Marketing</a:t>
              </a:r>
            </a:p>
          </p:txBody>
        </p:sp>
        <p:sp>
          <p:nvSpPr>
            <p:cNvPr id="69" name="Rounded Rectangle 68"/>
            <p:cNvSpPr/>
            <p:nvPr/>
          </p:nvSpPr>
          <p:spPr bwMode="auto">
            <a:xfrm>
              <a:off x="1030298" y="2495584"/>
              <a:ext cx="1822842" cy="232921"/>
            </a:xfrm>
            <a:prstGeom prst="roundRect">
              <a:avLst/>
            </a:prstGeom>
            <a:solidFill>
              <a:srgbClr val="1F497D">
                <a:lumMod val="40000"/>
                <a:lumOff val="6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a:ln>
                    <a:noFill/>
                  </a:ln>
                  <a:solidFill>
                    <a:prstClr val="black"/>
                  </a:solidFill>
                  <a:effectLst/>
                  <a:uLnTx/>
                  <a:uFillTx/>
                  <a:latin typeface="Calibri"/>
                  <a:ea typeface="+mn-ea"/>
                  <a:cs typeface="Calibri" pitchFamily="34" charset="0"/>
                </a:rPr>
                <a:t>Government Benefit Programs</a:t>
              </a:r>
              <a:r>
                <a:rPr kumimoji="0" lang="en-US" sz="400" b="1" i="0" u="none" strike="noStrike" kern="0" cap="none" spc="0" normalizeH="0" baseline="0" noProof="0" dirty="0">
                  <a:ln>
                    <a:noFill/>
                  </a:ln>
                  <a:solidFill>
                    <a:prstClr val="black"/>
                  </a:solidFill>
                  <a:effectLst/>
                  <a:uLnTx/>
                  <a:uFillTx/>
                  <a:latin typeface="Calibri"/>
                  <a:ea typeface="+mn-ea"/>
                  <a:cs typeface="Calibri" pitchFamily="34" charset="0"/>
                </a:rPr>
                <a:t/>
              </a:r>
              <a:br>
                <a:rPr kumimoji="0" lang="en-US" sz="400" b="1" i="0" u="none" strike="noStrike" kern="0" cap="none" spc="0" normalizeH="0" baseline="0" noProof="0" dirty="0">
                  <a:ln>
                    <a:noFill/>
                  </a:ln>
                  <a:solidFill>
                    <a:prstClr val="black"/>
                  </a:solidFill>
                  <a:effectLst/>
                  <a:uLnTx/>
                  <a:uFillTx/>
                  <a:latin typeface="Calibri"/>
                  <a:ea typeface="+mn-ea"/>
                  <a:cs typeface="Calibri" pitchFamily="34" charset="0"/>
                </a:rPr>
              </a:br>
              <a:r>
                <a:rPr kumimoji="0" lang="en-US" sz="400" b="1" i="0" u="none" strike="noStrike" kern="0" cap="none" spc="0" normalizeH="0" baseline="0" noProof="0" dirty="0">
                  <a:ln>
                    <a:noFill/>
                  </a:ln>
                  <a:solidFill>
                    <a:prstClr val="black"/>
                  </a:solidFill>
                  <a:effectLst/>
                  <a:uLnTx/>
                  <a:uFillTx/>
                  <a:latin typeface="Calibri"/>
                  <a:ea typeface="+mn-ea"/>
                  <a:cs typeface="Calibri" pitchFamily="34" charset="0"/>
                </a:rPr>
                <a:t>(TANF, SNAP, Medicaid, CHIP, ERDC, Other)</a:t>
              </a:r>
            </a:p>
          </p:txBody>
        </p:sp>
        <p:sp>
          <p:nvSpPr>
            <p:cNvPr id="70" name="TextBox 132"/>
            <p:cNvSpPr txBox="1">
              <a:spLocks noChangeArrowheads="1"/>
            </p:cNvSpPr>
            <p:nvPr/>
          </p:nvSpPr>
          <p:spPr bwMode="auto">
            <a:xfrm>
              <a:off x="3211064" y="2392468"/>
              <a:ext cx="2475734" cy="221027"/>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500" b="1" i="0" u="none" strike="noStrike" kern="0" cap="none" spc="0" normalizeH="0" baseline="0" noProof="0" dirty="0" smtClean="0">
                  <a:ln>
                    <a:noFill/>
                  </a:ln>
                  <a:solidFill>
                    <a:srgbClr val="000000"/>
                  </a:solidFill>
                  <a:effectLst/>
                  <a:uLnTx/>
                  <a:uFillTx/>
                  <a:latin typeface="Calibri"/>
                  <a:ea typeface="+mn-ea"/>
                  <a:cs typeface="Calibri" pitchFamily="34" charset="0"/>
                </a:rPr>
                <a:t>Health Insurance Exchange</a:t>
              </a:r>
            </a:p>
          </p:txBody>
        </p:sp>
        <p:sp>
          <p:nvSpPr>
            <p:cNvPr id="71" name="Rounded Rectangle 137"/>
            <p:cNvSpPr>
              <a:spLocks noChangeArrowheads="1"/>
            </p:cNvSpPr>
            <p:nvPr/>
          </p:nvSpPr>
          <p:spPr bwMode="auto">
            <a:xfrm>
              <a:off x="779123" y="2766111"/>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Screening</a:t>
              </a:r>
            </a:p>
          </p:txBody>
        </p:sp>
        <p:sp>
          <p:nvSpPr>
            <p:cNvPr id="72" name="Rounded Rectangle 77"/>
            <p:cNvSpPr>
              <a:spLocks noChangeArrowheads="1"/>
            </p:cNvSpPr>
            <p:nvPr/>
          </p:nvSpPr>
          <p:spPr bwMode="auto">
            <a:xfrm>
              <a:off x="1411517" y="2766111"/>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Application</a:t>
              </a:r>
            </a:p>
          </p:txBody>
        </p:sp>
        <p:sp>
          <p:nvSpPr>
            <p:cNvPr id="73" name="Rounded Rectangle 78"/>
            <p:cNvSpPr>
              <a:spLocks noChangeArrowheads="1"/>
            </p:cNvSpPr>
            <p:nvPr/>
          </p:nvSpPr>
          <p:spPr bwMode="auto">
            <a:xfrm>
              <a:off x="1969545" y="2766111"/>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Intake</a:t>
              </a:r>
            </a:p>
          </p:txBody>
        </p:sp>
        <p:sp>
          <p:nvSpPr>
            <p:cNvPr id="74" name="Rounded Rectangle 79"/>
            <p:cNvSpPr>
              <a:spLocks noChangeArrowheads="1"/>
            </p:cNvSpPr>
            <p:nvPr/>
          </p:nvSpPr>
          <p:spPr bwMode="auto">
            <a:xfrm>
              <a:off x="2572777" y="2766111"/>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Verification</a:t>
              </a:r>
            </a:p>
          </p:txBody>
        </p:sp>
        <p:sp>
          <p:nvSpPr>
            <p:cNvPr id="75" name="Rounded Rectangle 81"/>
            <p:cNvSpPr>
              <a:spLocks noChangeArrowheads="1"/>
            </p:cNvSpPr>
            <p:nvPr/>
          </p:nvSpPr>
          <p:spPr bwMode="auto">
            <a:xfrm>
              <a:off x="787887" y="3029361"/>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Eligibility</a:t>
              </a:r>
            </a:p>
          </p:txBody>
        </p:sp>
        <p:sp>
          <p:nvSpPr>
            <p:cNvPr id="76" name="Rounded Rectangle 82"/>
            <p:cNvSpPr>
              <a:spLocks noChangeArrowheads="1"/>
            </p:cNvSpPr>
            <p:nvPr/>
          </p:nvSpPr>
          <p:spPr bwMode="auto">
            <a:xfrm>
              <a:off x="1418821" y="3031788"/>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Benefit</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Plan</a:t>
              </a:r>
            </a:p>
          </p:txBody>
        </p:sp>
        <p:sp>
          <p:nvSpPr>
            <p:cNvPr id="77" name="Rounded Rectangle 83"/>
            <p:cNvSpPr>
              <a:spLocks noChangeArrowheads="1"/>
            </p:cNvSpPr>
            <p:nvPr/>
          </p:nvSpPr>
          <p:spPr bwMode="auto">
            <a:xfrm>
              <a:off x="1978309" y="3031788"/>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Service </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Plans</a:t>
              </a:r>
            </a:p>
          </p:txBody>
        </p:sp>
        <p:sp>
          <p:nvSpPr>
            <p:cNvPr id="78" name="Rounded Rectangle 88"/>
            <p:cNvSpPr>
              <a:spLocks noChangeArrowheads="1"/>
            </p:cNvSpPr>
            <p:nvPr/>
          </p:nvSpPr>
          <p:spPr bwMode="auto">
            <a:xfrm>
              <a:off x="2583002" y="3033000"/>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Provider</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Mgt.</a:t>
              </a:r>
            </a:p>
          </p:txBody>
        </p:sp>
        <p:sp>
          <p:nvSpPr>
            <p:cNvPr id="79" name="Rounded Rectangle 105"/>
            <p:cNvSpPr>
              <a:spLocks noChangeArrowheads="1"/>
            </p:cNvSpPr>
            <p:nvPr/>
          </p:nvSpPr>
          <p:spPr bwMode="auto">
            <a:xfrm>
              <a:off x="3887326" y="3014804"/>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Premium</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Billing </a:t>
              </a:r>
            </a:p>
          </p:txBody>
        </p:sp>
        <p:sp>
          <p:nvSpPr>
            <p:cNvPr id="80" name="Rounded Rectangle 106"/>
            <p:cNvSpPr>
              <a:spLocks noChangeArrowheads="1"/>
            </p:cNvSpPr>
            <p:nvPr/>
          </p:nvSpPr>
          <p:spPr bwMode="auto">
            <a:xfrm>
              <a:off x="3284096" y="3019656"/>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Enrollment</a:t>
              </a:r>
            </a:p>
          </p:txBody>
        </p:sp>
        <p:sp>
          <p:nvSpPr>
            <p:cNvPr id="81" name="Rounded Rectangle 109"/>
            <p:cNvSpPr>
              <a:spLocks noChangeArrowheads="1"/>
            </p:cNvSpPr>
            <p:nvPr/>
          </p:nvSpPr>
          <p:spPr bwMode="auto">
            <a:xfrm>
              <a:off x="3869800" y="2750342"/>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Screening</a:t>
              </a:r>
            </a:p>
          </p:txBody>
        </p:sp>
        <p:sp>
          <p:nvSpPr>
            <p:cNvPr id="82" name="Rounded Rectangle 111"/>
            <p:cNvSpPr>
              <a:spLocks noChangeArrowheads="1"/>
            </p:cNvSpPr>
            <p:nvPr/>
          </p:nvSpPr>
          <p:spPr bwMode="auto">
            <a:xfrm>
              <a:off x="5068962" y="3018442"/>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Carrier /</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Plan Mgt.</a:t>
              </a:r>
            </a:p>
          </p:txBody>
        </p:sp>
        <p:sp>
          <p:nvSpPr>
            <p:cNvPr id="83" name="Rounded Rectangle 113"/>
            <p:cNvSpPr>
              <a:spLocks noChangeArrowheads="1"/>
            </p:cNvSpPr>
            <p:nvPr/>
          </p:nvSpPr>
          <p:spPr bwMode="auto">
            <a:xfrm>
              <a:off x="5055816" y="2753980"/>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Subsidy</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Calculation</a:t>
              </a:r>
            </a:p>
          </p:txBody>
        </p:sp>
        <p:sp>
          <p:nvSpPr>
            <p:cNvPr id="84" name="TextBox 21"/>
            <p:cNvSpPr txBox="1">
              <a:spLocks noChangeArrowheads="1"/>
            </p:cNvSpPr>
            <p:nvPr/>
          </p:nvSpPr>
          <p:spPr bwMode="auto">
            <a:xfrm>
              <a:off x="890081" y="2385188"/>
              <a:ext cx="2103279" cy="221027"/>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500" b="1" i="0" u="none" strike="noStrike" kern="0" cap="none" spc="0" normalizeH="0" baseline="0" noProof="0" dirty="0" smtClean="0">
                  <a:ln>
                    <a:noFill/>
                  </a:ln>
                  <a:solidFill>
                    <a:srgbClr val="000000"/>
                  </a:solidFill>
                  <a:effectLst/>
                  <a:uLnTx/>
                  <a:uFillTx/>
                  <a:latin typeface="Calibri"/>
                  <a:ea typeface="+mn-ea"/>
                  <a:cs typeface="Calibri" pitchFamily="34" charset="0"/>
                </a:rPr>
                <a:t>Integrated Eligibility</a:t>
              </a:r>
            </a:p>
          </p:txBody>
        </p:sp>
        <p:sp>
          <p:nvSpPr>
            <p:cNvPr id="85" name="Rounded Rectangle 121"/>
            <p:cNvSpPr>
              <a:spLocks noChangeArrowheads="1"/>
            </p:cNvSpPr>
            <p:nvPr/>
          </p:nvSpPr>
          <p:spPr bwMode="auto">
            <a:xfrm>
              <a:off x="4484718" y="3019656"/>
              <a:ext cx="562335"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Premium</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Collection</a:t>
              </a:r>
            </a:p>
          </p:txBody>
        </p:sp>
        <p:sp>
          <p:nvSpPr>
            <p:cNvPr id="86" name="Rounded Rectangle 135"/>
            <p:cNvSpPr>
              <a:spLocks noChangeArrowheads="1"/>
            </p:cNvSpPr>
            <p:nvPr/>
          </p:nvSpPr>
          <p:spPr bwMode="auto">
            <a:xfrm>
              <a:off x="4468650" y="2753980"/>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Eligibility</a:t>
              </a:r>
            </a:p>
          </p:txBody>
        </p:sp>
        <p:sp>
          <p:nvSpPr>
            <p:cNvPr id="87" name="Rounded Rectangle 86"/>
            <p:cNvSpPr/>
            <p:nvPr/>
          </p:nvSpPr>
          <p:spPr bwMode="auto">
            <a:xfrm>
              <a:off x="3513410" y="2527126"/>
              <a:ext cx="1822842" cy="174691"/>
            </a:xfrm>
            <a:prstGeom prst="roundRect">
              <a:avLst/>
            </a:prstGeom>
            <a:solidFill>
              <a:srgbClr val="4F81BD">
                <a:lumMod val="20000"/>
                <a:lumOff val="8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a:ln>
                    <a:noFill/>
                  </a:ln>
                  <a:solidFill>
                    <a:prstClr val="black"/>
                  </a:solidFill>
                  <a:effectLst/>
                  <a:uLnTx/>
                  <a:uFillTx/>
                  <a:latin typeface="Calibri"/>
                  <a:ea typeface="+mn-ea"/>
                  <a:cs typeface="Calibri" pitchFamily="34" charset="0"/>
                </a:rPr>
                <a:t>State Managed Offerings</a:t>
              </a:r>
              <a:br>
                <a:rPr kumimoji="0" lang="en-US" sz="500" b="1" i="0" u="none" strike="noStrike" kern="0" cap="none" spc="0" normalizeH="0" baseline="0" noProof="0" dirty="0">
                  <a:ln>
                    <a:noFill/>
                  </a:ln>
                  <a:solidFill>
                    <a:prstClr val="black"/>
                  </a:solidFill>
                  <a:effectLst/>
                  <a:uLnTx/>
                  <a:uFillTx/>
                  <a:latin typeface="Calibri"/>
                  <a:ea typeface="+mn-ea"/>
                  <a:cs typeface="Calibri" pitchFamily="34" charset="0"/>
                </a:rPr>
              </a:br>
              <a:r>
                <a:rPr kumimoji="0" lang="en-US" sz="500" b="1" i="0" u="none" strike="noStrike" kern="0" cap="none" spc="0" normalizeH="0" baseline="0" noProof="0" dirty="0">
                  <a:ln>
                    <a:noFill/>
                  </a:ln>
                  <a:solidFill>
                    <a:prstClr val="black"/>
                  </a:solidFill>
                  <a:effectLst/>
                  <a:uLnTx/>
                  <a:uFillTx/>
                  <a:latin typeface="Calibri"/>
                  <a:ea typeface="+mn-ea"/>
                  <a:cs typeface="Calibri" pitchFamily="34" charset="0"/>
                </a:rPr>
                <a:t>(</a:t>
              </a:r>
              <a:r>
                <a:rPr kumimoji="0" lang="en-US" sz="400" b="1" i="0" u="none" strike="noStrike" kern="0" cap="none" spc="0" normalizeH="0" baseline="0" noProof="0" dirty="0">
                  <a:ln>
                    <a:noFill/>
                  </a:ln>
                  <a:solidFill>
                    <a:prstClr val="black"/>
                  </a:solidFill>
                  <a:effectLst/>
                  <a:uLnTx/>
                  <a:uFillTx/>
                  <a:latin typeface="Calibri"/>
                  <a:ea typeface="+mn-ea"/>
                  <a:cs typeface="Calibri" pitchFamily="34" charset="0"/>
                </a:rPr>
                <a:t>Eligible for Federal Subsidiaries)</a:t>
              </a:r>
            </a:p>
          </p:txBody>
        </p:sp>
        <p:sp>
          <p:nvSpPr>
            <p:cNvPr id="88" name="Rounded Rectangle 157"/>
            <p:cNvSpPr>
              <a:spLocks noChangeArrowheads="1"/>
            </p:cNvSpPr>
            <p:nvPr/>
          </p:nvSpPr>
          <p:spPr bwMode="auto">
            <a:xfrm>
              <a:off x="787837" y="3713393"/>
              <a:ext cx="4907652" cy="380922"/>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smtClean="0">
                <a:ln>
                  <a:noFill/>
                </a:ln>
                <a:solidFill>
                  <a:srgbClr val="FFFFFF"/>
                </a:solidFill>
                <a:effectLst/>
                <a:uLnTx/>
                <a:uFillTx/>
                <a:latin typeface="Calibri"/>
                <a:ea typeface="+mn-ea"/>
                <a:cs typeface="Calibri" pitchFamily="34" charset="0"/>
              </a:endParaRPr>
            </a:p>
          </p:txBody>
        </p:sp>
        <p:sp>
          <p:nvSpPr>
            <p:cNvPr id="89" name="Rounded Rectangle 158"/>
            <p:cNvSpPr>
              <a:spLocks noChangeArrowheads="1"/>
            </p:cNvSpPr>
            <p:nvPr/>
          </p:nvSpPr>
          <p:spPr bwMode="auto">
            <a:xfrm>
              <a:off x="2443877" y="3804377"/>
              <a:ext cx="841312" cy="230495"/>
            </a:xfrm>
            <a:prstGeom prst="roundRect">
              <a:avLst>
                <a:gd name="adj" fmla="val 16667"/>
              </a:avLst>
            </a:prstGeom>
            <a:solidFill>
              <a:sysClr val="windowText" lastClr="00000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Activity</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Management</a:t>
              </a:r>
            </a:p>
          </p:txBody>
        </p:sp>
        <p:sp>
          <p:nvSpPr>
            <p:cNvPr id="90" name="Rounded Rectangle 159"/>
            <p:cNvSpPr>
              <a:spLocks noChangeArrowheads="1"/>
            </p:cNvSpPr>
            <p:nvPr/>
          </p:nvSpPr>
          <p:spPr bwMode="auto">
            <a:xfrm>
              <a:off x="3812761" y="3772629"/>
              <a:ext cx="1033364" cy="262244"/>
            </a:xfrm>
            <a:prstGeom prst="roundRect">
              <a:avLst>
                <a:gd name="adj" fmla="val 16667"/>
              </a:avLst>
            </a:prstGeom>
            <a:solidFill>
              <a:sysClr val="windowText" lastClr="00000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t>SR Management</a:t>
              </a:r>
            </a:p>
          </p:txBody>
        </p:sp>
        <p:sp>
          <p:nvSpPr>
            <p:cNvPr id="91" name="Rounded Rectangle 160"/>
            <p:cNvSpPr>
              <a:spLocks noChangeArrowheads="1"/>
            </p:cNvSpPr>
            <p:nvPr/>
          </p:nvSpPr>
          <p:spPr bwMode="auto">
            <a:xfrm>
              <a:off x="2901340" y="3772629"/>
              <a:ext cx="1033364" cy="262244"/>
            </a:xfrm>
            <a:prstGeom prst="roundRect">
              <a:avLst>
                <a:gd name="adj" fmla="val 16667"/>
              </a:avLst>
            </a:prstGeom>
            <a:solidFill>
              <a:sysClr val="windowText" lastClr="00000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t>Workflow</a:t>
              </a:r>
            </a:p>
          </p:txBody>
        </p:sp>
        <p:sp>
          <p:nvSpPr>
            <p:cNvPr id="92" name="Rounded Rectangle 162"/>
            <p:cNvSpPr>
              <a:spLocks noChangeArrowheads="1"/>
            </p:cNvSpPr>
            <p:nvPr/>
          </p:nvSpPr>
          <p:spPr bwMode="auto">
            <a:xfrm>
              <a:off x="1034680" y="3793459"/>
              <a:ext cx="701093"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800" b="1" i="0" u="none" strike="noStrike" kern="0" cap="none" spc="0" normalizeH="0" baseline="0" noProof="0" dirty="0" smtClean="0">
                  <a:ln>
                    <a:noFill/>
                  </a:ln>
                  <a:solidFill>
                    <a:srgbClr val="FFFFFF"/>
                  </a:solidFill>
                  <a:effectLst/>
                  <a:uLnTx/>
                  <a:uFillTx/>
                  <a:latin typeface="Calibri"/>
                  <a:ea typeface="+mn-ea"/>
                  <a:cs typeface="Calibri" pitchFamily="34" charset="0"/>
                </a:rPr>
                <a:t>CRM Call Center</a:t>
              </a:r>
              <a:br>
                <a:rPr kumimoji="0" lang="en-US" sz="8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800" b="1" i="0" u="none" strike="noStrike" kern="0" cap="none" spc="0" normalizeH="0" baseline="0" noProof="0" dirty="0" smtClean="0">
                  <a:ln>
                    <a:noFill/>
                  </a:ln>
                  <a:solidFill>
                    <a:srgbClr val="FFFFFF"/>
                  </a:solidFill>
                  <a:effectLst/>
                  <a:uLnTx/>
                  <a:uFillTx/>
                  <a:latin typeface="Calibri"/>
                  <a:ea typeface="+mn-ea"/>
                  <a:cs typeface="Calibri" pitchFamily="34" charset="0"/>
                </a:rPr>
                <a:t>Case Management</a:t>
              </a:r>
            </a:p>
          </p:txBody>
        </p:sp>
        <p:sp>
          <p:nvSpPr>
            <p:cNvPr id="93" name="Rounded Rectangle 163"/>
            <p:cNvSpPr>
              <a:spLocks noChangeArrowheads="1"/>
            </p:cNvSpPr>
            <p:nvPr/>
          </p:nvSpPr>
          <p:spPr bwMode="auto">
            <a:xfrm>
              <a:off x="5146006" y="3804377"/>
              <a:ext cx="841312" cy="230495"/>
            </a:xfrm>
            <a:prstGeom prst="roundRect">
              <a:avLst>
                <a:gd name="adj" fmla="val 16667"/>
              </a:avLst>
            </a:prstGeom>
            <a:solidFill>
              <a:sysClr val="windowText" lastClr="00000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t>Investigations &amp;</a:t>
              </a:r>
              <a:b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t>Appeals</a:t>
              </a:r>
            </a:p>
          </p:txBody>
        </p:sp>
        <p:sp>
          <p:nvSpPr>
            <p:cNvPr id="94" name="Rounded Rectangle 93"/>
            <p:cNvSpPr/>
            <p:nvPr/>
          </p:nvSpPr>
          <p:spPr bwMode="auto">
            <a:xfrm>
              <a:off x="683568" y="1977752"/>
              <a:ext cx="5760640" cy="2376264"/>
            </a:xfrm>
            <a:prstGeom prst="roundRect">
              <a:avLst>
                <a:gd name="adj" fmla="val 8903"/>
              </a:avLst>
            </a:prstGeom>
            <a:solidFill>
              <a:srgbClr val="3A6E9F"/>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95" name="Rounded Rectangle 94"/>
            <p:cNvSpPr/>
            <p:nvPr/>
          </p:nvSpPr>
          <p:spPr bwMode="auto">
            <a:xfrm>
              <a:off x="1571546" y="2265784"/>
              <a:ext cx="4824536" cy="1512168"/>
            </a:xfrm>
            <a:prstGeom prst="roundRect">
              <a:avLst>
                <a:gd name="adj" fmla="val 8180"/>
              </a:avLst>
            </a:prstGeom>
            <a:solidFill>
              <a:srgbClr val="26C714">
                <a:alpha val="5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96" name="TextBox 132"/>
            <p:cNvSpPr txBox="1">
              <a:spLocks noChangeArrowheads="1"/>
            </p:cNvSpPr>
            <p:nvPr/>
          </p:nvSpPr>
          <p:spPr bwMode="auto">
            <a:xfrm>
              <a:off x="1933074" y="2291680"/>
              <a:ext cx="4004994" cy="24468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1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Health Benefits Exchange (Individual / Small Business)</a:t>
              </a:r>
            </a:p>
          </p:txBody>
        </p:sp>
        <p:sp>
          <p:nvSpPr>
            <p:cNvPr id="97" name="Rounded Rectangle 82"/>
            <p:cNvSpPr>
              <a:spLocks noChangeArrowheads="1"/>
            </p:cNvSpPr>
            <p:nvPr/>
          </p:nvSpPr>
          <p:spPr bwMode="auto">
            <a:xfrm>
              <a:off x="4843990" y="2553816"/>
              <a:ext cx="720080" cy="345936"/>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Appeal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Decision</a:t>
              </a:r>
              <a:endParaRPr kumimoji="0" lang="en-US" sz="9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98" name="Rounded Rectangle 83"/>
            <p:cNvSpPr>
              <a:spLocks noChangeArrowheads="1"/>
            </p:cNvSpPr>
            <p:nvPr/>
          </p:nvSpPr>
          <p:spPr bwMode="auto">
            <a:xfrm>
              <a:off x="5636078" y="2985864"/>
              <a:ext cx="720080"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Employer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Reporting</a:t>
              </a:r>
              <a:endParaRPr kumimoji="0" lang="en-US" sz="9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99" name="Rounded Rectangle 157"/>
            <p:cNvSpPr>
              <a:spLocks noChangeArrowheads="1"/>
            </p:cNvSpPr>
            <p:nvPr/>
          </p:nvSpPr>
          <p:spPr bwMode="auto">
            <a:xfrm>
              <a:off x="827584" y="3849960"/>
              <a:ext cx="5472608" cy="376412"/>
            </a:xfrm>
            <a:prstGeom prst="roundRect">
              <a:avLst>
                <a:gd name="adj" fmla="val 16667"/>
              </a:avLst>
            </a:prstGeom>
            <a:solidFill>
              <a:srgbClr val="26C714">
                <a:alpha val="50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smtClean="0">
                <a:ln>
                  <a:noFill/>
                </a:ln>
                <a:solidFill>
                  <a:prstClr val="black"/>
                </a:solidFill>
                <a:effectLst/>
                <a:uLnTx/>
                <a:uFillTx/>
                <a:latin typeface="Calibri"/>
                <a:ea typeface="+mn-ea"/>
                <a:cs typeface="Calibri" pitchFamily="34" charset="0"/>
              </a:endParaRPr>
            </a:p>
          </p:txBody>
        </p:sp>
        <p:sp>
          <p:nvSpPr>
            <p:cNvPr id="100" name="Rounded Rectangle 158"/>
            <p:cNvSpPr>
              <a:spLocks noChangeArrowheads="1"/>
            </p:cNvSpPr>
            <p:nvPr/>
          </p:nvSpPr>
          <p:spPr bwMode="auto">
            <a:xfrm>
              <a:off x="3347864" y="3921968"/>
              <a:ext cx="720080" cy="28803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Service </a:t>
              </a:r>
            </a:p>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Request </a:t>
              </a:r>
              <a:r>
                <a:rPr kumimoji="0" lang="en-US" sz="900" b="1" i="0" u="none" strike="noStrike" kern="0" cap="none" spc="0" normalizeH="0" baseline="0" noProof="0" dirty="0" err="1"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Mgt</a:t>
              </a:r>
              <a:endPar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endParaRPr>
            </a:p>
          </p:txBody>
        </p:sp>
        <p:sp>
          <p:nvSpPr>
            <p:cNvPr id="101" name="Rounded Rectangle 159"/>
            <p:cNvSpPr>
              <a:spLocks noChangeArrowheads="1"/>
            </p:cNvSpPr>
            <p:nvPr/>
          </p:nvSpPr>
          <p:spPr bwMode="auto">
            <a:xfrm>
              <a:off x="4860032" y="3921968"/>
              <a:ext cx="766247" cy="26224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Investigations </a:t>
              </a:r>
              <a:b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b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&amp; Appeals</a:t>
              </a:r>
            </a:p>
          </p:txBody>
        </p:sp>
        <p:sp>
          <p:nvSpPr>
            <p:cNvPr id="102" name="Rounded Rectangle 160"/>
            <p:cNvSpPr>
              <a:spLocks noChangeArrowheads="1"/>
            </p:cNvSpPr>
            <p:nvPr/>
          </p:nvSpPr>
          <p:spPr bwMode="auto">
            <a:xfrm>
              <a:off x="4139953" y="3921968"/>
              <a:ext cx="648072" cy="28803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ts val="400"/>
                </a:lnSpc>
                <a:spcBef>
                  <a:spcPts val="48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Workflow &amp; </a:t>
              </a:r>
            </a:p>
            <a:p>
              <a:pPr marL="0" marR="0" lvl="0" indent="0" algn="ctr" defTabSz="914400" eaLnBrk="1" fontAlgn="auto" latinLnBrk="0" hangingPunct="1">
                <a:lnSpc>
                  <a:spcPts val="400"/>
                </a:lnSpc>
                <a:spcBef>
                  <a:spcPts val="48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Queues</a:t>
              </a:r>
            </a:p>
          </p:txBody>
        </p:sp>
        <p:sp>
          <p:nvSpPr>
            <p:cNvPr id="103" name="Rounded Rectangle 162"/>
            <p:cNvSpPr>
              <a:spLocks noChangeArrowheads="1"/>
            </p:cNvSpPr>
            <p:nvPr/>
          </p:nvSpPr>
          <p:spPr bwMode="auto">
            <a:xfrm>
              <a:off x="762000" y="3891880"/>
              <a:ext cx="1656184" cy="288031"/>
            </a:xfrm>
            <a:prstGeom prst="roundRect">
              <a:avLst>
                <a:gd name="adj" fmla="val 16667"/>
              </a:avLst>
            </a:prstGeom>
            <a:no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Call Center &amp; Case </a:t>
              </a:r>
              <a:r>
                <a:rPr kumimoji="0" lang="en-US" sz="11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Mngt</a:t>
              </a:r>
              <a:endPar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endParaRPr>
            </a:p>
          </p:txBody>
        </p:sp>
        <p:sp>
          <p:nvSpPr>
            <p:cNvPr id="104" name="Rounded Rectangle 163"/>
            <p:cNvSpPr>
              <a:spLocks noChangeArrowheads="1"/>
            </p:cNvSpPr>
            <p:nvPr/>
          </p:nvSpPr>
          <p:spPr bwMode="auto">
            <a:xfrm>
              <a:off x="5652120" y="3921969"/>
              <a:ext cx="564896" cy="21602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CTI &amp; IVR</a:t>
              </a:r>
            </a:p>
          </p:txBody>
        </p:sp>
        <p:sp>
          <p:nvSpPr>
            <p:cNvPr id="105" name="TextBox 172"/>
            <p:cNvSpPr txBox="1">
              <a:spLocks noChangeArrowheads="1"/>
            </p:cNvSpPr>
            <p:nvPr/>
          </p:nvSpPr>
          <p:spPr bwMode="auto">
            <a:xfrm>
              <a:off x="899592" y="1986880"/>
              <a:ext cx="5400600" cy="2585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Portals: Vermonters, Employers, Employees, Navigators, Brokers, State Workers</a:t>
              </a:r>
            </a:p>
          </p:txBody>
        </p:sp>
        <p:sp>
          <p:nvSpPr>
            <p:cNvPr id="106" name="Rounded Rectangle 105"/>
            <p:cNvSpPr/>
            <p:nvPr/>
          </p:nvSpPr>
          <p:spPr bwMode="auto">
            <a:xfrm>
              <a:off x="723493" y="2379124"/>
              <a:ext cx="792087" cy="1398828"/>
            </a:xfrm>
            <a:prstGeom prst="roundRect">
              <a:avLst>
                <a:gd name="adj" fmla="val 6540"/>
              </a:avLst>
            </a:prstGeom>
            <a:solidFill>
              <a:srgbClr val="26C714">
                <a:alpha val="5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107" name="Rounded Rectangle 105"/>
            <p:cNvSpPr>
              <a:spLocks noChangeArrowheads="1"/>
            </p:cNvSpPr>
            <p:nvPr/>
          </p:nvSpPr>
          <p:spPr bwMode="auto">
            <a:xfrm>
              <a:off x="4843991" y="3417912"/>
              <a:ext cx="720080" cy="277569"/>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Secure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Messages</a:t>
              </a:r>
            </a:p>
          </p:txBody>
        </p:sp>
        <p:sp>
          <p:nvSpPr>
            <p:cNvPr id="108" name="Rounded Rectangle 106"/>
            <p:cNvSpPr>
              <a:spLocks noChangeArrowheads="1"/>
            </p:cNvSpPr>
            <p:nvPr/>
          </p:nvSpPr>
          <p:spPr bwMode="auto">
            <a:xfrm>
              <a:off x="4051902" y="3417912"/>
              <a:ext cx="720080" cy="277569"/>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MAGI</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Enrollment</a:t>
              </a:r>
            </a:p>
          </p:txBody>
        </p:sp>
        <p:sp>
          <p:nvSpPr>
            <p:cNvPr id="109" name="Rounded Rectangle 111"/>
            <p:cNvSpPr>
              <a:spLocks noChangeArrowheads="1"/>
            </p:cNvSpPr>
            <p:nvPr/>
          </p:nvSpPr>
          <p:spPr bwMode="auto">
            <a:xfrm>
              <a:off x="3259814" y="2985864"/>
              <a:ext cx="720080"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Collaboration</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Options</a:t>
              </a:r>
            </a:p>
          </p:txBody>
        </p:sp>
        <p:sp>
          <p:nvSpPr>
            <p:cNvPr id="110" name="Rounded Rectangle 113"/>
            <p:cNvSpPr>
              <a:spLocks noChangeArrowheads="1"/>
            </p:cNvSpPr>
            <p:nvPr/>
          </p:nvSpPr>
          <p:spPr bwMode="auto">
            <a:xfrm>
              <a:off x="2467726" y="2985864"/>
              <a:ext cx="720080"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Subsidy &amp; Tax</a:t>
              </a:r>
              <a:b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b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Calculations</a:t>
              </a:r>
            </a:p>
          </p:txBody>
        </p:sp>
        <p:sp>
          <p:nvSpPr>
            <p:cNvPr id="111" name="Rounded Rectangle 110"/>
            <p:cNvSpPr>
              <a:spLocks noChangeArrowheads="1"/>
            </p:cNvSpPr>
            <p:nvPr/>
          </p:nvSpPr>
          <p:spPr bwMode="auto">
            <a:xfrm>
              <a:off x="4843990" y="2985864"/>
              <a:ext cx="720080"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Change of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Circumstance</a:t>
              </a:r>
            </a:p>
          </p:txBody>
        </p:sp>
        <p:sp>
          <p:nvSpPr>
            <p:cNvPr id="112" name="Rounded Rectangle 111"/>
            <p:cNvSpPr>
              <a:spLocks noChangeArrowheads="1"/>
            </p:cNvSpPr>
            <p:nvPr/>
          </p:nvSpPr>
          <p:spPr bwMode="auto">
            <a:xfrm>
              <a:off x="4051902" y="2553816"/>
              <a:ext cx="720080"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Eligibility</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Determination</a:t>
              </a:r>
            </a:p>
          </p:txBody>
        </p:sp>
        <p:sp>
          <p:nvSpPr>
            <p:cNvPr id="113" name="TextBox 21"/>
            <p:cNvSpPr txBox="1">
              <a:spLocks noChangeArrowheads="1"/>
            </p:cNvSpPr>
            <p:nvPr/>
          </p:nvSpPr>
          <p:spPr bwMode="auto">
            <a:xfrm>
              <a:off x="651484" y="2402631"/>
              <a:ext cx="936104" cy="346249"/>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Common </a:t>
              </a:r>
            </a:p>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Information</a:t>
              </a:r>
            </a:p>
          </p:txBody>
        </p:sp>
        <p:sp>
          <p:nvSpPr>
            <p:cNvPr id="114" name="Rounded Rectangle 113"/>
            <p:cNvSpPr>
              <a:spLocks noChangeArrowheads="1"/>
            </p:cNvSpPr>
            <p:nvPr/>
          </p:nvSpPr>
          <p:spPr bwMode="auto">
            <a:xfrm>
              <a:off x="2555776" y="3921968"/>
              <a:ext cx="720080" cy="28803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Case </a:t>
              </a:r>
              <a:b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b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Management</a:t>
              </a:r>
            </a:p>
          </p:txBody>
        </p:sp>
        <p:sp>
          <p:nvSpPr>
            <p:cNvPr id="115" name="Rounded Rectangle 114"/>
            <p:cNvSpPr/>
            <p:nvPr/>
          </p:nvSpPr>
          <p:spPr bwMode="auto">
            <a:xfrm>
              <a:off x="7452320" y="2049760"/>
              <a:ext cx="1160140" cy="1065052"/>
            </a:xfrm>
            <a:prstGeom prst="roundRect">
              <a:avLst>
                <a:gd name="adj" fmla="val 10642"/>
              </a:avLst>
            </a:prstGeom>
            <a:solidFill>
              <a:srgbClr val="3A6E9F"/>
            </a:solidFill>
            <a:ln w="38100" cap="flat" cmpd="sng" algn="ctr">
              <a:noFill/>
              <a:prstDash val="solid"/>
              <a:round/>
              <a:headEnd type="none" w="med" len="med"/>
              <a:tailEnd type="none" w="med" len="med"/>
            </a:ln>
            <a:effectLst/>
          </p:spPr>
          <p:txBody>
            <a:bodyPr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800" b="1" i="0" u="none" strike="noStrike" kern="0" cap="none" spc="0" normalizeH="0" baseline="0" noProof="0" dirty="0" smtClean="0">
                <a:ln>
                  <a:noFill/>
                </a:ln>
                <a:solidFill>
                  <a:prstClr val="white"/>
                </a:solidFill>
                <a:effectLst/>
                <a:uLnTx/>
                <a:uFillTx/>
                <a:latin typeface="Calibri"/>
                <a:ea typeface="+mn-ea"/>
                <a:cs typeface="Calibri" pitchFamily="34" charset="0"/>
              </a:endParaRPr>
            </a:p>
          </p:txBody>
        </p:sp>
        <p:sp>
          <p:nvSpPr>
            <p:cNvPr id="116" name="TextBox 142"/>
            <p:cNvSpPr txBox="1">
              <a:spLocks noChangeArrowheads="1"/>
            </p:cNvSpPr>
            <p:nvPr/>
          </p:nvSpPr>
          <p:spPr bwMode="auto">
            <a:xfrm>
              <a:off x="7236295" y="1473696"/>
              <a:ext cx="893245" cy="318613"/>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ts val="0"/>
                </a:spcBef>
                <a:spcAft>
                  <a:spcPts val="0"/>
                </a:spcAft>
                <a:buClr>
                  <a:srgbClr val="667263"/>
                </a:buClr>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Electronic</a:t>
              </a:r>
            </a:p>
            <a:p>
              <a:pPr marL="0" marR="0" lvl="0" indent="0" algn="ctr" defTabSz="914400" eaLnBrk="1" fontAlgn="auto" latinLnBrk="0" hangingPunct="1">
                <a:lnSpc>
                  <a:spcPct val="90000"/>
                </a:lnSpc>
                <a:spcBef>
                  <a:spcPts val="0"/>
                </a:spcBef>
                <a:spcAft>
                  <a:spcPts val="0"/>
                </a:spcAft>
                <a:buClr>
                  <a:srgbClr val="667263"/>
                </a:buClr>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Transactions</a:t>
              </a:r>
            </a:p>
          </p:txBody>
        </p:sp>
        <p:sp>
          <p:nvSpPr>
            <p:cNvPr id="117" name="Lightning Bolt 116"/>
            <p:cNvSpPr/>
            <p:nvPr/>
          </p:nvSpPr>
          <p:spPr>
            <a:xfrm>
              <a:off x="7020271" y="1473696"/>
              <a:ext cx="221599" cy="251276"/>
            </a:xfrm>
            <a:prstGeom prst="lightningBolt">
              <a:avLst/>
            </a:prstGeom>
            <a:solidFill>
              <a:srgbClr val="B8D623"/>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18" name="TextBox 213"/>
            <p:cNvSpPr txBox="1">
              <a:spLocks noChangeArrowheads="1"/>
            </p:cNvSpPr>
            <p:nvPr/>
          </p:nvSpPr>
          <p:spPr bwMode="auto">
            <a:xfrm>
              <a:off x="4211960" y="4930080"/>
              <a:ext cx="994531" cy="3693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Federal Data Services Hub</a:t>
              </a:r>
            </a:p>
          </p:txBody>
        </p:sp>
        <p:sp>
          <p:nvSpPr>
            <p:cNvPr id="119" name="TextBox 213"/>
            <p:cNvSpPr txBox="1">
              <a:spLocks noChangeArrowheads="1"/>
            </p:cNvSpPr>
            <p:nvPr/>
          </p:nvSpPr>
          <p:spPr bwMode="auto">
            <a:xfrm>
              <a:off x="3275856" y="4930080"/>
              <a:ext cx="792088" cy="333105"/>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Insurance </a:t>
              </a:r>
            </a:p>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Carriers</a:t>
              </a:r>
            </a:p>
          </p:txBody>
        </p:sp>
        <p:sp>
          <p:nvSpPr>
            <p:cNvPr id="120" name="Rounded Rectangle 122"/>
            <p:cNvSpPr>
              <a:spLocks noChangeArrowheads="1"/>
            </p:cNvSpPr>
            <p:nvPr/>
          </p:nvSpPr>
          <p:spPr bwMode="auto">
            <a:xfrm>
              <a:off x="748543" y="4498033"/>
              <a:ext cx="951415" cy="20718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Real Time</a:t>
              </a:r>
            </a:p>
          </p:txBody>
        </p:sp>
        <p:sp>
          <p:nvSpPr>
            <p:cNvPr id="121" name="Rounded Rectangle 120"/>
            <p:cNvSpPr>
              <a:spLocks noChangeArrowheads="1"/>
            </p:cNvSpPr>
            <p:nvPr/>
          </p:nvSpPr>
          <p:spPr bwMode="auto">
            <a:xfrm>
              <a:off x="2467726" y="2553816"/>
              <a:ext cx="720080"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Define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Household</a:t>
              </a:r>
            </a:p>
          </p:txBody>
        </p:sp>
        <p:sp>
          <p:nvSpPr>
            <p:cNvPr id="122" name="Rounded Rectangle 121"/>
            <p:cNvSpPr>
              <a:spLocks noChangeArrowheads="1"/>
            </p:cNvSpPr>
            <p:nvPr/>
          </p:nvSpPr>
          <p:spPr bwMode="auto">
            <a:xfrm>
              <a:off x="3259814" y="3417912"/>
              <a:ext cx="720080" cy="277569"/>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Side by Side</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Compare </a:t>
              </a:r>
            </a:p>
          </p:txBody>
        </p:sp>
        <p:sp>
          <p:nvSpPr>
            <p:cNvPr id="123" name="Rounded Rectangle 122"/>
            <p:cNvSpPr>
              <a:spLocks noChangeArrowheads="1"/>
            </p:cNvSpPr>
            <p:nvPr/>
          </p:nvSpPr>
          <p:spPr bwMode="auto">
            <a:xfrm>
              <a:off x="3259814" y="2553816"/>
              <a:ext cx="720080"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QHP Insurance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Shopping</a:t>
              </a:r>
            </a:p>
          </p:txBody>
        </p:sp>
        <p:sp>
          <p:nvSpPr>
            <p:cNvPr id="124" name="Rounded Rectangle 185"/>
            <p:cNvSpPr>
              <a:spLocks noChangeArrowheads="1"/>
            </p:cNvSpPr>
            <p:nvPr/>
          </p:nvSpPr>
          <p:spPr bwMode="auto">
            <a:xfrm>
              <a:off x="6588224" y="2572096"/>
              <a:ext cx="720080" cy="26809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MAGI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Rules </a:t>
              </a:r>
            </a:p>
          </p:txBody>
        </p:sp>
        <p:sp>
          <p:nvSpPr>
            <p:cNvPr id="125" name="Rounded Rectangle 185"/>
            <p:cNvSpPr>
              <a:spLocks noChangeArrowheads="1"/>
            </p:cNvSpPr>
            <p:nvPr/>
          </p:nvSpPr>
          <p:spPr bwMode="auto">
            <a:xfrm>
              <a:off x="6588224" y="2882992"/>
              <a:ext cx="723463" cy="42412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Qualified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Health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Plan Rules</a:t>
              </a:r>
            </a:p>
          </p:txBody>
        </p:sp>
        <p:sp>
          <p:nvSpPr>
            <p:cNvPr id="126" name="Rounded Rectangle 125"/>
            <p:cNvSpPr/>
            <p:nvPr/>
          </p:nvSpPr>
          <p:spPr bwMode="auto">
            <a:xfrm>
              <a:off x="7452320" y="3201888"/>
              <a:ext cx="1160140" cy="1114050"/>
            </a:xfrm>
            <a:prstGeom prst="roundRect">
              <a:avLst>
                <a:gd name="adj" fmla="val 11627"/>
              </a:avLst>
            </a:prstGeom>
            <a:solidFill>
              <a:srgbClr val="3A6E9F"/>
            </a:solidFill>
            <a:ln w="38100" cap="flat" cmpd="sng" algn="ctr">
              <a:noFill/>
              <a:prstDash val="solid"/>
              <a:round/>
              <a:headEnd type="none" w="med" len="med"/>
              <a:tailEnd type="none" w="med" len="med"/>
            </a:ln>
            <a:effectLst/>
          </p:spPr>
          <p:txBody>
            <a:bodyPr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8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127" name="TextBox 172"/>
            <p:cNvSpPr txBox="1">
              <a:spLocks noChangeArrowheads="1"/>
            </p:cNvSpPr>
            <p:nvPr/>
          </p:nvSpPr>
          <p:spPr bwMode="auto">
            <a:xfrm>
              <a:off x="7508286" y="3201888"/>
              <a:ext cx="1040836" cy="3970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Content Management</a:t>
              </a:r>
            </a:p>
          </p:txBody>
        </p:sp>
        <p:sp>
          <p:nvSpPr>
            <p:cNvPr id="128" name="Rounded Rectangle 181"/>
            <p:cNvSpPr>
              <a:spLocks noChangeArrowheads="1"/>
            </p:cNvSpPr>
            <p:nvPr/>
          </p:nvSpPr>
          <p:spPr bwMode="auto">
            <a:xfrm>
              <a:off x="7524328" y="3614512"/>
              <a:ext cx="1034112" cy="341501"/>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Document &amp; Image </a:t>
              </a:r>
            </a:p>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Workflow</a:t>
              </a:r>
            </a:p>
          </p:txBody>
        </p:sp>
        <p:sp>
          <p:nvSpPr>
            <p:cNvPr id="129" name="Rounded Rectangle 181"/>
            <p:cNvSpPr>
              <a:spLocks noChangeArrowheads="1"/>
            </p:cNvSpPr>
            <p:nvPr/>
          </p:nvSpPr>
          <p:spPr bwMode="auto">
            <a:xfrm>
              <a:off x="7524328" y="3993976"/>
              <a:ext cx="1034112" cy="232921"/>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Enterprise Storage</a:t>
              </a:r>
            </a:p>
          </p:txBody>
        </p:sp>
        <p:sp>
          <p:nvSpPr>
            <p:cNvPr id="130" name="Rounded Rectangle 181"/>
            <p:cNvSpPr>
              <a:spLocks noChangeArrowheads="1"/>
            </p:cNvSpPr>
            <p:nvPr/>
          </p:nvSpPr>
          <p:spPr bwMode="auto">
            <a:xfrm>
              <a:off x="7543800" y="2841848"/>
              <a:ext cx="1034112" cy="232921"/>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Financial Notices</a:t>
              </a:r>
            </a:p>
          </p:txBody>
        </p:sp>
        <p:sp>
          <p:nvSpPr>
            <p:cNvPr id="131" name="Rounded Rectangle 181"/>
            <p:cNvSpPr>
              <a:spLocks noChangeArrowheads="1"/>
            </p:cNvSpPr>
            <p:nvPr/>
          </p:nvSpPr>
          <p:spPr bwMode="auto">
            <a:xfrm>
              <a:off x="7543800" y="2553816"/>
              <a:ext cx="1034112" cy="232921"/>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Enrollment Notices</a:t>
              </a:r>
            </a:p>
          </p:txBody>
        </p:sp>
        <p:sp>
          <p:nvSpPr>
            <p:cNvPr id="132" name="TextBox 172"/>
            <p:cNvSpPr txBox="1">
              <a:spLocks noChangeArrowheads="1"/>
            </p:cNvSpPr>
            <p:nvPr/>
          </p:nvSpPr>
          <p:spPr bwMode="auto">
            <a:xfrm>
              <a:off x="7514580" y="2097831"/>
              <a:ext cx="1035862" cy="346249"/>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Notice</a:t>
              </a:r>
            </a:p>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Rules &amp; </a:t>
              </a:r>
              <a:r>
                <a:rPr kumimoji="0" lang="en-US" sz="11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Mgmt</a:t>
              </a:r>
              <a:endPar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endParaRPr>
            </a:p>
          </p:txBody>
        </p:sp>
        <p:sp>
          <p:nvSpPr>
            <p:cNvPr id="133" name="Rounded Rectangle 132"/>
            <p:cNvSpPr>
              <a:spLocks noChangeArrowheads="1"/>
            </p:cNvSpPr>
            <p:nvPr/>
          </p:nvSpPr>
          <p:spPr bwMode="auto">
            <a:xfrm>
              <a:off x="1603630" y="3417912"/>
              <a:ext cx="792088" cy="277569"/>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MAGI Insurance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Shopping</a:t>
              </a:r>
            </a:p>
          </p:txBody>
        </p:sp>
        <p:sp>
          <p:nvSpPr>
            <p:cNvPr id="134" name="Rounded Rectangle 106"/>
            <p:cNvSpPr>
              <a:spLocks noChangeArrowheads="1"/>
            </p:cNvSpPr>
            <p:nvPr/>
          </p:nvSpPr>
          <p:spPr bwMode="auto">
            <a:xfrm>
              <a:off x="4051902" y="2985864"/>
              <a:ext cx="720080"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QHP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Enrollment</a:t>
              </a:r>
            </a:p>
          </p:txBody>
        </p:sp>
        <p:sp>
          <p:nvSpPr>
            <p:cNvPr id="135" name="Rounded Rectangle 105"/>
            <p:cNvSpPr>
              <a:spLocks noChangeArrowheads="1"/>
            </p:cNvSpPr>
            <p:nvPr/>
          </p:nvSpPr>
          <p:spPr bwMode="auto">
            <a:xfrm>
              <a:off x="1675638" y="2553816"/>
              <a:ext cx="720080"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Individual</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 Security</a:t>
              </a:r>
            </a:p>
          </p:txBody>
        </p:sp>
        <p:sp>
          <p:nvSpPr>
            <p:cNvPr id="136" name="Rounded Rectangle 105"/>
            <p:cNvSpPr>
              <a:spLocks noChangeArrowheads="1"/>
            </p:cNvSpPr>
            <p:nvPr/>
          </p:nvSpPr>
          <p:spPr bwMode="auto">
            <a:xfrm>
              <a:off x="1603630" y="2985864"/>
              <a:ext cx="792088"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 Security to view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others Info</a:t>
              </a:r>
            </a:p>
          </p:txBody>
        </p:sp>
        <p:sp>
          <p:nvSpPr>
            <p:cNvPr id="137" name="Rounded Rectangle 136"/>
            <p:cNvSpPr>
              <a:spLocks noChangeArrowheads="1"/>
            </p:cNvSpPr>
            <p:nvPr/>
          </p:nvSpPr>
          <p:spPr bwMode="auto">
            <a:xfrm>
              <a:off x="754300" y="3345904"/>
              <a:ext cx="713702"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Anonymous</a:t>
              </a:r>
            </a:p>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Browsing</a:t>
              </a:r>
            </a:p>
          </p:txBody>
        </p:sp>
        <p:sp>
          <p:nvSpPr>
            <p:cNvPr id="138" name="Rounded Rectangle 137"/>
            <p:cNvSpPr>
              <a:spLocks noChangeArrowheads="1"/>
            </p:cNvSpPr>
            <p:nvPr/>
          </p:nvSpPr>
          <p:spPr bwMode="auto">
            <a:xfrm>
              <a:off x="754300" y="2913856"/>
              <a:ext cx="724521"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Outreach &amp;</a:t>
              </a:r>
            </a:p>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Education</a:t>
              </a:r>
            </a:p>
          </p:txBody>
        </p:sp>
        <p:sp>
          <p:nvSpPr>
            <p:cNvPr id="139" name="Rounded Rectangle 138"/>
            <p:cNvSpPr>
              <a:spLocks noChangeArrowheads="1"/>
            </p:cNvSpPr>
            <p:nvPr/>
          </p:nvSpPr>
          <p:spPr bwMode="auto">
            <a:xfrm>
              <a:off x="2467726" y="3417912"/>
              <a:ext cx="720080" cy="277569"/>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Submit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Documentation</a:t>
              </a:r>
            </a:p>
          </p:txBody>
        </p:sp>
        <p:sp>
          <p:nvSpPr>
            <p:cNvPr id="140" name="Rounded Rectangle 105"/>
            <p:cNvSpPr>
              <a:spLocks noChangeArrowheads="1"/>
            </p:cNvSpPr>
            <p:nvPr/>
          </p:nvSpPr>
          <p:spPr bwMode="auto">
            <a:xfrm>
              <a:off x="5636078" y="2553816"/>
              <a:ext cx="720080"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Account View</a:t>
              </a:r>
            </a:p>
          </p:txBody>
        </p:sp>
        <p:sp>
          <p:nvSpPr>
            <p:cNvPr id="141" name="Rounded Rectangle 105"/>
            <p:cNvSpPr>
              <a:spLocks noChangeArrowheads="1"/>
            </p:cNvSpPr>
            <p:nvPr/>
          </p:nvSpPr>
          <p:spPr bwMode="auto">
            <a:xfrm>
              <a:off x="5636078" y="3417912"/>
              <a:ext cx="720080" cy="277569"/>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Payments</a:t>
              </a:r>
            </a:p>
          </p:txBody>
        </p:sp>
        <p:sp>
          <p:nvSpPr>
            <p:cNvPr id="142" name="Rounded Rectangle 122"/>
            <p:cNvSpPr>
              <a:spLocks noChangeArrowheads="1"/>
            </p:cNvSpPr>
            <p:nvPr/>
          </p:nvSpPr>
          <p:spPr bwMode="auto">
            <a:xfrm>
              <a:off x="1756655" y="4498033"/>
              <a:ext cx="951415" cy="20718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Near Real Time</a:t>
              </a:r>
            </a:p>
          </p:txBody>
        </p:sp>
        <p:sp>
          <p:nvSpPr>
            <p:cNvPr id="143" name="Rounded Rectangle 122"/>
            <p:cNvSpPr>
              <a:spLocks noChangeArrowheads="1"/>
            </p:cNvSpPr>
            <p:nvPr/>
          </p:nvSpPr>
          <p:spPr bwMode="auto">
            <a:xfrm>
              <a:off x="2764768" y="4498033"/>
              <a:ext cx="720080" cy="21602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Batch</a:t>
              </a:r>
            </a:p>
          </p:txBody>
        </p:sp>
        <p:sp>
          <p:nvSpPr>
            <p:cNvPr id="144" name="Rounded Rectangle 122"/>
            <p:cNvSpPr>
              <a:spLocks noChangeArrowheads="1"/>
            </p:cNvSpPr>
            <p:nvPr/>
          </p:nvSpPr>
          <p:spPr bwMode="auto">
            <a:xfrm rot="16200000">
              <a:off x="-108520" y="3777954"/>
              <a:ext cx="1152131" cy="144016"/>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Identify &amp; Access </a:t>
              </a:r>
              <a:r>
                <a:rPr kumimoji="0" lang="en-US" sz="900" b="1" i="0" u="none" strike="noStrike" kern="0" cap="none" spc="0" normalizeH="0" baseline="0" noProof="0" dirty="0" err="1"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Mgt</a:t>
              </a:r>
              <a:endPar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endParaRPr>
            </a:p>
          </p:txBody>
        </p:sp>
        <p:sp>
          <p:nvSpPr>
            <p:cNvPr id="145" name="Rounded Rectangle 122"/>
            <p:cNvSpPr>
              <a:spLocks noChangeArrowheads="1"/>
            </p:cNvSpPr>
            <p:nvPr/>
          </p:nvSpPr>
          <p:spPr bwMode="auto">
            <a:xfrm rot="16200000">
              <a:off x="143507" y="4750061"/>
              <a:ext cx="648074" cy="144016"/>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Data (at Rest)</a:t>
              </a:r>
            </a:p>
          </p:txBody>
        </p:sp>
        <p:sp>
          <p:nvSpPr>
            <p:cNvPr id="146" name="Rounded Rectangle 122"/>
            <p:cNvSpPr>
              <a:spLocks noChangeArrowheads="1"/>
            </p:cNvSpPr>
            <p:nvPr/>
          </p:nvSpPr>
          <p:spPr bwMode="auto">
            <a:xfrm rot="16200000">
              <a:off x="73271" y="5540379"/>
              <a:ext cx="788549" cy="144016"/>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Data (in Motion)</a:t>
              </a:r>
            </a:p>
          </p:txBody>
        </p:sp>
        <p:sp>
          <p:nvSpPr>
            <p:cNvPr id="147" name="TextBox 213"/>
            <p:cNvSpPr txBox="1">
              <a:spLocks noChangeArrowheads="1"/>
            </p:cNvSpPr>
            <p:nvPr/>
          </p:nvSpPr>
          <p:spPr bwMode="auto">
            <a:xfrm rot="16200000">
              <a:off x="-118319" y="2567061"/>
              <a:ext cx="1191858" cy="183896"/>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Enterprise Security</a:t>
              </a:r>
            </a:p>
          </p:txBody>
        </p:sp>
        <p:sp>
          <p:nvSpPr>
            <p:cNvPr id="148" name="Rounded Rectangle 181"/>
            <p:cNvSpPr>
              <a:spLocks noChangeArrowheads="1"/>
            </p:cNvSpPr>
            <p:nvPr/>
          </p:nvSpPr>
          <p:spPr bwMode="auto">
            <a:xfrm>
              <a:off x="7499892" y="5266057"/>
              <a:ext cx="720080" cy="144016"/>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10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Dashboards</a:t>
              </a:r>
            </a:p>
          </p:txBody>
        </p:sp>
        <p:sp>
          <p:nvSpPr>
            <p:cNvPr id="149" name="Rounded Rectangle 181"/>
            <p:cNvSpPr>
              <a:spLocks noChangeArrowheads="1"/>
            </p:cNvSpPr>
            <p:nvPr/>
          </p:nvSpPr>
          <p:spPr bwMode="auto">
            <a:xfrm>
              <a:off x="7283868" y="5484785"/>
              <a:ext cx="1226469" cy="28803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err="1"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AdHoc</a:t>
              </a: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 &amp; Scheduled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Reporting</a:t>
              </a:r>
            </a:p>
          </p:txBody>
        </p:sp>
        <p:sp>
          <p:nvSpPr>
            <p:cNvPr id="150" name="Rounded Rectangle 181"/>
            <p:cNvSpPr>
              <a:spLocks noChangeArrowheads="1"/>
            </p:cNvSpPr>
            <p:nvPr/>
          </p:nvSpPr>
          <p:spPr bwMode="auto">
            <a:xfrm>
              <a:off x="7283868" y="5842121"/>
              <a:ext cx="1224136" cy="21602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Transactional Reporting</a:t>
              </a:r>
            </a:p>
          </p:txBody>
        </p:sp>
        <p:sp>
          <p:nvSpPr>
            <p:cNvPr id="151" name="Rounded Rectangle 181"/>
            <p:cNvSpPr>
              <a:spLocks noChangeArrowheads="1"/>
            </p:cNvSpPr>
            <p:nvPr/>
          </p:nvSpPr>
          <p:spPr bwMode="auto">
            <a:xfrm>
              <a:off x="683568" y="5290121"/>
              <a:ext cx="1224136" cy="216023"/>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Invoicing and Payments</a:t>
              </a:r>
            </a:p>
          </p:txBody>
        </p:sp>
        <p:sp>
          <p:nvSpPr>
            <p:cNvPr id="152" name="Rounded Rectangle 181"/>
            <p:cNvSpPr>
              <a:spLocks noChangeArrowheads="1"/>
            </p:cNvSpPr>
            <p:nvPr/>
          </p:nvSpPr>
          <p:spPr bwMode="auto">
            <a:xfrm>
              <a:off x="827584" y="5578153"/>
              <a:ext cx="1034112" cy="21602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Subsidy Management</a:t>
              </a:r>
            </a:p>
          </p:txBody>
        </p:sp>
        <p:sp>
          <p:nvSpPr>
            <p:cNvPr id="153" name="Rounded Rectangle 181"/>
            <p:cNvSpPr>
              <a:spLocks noChangeArrowheads="1"/>
            </p:cNvSpPr>
            <p:nvPr/>
          </p:nvSpPr>
          <p:spPr bwMode="auto">
            <a:xfrm>
              <a:off x="827584" y="5866184"/>
              <a:ext cx="1034112" cy="232921"/>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Carrier Payments</a:t>
              </a:r>
            </a:p>
          </p:txBody>
        </p:sp>
        <p:sp>
          <p:nvSpPr>
            <p:cNvPr id="154" name="Rounded Rectangle 181"/>
            <p:cNvSpPr>
              <a:spLocks noChangeArrowheads="1"/>
            </p:cNvSpPr>
            <p:nvPr/>
          </p:nvSpPr>
          <p:spPr bwMode="auto">
            <a:xfrm>
              <a:off x="2051720" y="5290120"/>
              <a:ext cx="1080120" cy="232921"/>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Audit &amp; Controls</a:t>
              </a:r>
            </a:p>
          </p:txBody>
        </p:sp>
        <p:sp>
          <p:nvSpPr>
            <p:cNvPr id="155" name="Rounded Rectangle 181"/>
            <p:cNvSpPr>
              <a:spLocks noChangeArrowheads="1"/>
            </p:cNvSpPr>
            <p:nvPr/>
          </p:nvSpPr>
          <p:spPr bwMode="auto">
            <a:xfrm>
              <a:off x="2051720" y="5549127"/>
              <a:ext cx="1080120" cy="232921"/>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Financial Accounts</a:t>
              </a:r>
            </a:p>
          </p:txBody>
        </p:sp>
        <p:sp>
          <p:nvSpPr>
            <p:cNvPr id="156" name="Rounded Rectangle 181"/>
            <p:cNvSpPr>
              <a:spLocks noChangeArrowheads="1"/>
            </p:cNvSpPr>
            <p:nvPr/>
          </p:nvSpPr>
          <p:spPr bwMode="auto">
            <a:xfrm>
              <a:off x="2051720" y="5808133"/>
              <a:ext cx="1080120" cy="232921"/>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Financial Reporting</a:t>
              </a:r>
            </a:p>
          </p:txBody>
        </p:sp>
        <p:sp>
          <p:nvSpPr>
            <p:cNvPr id="157" name="Rounded Rectangle 181"/>
            <p:cNvSpPr>
              <a:spLocks noChangeArrowheads="1"/>
            </p:cNvSpPr>
            <p:nvPr/>
          </p:nvSpPr>
          <p:spPr bwMode="auto">
            <a:xfrm>
              <a:off x="5364088" y="5146104"/>
              <a:ext cx="864096" cy="144016"/>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10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Structured Data</a:t>
              </a:r>
            </a:p>
          </p:txBody>
        </p:sp>
        <p:sp>
          <p:nvSpPr>
            <p:cNvPr id="158" name="Rounded Rectangle 181"/>
            <p:cNvSpPr>
              <a:spLocks noChangeArrowheads="1"/>
            </p:cNvSpPr>
            <p:nvPr/>
          </p:nvSpPr>
          <p:spPr bwMode="auto">
            <a:xfrm>
              <a:off x="5364088" y="5362128"/>
              <a:ext cx="1034112" cy="144016"/>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Un-Structured Data</a:t>
              </a:r>
            </a:p>
          </p:txBody>
        </p:sp>
        <p:sp>
          <p:nvSpPr>
            <p:cNvPr id="159" name="Rounded Rectangle 181"/>
            <p:cNvSpPr>
              <a:spLocks noChangeArrowheads="1"/>
            </p:cNvSpPr>
            <p:nvPr/>
          </p:nvSpPr>
          <p:spPr bwMode="auto">
            <a:xfrm>
              <a:off x="6444208" y="5095840"/>
              <a:ext cx="576064" cy="432048"/>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System </a:t>
              </a:r>
            </a:p>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Auditing </a:t>
              </a:r>
            </a:p>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&amp; logging</a:t>
              </a:r>
            </a:p>
          </p:txBody>
        </p:sp>
        <p:sp>
          <p:nvSpPr>
            <p:cNvPr id="160" name="Rounded Rectangle 181"/>
            <p:cNvSpPr>
              <a:spLocks noChangeArrowheads="1"/>
            </p:cNvSpPr>
            <p:nvPr/>
          </p:nvSpPr>
          <p:spPr bwMode="auto">
            <a:xfrm>
              <a:off x="5364088" y="5794176"/>
              <a:ext cx="864096" cy="28803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Standardization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&amp; Quality</a:t>
              </a:r>
            </a:p>
          </p:txBody>
        </p:sp>
        <p:sp>
          <p:nvSpPr>
            <p:cNvPr id="161" name="Rounded Rectangle 181"/>
            <p:cNvSpPr>
              <a:spLocks noChangeArrowheads="1"/>
            </p:cNvSpPr>
            <p:nvPr/>
          </p:nvSpPr>
          <p:spPr bwMode="auto">
            <a:xfrm>
              <a:off x="6300192" y="5794176"/>
              <a:ext cx="673246" cy="28803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System </a:t>
              </a:r>
            </a:p>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Identifiers</a:t>
              </a:r>
            </a:p>
          </p:txBody>
        </p:sp>
        <p:sp>
          <p:nvSpPr>
            <p:cNvPr id="162" name="Rounded Rectangle 122"/>
            <p:cNvSpPr>
              <a:spLocks noChangeArrowheads="1"/>
            </p:cNvSpPr>
            <p:nvPr/>
          </p:nvSpPr>
          <p:spPr bwMode="auto">
            <a:xfrm>
              <a:off x="5285047" y="4498033"/>
              <a:ext cx="951415" cy="20718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SOA</a:t>
              </a:r>
            </a:p>
          </p:txBody>
        </p:sp>
        <p:sp>
          <p:nvSpPr>
            <p:cNvPr id="163" name="Rounded Rectangle 122"/>
            <p:cNvSpPr>
              <a:spLocks noChangeArrowheads="1"/>
            </p:cNvSpPr>
            <p:nvPr/>
          </p:nvSpPr>
          <p:spPr bwMode="auto">
            <a:xfrm>
              <a:off x="6343269" y="4498034"/>
              <a:ext cx="951415" cy="20718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ETL</a:t>
              </a:r>
            </a:p>
          </p:txBody>
        </p:sp>
        <p:sp>
          <p:nvSpPr>
            <p:cNvPr id="164" name="Rounded Rectangle 122"/>
            <p:cNvSpPr>
              <a:spLocks noChangeArrowheads="1"/>
            </p:cNvSpPr>
            <p:nvPr/>
          </p:nvSpPr>
          <p:spPr bwMode="auto">
            <a:xfrm>
              <a:off x="7373279" y="4498033"/>
              <a:ext cx="951415" cy="20718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MDM</a:t>
              </a:r>
            </a:p>
          </p:txBody>
        </p:sp>
        <p:sp>
          <p:nvSpPr>
            <p:cNvPr id="165" name="TextBox 164"/>
            <p:cNvSpPr txBox="1"/>
            <p:nvPr/>
          </p:nvSpPr>
          <p:spPr bwMode="auto">
            <a:xfrm>
              <a:off x="3457600" y="4501480"/>
              <a:ext cx="1800200" cy="307777"/>
            </a:xfrm>
            <a:prstGeom prst="rect">
              <a:avLst/>
            </a:prstGeom>
            <a:noFill/>
            <a:ln w="9525" algn="ctr">
              <a:noFill/>
              <a:miter lim="800000"/>
              <a:headEnd/>
              <a:tailEnd/>
            </a:ln>
            <a:effectLst/>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Enterprise Integration Services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black"/>
                </a:solidFill>
                <a:effectLst>
                  <a:outerShdw blurRad="38100" dist="38100" dir="2700000" algn="tl">
                    <a:srgbClr val="000000">
                      <a:alpha val="43137"/>
                    </a:srgbClr>
                  </a:outerShdw>
                </a:effectLst>
                <a:uLnTx/>
                <a:uFillTx/>
                <a:latin typeface="Calibri"/>
                <a:ea typeface="+mn-ea"/>
                <a:cs typeface="Arial" pitchFamily="34" charset="0"/>
              </a:endParaRPr>
            </a:p>
          </p:txBody>
        </p:sp>
      </p:grpSp>
    </p:spTree>
    <p:extLst>
      <p:ext uri="{BB962C8B-B14F-4D97-AF65-F5344CB8AC3E}">
        <p14:creationId xmlns:p14="http://schemas.microsoft.com/office/powerpoint/2010/main" val="4167763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a:defRPr/>
            </a:pPr>
            <a:r>
              <a:rPr lang="en-US" dirty="0" smtClean="0"/>
              <a:t>HBE October Scope Analysis</a:t>
            </a:r>
            <a:endParaRPr lang="en-US" dirty="0"/>
          </a:p>
        </p:txBody>
      </p:sp>
      <p:sp>
        <p:nvSpPr>
          <p:cNvPr id="175" name="Rounded Rectangle 174"/>
          <p:cNvSpPr/>
          <p:nvPr/>
        </p:nvSpPr>
        <p:spPr>
          <a:xfrm>
            <a:off x="1932112" y="6428874"/>
            <a:ext cx="4392488" cy="381000"/>
          </a:xfrm>
          <a:prstGeom prst="roundRect">
            <a:avLst/>
          </a:prstGeom>
          <a:solidFill>
            <a:schemeClr val="bg1"/>
          </a:solidFill>
          <a:ln w="127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a:ea typeface="+mn-ea"/>
                <a:cs typeface="+mn-cs"/>
              </a:rPr>
              <a:t>LEGEND</a:t>
            </a:r>
          </a:p>
        </p:txBody>
      </p:sp>
      <p:sp>
        <p:nvSpPr>
          <p:cNvPr id="2" name="Title 1"/>
          <p:cNvSpPr>
            <a:spLocks noGrp="1"/>
          </p:cNvSpPr>
          <p:nvPr>
            <p:ph type="title"/>
          </p:nvPr>
        </p:nvSpPr>
        <p:spPr/>
        <p:txBody>
          <a:bodyPr/>
          <a:lstStyle/>
          <a:p>
            <a:pPr>
              <a:lnSpc>
                <a:spcPts val="2500"/>
              </a:lnSpc>
            </a:pPr>
            <a:r>
              <a:rPr lang="en-US" dirty="0" smtClean="0"/>
              <a:t>Business Architecture</a:t>
            </a:r>
            <a:br>
              <a:rPr lang="en-US" dirty="0" smtClean="0"/>
            </a:br>
            <a:r>
              <a:rPr lang="en-US" dirty="0" smtClean="0"/>
              <a:t>HSE Release 1 - 01Oct2013</a:t>
            </a:r>
            <a:endParaRPr lang="en-US" dirty="0"/>
          </a:p>
        </p:txBody>
      </p:sp>
      <p:sp>
        <p:nvSpPr>
          <p:cNvPr id="3" name="Date Placeholder 2"/>
          <p:cNvSpPr>
            <a:spLocks noGrp="1"/>
          </p:cNvSpPr>
          <p:nvPr>
            <p:ph type="dt" sz="half" idx="2"/>
          </p:nvPr>
        </p:nvSpPr>
        <p:spPr/>
        <p:txBody>
          <a:bodyPr/>
          <a:lstStyle/>
          <a:p>
            <a:pPr>
              <a:defRPr/>
            </a:pPr>
            <a:fld id="{5A10DF4A-66C4-4023-B6C1-482AD0B39BFA}" type="datetime5">
              <a:rPr lang="en-US" smtClean="0"/>
              <a:t>13-Jun-6</a:t>
            </a:fld>
            <a:endParaRPr lang="en-US" dirty="0"/>
          </a:p>
        </p:txBody>
      </p:sp>
      <p:sp>
        <p:nvSpPr>
          <p:cNvPr id="5" name="Slide Number Placeholder 4"/>
          <p:cNvSpPr>
            <a:spLocks noGrp="1"/>
          </p:cNvSpPr>
          <p:nvPr>
            <p:ph type="sldNum" sz="quarter" idx="4"/>
          </p:nvPr>
        </p:nvSpPr>
        <p:spPr/>
        <p:txBody>
          <a:bodyPr/>
          <a:lstStyle/>
          <a:p>
            <a:pPr>
              <a:defRPr/>
            </a:pPr>
            <a:fld id="{DF723219-60DA-43AB-8432-B1658EB96FC7}" type="slidenum">
              <a:rPr lang="en-US" smtClean="0"/>
              <a:pPr>
                <a:defRPr/>
              </a:pPr>
              <a:t>19</a:t>
            </a:fld>
            <a:endParaRPr lang="en-US" dirty="0"/>
          </a:p>
        </p:txBody>
      </p:sp>
      <p:sp>
        <p:nvSpPr>
          <p:cNvPr id="7" name="Rounded Rectangle 6"/>
          <p:cNvSpPr/>
          <p:nvPr/>
        </p:nvSpPr>
        <p:spPr bwMode="auto">
          <a:xfrm>
            <a:off x="7164288" y="5094693"/>
            <a:ext cx="1440160" cy="1301702"/>
          </a:xfrm>
          <a:prstGeom prst="roundRect">
            <a:avLst>
              <a:gd name="adj" fmla="val 9889"/>
            </a:avLst>
          </a:prstGeom>
          <a:solidFill>
            <a:srgbClr val="3A6E9F"/>
          </a:solidFill>
          <a:ln w="38100" cap="flat" cmpd="sng" algn="ctr">
            <a:noFill/>
            <a:prstDash val="solid"/>
            <a:round/>
            <a:headEnd type="none" w="med" len="med"/>
            <a:tailEnd type="none" w="med" len="med"/>
          </a:ln>
          <a:effectLst/>
        </p:spPr>
        <p:txBody>
          <a:bodyPr vert="vert270"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8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8" name="TextBox 153"/>
          <p:cNvSpPr txBox="1">
            <a:spLocks noChangeArrowheads="1"/>
          </p:cNvSpPr>
          <p:nvPr/>
        </p:nvSpPr>
        <p:spPr bwMode="auto">
          <a:xfrm>
            <a:off x="7380312" y="5094693"/>
            <a:ext cx="936104" cy="3693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Business</a:t>
            </a:r>
            <a:b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b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Intelligence</a:t>
            </a:r>
          </a:p>
        </p:txBody>
      </p:sp>
      <p:sp>
        <p:nvSpPr>
          <p:cNvPr id="9" name="Rounded Rectangle 8"/>
          <p:cNvSpPr/>
          <p:nvPr/>
        </p:nvSpPr>
        <p:spPr bwMode="auto">
          <a:xfrm>
            <a:off x="4211960" y="5094693"/>
            <a:ext cx="984416" cy="1293701"/>
          </a:xfrm>
          <a:prstGeom prst="roundRect">
            <a:avLst>
              <a:gd name="adj" fmla="val 10963"/>
            </a:avLst>
          </a:prstGeom>
          <a:solidFill>
            <a:srgbClr val="3A6E9F"/>
          </a:solidFill>
          <a:ln w="38100" cap="flat" cmpd="sng" algn="ctr">
            <a:noFill/>
            <a:prstDash val="solid"/>
            <a:round/>
            <a:headEnd type="none" w="med" len="med"/>
            <a:tailEnd type="none" w="med" len="med"/>
          </a:ln>
          <a:effectLst/>
        </p:spPr>
        <p:txBody>
          <a:bodyPr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10" name="Rounded Rectangle 173"/>
          <p:cNvSpPr>
            <a:spLocks noChangeArrowheads="1"/>
          </p:cNvSpPr>
          <p:nvPr/>
        </p:nvSpPr>
        <p:spPr bwMode="auto">
          <a:xfrm>
            <a:off x="4255492" y="5524294"/>
            <a:ext cx="420656" cy="230592"/>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IRS</a:t>
            </a:r>
          </a:p>
        </p:txBody>
      </p:sp>
      <p:sp>
        <p:nvSpPr>
          <p:cNvPr id="11" name="Rounded Rectangle 174"/>
          <p:cNvSpPr>
            <a:spLocks noChangeArrowheads="1"/>
          </p:cNvSpPr>
          <p:nvPr/>
        </p:nvSpPr>
        <p:spPr bwMode="auto">
          <a:xfrm>
            <a:off x="4255492" y="6042307"/>
            <a:ext cx="420656" cy="230592"/>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DHS</a:t>
            </a:r>
          </a:p>
        </p:txBody>
      </p:sp>
      <p:sp>
        <p:nvSpPr>
          <p:cNvPr id="12" name="Rounded Rectangle 176"/>
          <p:cNvSpPr>
            <a:spLocks noChangeArrowheads="1"/>
          </p:cNvSpPr>
          <p:nvPr/>
        </p:nvSpPr>
        <p:spPr bwMode="auto">
          <a:xfrm>
            <a:off x="4255492" y="5783301"/>
            <a:ext cx="420656" cy="230592"/>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SSA</a:t>
            </a:r>
          </a:p>
        </p:txBody>
      </p:sp>
      <p:sp>
        <p:nvSpPr>
          <p:cNvPr id="13" name="Rounded Rectangle 177"/>
          <p:cNvSpPr>
            <a:spLocks noChangeArrowheads="1"/>
          </p:cNvSpPr>
          <p:nvPr/>
        </p:nvSpPr>
        <p:spPr bwMode="auto">
          <a:xfrm>
            <a:off x="4721411" y="5783301"/>
            <a:ext cx="420656" cy="230592"/>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HHS</a:t>
            </a:r>
          </a:p>
        </p:txBody>
      </p:sp>
      <p:sp>
        <p:nvSpPr>
          <p:cNvPr id="14" name="Rounded Rectangle 122"/>
          <p:cNvSpPr>
            <a:spLocks noChangeArrowheads="1"/>
          </p:cNvSpPr>
          <p:nvPr/>
        </p:nvSpPr>
        <p:spPr bwMode="auto">
          <a:xfrm>
            <a:off x="4721411" y="5524294"/>
            <a:ext cx="420656" cy="230592"/>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DMV</a:t>
            </a:r>
          </a:p>
        </p:txBody>
      </p:sp>
      <p:sp>
        <p:nvSpPr>
          <p:cNvPr id="15" name="Rounded Rectangle 123"/>
          <p:cNvSpPr>
            <a:spLocks noChangeArrowheads="1"/>
          </p:cNvSpPr>
          <p:nvPr/>
        </p:nvSpPr>
        <p:spPr bwMode="auto">
          <a:xfrm>
            <a:off x="4721411" y="6042307"/>
            <a:ext cx="420656" cy="230592"/>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Equifax</a:t>
            </a:r>
          </a:p>
        </p:txBody>
      </p:sp>
      <p:sp>
        <p:nvSpPr>
          <p:cNvPr id="16" name="Rounded Rectangle 15"/>
          <p:cNvSpPr/>
          <p:nvPr/>
        </p:nvSpPr>
        <p:spPr bwMode="auto">
          <a:xfrm>
            <a:off x="5292080" y="5094693"/>
            <a:ext cx="1800200" cy="1301701"/>
          </a:xfrm>
          <a:prstGeom prst="roundRect">
            <a:avLst>
              <a:gd name="adj" fmla="val 9273"/>
            </a:avLst>
          </a:prstGeom>
          <a:solidFill>
            <a:srgbClr val="3A6E9F"/>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17" name="Rounded Rectangle 197"/>
          <p:cNvSpPr>
            <a:spLocks noChangeArrowheads="1"/>
          </p:cNvSpPr>
          <p:nvPr/>
        </p:nvSpPr>
        <p:spPr bwMode="auto">
          <a:xfrm>
            <a:off x="5436096" y="5742765"/>
            <a:ext cx="1512168" cy="293480"/>
          </a:xfrm>
          <a:prstGeom prst="roundRect">
            <a:avLst>
              <a:gd name="adj" fmla="val 16667"/>
            </a:avLst>
          </a:prstGeom>
          <a:no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Data Quality Services</a:t>
            </a:r>
          </a:p>
        </p:txBody>
      </p:sp>
      <p:sp>
        <p:nvSpPr>
          <p:cNvPr id="18" name="Rounded Rectangle 17"/>
          <p:cNvSpPr/>
          <p:nvPr/>
        </p:nvSpPr>
        <p:spPr bwMode="auto">
          <a:xfrm>
            <a:off x="1979712" y="5094693"/>
            <a:ext cx="1202057" cy="1296143"/>
          </a:xfrm>
          <a:prstGeom prst="roundRect">
            <a:avLst>
              <a:gd name="adj" fmla="val 9327"/>
            </a:avLst>
          </a:prstGeom>
          <a:solidFill>
            <a:srgbClr val="3A6E9F"/>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19" name="Rounded Rectangle 227"/>
          <p:cNvSpPr>
            <a:spLocks noChangeArrowheads="1"/>
          </p:cNvSpPr>
          <p:nvPr/>
        </p:nvSpPr>
        <p:spPr bwMode="auto">
          <a:xfrm>
            <a:off x="1979712" y="5166701"/>
            <a:ext cx="1194662" cy="293480"/>
          </a:xfrm>
          <a:prstGeom prst="roundRect">
            <a:avLst>
              <a:gd name="adj" fmla="val 16667"/>
            </a:avLst>
          </a:prstGeom>
          <a:no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Enterprise</a:t>
            </a:r>
            <a:b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b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Financials</a:t>
            </a:r>
          </a:p>
        </p:txBody>
      </p:sp>
      <p:sp>
        <p:nvSpPr>
          <p:cNvPr id="20" name="Rounded Rectangle 19"/>
          <p:cNvSpPr/>
          <p:nvPr/>
        </p:nvSpPr>
        <p:spPr bwMode="auto">
          <a:xfrm rot="16200000">
            <a:off x="4462492" y="883721"/>
            <a:ext cx="363033" cy="7920881"/>
          </a:xfrm>
          <a:prstGeom prst="roundRect">
            <a:avLst/>
          </a:prstGeom>
          <a:solidFill>
            <a:srgbClr val="3A6E9F"/>
          </a:solidFill>
          <a:ln w="38100" cap="flat" cmpd="sng" algn="ctr">
            <a:noFill/>
            <a:prstDash val="solid"/>
            <a:round/>
            <a:headEnd type="none" w="med" len="med"/>
            <a:tailEnd type="none" w="med" len="med"/>
          </a:ln>
          <a:effectLst/>
        </p:spPr>
        <p:txBody>
          <a:bodyPr vert="vert"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8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21" name="Rounded Rectangle 20"/>
          <p:cNvSpPr/>
          <p:nvPr/>
        </p:nvSpPr>
        <p:spPr bwMode="auto">
          <a:xfrm>
            <a:off x="309045" y="2214373"/>
            <a:ext cx="302515" cy="4176464"/>
          </a:xfrm>
          <a:prstGeom prst="roundRect">
            <a:avLst/>
          </a:prstGeom>
          <a:solidFill>
            <a:srgbClr val="3A6E9F"/>
          </a:solidFill>
          <a:ln w="38100" cap="flat" cmpd="sng" algn="ctr">
            <a:noFill/>
            <a:prstDash val="solid"/>
            <a:round/>
            <a:headEnd type="none" w="med" len="med"/>
            <a:tailEnd type="none" w="med" len="med"/>
          </a:ln>
          <a:effectLst/>
        </p:spPr>
        <p:txBody>
          <a:bodyPr vert="vert270"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8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22" name="Rounded Rectangle 21"/>
          <p:cNvSpPr/>
          <p:nvPr/>
        </p:nvSpPr>
        <p:spPr bwMode="auto">
          <a:xfrm>
            <a:off x="3275856" y="5094693"/>
            <a:ext cx="861767" cy="1293701"/>
          </a:xfrm>
          <a:prstGeom prst="roundRect">
            <a:avLst>
              <a:gd name="adj" fmla="val 10152"/>
            </a:avLst>
          </a:prstGeom>
          <a:solidFill>
            <a:srgbClr val="3A6E9F"/>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23" name="Rounded Rectangle 182"/>
          <p:cNvSpPr>
            <a:spLocks noChangeArrowheads="1"/>
          </p:cNvSpPr>
          <p:nvPr/>
        </p:nvSpPr>
        <p:spPr bwMode="auto">
          <a:xfrm>
            <a:off x="3419872" y="5814773"/>
            <a:ext cx="576064" cy="230592"/>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Enrollment</a:t>
            </a:r>
          </a:p>
        </p:txBody>
      </p:sp>
      <p:sp>
        <p:nvSpPr>
          <p:cNvPr id="24" name="Rounded Rectangle 187"/>
          <p:cNvSpPr>
            <a:spLocks noChangeArrowheads="1"/>
          </p:cNvSpPr>
          <p:nvPr/>
        </p:nvSpPr>
        <p:spPr bwMode="auto">
          <a:xfrm>
            <a:off x="3419872" y="6102805"/>
            <a:ext cx="618601" cy="230592"/>
          </a:xfrm>
          <a:prstGeom prst="roundRect">
            <a:avLst>
              <a:gd name="adj" fmla="val 16667"/>
            </a:avLst>
          </a:prstGeom>
          <a:solidFill>
            <a:srgbClr val="F79646">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Benefits</a:t>
            </a:r>
            <a:b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b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Summary</a:t>
            </a:r>
          </a:p>
        </p:txBody>
      </p:sp>
      <p:sp>
        <p:nvSpPr>
          <p:cNvPr id="25" name="Rounded Rectangle 190"/>
          <p:cNvSpPr>
            <a:spLocks noChangeArrowheads="1"/>
          </p:cNvSpPr>
          <p:nvPr/>
        </p:nvSpPr>
        <p:spPr bwMode="auto">
          <a:xfrm>
            <a:off x="3347864" y="5526741"/>
            <a:ext cx="732070" cy="230592"/>
          </a:xfrm>
          <a:prstGeom prst="roundRect">
            <a:avLst>
              <a:gd name="adj" fmla="val 16667"/>
            </a:avLst>
          </a:prstGeom>
          <a:solidFill>
            <a:srgbClr val="F79646">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Plans / Rates</a:t>
            </a:r>
          </a:p>
        </p:txBody>
      </p:sp>
      <p:sp>
        <p:nvSpPr>
          <p:cNvPr id="26" name="Rounded Rectangle 25"/>
          <p:cNvSpPr/>
          <p:nvPr/>
        </p:nvSpPr>
        <p:spPr bwMode="auto">
          <a:xfrm>
            <a:off x="683568" y="5094693"/>
            <a:ext cx="1239100" cy="1296143"/>
          </a:xfrm>
          <a:prstGeom prst="roundRect">
            <a:avLst>
              <a:gd name="adj" fmla="val 10194"/>
            </a:avLst>
          </a:prstGeom>
          <a:solidFill>
            <a:srgbClr val="3A6E9F"/>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27" name="Rounded Rectangle 104"/>
          <p:cNvSpPr>
            <a:spLocks noChangeArrowheads="1"/>
          </p:cNvSpPr>
          <p:nvPr/>
        </p:nvSpPr>
        <p:spPr bwMode="auto">
          <a:xfrm>
            <a:off x="755576" y="5166701"/>
            <a:ext cx="1194662" cy="293480"/>
          </a:xfrm>
          <a:prstGeom prst="roundRect">
            <a:avLst>
              <a:gd name="adj" fmla="val 16667"/>
            </a:avLst>
          </a:prstGeom>
          <a:noFill/>
          <a:ln w="38100" algn="ctr">
            <a:noFill/>
            <a:round/>
            <a:headEnd/>
            <a:tailEnd/>
          </a:ln>
        </p:spPr>
        <p:txBody>
          <a:bodyPr wrap="none" anchor="ctr" anchorCtr="1"/>
          <a:lstStyle/>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Premium </a:t>
            </a:r>
          </a:p>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Processing</a:t>
            </a:r>
          </a:p>
        </p:txBody>
      </p:sp>
      <p:sp>
        <p:nvSpPr>
          <p:cNvPr id="28" name="TextBox 213"/>
          <p:cNvSpPr txBox="1">
            <a:spLocks noChangeArrowheads="1"/>
          </p:cNvSpPr>
          <p:nvPr/>
        </p:nvSpPr>
        <p:spPr bwMode="auto">
          <a:xfrm>
            <a:off x="5508104" y="5094693"/>
            <a:ext cx="1323941" cy="2308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Data Management</a:t>
            </a:r>
          </a:p>
        </p:txBody>
      </p:sp>
      <p:sp>
        <p:nvSpPr>
          <p:cNvPr id="29" name="TextBox 21"/>
          <p:cNvSpPr txBox="1">
            <a:spLocks noChangeArrowheads="1"/>
          </p:cNvSpPr>
          <p:nvPr/>
        </p:nvSpPr>
        <p:spPr bwMode="auto">
          <a:xfrm>
            <a:off x="456637" y="3475449"/>
            <a:ext cx="2103279" cy="321956"/>
          </a:xfrm>
          <a:prstGeom prst="rect">
            <a:avLst/>
          </a:prstGeom>
          <a:noFill/>
          <a:ln w="9525">
            <a:noFill/>
            <a:miter lim="800000"/>
            <a:headEnd/>
            <a:tailEnd/>
          </a:ln>
        </p:spPr>
        <p:txBody>
          <a:bodyPr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Integrated Eligibility</a:t>
            </a:r>
            <a:b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b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Social Services </a:t>
            </a:r>
          </a:p>
        </p:txBody>
      </p:sp>
      <p:sp>
        <p:nvSpPr>
          <p:cNvPr id="30" name="Rounded Rectangle 29"/>
          <p:cNvSpPr/>
          <p:nvPr/>
        </p:nvSpPr>
        <p:spPr bwMode="auto">
          <a:xfrm>
            <a:off x="6516216" y="2286381"/>
            <a:ext cx="862635" cy="2309799"/>
          </a:xfrm>
          <a:prstGeom prst="roundRect">
            <a:avLst>
              <a:gd name="adj" fmla="val 11088"/>
            </a:avLst>
          </a:prstGeom>
          <a:solidFill>
            <a:srgbClr val="3A6E9F"/>
          </a:solidFill>
          <a:ln w="38100" cap="flat" cmpd="sng" algn="ctr">
            <a:noFill/>
            <a:prstDash val="solid"/>
            <a:round/>
            <a:headEnd type="none" w="med" len="med"/>
            <a:tailEnd type="none" w="med" len="med"/>
          </a:ln>
          <a:effectLst/>
        </p:spPr>
        <p:txBody>
          <a:bodyPr vert="vert270"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8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31" name="TextBox 172"/>
          <p:cNvSpPr txBox="1">
            <a:spLocks noChangeArrowheads="1"/>
          </p:cNvSpPr>
          <p:nvPr/>
        </p:nvSpPr>
        <p:spPr bwMode="auto">
          <a:xfrm>
            <a:off x="6575443" y="2291680"/>
            <a:ext cx="759810" cy="4247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ts val="0"/>
              </a:spcBef>
              <a:spcAft>
                <a:spcPts val="0"/>
              </a:spcAft>
              <a:buClr>
                <a:srgbClr val="667263"/>
              </a:buClr>
              <a:buSzTx/>
              <a:buFontTx/>
              <a:buNone/>
              <a:tabLst/>
              <a:defRPr/>
            </a:pPr>
            <a:r>
              <a:rPr kumimoji="0" lang="en-US"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Business </a:t>
            </a:r>
          </a:p>
          <a:p>
            <a:pPr marL="0" marR="0" lvl="0" indent="0" algn="ctr" defTabSz="914400" eaLnBrk="1" fontAlgn="auto" latinLnBrk="0" hangingPunct="1">
              <a:lnSpc>
                <a:spcPct val="90000"/>
              </a:lnSpc>
              <a:spcBef>
                <a:spcPts val="0"/>
              </a:spcBef>
              <a:spcAft>
                <a:spcPts val="0"/>
              </a:spcAft>
              <a:buClr>
                <a:srgbClr val="667263"/>
              </a:buClr>
              <a:buSzTx/>
              <a:buFontTx/>
              <a:buNone/>
              <a:tabLst/>
              <a:defRPr/>
            </a:pPr>
            <a:r>
              <a:rPr kumimoji="0" lang="en-US"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Rules</a:t>
            </a:r>
          </a:p>
        </p:txBody>
      </p:sp>
      <p:sp>
        <p:nvSpPr>
          <p:cNvPr id="32" name="Rounded Rectangle 180"/>
          <p:cNvSpPr>
            <a:spLocks noChangeArrowheads="1"/>
          </p:cNvSpPr>
          <p:nvPr/>
        </p:nvSpPr>
        <p:spPr bwMode="auto">
          <a:xfrm>
            <a:off x="6588224" y="4230597"/>
            <a:ext cx="720080" cy="280554"/>
          </a:xfrm>
          <a:prstGeom prst="roundRect">
            <a:avLst>
              <a:gd name="adj" fmla="val 16667"/>
            </a:avLst>
          </a:prstGeom>
          <a:solidFill>
            <a:sysClr val="window" lastClr="FFFFFF">
              <a:lumMod val="65000"/>
            </a:sys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Policy</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 Modeling</a:t>
            </a:r>
          </a:p>
        </p:txBody>
      </p:sp>
      <p:sp>
        <p:nvSpPr>
          <p:cNvPr id="33" name="Rounded Rectangle 181"/>
          <p:cNvSpPr>
            <a:spLocks noChangeArrowheads="1"/>
          </p:cNvSpPr>
          <p:nvPr/>
        </p:nvSpPr>
        <p:spPr bwMode="auto">
          <a:xfrm>
            <a:off x="6588224" y="3576813"/>
            <a:ext cx="720080" cy="28055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Federal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Rules</a:t>
            </a:r>
          </a:p>
        </p:txBody>
      </p:sp>
      <p:sp>
        <p:nvSpPr>
          <p:cNvPr id="34" name="Rounded Rectangle 185"/>
          <p:cNvSpPr>
            <a:spLocks noChangeArrowheads="1"/>
          </p:cNvSpPr>
          <p:nvPr/>
        </p:nvSpPr>
        <p:spPr bwMode="auto">
          <a:xfrm>
            <a:off x="6588224" y="3905997"/>
            <a:ext cx="723463" cy="280554"/>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Vermont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State Rules</a:t>
            </a:r>
          </a:p>
        </p:txBody>
      </p:sp>
      <p:sp>
        <p:nvSpPr>
          <p:cNvPr id="35" name="Rounded Rectangle 34"/>
          <p:cNvSpPr/>
          <p:nvPr/>
        </p:nvSpPr>
        <p:spPr bwMode="auto">
          <a:xfrm>
            <a:off x="323528" y="1174358"/>
            <a:ext cx="8280919" cy="402152"/>
          </a:xfrm>
          <a:prstGeom prst="roundRect">
            <a:avLst/>
          </a:prstGeom>
          <a:solidFill>
            <a:srgbClr val="3A6E9F"/>
          </a:solidFill>
          <a:ln w="38100" cap="flat" cmpd="sng" algn="ctr">
            <a:noFill/>
            <a:prstDash val="solid"/>
            <a:round/>
            <a:headEnd type="none" w="med" len="med"/>
            <a:tailEnd type="none" w="med" len="med"/>
          </a:ln>
          <a:effectLst/>
        </p:spPr>
        <p:txBody>
          <a:bodyPr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pic>
        <p:nvPicPr>
          <p:cNvPr id="36" name="Picture 14" descr="C:\BRIAN\ORCL Logos\Corporate Illustrations\Group\Group\Group.gif"/>
          <p:cNvPicPr>
            <a:picLocks noChangeAspect="1" noChangeArrowheads="1"/>
          </p:cNvPicPr>
          <p:nvPr/>
        </p:nvPicPr>
        <p:blipFill>
          <a:blip r:embed="rId2" cstate="print"/>
          <a:srcRect/>
          <a:stretch>
            <a:fillRect/>
          </a:stretch>
        </p:blipFill>
        <p:spPr bwMode="auto">
          <a:xfrm>
            <a:off x="3059831" y="886326"/>
            <a:ext cx="588233" cy="678562"/>
          </a:xfrm>
          <a:prstGeom prst="rect">
            <a:avLst/>
          </a:prstGeom>
          <a:noFill/>
          <a:ln w="9525">
            <a:noFill/>
            <a:miter lim="800000"/>
            <a:headEnd/>
            <a:tailEnd/>
          </a:ln>
        </p:spPr>
      </p:pic>
      <p:sp>
        <p:nvSpPr>
          <p:cNvPr id="37" name="TextBox 67"/>
          <p:cNvSpPr txBox="1">
            <a:spLocks noChangeArrowheads="1"/>
          </p:cNvSpPr>
          <p:nvPr/>
        </p:nvSpPr>
        <p:spPr bwMode="auto">
          <a:xfrm>
            <a:off x="3419871" y="1246366"/>
            <a:ext cx="1111851" cy="2078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Employers</a:t>
            </a:r>
          </a:p>
        </p:txBody>
      </p:sp>
      <p:sp>
        <p:nvSpPr>
          <p:cNvPr id="38" name="TextBox 98"/>
          <p:cNvSpPr txBox="1">
            <a:spLocks noChangeArrowheads="1"/>
          </p:cNvSpPr>
          <p:nvPr/>
        </p:nvSpPr>
        <p:spPr bwMode="auto">
          <a:xfrm>
            <a:off x="1403647" y="1246366"/>
            <a:ext cx="1111851" cy="2078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Vermonters</a:t>
            </a:r>
          </a:p>
        </p:txBody>
      </p:sp>
      <p:grpSp>
        <p:nvGrpSpPr>
          <p:cNvPr id="39" name="Group 112"/>
          <p:cNvGrpSpPr>
            <a:grpSpLocks/>
          </p:cNvGrpSpPr>
          <p:nvPr/>
        </p:nvGrpSpPr>
        <p:grpSpPr bwMode="auto">
          <a:xfrm>
            <a:off x="467543" y="958334"/>
            <a:ext cx="1177483" cy="614299"/>
            <a:chOff x="1143000" y="228600"/>
            <a:chExt cx="968125" cy="457200"/>
          </a:xfrm>
        </p:grpSpPr>
        <p:pic>
          <p:nvPicPr>
            <p:cNvPr id="168" name="Picture 8" descr="C:\Documents and Settings\btmurphy\Desktop\GRAPHICS\Mom&amp;Baby.png"/>
            <p:cNvPicPr>
              <a:picLocks noChangeAspect="1" noChangeArrowheads="1"/>
            </p:cNvPicPr>
            <p:nvPr/>
          </p:nvPicPr>
          <p:blipFill>
            <a:blip r:embed="rId3" cstate="print"/>
            <a:srcRect/>
            <a:stretch>
              <a:fillRect/>
            </a:stretch>
          </p:blipFill>
          <p:spPr bwMode="auto">
            <a:xfrm>
              <a:off x="1946533" y="272823"/>
              <a:ext cx="164592" cy="366941"/>
            </a:xfrm>
            <a:prstGeom prst="rect">
              <a:avLst/>
            </a:prstGeom>
            <a:noFill/>
            <a:ln w="9525">
              <a:noFill/>
              <a:miter lim="800000"/>
              <a:headEnd/>
              <a:tailEnd/>
            </a:ln>
          </p:spPr>
        </p:pic>
        <p:pic>
          <p:nvPicPr>
            <p:cNvPr id="169" name="Picture 10" descr="C:\Documents and Settings\btmurphy\Desktop\GRAPHICS\Stakeholders.png"/>
            <p:cNvPicPr>
              <a:picLocks noChangeAspect="1" noChangeArrowheads="1"/>
            </p:cNvPicPr>
            <p:nvPr/>
          </p:nvPicPr>
          <p:blipFill>
            <a:blip r:embed="rId4" cstate="print"/>
            <a:srcRect l="22713"/>
            <a:stretch>
              <a:fillRect/>
            </a:stretch>
          </p:blipFill>
          <p:spPr bwMode="auto">
            <a:xfrm flipH="1">
              <a:off x="1143000" y="228600"/>
              <a:ext cx="762001" cy="457200"/>
            </a:xfrm>
            <a:prstGeom prst="rect">
              <a:avLst/>
            </a:prstGeom>
            <a:noFill/>
            <a:ln w="9525">
              <a:noFill/>
              <a:miter lim="800000"/>
              <a:headEnd/>
              <a:tailEnd/>
            </a:ln>
          </p:spPr>
        </p:pic>
      </p:grpSp>
      <p:sp>
        <p:nvSpPr>
          <p:cNvPr id="40" name="TextBox 129"/>
          <p:cNvSpPr txBox="1">
            <a:spLocks noChangeArrowheads="1"/>
          </p:cNvSpPr>
          <p:nvPr/>
        </p:nvSpPr>
        <p:spPr bwMode="auto">
          <a:xfrm>
            <a:off x="5292079" y="1246366"/>
            <a:ext cx="864096" cy="2078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Carriers</a:t>
            </a:r>
          </a:p>
        </p:txBody>
      </p:sp>
      <p:pic>
        <p:nvPicPr>
          <p:cNvPr id="41" name="Picture 33" descr="C:\BRIAN\ORCL Logos\Corporate Illustrations\BizPartnerApplication\BizPartnerApplication\BizPartnerApplication.gif"/>
          <p:cNvPicPr>
            <a:picLocks noChangeAspect="1" noChangeArrowheads="1"/>
          </p:cNvPicPr>
          <p:nvPr/>
        </p:nvPicPr>
        <p:blipFill>
          <a:blip r:embed="rId5" cstate="print"/>
          <a:srcRect/>
          <a:stretch>
            <a:fillRect/>
          </a:stretch>
        </p:blipFill>
        <p:spPr bwMode="auto">
          <a:xfrm>
            <a:off x="4878329" y="920981"/>
            <a:ext cx="588233" cy="621561"/>
          </a:xfrm>
          <a:prstGeom prst="rect">
            <a:avLst/>
          </a:prstGeom>
          <a:noFill/>
          <a:ln w="9525">
            <a:noFill/>
            <a:miter lim="800000"/>
            <a:headEnd/>
            <a:tailEnd/>
          </a:ln>
        </p:spPr>
      </p:pic>
      <p:sp>
        <p:nvSpPr>
          <p:cNvPr id="42" name="TextBox 134"/>
          <p:cNvSpPr txBox="1">
            <a:spLocks noChangeArrowheads="1"/>
          </p:cNvSpPr>
          <p:nvPr/>
        </p:nvSpPr>
        <p:spPr bwMode="auto">
          <a:xfrm>
            <a:off x="7308303" y="1246366"/>
            <a:ext cx="1111851" cy="2078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State Workers</a:t>
            </a:r>
          </a:p>
        </p:txBody>
      </p:sp>
      <p:pic>
        <p:nvPicPr>
          <p:cNvPr id="43" name="Picture 3" descr="C:\BRIAN\ORCL Logos\Corporate Illustrations\MultiChannelService\MultiChannelService\MultiChannelService.gif"/>
          <p:cNvPicPr>
            <a:picLocks noChangeAspect="1" noChangeArrowheads="1"/>
          </p:cNvPicPr>
          <p:nvPr/>
        </p:nvPicPr>
        <p:blipFill>
          <a:blip r:embed="rId6" cstate="print"/>
          <a:srcRect/>
          <a:stretch>
            <a:fillRect/>
          </a:stretch>
        </p:blipFill>
        <p:spPr bwMode="auto">
          <a:xfrm>
            <a:off x="6620190" y="932488"/>
            <a:ext cx="875812" cy="586275"/>
          </a:xfrm>
          <a:prstGeom prst="rect">
            <a:avLst/>
          </a:prstGeom>
          <a:noFill/>
          <a:ln w="9525">
            <a:noFill/>
            <a:miter lim="800000"/>
            <a:headEnd/>
            <a:tailEnd/>
          </a:ln>
        </p:spPr>
      </p:pic>
      <p:pic>
        <p:nvPicPr>
          <p:cNvPr id="44" name="Picture 5" descr="C:\BRIAN\ORCL Logos\Corporate Illustrations\Partners\Partners\Partners.gif"/>
          <p:cNvPicPr>
            <a:picLocks noChangeAspect="1" noChangeArrowheads="1"/>
          </p:cNvPicPr>
          <p:nvPr/>
        </p:nvPicPr>
        <p:blipFill>
          <a:blip r:embed="rId7" cstate="print"/>
          <a:srcRect/>
          <a:stretch>
            <a:fillRect/>
          </a:stretch>
        </p:blipFill>
        <p:spPr bwMode="auto">
          <a:xfrm>
            <a:off x="2699791" y="1246366"/>
            <a:ext cx="340322" cy="262035"/>
          </a:xfrm>
          <a:prstGeom prst="rect">
            <a:avLst/>
          </a:prstGeom>
          <a:noFill/>
          <a:ln w="9525">
            <a:noFill/>
            <a:miter lim="800000"/>
            <a:headEnd/>
            <a:tailEnd/>
          </a:ln>
        </p:spPr>
      </p:pic>
      <p:pic>
        <p:nvPicPr>
          <p:cNvPr id="45" name="Picture 2" descr="C:\My Pictures\DEMO_ICONS\Email5.bmp"/>
          <p:cNvPicPr>
            <a:picLocks noChangeAspect="1" noChangeArrowheads="1"/>
          </p:cNvPicPr>
          <p:nvPr/>
        </p:nvPicPr>
        <p:blipFill>
          <a:blip r:embed="rId8" cstate="print"/>
          <a:srcRect/>
          <a:stretch>
            <a:fillRect/>
          </a:stretch>
        </p:blipFill>
        <p:spPr bwMode="auto">
          <a:xfrm>
            <a:off x="3881575" y="1791242"/>
            <a:ext cx="560970" cy="465922"/>
          </a:xfrm>
          <a:prstGeom prst="rect">
            <a:avLst/>
          </a:prstGeom>
          <a:noFill/>
          <a:ln w="9525">
            <a:noFill/>
            <a:miter lim="800000"/>
            <a:headEnd/>
            <a:tailEnd/>
          </a:ln>
        </p:spPr>
      </p:pic>
      <p:pic>
        <p:nvPicPr>
          <p:cNvPr id="46" name="Picture 6" descr="C:\My Pictures\DEMO_ICONS\Web5.bmp"/>
          <p:cNvPicPr>
            <a:picLocks noChangeAspect="1" noChangeArrowheads="1"/>
          </p:cNvPicPr>
          <p:nvPr/>
        </p:nvPicPr>
        <p:blipFill>
          <a:blip r:embed="rId9" cstate="print"/>
          <a:srcRect/>
          <a:stretch>
            <a:fillRect/>
          </a:stretch>
        </p:blipFill>
        <p:spPr bwMode="auto">
          <a:xfrm>
            <a:off x="618379" y="1799787"/>
            <a:ext cx="465486" cy="456008"/>
          </a:xfrm>
          <a:prstGeom prst="rect">
            <a:avLst/>
          </a:prstGeom>
          <a:noFill/>
          <a:ln w="9525">
            <a:noFill/>
            <a:miter lim="800000"/>
            <a:headEnd/>
            <a:tailEnd/>
          </a:ln>
        </p:spPr>
      </p:pic>
      <p:pic>
        <p:nvPicPr>
          <p:cNvPr id="47" name="Picture 7" descr="C:\My Pictures\DEMO_ICONS\Chat5.bmp"/>
          <p:cNvPicPr>
            <a:picLocks noChangeAspect="1" noChangeArrowheads="1"/>
          </p:cNvPicPr>
          <p:nvPr/>
        </p:nvPicPr>
        <p:blipFill>
          <a:blip r:embed="rId10" cstate="print"/>
          <a:srcRect/>
          <a:stretch>
            <a:fillRect/>
          </a:stretch>
        </p:blipFill>
        <p:spPr bwMode="auto">
          <a:xfrm>
            <a:off x="5637229" y="1811276"/>
            <a:ext cx="560970" cy="436183"/>
          </a:xfrm>
          <a:prstGeom prst="rect">
            <a:avLst/>
          </a:prstGeom>
          <a:noFill/>
          <a:ln w="9525">
            <a:noFill/>
            <a:miter lim="800000"/>
            <a:headEnd/>
            <a:tailEnd/>
          </a:ln>
        </p:spPr>
      </p:pic>
      <p:pic>
        <p:nvPicPr>
          <p:cNvPr id="48" name="Picture 8" descr="C:\My Pictures\DEMO_ICONS\CallBack5.bmp"/>
          <p:cNvPicPr>
            <a:picLocks noChangeAspect="1" noChangeArrowheads="1"/>
          </p:cNvPicPr>
          <p:nvPr/>
        </p:nvPicPr>
        <p:blipFill>
          <a:blip r:embed="rId11" cstate="print"/>
          <a:srcRect b="29084"/>
          <a:stretch>
            <a:fillRect/>
          </a:stretch>
        </p:blipFill>
        <p:spPr bwMode="auto">
          <a:xfrm>
            <a:off x="3557416" y="1682109"/>
            <a:ext cx="382412" cy="397188"/>
          </a:xfrm>
          <a:prstGeom prst="rect">
            <a:avLst/>
          </a:prstGeom>
          <a:noFill/>
          <a:effectLst>
            <a:reflection blurRad="6350" stA="52000" endA="300" endPos="35000" dir="5400000" sy="-100000" algn="bl" rotWithShape="0"/>
          </a:effectLst>
        </p:spPr>
      </p:pic>
      <p:pic>
        <p:nvPicPr>
          <p:cNvPr id="49" name="Picture 9" descr="C:\My Pictures\DEMO_ICONS\Phone5.bmp"/>
          <p:cNvPicPr>
            <a:picLocks noChangeAspect="1" noChangeArrowheads="1"/>
          </p:cNvPicPr>
          <p:nvPr/>
        </p:nvPicPr>
        <p:blipFill>
          <a:blip r:embed="rId12" cstate="print"/>
          <a:srcRect/>
          <a:stretch>
            <a:fillRect/>
          </a:stretch>
        </p:blipFill>
        <p:spPr bwMode="auto">
          <a:xfrm>
            <a:off x="2196723" y="1727655"/>
            <a:ext cx="441615" cy="406444"/>
          </a:xfrm>
          <a:prstGeom prst="rect">
            <a:avLst/>
          </a:prstGeom>
          <a:noFill/>
          <a:ln w="9525">
            <a:noFill/>
            <a:miter lim="800000"/>
            <a:headEnd/>
            <a:tailEnd/>
          </a:ln>
        </p:spPr>
      </p:pic>
      <p:sp>
        <p:nvSpPr>
          <p:cNvPr id="50" name="TextBox 140"/>
          <p:cNvSpPr txBox="1">
            <a:spLocks noChangeArrowheads="1"/>
          </p:cNvSpPr>
          <p:nvPr/>
        </p:nvSpPr>
        <p:spPr bwMode="auto">
          <a:xfrm>
            <a:off x="1427748" y="1858371"/>
            <a:ext cx="571099" cy="1524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Web</a:t>
            </a:r>
          </a:p>
        </p:txBody>
      </p:sp>
      <p:sp>
        <p:nvSpPr>
          <p:cNvPr id="51" name="TextBox 141"/>
          <p:cNvSpPr txBox="1">
            <a:spLocks noChangeArrowheads="1"/>
          </p:cNvSpPr>
          <p:nvPr/>
        </p:nvSpPr>
        <p:spPr bwMode="auto">
          <a:xfrm>
            <a:off x="2483767" y="1822430"/>
            <a:ext cx="865570" cy="1524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Phone, IVR</a:t>
            </a:r>
          </a:p>
        </p:txBody>
      </p:sp>
      <p:sp>
        <p:nvSpPr>
          <p:cNvPr id="52" name="TextBox 142"/>
          <p:cNvSpPr txBox="1">
            <a:spLocks noChangeArrowheads="1"/>
          </p:cNvSpPr>
          <p:nvPr/>
        </p:nvSpPr>
        <p:spPr bwMode="auto">
          <a:xfrm>
            <a:off x="3390807" y="1858371"/>
            <a:ext cx="713872" cy="1524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Email</a:t>
            </a:r>
          </a:p>
        </p:txBody>
      </p:sp>
      <p:sp>
        <p:nvSpPr>
          <p:cNvPr id="53" name="TextBox 143"/>
          <p:cNvSpPr txBox="1">
            <a:spLocks noChangeArrowheads="1"/>
          </p:cNvSpPr>
          <p:nvPr/>
        </p:nvSpPr>
        <p:spPr bwMode="auto">
          <a:xfrm>
            <a:off x="4372339" y="1858371"/>
            <a:ext cx="713872" cy="1524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Text</a:t>
            </a:r>
          </a:p>
        </p:txBody>
      </p:sp>
      <p:sp>
        <p:nvSpPr>
          <p:cNvPr id="54" name="TextBox 144"/>
          <p:cNvSpPr txBox="1">
            <a:spLocks noChangeArrowheads="1"/>
          </p:cNvSpPr>
          <p:nvPr/>
        </p:nvSpPr>
        <p:spPr bwMode="auto">
          <a:xfrm>
            <a:off x="3978419" y="1810271"/>
            <a:ext cx="713872" cy="1524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Chat</a:t>
            </a:r>
          </a:p>
        </p:txBody>
      </p:sp>
      <p:sp>
        <p:nvSpPr>
          <p:cNvPr id="55" name="TextBox 145"/>
          <p:cNvSpPr txBox="1">
            <a:spLocks noChangeArrowheads="1"/>
          </p:cNvSpPr>
          <p:nvPr/>
        </p:nvSpPr>
        <p:spPr bwMode="auto">
          <a:xfrm>
            <a:off x="5436095" y="1894438"/>
            <a:ext cx="990497" cy="15241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600" b="1" i="0" u="none" strike="noStrike" kern="0" cap="none" spc="0" normalizeH="0" baseline="0" noProof="0" dirty="0" smtClean="0">
                <a:ln>
                  <a:noFill/>
                </a:ln>
                <a:solidFill>
                  <a:srgbClr val="000000"/>
                </a:solidFill>
                <a:effectLst/>
                <a:uLnTx/>
                <a:uFillTx/>
                <a:latin typeface="Calibri"/>
                <a:ea typeface="+mn-ea"/>
                <a:cs typeface="Calibri" pitchFamily="34" charset="0"/>
              </a:rPr>
              <a:t>Local Office</a:t>
            </a:r>
          </a:p>
        </p:txBody>
      </p:sp>
      <p:sp>
        <p:nvSpPr>
          <p:cNvPr id="56" name="Rounded Rectangle 120"/>
          <p:cNvSpPr>
            <a:spLocks noChangeArrowheads="1"/>
          </p:cNvSpPr>
          <p:nvPr/>
        </p:nvSpPr>
        <p:spPr bwMode="auto">
          <a:xfrm>
            <a:off x="323527" y="1606406"/>
            <a:ext cx="8280920" cy="576064"/>
          </a:xfrm>
          <a:prstGeom prst="roundRect">
            <a:avLst>
              <a:gd name="adj" fmla="val 16667"/>
            </a:avLst>
          </a:prstGeom>
          <a:solidFill>
            <a:sysClr val="window" lastClr="FFFFFF"/>
          </a:solidFill>
          <a:ln w="12700" algn="ctr">
            <a:solidFill>
              <a:srgbClr val="1F497D"/>
            </a:solidFill>
            <a:prstDash val="sysDash"/>
            <a:round/>
            <a:headEnd/>
            <a:tailEnd/>
          </a:ln>
        </p:spPr>
        <p:txBody>
          <a:bodyPr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smtClean="0">
              <a:ln>
                <a:noFill/>
              </a:ln>
              <a:solidFill>
                <a:srgbClr val="FFFFFF"/>
              </a:solidFill>
              <a:effectLst/>
              <a:uLnTx/>
              <a:uFillTx/>
              <a:latin typeface="Calibri"/>
              <a:ea typeface="+mn-ea"/>
              <a:cs typeface="Calibri" pitchFamily="34" charset="0"/>
            </a:endParaRPr>
          </a:p>
        </p:txBody>
      </p:sp>
      <p:pic>
        <p:nvPicPr>
          <p:cNvPr id="57" name="Picture 2" descr="C:\My Pictures\DEMO_ICONS\Email5.bmp"/>
          <p:cNvPicPr>
            <a:picLocks noChangeAspect="1" noChangeArrowheads="1"/>
          </p:cNvPicPr>
          <p:nvPr/>
        </p:nvPicPr>
        <p:blipFill>
          <a:blip r:embed="rId8" cstate="print"/>
          <a:srcRect/>
          <a:stretch>
            <a:fillRect/>
          </a:stretch>
        </p:blipFill>
        <p:spPr bwMode="auto">
          <a:xfrm>
            <a:off x="4067943" y="1678414"/>
            <a:ext cx="560970" cy="465922"/>
          </a:xfrm>
          <a:prstGeom prst="rect">
            <a:avLst/>
          </a:prstGeom>
          <a:noFill/>
          <a:ln w="9525">
            <a:noFill/>
            <a:miter lim="800000"/>
            <a:headEnd/>
            <a:tailEnd/>
          </a:ln>
        </p:spPr>
      </p:pic>
      <p:pic>
        <p:nvPicPr>
          <p:cNvPr id="58" name="Picture 6" descr="C:\My Pictures\DEMO_ICONS\Web5.bmp"/>
          <p:cNvPicPr>
            <a:picLocks noChangeAspect="1" noChangeArrowheads="1"/>
          </p:cNvPicPr>
          <p:nvPr/>
        </p:nvPicPr>
        <p:blipFill>
          <a:blip r:embed="rId9" cstate="print"/>
          <a:srcRect/>
          <a:stretch>
            <a:fillRect/>
          </a:stretch>
        </p:blipFill>
        <p:spPr bwMode="auto">
          <a:xfrm>
            <a:off x="1691679" y="1678414"/>
            <a:ext cx="465486" cy="456008"/>
          </a:xfrm>
          <a:prstGeom prst="rect">
            <a:avLst/>
          </a:prstGeom>
          <a:noFill/>
          <a:ln w="9525">
            <a:noFill/>
            <a:miter lim="800000"/>
            <a:headEnd/>
            <a:tailEnd/>
          </a:ln>
        </p:spPr>
      </p:pic>
      <p:pic>
        <p:nvPicPr>
          <p:cNvPr id="59" name="Picture 9" descr="C:\My Pictures\DEMO_ICONS\Phone5.bmp"/>
          <p:cNvPicPr>
            <a:picLocks noChangeAspect="1" noChangeArrowheads="1"/>
          </p:cNvPicPr>
          <p:nvPr/>
        </p:nvPicPr>
        <p:blipFill>
          <a:blip r:embed="rId12" cstate="print"/>
          <a:srcRect/>
          <a:stretch>
            <a:fillRect/>
          </a:stretch>
        </p:blipFill>
        <p:spPr bwMode="auto">
          <a:xfrm>
            <a:off x="3203847" y="1678414"/>
            <a:ext cx="441615" cy="406444"/>
          </a:xfrm>
          <a:prstGeom prst="rect">
            <a:avLst/>
          </a:prstGeom>
          <a:noFill/>
          <a:ln w="9525">
            <a:noFill/>
            <a:miter lim="800000"/>
            <a:headEnd/>
            <a:tailEnd/>
          </a:ln>
        </p:spPr>
      </p:pic>
      <p:pic>
        <p:nvPicPr>
          <p:cNvPr id="60" name="Picture 10" descr="C:\My Pictures\DEMO_ICONS\blue_case.bmp"/>
          <p:cNvPicPr>
            <a:picLocks noChangeAspect="1" noChangeArrowheads="1"/>
          </p:cNvPicPr>
          <p:nvPr/>
        </p:nvPicPr>
        <p:blipFill>
          <a:blip r:embed="rId13" cstate="print"/>
          <a:srcRect/>
          <a:stretch>
            <a:fillRect/>
          </a:stretch>
        </p:blipFill>
        <p:spPr bwMode="auto">
          <a:xfrm>
            <a:off x="5580111" y="1678414"/>
            <a:ext cx="477422" cy="465922"/>
          </a:xfrm>
          <a:prstGeom prst="rect">
            <a:avLst/>
          </a:prstGeom>
          <a:noFill/>
          <a:ln w="9525">
            <a:noFill/>
            <a:miter lim="800000"/>
            <a:headEnd/>
            <a:tailEnd/>
          </a:ln>
        </p:spPr>
      </p:pic>
      <p:sp>
        <p:nvSpPr>
          <p:cNvPr id="61" name="TextBox 140"/>
          <p:cNvSpPr txBox="1">
            <a:spLocks noChangeArrowheads="1"/>
          </p:cNvSpPr>
          <p:nvPr/>
        </p:nvSpPr>
        <p:spPr bwMode="auto">
          <a:xfrm>
            <a:off x="1259631" y="1822430"/>
            <a:ext cx="571099" cy="193964"/>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Web</a:t>
            </a:r>
          </a:p>
        </p:txBody>
      </p:sp>
      <p:sp>
        <p:nvSpPr>
          <p:cNvPr id="62" name="TextBox 141"/>
          <p:cNvSpPr txBox="1">
            <a:spLocks noChangeArrowheads="1"/>
          </p:cNvSpPr>
          <p:nvPr/>
        </p:nvSpPr>
        <p:spPr bwMode="auto">
          <a:xfrm>
            <a:off x="2483767" y="1750422"/>
            <a:ext cx="868672" cy="318613"/>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Phone, </a:t>
            </a:r>
            <a:b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b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Fax, IVR</a:t>
            </a:r>
          </a:p>
        </p:txBody>
      </p:sp>
      <p:sp>
        <p:nvSpPr>
          <p:cNvPr id="63" name="TextBox 142"/>
          <p:cNvSpPr txBox="1">
            <a:spLocks noChangeArrowheads="1"/>
          </p:cNvSpPr>
          <p:nvPr/>
        </p:nvSpPr>
        <p:spPr bwMode="auto">
          <a:xfrm>
            <a:off x="4571999" y="1750422"/>
            <a:ext cx="713872" cy="318613"/>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Email,</a:t>
            </a:r>
            <a:b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b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Imaging</a:t>
            </a:r>
          </a:p>
        </p:txBody>
      </p:sp>
      <p:sp>
        <p:nvSpPr>
          <p:cNvPr id="64" name="TextBox 145"/>
          <p:cNvSpPr txBox="1">
            <a:spLocks noChangeArrowheads="1"/>
          </p:cNvSpPr>
          <p:nvPr/>
        </p:nvSpPr>
        <p:spPr bwMode="auto">
          <a:xfrm>
            <a:off x="5868143" y="1750422"/>
            <a:ext cx="936808" cy="318613"/>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Local</a:t>
            </a:r>
            <a:b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b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Office</a:t>
            </a:r>
          </a:p>
        </p:txBody>
      </p:sp>
      <p:grpSp>
        <p:nvGrpSpPr>
          <p:cNvPr id="65" name="Group 249"/>
          <p:cNvGrpSpPr/>
          <p:nvPr/>
        </p:nvGrpSpPr>
        <p:grpSpPr>
          <a:xfrm>
            <a:off x="827583" y="1678414"/>
            <a:ext cx="499711" cy="380147"/>
            <a:chOff x="1662016" y="1420064"/>
            <a:chExt cx="560684" cy="412046"/>
          </a:xfrm>
          <a:effectLst>
            <a:reflection blurRad="6350" stA="52000" endA="300" endPos="35000" dir="5400000" sy="-100000" algn="bl" rotWithShape="0"/>
          </a:effectLst>
        </p:grpSpPr>
        <p:pic>
          <p:nvPicPr>
            <p:cNvPr id="166" name="Picture 8" descr="C:\My Pictures\iStockPhoto\OraclePublicSectorLaptop.gif"/>
            <p:cNvPicPr>
              <a:picLocks noChangeAspect="1" noChangeArrowheads="1"/>
            </p:cNvPicPr>
            <p:nvPr/>
          </p:nvPicPr>
          <p:blipFill>
            <a:blip r:embed="rId14" cstate="print"/>
            <a:srcRect/>
            <a:stretch>
              <a:fillRect/>
            </a:stretch>
          </p:blipFill>
          <p:spPr bwMode="auto">
            <a:xfrm>
              <a:off x="1662016" y="1420064"/>
              <a:ext cx="560684" cy="412046"/>
            </a:xfrm>
            <a:prstGeom prst="rect">
              <a:avLst/>
            </a:prstGeom>
            <a:noFill/>
          </p:spPr>
        </p:pic>
        <p:pic>
          <p:nvPicPr>
            <p:cNvPr id="167" name="Picture 45" descr="C:\BRIAN\ORCL Logos\Corporate Illustrations\DataBase\DataBase\Database.gif"/>
            <p:cNvPicPr>
              <a:picLocks noChangeAspect="1" noChangeArrowheads="1"/>
            </p:cNvPicPr>
            <p:nvPr/>
          </p:nvPicPr>
          <p:blipFill>
            <a:blip r:embed="rId15" cstate="print"/>
            <a:srcRect/>
            <a:stretch>
              <a:fillRect/>
            </a:stretch>
          </p:blipFill>
          <p:spPr bwMode="auto">
            <a:xfrm>
              <a:off x="2079825" y="1523174"/>
              <a:ext cx="129975" cy="155970"/>
            </a:xfrm>
            <a:prstGeom prst="rect">
              <a:avLst/>
            </a:prstGeom>
            <a:noFill/>
            <a:ln w="9525">
              <a:noFill/>
              <a:miter lim="800000"/>
              <a:headEnd/>
              <a:tailEnd/>
            </a:ln>
          </p:spPr>
        </p:pic>
      </p:grpSp>
      <p:sp>
        <p:nvSpPr>
          <p:cNvPr id="66" name="Rounded Rectangle 65"/>
          <p:cNvSpPr/>
          <p:nvPr/>
        </p:nvSpPr>
        <p:spPr bwMode="auto">
          <a:xfrm>
            <a:off x="779074" y="2623025"/>
            <a:ext cx="2439220" cy="962011"/>
          </a:xfrm>
          <a:prstGeom prst="roundRect">
            <a:avLst/>
          </a:prstGeom>
          <a:solidFill>
            <a:srgbClr val="1F497D">
              <a:lumMod val="40000"/>
              <a:lumOff val="6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67" name="Rounded Rectangle 66"/>
          <p:cNvSpPr/>
          <p:nvPr/>
        </p:nvSpPr>
        <p:spPr bwMode="auto">
          <a:xfrm>
            <a:off x="3232974" y="2623025"/>
            <a:ext cx="2439220" cy="963224"/>
          </a:xfrm>
          <a:prstGeom prst="roundRect">
            <a:avLst/>
          </a:prstGeom>
          <a:solidFill>
            <a:srgbClr val="4F81BD">
              <a:lumMod val="20000"/>
              <a:lumOff val="8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68" name="Rounded Rectangle 9"/>
          <p:cNvSpPr>
            <a:spLocks noChangeArrowheads="1"/>
          </p:cNvSpPr>
          <p:nvPr/>
        </p:nvSpPr>
        <p:spPr bwMode="auto">
          <a:xfrm>
            <a:off x="3279713" y="2986963"/>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Marketing</a:t>
            </a:r>
          </a:p>
        </p:txBody>
      </p:sp>
      <p:sp>
        <p:nvSpPr>
          <p:cNvPr id="69" name="Rounded Rectangle 68"/>
          <p:cNvSpPr/>
          <p:nvPr/>
        </p:nvSpPr>
        <p:spPr bwMode="auto">
          <a:xfrm>
            <a:off x="1030298" y="2732205"/>
            <a:ext cx="1822842" cy="232921"/>
          </a:xfrm>
          <a:prstGeom prst="roundRect">
            <a:avLst/>
          </a:prstGeom>
          <a:solidFill>
            <a:srgbClr val="1F497D">
              <a:lumMod val="40000"/>
              <a:lumOff val="6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a:ln>
                  <a:noFill/>
                </a:ln>
                <a:solidFill>
                  <a:prstClr val="black"/>
                </a:solidFill>
                <a:effectLst/>
                <a:uLnTx/>
                <a:uFillTx/>
                <a:latin typeface="Calibri"/>
                <a:ea typeface="+mn-ea"/>
                <a:cs typeface="Calibri" pitchFamily="34" charset="0"/>
              </a:rPr>
              <a:t>Government Benefit Programs</a:t>
            </a:r>
            <a:r>
              <a:rPr kumimoji="0" lang="en-US" sz="400" b="1" i="0" u="none" strike="noStrike" kern="0" cap="none" spc="0" normalizeH="0" baseline="0" noProof="0" dirty="0">
                <a:ln>
                  <a:noFill/>
                </a:ln>
                <a:solidFill>
                  <a:prstClr val="black"/>
                </a:solidFill>
                <a:effectLst/>
                <a:uLnTx/>
                <a:uFillTx/>
                <a:latin typeface="Calibri"/>
                <a:ea typeface="+mn-ea"/>
                <a:cs typeface="Calibri" pitchFamily="34" charset="0"/>
              </a:rPr>
              <a:t/>
            </a:r>
            <a:br>
              <a:rPr kumimoji="0" lang="en-US" sz="400" b="1" i="0" u="none" strike="noStrike" kern="0" cap="none" spc="0" normalizeH="0" baseline="0" noProof="0" dirty="0">
                <a:ln>
                  <a:noFill/>
                </a:ln>
                <a:solidFill>
                  <a:prstClr val="black"/>
                </a:solidFill>
                <a:effectLst/>
                <a:uLnTx/>
                <a:uFillTx/>
                <a:latin typeface="Calibri"/>
                <a:ea typeface="+mn-ea"/>
                <a:cs typeface="Calibri" pitchFamily="34" charset="0"/>
              </a:rPr>
            </a:br>
            <a:r>
              <a:rPr kumimoji="0" lang="en-US" sz="400" b="1" i="0" u="none" strike="noStrike" kern="0" cap="none" spc="0" normalizeH="0" baseline="0" noProof="0" dirty="0">
                <a:ln>
                  <a:noFill/>
                </a:ln>
                <a:solidFill>
                  <a:prstClr val="black"/>
                </a:solidFill>
                <a:effectLst/>
                <a:uLnTx/>
                <a:uFillTx/>
                <a:latin typeface="Calibri"/>
                <a:ea typeface="+mn-ea"/>
                <a:cs typeface="Calibri" pitchFamily="34" charset="0"/>
              </a:rPr>
              <a:t>(TANF, SNAP, Medicaid, CHIP, ERDC, Other)</a:t>
            </a:r>
          </a:p>
        </p:txBody>
      </p:sp>
      <p:sp>
        <p:nvSpPr>
          <p:cNvPr id="70" name="TextBox 132"/>
          <p:cNvSpPr txBox="1">
            <a:spLocks noChangeArrowheads="1"/>
          </p:cNvSpPr>
          <p:nvPr/>
        </p:nvSpPr>
        <p:spPr bwMode="auto">
          <a:xfrm>
            <a:off x="3211064" y="2629089"/>
            <a:ext cx="2475734" cy="221027"/>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500" b="1" i="0" u="none" strike="noStrike" kern="0" cap="none" spc="0" normalizeH="0" baseline="0" noProof="0" dirty="0" smtClean="0">
                <a:ln>
                  <a:noFill/>
                </a:ln>
                <a:solidFill>
                  <a:srgbClr val="000000"/>
                </a:solidFill>
                <a:effectLst/>
                <a:uLnTx/>
                <a:uFillTx/>
                <a:latin typeface="Calibri"/>
                <a:ea typeface="+mn-ea"/>
                <a:cs typeface="Calibri" pitchFamily="34" charset="0"/>
              </a:rPr>
              <a:t>Health Insurance Exchange</a:t>
            </a:r>
          </a:p>
        </p:txBody>
      </p:sp>
      <p:sp>
        <p:nvSpPr>
          <p:cNvPr id="71" name="Rounded Rectangle 137"/>
          <p:cNvSpPr>
            <a:spLocks noChangeArrowheads="1"/>
          </p:cNvSpPr>
          <p:nvPr/>
        </p:nvSpPr>
        <p:spPr bwMode="auto">
          <a:xfrm>
            <a:off x="779123" y="3002732"/>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Screening</a:t>
            </a:r>
          </a:p>
        </p:txBody>
      </p:sp>
      <p:sp>
        <p:nvSpPr>
          <p:cNvPr id="72" name="Rounded Rectangle 77"/>
          <p:cNvSpPr>
            <a:spLocks noChangeArrowheads="1"/>
          </p:cNvSpPr>
          <p:nvPr/>
        </p:nvSpPr>
        <p:spPr bwMode="auto">
          <a:xfrm>
            <a:off x="1411517" y="3002732"/>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Application</a:t>
            </a:r>
          </a:p>
        </p:txBody>
      </p:sp>
      <p:sp>
        <p:nvSpPr>
          <p:cNvPr id="73" name="Rounded Rectangle 78"/>
          <p:cNvSpPr>
            <a:spLocks noChangeArrowheads="1"/>
          </p:cNvSpPr>
          <p:nvPr/>
        </p:nvSpPr>
        <p:spPr bwMode="auto">
          <a:xfrm>
            <a:off x="1969545" y="3002732"/>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Intake</a:t>
            </a:r>
          </a:p>
        </p:txBody>
      </p:sp>
      <p:sp>
        <p:nvSpPr>
          <p:cNvPr id="74" name="Rounded Rectangle 79"/>
          <p:cNvSpPr>
            <a:spLocks noChangeArrowheads="1"/>
          </p:cNvSpPr>
          <p:nvPr/>
        </p:nvSpPr>
        <p:spPr bwMode="auto">
          <a:xfrm>
            <a:off x="2572777" y="3002732"/>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Verification</a:t>
            </a:r>
          </a:p>
        </p:txBody>
      </p:sp>
      <p:sp>
        <p:nvSpPr>
          <p:cNvPr id="75" name="Rounded Rectangle 81"/>
          <p:cNvSpPr>
            <a:spLocks noChangeArrowheads="1"/>
          </p:cNvSpPr>
          <p:nvPr/>
        </p:nvSpPr>
        <p:spPr bwMode="auto">
          <a:xfrm>
            <a:off x="787887" y="3265982"/>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Eligibility</a:t>
            </a:r>
          </a:p>
        </p:txBody>
      </p:sp>
      <p:sp>
        <p:nvSpPr>
          <p:cNvPr id="76" name="Rounded Rectangle 82"/>
          <p:cNvSpPr>
            <a:spLocks noChangeArrowheads="1"/>
          </p:cNvSpPr>
          <p:nvPr/>
        </p:nvSpPr>
        <p:spPr bwMode="auto">
          <a:xfrm>
            <a:off x="1418821" y="3268409"/>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Benefit</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Plan</a:t>
            </a:r>
          </a:p>
        </p:txBody>
      </p:sp>
      <p:sp>
        <p:nvSpPr>
          <p:cNvPr id="77" name="Rounded Rectangle 83"/>
          <p:cNvSpPr>
            <a:spLocks noChangeArrowheads="1"/>
          </p:cNvSpPr>
          <p:nvPr/>
        </p:nvSpPr>
        <p:spPr bwMode="auto">
          <a:xfrm>
            <a:off x="1978309" y="3268409"/>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Service </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Plans</a:t>
            </a:r>
          </a:p>
        </p:txBody>
      </p:sp>
      <p:sp>
        <p:nvSpPr>
          <p:cNvPr id="78" name="Rounded Rectangle 88"/>
          <p:cNvSpPr>
            <a:spLocks noChangeArrowheads="1"/>
          </p:cNvSpPr>
          <p:nvPr/>
        </p:nvSpPr>
        <p:spPr bwMode="auto">
          <a:xfrm>
            <a:off x="2583002" y="3269621"/>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Provider</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Mgt.</a:t>
            </a:r>
          </a:p>
        </p:txBody>
      </p:sp>
      <p:sp>
        <p:nvSpPr>
          <p:cNvPr id="79" name="Rounded Rectangle 105"/>
          <p:cNvSpPr>
            <a:spLocks noChangeArrowheads="1"/>
          </p:cNvSpPr>
          <p:nvPr/>
        </p:nvSpPr>
        <p:spPr bwMode="auto">
          <a:xfrm>
            <a:off x="3887326" y="3251425"/>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Premium</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Billing </a:t>
            </a:r>
          </a:p>
        </p:txBody>
      </p:sp>
      <p:sp>
        <p:nvSpPr>
          <p:cNvPr id="80" name="Rounded Rectangle 106"/>
          <p:cNvSpPr>
            <a:spLocks noChangeArrowheads="1"/>
          </p:cNvSpPr>
          <p:nvPr/>
        </p:nvSpPr>
        <p:spPr bwMode="auto">
          <a:xfrm>
            <a:off x="3284096" y="3256277"/>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Enrollment</a:t>
            </a:r>
          </a:p>
        </p:txBody>
      </p:sp>
      <p:sp>
        <p:nvSpPr>
          <p:cNvPr id="81" name="Rounded Rectangle 109"/>
          <p:cNvSpPr>
            <a:spLocks noChangeArrowheads="1"/>
          </p:cNvSpPr>
          <p:nvPr/>
        </p:nvSpPr>
        <p:spPr bwMode="auto">
          <a:xfrm>
            <a:off x="3869800" y="2986963"/>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Screening</a:t>
            </a:r>
          </a:p>
        </p:txBody>
      </p:sp>
      <p:sp>
        <p:nvSpPr>
          <p:cNvPr id="82" name="Rounded Rectangle 111"/>
          <p:cNvSpPr>
            <a:spLocks noChangeArrowheads="1"/>
          </p:cNvSpPr>
          <p:nvPr/>
        </p:nvSpPr>
        <p:spPr bwMode="auto">
          <a:xfrm>
            <a:off x="5068962" y="3255063"/>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Carrier /</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Plan Mgt.</a:t>
            </a:r>
          </a:p>
        </p:txBody>
      </p:sp>
      <p:sp>
        <p:nvSpPr>
          <p:cNvPr id="83" name="Rounded Rectangle 113"/>
          <p:cNvSpPr>
            <a:spLocks noChangeArrowheads="1"/>
          </p:cNvSpPr>
          <p:nvPr/>
        </p:nvSpPr>
        <p:spPr bwMode="auto">
          <a:xfrm>
            <a:off x="5055816" y="2990601"/>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Subsidy</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Calculation</a:t>
            </a:r>
          </a:p>
        </p:txBody>
      </p:sp>
      <p:sp>
        <p:nvSpPr>
          <p:cNvPr id="84" name="TextBox 21"/>
          <p:cNvSpPr txBox="1">
            <a:spLocks noChangeArrowheads="1"/>
          </p:cNvSpPr>
          <p:nvPr/>
        </p:nvSpPr>
        <p:spPr bwMode="auto">
          <a:xfrm>
            <a:off x="890081" y="2621809"/>
            <a:ext cx="2103279" cy="221027"/>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500" b="1" i="0" u="none" strike="noStrike" kern="0" cap="none" spc="0" normalizeH="0" baseline="0" noProof="0" dirty="0" smtClean="0">
                <a:ln>
                  <a:noFill/>
                </a:ln>
                <a:solidFill>
                  <a:srgbClr val="000000"/>
                </a:solidFill>
                <a:effectLst/>
                <a:uLnTx/>
                <a:uFillTx/>
                <a:latin typeface="Calibri"/>
                <a:ea typeface="+mn-ea"/>
                <a:cs typeface="Calibri" pitchFamily="34" charset="0"/>
              </a:rPr>
              <a:t>Integrated Eligibility</a:t>
            </a:r>
          </a:p>
        </p:txBody>
      </p:sp>
      <p:sp>
        <p:nvSpPr>
          <p:cNvPr id="85" name="Rounded Rectangle 121"/>
          <p:cNvSpPr>
            <a:spLocks noChangeArrowheads="1"/>
          </p:cNvSpPr>
          <p:nvPr/>
        </p:nvSpPr>
        <p:spPr bwMode="auto">
          <a:xfrm>
            <a:off x="4484718" y="3256277"/>
            <a:ext cx="562335"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Premium</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Collection</a:t>
            </a:r>
          </a:p>
        </p:txBody>
      </p:sp>
      <p:sp>
        <p:nvSpPr>
          <p:cNvPr id="86" name="Rounded Rectangle 135"/>
          <p:cNvSpPr>
            <a:spLocks noChangeArrowheads="1"/>
          </p:cNvSpPr>
          <p:nvPr/>
        </p:nvSpPr>
        <p:spPr bwMode="auto">
          <a:xfrm>
            <a:off x="4468650" y="2990601"/>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Eligibility</a:t>
            </a:r>
          </a:p>
        </p:txBody>
      </p:sp>
      <p:sp>
        <p:nvSpPr>
          <p:cNvPr id="87" name="Rounded Rectangle 86"/>
          <p:cNvSpPr/>
          <p:nvPr/>
        </p:nvSpPr>
        <p:spPr bwMode="auto">
          <a:xfrm>
            <a:off x="3513410" y="2763747"/>
            <a:ext cx="1822842" cy="174691"/>
          </a:xfrm>
          <a:prstGeom prst="roundRect">
            <a:avLst/>
          </a:prstGeom>
          <a:solidFill>
            <a:srgbClr val="4F81BD">
              <a:lumMod val="20000"/>
              <a:lumOff val="8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a:ln>
                  <a:noFill/>
                </a:ln>
                <a:solidFill>
                  <a:prstClr val="black"/>
                </a:solidFill>
                <a:effectLst/>
                <a:uLnTx/>
                <a:uFillTx/>
                <a:latin typeface="Calibri"/>
                <a:ea typeface="+mn-ea"/>
                <a:cs typeface="Calibri" pitchFamily="34" charset="0"/>
              </a:rPr>
              <a:t>State Managed Offerings</a:t>
            </a:r>
            <a:br>
              <a:rPr kumimoji="0" lang="en-US" sz="500" b="1" i="0" u="none" strike="noStrike" kern="0" cap="none" spc="0" normalizeH="0" baseline="0" noProof="0" dirty="0">
                <a:ln>
                  <a:noFill/>
                </a:ln>
                <a:solidFill>
                  <a:prstClr val="black"/>
                </a:solidFill>
                <a:effectLst/>
                <a:uLnTx/>
                <a:uFillTx/>
                <a:latin typeface="Calibri"/>
                <a:ea typeface="+mn-ea"/>
                <a:cs typeface="Calibri" pitchFamily="34" charset="0"/>
              </a:rPr>
            </a:br>
            <a:r>
              <a:rPr kumimoji="0" lang="en-US" sz="500" b="1" i="0" u="none" strike="noStrike" kern="0" cap="none" spc="0" normalizeH="0" baseline="0" noProof="0" dirty="0">
                <a:ln>
                  <a:noFill/>
                </a:ln>
                <a:solidFill>
                  <a:prstClr val="black"/>
                </a:solidFill>
                <a:effectLst/>
                <a:uLnTx/>
                <a:uFillTx/>
                <a:latin typeface="Calibri"/>
                <a:ea typeface="+mn-ea"/>
                <a:cs typeface="Calibri" pitchFamily="34" charset="0"/>
              </a:rPr>
              <a:t>(</a:t>
            </a:r>
            <a:r>
              <a:rPr kumimoji="0" lang="en-US" sz="400" b="1" i="0" u="none" strike="noStrike" kern="0" cap="none" spc="0" normalizeH="0" baseline="0" noProof="0" dirty="0">
                <a:ln>
                  <a:noFill/>
                </a:ln>
                <a:solidFill>
                  <a:prstClr val="black"/>
                </a:solidFill>
                <a:effectLst/>
                <a:uLnTx/>
                <a:uFillTx/>
                <a:latin typeface="Calibri"/>
                <a:ea typeface="+mn-ea"/>
                <a:cs typeface="Calibri" pitchFamily="34" charset="0"/>
              </a:rPr>
              <a:t>Eligible for Federal Subsidiaries)</a:t>
            </a:r>
          </a:p>
        </p:txBody>
      </p:sp>
      <p:sp>
        <p:nvSpPr>
          <p:cNvPr id="88" name="Rounded Rectangle 157"/>
          <p:cNvSpPr>
            <a:spLocks noChangeArrowheads="1"/>
          </p:cNvSpPr>
          <p:nvPr/>
        </p:nvSpPr>
        <p:spPr bwMode="auto">
          <a:xfrm>
            <a:off x="787837" y="3950014"/>
            <a:ext cx="4907652" cy="380922"/>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smtClean="0">
              <a:ln>
                <a:noFill/>
              </a:ln>
              <a:solidFill>
                <a:srgbClr val="FFFFFF"/>
              </a:solidFill>
              <a:effectLst/>
              <a:uLnTx/>
              <a:uFillTx/>
              <a:latin typeface="Calibri"/>
              <a:ea typeface="+mn-ea"/>
              <a:cs typeface="Calibri" pitchFamily="34" charset="0"/>
            </a:endParaRPr>
          </a:p>
        </p:txBody>
      </p:sp>
      <p:sp>
        <p:nvSpPr>
          <p:cNvPr id="89" name="Rounded Rectangle 158"/>
          <p:cNvSpPr>
            <a:spLocks noChangeArrowheads="1"/>
          </p:cNvSpPr>
          <p:nvPr/>
        </p:nvSpPr>
        <p:spPr bwMode="auto">
          <a:xfrm>
            <a:off x="2443877" y="4040998"/>
            <a:ext cx="841312" cy="230495"/>
          </a:xfrm>
          <a:prstGeom prst="roundRect">
            <a:avLst>
              <a:gd name="adj" fmla="val 16667"/>
            </a:avLst>
          </a:prstGeom>
          <a:solidFill>
            <a:sysClr val="windowText" lastClr="00000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Activity</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Management</a:t>
            </a:r>
          </a:p>
        </p:txBody>
      </p:sp>
      <p:sp>
        <p:nvSpPr>
          <p:cNvPr id="90" name="Rounded Rectangle 159"/>
          <p:cNvSpPr>
            <a:spLocks noChangeArrowheads="1"/>
          </p:cNvSpPr>
          <p:nvPr/>
        </p:nvSpPr>
        <p:spPr bwMode="auto">
          <a:xfrm>
            <a:off x="3812761" y="4009250"/>
            <a:ext cx="1033364" cy="262244"/>
          </a:xfrm>
          <a:prstGeom prst="roundRect">
            <a:avLst>
              <a:gd name="adj" fmla="val 16667"/>
            </a:avLst>
          </a:prstGeom>
          <a:solidFill>
            <a:sysClr val="windowText" lastClr="00000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t>SR Management</a:t>
            </a:r>
          </a:p>
        </p:txBody>
      </p:sp>
      <p:sp>
        <p:nvSpPr>
          <p:cNvPr id="91" name="Rounded Rectangle 160"/>
          <p:cNvSpPr>
            <a:spLocks noChangeArrowheads="1"/>
          </p:cNvSpPr>
          <p:nvPr/>
        </p:nvSpPr>
        <p:spPr bwMode="auto">
          <a:xfrm>
            <a:off x="2901340" y="4009250"/>
            <a:ext cx="1033364" cy="262244"/>
          </a:xfrm>
          <a:prstGeom prst="roundRect">
            <a:avLst>
              <a:gd name="adj" fmla="val 16667"/>
            </a:avLst>
          </a:prstGeom>
          <a:solidFill>
            <a:sysClr val="windowText" lastClr="00000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t>Workflow</a:t>
            </a:r>
          </a:p>
        </p:txBody>
      </p:sp>
      <p:sp>
        <p:nvSpPr>
          <p:cNvPr id="92" name="Rounded Rectangle 162"/>
          <p:cNvSpPr>
            <a:spLocks noChangeArrowheads="1"/>
          </p:cNvSpPr>
          <p:nvPr/>
        </p:nvSpPr>
        <p:spPr bwMode="auto">
          <a:xfrm>
            <a:off x="1034680" y="4030080"/>
            <a:ext cx="701093"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800" b="1" i="0" u="none" strike="noStrike" kern="0" cap="none" spc="0" normalizeH="0" baseline="0" noProof="0" dirty="0" smtClean="0">
                <a:ln>
                  <a:noFill/>
                </a:ln>
                <a:solidFill>
                  <a:srgbClr val="FFFFFF"/>
                </a:solidFill>
                <a:effectLst/>
                <a:uLnTx/>
                <a:uFillTx/>
                <a:latin typeface="Calibri"/>
                <a:ea typeface="+mn-ea"/>
                <a:cs typeface="Calibri" pitchFamily="34" charset="0"/>
              </a:rPr>
              <a:t>CRM Call Center</a:t>
            </a:r>
            <a:br>
              <a:rPr kumimoji="0" lang="en-US" sz="8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800" b="1" i="0" u="none" strike="noStrike" kern="0" cap="none" spc="0" normalizeH="0" baseline="0" noProof="0" dirty="0" smtClean="0">
                <a:ln>
                  <a:noFill/>
                </a:ln>
                <a:solidFill>
                  <a:srgbClr val="FFFFFF"/>
                </a:solidFill>
                <a:effectLst/>
                <a:uLnTx/>
                <a:uFillTx/>
                <a:latin typeface="Calibri"/>
                <a:ea typeface="+mn-ea"/>
                <a:cs typeface="Calibri" pitchFamily="34" charset="0"/>
              </a:rPr>
              <a:t>Case Management</a:t>
            </a:r>
          </a:p>
        </p:txBody>
      </p:sp>
      <p:sp>
        <p:nvSpPr>
          <p:cNvPr id="93" name="Rounded Rectangle 163"/>
          <p:cNvSpPr>
            <a:spLocks noChangeArrowheads="1"/>
          </p:cNvSpPr>
          <p:nvPr/>
        </p:nvSpPr>
        <p:spPr bwMode="auto">
          <a:xfrm>
            <a:off x="5146006" y="4040998"/>
            <a:ext cx="841312" cy="230495"/>
          </a:xfrm>
          <a:prstGeom prst="roundRect">
            <a:avLst>
              <a:gd name="adj" fmla="val 16667"/>
            </a:avLst>
          </a:prstGeom>
          <a:solidFill>
            <a:sysClr val="windowText" lastClr="00000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t>Investigations &amp;</a:t>
            </a:r>
            <a:b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t>Appeals</a:t>
            </a:r>
          </a:p>
        </p:txBody>
      </p:sp>
      <p:sp>
        <p:nvSpPr>
          <p:cNvPr id="94" name="Rounded Rectangle 93"/>
          <p:cNvSpPr/>
          <p:nvPr/>
        </p:nvSpPr>
        <p:spPr bwMode="auto">
          <a:xfrm>
            <a:off x="683568" y="2214373"/>
            <a:ext cx="5760640" cy="2376264"/>
          </a:xfrm>
          <a:prstGeom prst="roundRect">
            <a:avLst>
              <a:gd name="adj" fmla="val 8903"/>
            </a:avLst>
          </a:prstGeom>
          <a:solidFill>
            <a:srgbClr val="3A6E9F"/>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95" name="Rounded Rectangle 94"/>
          <p:cNvSpPr/>
          <p:nvPr/>
        </p:nvSpPr>
        <p:spPr bwMode="auto">
          <a:xfrm>
            <a:off x="1571546" y="2502405"/>
            <a:ext cx="4824536" cy="1512168"/>
          </a:xfrm>
          <a:prstGeom prst="roundRect">
            <a:avLst>
              <a:gd name="adj" fmla="val 8180"/>
            </a:avLst>
          </a:prstGeom>
          <a:solidFill>
            <a:srgbClr val="26C714">
              <a:alpha val="5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96" name="TextBox 132"/>
          <p:cNvSpPr txBox="1">
            <a:spLocks noChangeArrowheads="1"/>
          </p:cNvSpPr>
          <p:nvPr/>
        </p:nvSpPr>
        <p:spPr bwMode="auto">
          <a:xfrm>
            <a:off x="1933074" y="2528301"/>
            <a:ext cx="4004994" cy="24468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1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Health Benefits Exchange (Individual / Small Business)</a:t>
            </a:r>
          </a:p>
        </p:txBody>
      </p:sp>
      <p:sp>
        <p:nvSpPr>
          <p:cNvPr id="97" name="Rounded Rectangle 82"/>
          <p:cNvSpPr>
            <a:spLocks noChangeArrowheads="1"/>
          </p:cNvSpPr>
          <p:nvPr/>
        </p:nvSpPr>
        <p:spPr bwMode="auto">
          <a:xfrm>
            <a:off x="4843990" y="2790437"/>
            <a:ext cx="720080" cy="345936"/>
          </a:xfrm>
          <a:prstGeom prst="roundRect">
            <a:avLst>
              <a:gd name="adj" fmla="val 16667"/>
            </a:avLst>
          </a:prstGeom>
          <a:solidFill>
            <a:srgbClr val="F79646">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Appeal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Decision</a:t>
            </a:r>
            <a:endParaRPr kumimoji="0" lang="en-US" sz="9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98" name="Rounded Rectangle 83"/>
          <p:cNvSpPr>
            <a:spLocks noChangeArrowheads="1"/>
          </p:cNvSpPr>
          <p:nvPr/>
        </p:nvSpPr>
        <p:spPr bwMode="auto">
          <a:xfrm>
            <a:off x="5636078" y="3222485"/>
            <a:ext cx="720080" cy="349577"/>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Employer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Reporting</a:t>
            </a:r>
            <a:endParaRPr kumimoji="0" lang="en-US" sz="9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99" name="Rounded Rectangle 157"/>
          <p:cNvSpPr>
            <a:spLocks noChangeArrowheads="1"/>
          </p:cNvSpPr>
          <p:nvPr/>
        </p:nvSpPr>
        <p:spPr bwMode="auto">
          <a:xfrm>
            <a:off x="827584" y="4086581"/>
            <a:ext cx="5472608" cy="376412"/>
          </a:xfrm>
          <a:prstGeom prst="roundRect">
            <a:avLst>
              <a:gd name="adj" fmla="val 16667"/>
            </a:avLst>
          </a:prstGeom>
          <a:solidFill>
            <a:srgbClr val="26C714">
              <a:alpha val="50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smtClean="0">
              <a:ln>
                <a:noFill/>
              </a:ln>
              <a:solidFill>
                <a:prstClr val="black"/>
              </a:solidFill>
              <a:effectLst/>
              <a:uLnTx/>
              <a:uFillTx/>
              <a:latin typeface="Calibri"/>
              <a:ea typeface="+mn-ea"/>
              <a:cs typeface="Calibri" pitchFamily="34" charset="0"/>
            </a:endParaRPr>
          </a:p>
        </p:txBody>
      </p:sp>
      <p:sp>
        <p:nvSpPr>
          <p:cNvPr id="100" name="Rounded Rectangle 158"/>
          <p:cNvSpPr>
            <a:spLocks noChangeArrowheads="1"/>
          </p:cNvSpPr>
          <p:nvPr/>
        </p:nvSpPr>
        <p:spPr bwMode="auto">
          <a:xfrm>
            <a:off x="3347864" y="4158589"/>
            <a:ext cx="720080" cy="288032"/>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Service </a:t>
            </a:r>
          </a:p>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Request </a:t>
            </a:r>
            <a:r>
              <a:rPr kumimoji="0" lang="en-US" sz="900" b="1" i="0" u="none" strike="noStrike" kern="0" cap="none" spc="0" normalizeH="0" baseline="0" noProof="0" dirty="0" err="1"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Mgt</a:t>
            </a:r>
            <a:endPar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endParaRPr>
          </a:p>
        </p:txBody>
      </p:sp>
      <p:sp>
        <p:nvSpPr>
          <p:cNvPr id="101" name="Rounded Rectangle 159"/>
          <p:cNvSpPr>
            <a:spLocks noChangeArrowheads="1"/>
          </p:cNvSpPr>
          <p:nvPr/>
        </p:nvSpPr>
        <p:spPr bwMode="auto">
          <a:xfrm>
            <a:off x="4860032" y="4158589"/>
            <a:ext cx="766247" cy="262244"/>
          </a:xfrm>
          <a:prstGeom prst="roundRect">
            <a:avLst>
              <a:gd name="adj" fmla="val 16667"/>
            </a:avLst>
          </a:prstGeom>
          <a:solidFill>
            <a:srgbClr val="F79646">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Investigations </a:t>
            </a:r>
            <a:b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b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&amp; Appeals</a:t>
            </a:r>
          </a:p>
        </p:txBody>
      </p:sp>
      <p:sp>
        <p:nvSpPr>
          <p:cNvPr id="102" name="Rounded Rectangle 160"/>
          <p:cNvSpPr>
            <a:spLocks noChangeArrowheads="1"/>
          </p:cNvSpPr>
          <p:nvPr/>
        </p:nvSpPr>
        <p:spPr bwMode="auto">
          <a:xfrm>
            <a:off x="4139953" y="4158589"/>
            <a:ext cx="648072" cy="288032"/>
          </a:xfrm>
          <a:prstGeom prst="roundRect">
            <a:avLst>
              <a:gd name="adj" fmla="val 16667"/>
            </a:avLst>
          </a:prstGeom>
          <a:solidFill>
            <a:srgbClr val="F79646">
              <a:lumMod val="75000"/>
            </a:srgbClr>
          </a:solidFill>
          <a:ln w="38100" algn="ctr">
            <a:noFill/>
            <a:round/>
            <a:headEnd/>
            <a:tailEnd/>
          </a:ln>
        </p:spPr>
        <p:txBody>
          <a:bodyPr wrap="none" anchor="ctr" anchorCtr="1"/>
          <a:lstStyle/>
          <a:p>
            <a:pPr marL="0" marR="0" lvl="0" indent="0" algn="ctr" defTabSz="914400" eaLnBrk="1" fontAlgn="auto" latinLnBrk="0" hangingPunct="1">
              <a:lnSpc>
                <a:spcPts val="400"/>
              </a:lnSpc>
              <a:spcBef>
                <a:spcPts val="48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Workflow &amp; </a:t>
            </a:r>
          </a:p>
          <a:p>
            <a:pPr marL="0" marR="0" lvl="0" indent="0" algn="ctr" defTabSz="914400" eaLnBrk="1" fontAlgn="auto" latinLnBrk="0" hangingPunct="1">
              <a:lnSpc>
                <a:spcPts val="400"/>
              </a:lnSpc>
              <a:spcBef>
                <a:spcPts val="48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Queues</a:t>
            </a:r>
          </a:p>
        </p:txBody>
      </p:sp>
      <p:sp>
        <p:nvSpPr>
          <p:cNvPr id="103" name="Rounded Rectangle 162"/>
          <p:cNvSpPr>
            <a:spLocks noChangeArrowheads="1"/>
          </p:cNvSpPr>
          <p:nvPr/>
        </p:nvSpPr>
        <p:spPr bwMode="auto">
          <a:xfrm>
            <a:off x="762000" y="4128501"/>
            <a:ext cx="1656184" cy="288031"/>
          </a:xfrm>
          <a:prstGeom prst="roundRect">
            <a:avLst>
              <a:gd name="adj" fmla="val 16667"/>
            </a:avLst>
          </a:prstGeom>
          <a:no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Call Center &amp; Case </a:t>
            </a:r>
            <a:r>
              <a:rPr kumimoji="0" lang="en-US" sz="11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Mngt</a:t>
            </a:r>
            <a:endPar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endParaRPr>
          </a:p>
        </p:txBody>
      </p:sp>
      <p:sp>
        <p:nvSpPr>
          <p:cNvPr id="104" name="Rounded Rectangle 163"/>
          <p:cNvSpPr>
            <a:spLocks noChangeArrowheads="1"/>
          </p:cNvSpPr>
          <p:nvPr/>
        </p:nvSpPr>
        <p:spPr bwMode="auto">
          <a:xfrm>
            <a:off x="5652120" y="4158590"/>
            <a:ext cx="564896" cy="216024"/>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CTI &amp; IVR</a:t>
            </a:r>
          </a:p>
        </p:txBody>
      </p:sp>
      <p:sp>
        <p:nvSpPr>
          <p:cNvPr id="105" name="TextBox 172"/>
          <p:cNvSpPr txBox="1">
            <a:spLocks noChangeArrowheads="1"/>
          </p:cNvSpPr>
          <p:nvPr/>
        </p:nvSpPr>
        <p:spPr bwMode="auto">
          <a:xfrm>
            <a:off x="899592" y="2223501"/>
            <a:ext cx="5400600" cy="2585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Portals: Vermonters, Employers, Employees, Navigators, Brokers, State Workers</a:t>
            </a:r>
          </a:p>
        </p:txBody>
      </p:sp>
      <p:sp>
        <p:nvSpPr>
          <p:cNvPr id="106" name="Rounded Rectangle 105"/>
          <p:cNvSpPr/>
          <p:nvPr/>
        </p:nvSpPr>
        <p:spPr bwMode="auto">
          <a:xfrm>
            <a:off x="723493" y="2615745"/>
            <a:ext cx="792087" cy="1398828"/>
          </a:xfrm>
          <a:prstGeom prst="roundRect">
            <a:avLst>
              <a:gd name="adj" fmla="val 6540"/>
            </a:avLst>
          </a:prstGeom>
          <a:solidFill>
            <a:srgbClr val="26C714">
              <a:alpha val="5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107" name="Rounded Rectangle 105"/>
          <p:cNvSpPr>
            <a:spLocks noChangeArrowheads="1"/>
          </p:cNvSpPr>
          <p:nvPr/>
        </p:nvSpPr>
        <p:spPr bwMode="auto">
          <a:xfrm>
            <a:off x="4843991" y="3654533"/>
            <a:ext cx="720080" cy="277569"/>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Secure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Messages</a:t>
            </a:r>
          </a:p>
        </p:txBody>
      </p:sp>
      <p:sp>
        <p:nvSpPr>
          <p:cNvPr id="108" name="Rounded Rectangle 106"/>
          <p:cNvSpPr>
            <a:spLocks noChangeArrowheads="1"/>
          </p:cNvSpPr>
          <p:nvPr/>
        </p:nvSpPr>
        <p:spPr bwMode="auto">
          <a:xfrm>
            <a:off x="4051902" y="3654533"/>
            <a:ext cx="720080" cy="277569"/>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MAGI</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Enrollment</a:t>
            </a:r>
          </a:p>
        </p:txBody>
      </p:sp>
      <p:sp>
        <p:nvSpPr>
          <p:cNvPr id="109" name="Rounded Rectangle 111"/>
          <p:cNvSpPr>
            <a:spLocks noChangeArrowheads="1"/>
          </p:cNvSpPr>
          <p:nvPr/>
        </p:nvSpPr>
        <p:spPr bwMode="auto">
          <a:xfrm>
            <a:off x="3259814" y="3222485"/>
            <a:ext cx="720080"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Collaboration</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Options</a:t>
            </a:r>
          </a:p>
        </p:txBody>
      </p:sp>
      <p:sp>
        <p:nvSpPr>
          <p:cNvPr id="110" name="Rounded Rectangle 113"/>
          <p:cNvSpPr>
            <a:spLocks noChangeArrowheads="1"/>
          </p:cNvSpPr>
          <p:nvPr/>
        </p:nvSpPr>
        <p:spPr bwMode="auto">
          <a:xfrm>
            <a:off x="2467726" y="3222485"/>
            <a:ext cx="720080" cy="349577"/>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Subsidy &amp; Tax</a:t>
            </a:r>
            <a:b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b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Calculations</a:t>
            </a:r>
          </a:p>
        </p:txBody>
      </p:sp>
      <p:sp>
        <p:nvSpPr>
          <p:cNvPr id="111" name="Rounded Rectangle 110"/>
          <p:cNvSpPr>
            <a:spLocks noChangeArrowheads="1"/>
          </p:cNvSpPr>
          <p:nvPr/>
        </p:nvSpPr>
        <p:spPr bwMode="auto">
          <a:xfrm>
            <a:off x="4843990" y="3222485"/>
            <a:ext cx="720080" cy="349577"/>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Change of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Circumstance</a:t>
            </a:r>
          </a:p>
        </p:txBody>
      </p:sp>
      <p:sp>
        <p:nvSpPr>
          <p:cNvPr id="112" name="Rounded Rectangle 111"/>
          <p:cNvSpPr>
            <a:spLocks noChangeArrowheads="1"/>
          </p:cNvSpPr>
          <p:nvPr/>
        </p:nvSpPr>
        <p:spPr bwMode="auto">
          <a:xfrm>
            <a:off x="4051902" y="2790437"/>
            <a:ext cx="720080" cy="349577"/>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Eligibility</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Determination</a:t>
            </a:r>
          </a:p>
        </p:txBody>
      </p:sp>
      <p:sp>
        <p:nvSpPr>
          <p:cNvPr id="113" name="TextBox 21"/>
          <p:cNvSpPr txBox="1">
            <a:spLocks noChangeArrowheads="1"/>
          </p:cNvSpPr>
          <p:nvPr/>
        </p:nvSpPr>
        <p:spPr bwMode="auto">
          <a:xfrm>
            <a:off x="651484" y="2639252"/>
            <a:ext cx="936104" cy="346249"/>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Common </a:t>
            </a:r>
          </a:p>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Information</a:t>
            </a:r>
          </a:p>
        </p:txBody>
      </p:sp>
      <p:sp>
        <p:nvSpPr>
          <p:cNvPr id="114" name="Rounded Rectangle 113"/>
          <p:cNvSpPr>
            <a:spLocks noChangeArrowheads="1"/>
          </p:cNvSpPr>
          <p:nvPr/>
        </p:nvSpPr>
        <p:spPr bwMode="auto">
          <a:xfrm>
            <a:off x="2555776" y="4158589"/>
            <a:ext cx="720080" cy="288032"/>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Case </a:t>
            </a:r>
            <a:b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b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Management</a:t>
            </a:r>
          </a:p>
        </p:txBody>
      </p:sp>
      <p:sp>
        <p:nvSpPr>
          <p:cNvPr id="115" name="Rounded Rectangle 114"/>
          <p:cNvSpPr/>
          <p:nvPr/>
        </p:nvSpPr>
        <p:spPr bwMode="auto">
          <a:xfrm>
            <a:off x="7452320" y="2286381"/>
            <a:ext cx="1160140" cy="1065052"/>
          </a:xfrm>
          <a:prstGeom prst="roundRect">
            <a:avLst>
              <a:gd name="adj" fmla="val 10642"/>
            </a:avLst>
          </a:prstGeom>
          <a:solidFill>
            <a:srgbClr val="3A6E9F"/>
          </a:solidFill>
          <a:ln w="38100" cap="flat" cmpd="sng" algn="ctr">
            <a:noFill/>
            <a:prstDash val="solid"/>
            <a:round/>
            <a:headEnd type="none" w="med" len="med"/>
            <a:tailEnd type="none" w="med" len="med"/>
          </a:ln>
          <a:effectLst/>
        </p:spPr>
        <p:txBody>
          <a:bodyPr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800" b="1" i="0" u="none" strike="noStrike" kern="0" cap="none" spc="0" normalizeH="0" baseline="0" noProof="0" dirty="0" smtClean="0">
              <a:ln>
                <a:noFill/>
              </a:ln>
              <a:solidFill>
                <a:prstClr val="white"/>
              </a:solidFill>
              <a:effectLst/>
              <a:uLnTx/>
              <a:uFillTx/>
              <a:latin typeface="Calibri"/>
              <a:ea typeface="+mn-ea"/>
              <a:cs typeface="Calibri" pitchFamily="34" charset="0"/>
            </a:endParaRPr>
          </a:p>
        </p:txBody>
      </p:sp>
      <p:sp>
        <p:nvSpPr>
          <p:cNvPr id="116" name="TextBox 142"/>
          <p:cNvSpPr txBox="1">
            <a:spLocks noChangeArrowheads="1"/>
          </p:cNvSpPr>
          <p:nvPr/>
        </p:nvSpPr>
        <p:spPr bwMode="auto">
          <a:xfrm>
            <a:off x="7236295" y="1750422"/>
            <a:ext cx="893245" cy="318613"/>
          </a:xfrm>
          <a:prstGeom prst="rect">
            <a:avLst/>
          </a:prstGeom>
          <a:noFill/>
          <a:ln w="9525">
            <a:noFill/>
            <a:miter lim="800000"/>
            <a:headEnd/>
            <a:tailEnd/>
          </a:ln>
        </p:spPr>
        <p:txBody>
          <a:bodyPr wrap="square" lIns="68644" tIns="34322" rIns="68644" bIns="34322">
            <a:spAutoFit/>
          </a:bodyPr>
          <a:lstStyle/>
          <a:p>
            <a:pPr marL="0" marR="0" lvl="0" indent="0" algn="ctr" defTabSz="914400" eaLnBrk="1" fontAlgn="auto" latinLnBrk="0" hangingPunct="1">
              <a:lnSpc>
                <a:spcPct val="90000"/>
              </a:lnSpc>
              <a:spcBef>
                <a:spcPts val="0"/>
              </a:spcBef>
              <a:spcAft>
                <a:spcPts val="0"/>
              </a:spcAft>
              <a:buClr>
                <a:srgbClr val="667263"/>
              </a:buClr>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Electronic</a:t>
            </a:r>
          </a:p>
          <a:p>
            <a:pPr marL="0" marR="0" lvl="0" indent="0" algn="ctr" defTabSz="914400" eaLnBrk="1" fontAlgn="auto" latinLnBrk="0" hangingPunct="1">
              <a:lnSpc>
                <a:spcPct val="90000"/>
              </a:lnSpc>
              <a:spcBef>
                <a:spcPts val="0"/>
              </a:spcBef>
              <a:spcAft>
                <a:spcPts val="0"/>
              </a:spcAft>
              <a:buClr>
                <a:srgbClr val="667263"/>
              </a:buClr>
              <a:buSzTx/>
              <a:buFontTx/>
              <a:buNone/>
              <a:tabLst/>
              <a:defRPr/>
            </a:pPr>
            <a:r>
              <a:rPr kumimoji="0" lang="en-US" sz="900" b="1" i="0" u="none" strike="noStrike" kern="0" cap="none" spc="0" normalizeH="0" baseline="0" noProof="0" dirty="0" smtClean="0">
                <a:ln>
                  <a:noFill/>
                </a:ln>
                <a:solidFill>
                  <a:srgbClr val="000000"/>
                </a:solidFill>
                <a:effectLst/>
                <a:uLnTx/>
                <a:uFillTx/>
                <a:latin typeface="Calibri"/>
                <a:ea typeface="+mn-ea"/>
                <a:cs typeface="Calibri" pitchFamily="34" charset="0"/>
              </a:rPr>
              <a:t>Transactions</a:t>
            </a:r>
          </a:p>
        </p:txBody>
      </p:sp>
      <p:sp>
        <p:nvSpPr>
          <p:cNvPr id="117" name="Lightning Bolt 116"/>
          <p:cNvSpPr/>
          <p:nvPr/>
        </p:nvSpPr>
        <p:spPr>
          <a:xfrm>
            <a:off x="7020271" y="1750422"/>
            <a:ext cx="221599" cy="251276"/>
          </a:xfrm>
          <a:prstGeom prst="lightningBolt">
            <a:avLst/>
          </a:prstGeom>
          <a:solidFill>
            <a:srgbClr val="B8D623"/>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18" name="TextBox 213"/>
          <p:cNvSpPr txBox="1">
            <a:spLocks noChangeArrowheads="1"/>
          </p:cNvSpPr>
          <p:nvPr/>
        </p:nvSpPr>
        <p:spPr bwMode="auto">
          <a:xfrm>
            <a:off x="4211960" y="5166701"/>
            <a:ext cx="994531" cy="3693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Federal Data Services Hub</a:t>
            </a:r>
          </a:p>
        </p:txBody>
      </p:sp>
      <p:sp>
        <p:nvSpPr>
          <p:cNvPr id="119" name="TextBox 213"/>
          <p:cNvSpPr txBox="1">
            <a:spLocks noChangeArrowheads="1"/>
          </p:cNvSpPr>
          <p:nvPr/>
        </p:nvSpPr>
        <p:spPr bwMode="auto">
          <a:xfrm>
            <a:off x="3275856" y="5166701"/>
            <a:ext cx="792088" cy="333105"/>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Insurance </a:t>
            </a:r>
          </a:p>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Carriers</a:t>
            </a:r>
          </a:p>
        </p:txBody>
      </p:sp>
      <p:sp>
        <p:nvSpPr>
          <p:cNvPr id="120" name="Rounded Rectangle 122"/>
          <p:cNvSpPr>
            <a:spLocks noChangeArrowheads="1"/>
          </p:cNvSpPr>
          <p:nvPr/>
        </p:nvSpPr>
        <p:spPr bwMode="auto">
          <a:xfrm>
            <a:off x="748543" y="4734654"/>
            <a:ext cx="951415" cy="20718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Real Time</a:t>
            </a:r>
          </a:p>
        </p:txBody>
      </p:sp>
      <p:sp>
        <p:nvSpPr>
          <p:cNvPr id="121" name="Rounded Rectangle 120"/>
          <p:cNvSpPr>
            <a:spLocks noChangeArrowheads="1"/>
          </p:cNvSpPr>
          <p:nvPr/>
        </p:nvSpPr>
        <p:spPr bwMode="auto">
          <a:xfrm>
            <a:off x="2467726" y="2790437"/>
            <a:ext cx="720080" cy="349577"/>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Define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Household</a:t>
            </a:r>
          </a:p>
        </p:txBody>
      </p:sp>
      <p:sp>
        <p:nvSpPr>
          <p:cNvPr id="122" name="Rounded Rectangle 121"/>
          <p:cNvSpPr>
            <a:spLocks noChangeArrowheads="1"/>
          </p:cNvSpPr>
          <p:nvPr/>
        </p:nvSpPr>
        <p:spPr bwMode="auto">
          <a:xfrm>
            <a:off x="3259814" y="3654533"/>
            <a:ext cx="720080" cy="277569"/>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Side by Side</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Compare </a:t>
            </a:r>
          </a:p>
        </p:txBody>
      </p:sp>
      <p:sp>
        <p:nvSpPr>
          <p:cNvPr id="123" name="Rounded Rectangle 122"/>
          <p:cNvSpPr>
            <a:spLocks noChangeArrowheads="1"/>
          </p:cNvSpPr>
          <p:nvPr/>
        </p:nvSpPr>
        <p:spPr bwMode="auto">
          <a:xfrm>
            <a:off x="3259814" y="2790437"/>
            <a:ext cx="720080"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QHP Insurance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Shopping</a:t>
            </a:r>
          </a:p>
        </p:txBody>
      </p:sp>
      <p:sp>
        <p:nvSpPr>
          <p:cNvPr id="124" name="Rounded Rectangle 185"/>
          <p:cNvSpPr>
            <a:spLocks noChangeArrowheads="1"/>
          </p:cNvSpPr>
          <p:nvPr/>
        </p:nvSpPr>
        <p:spPr bwMode="auto">
          <a:xfrm>
            <a:off x="6588224" y="2808717"/>
            <a:ext cx="720080" cy="26809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MAGI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Rules </a:t>
            </a:r>
          </a:p>
        </p:txBody>
      </p:sp>
      <p:sp>
        <p:nvSpPr>
          <p:cNvPr id="125" name="Rounded Rectangle 185"/>
          <p:cNvSpPr>
            <a:spLocks noChangeArrowheads="1"/>
          </p:cNvSpPr>
          <p:nvPr/>
        </p:nvSpPr>
        <p:spPr bwMode="auto">
          <a:xfrm>
            <a:off x="6588224" y="3119613"/>
            <a:ext cx="723463" cy="424122"/>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Qualified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Health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Plan Rules</a:t>
            </a:r>
          </a:p>
        </p:txBody>
      </p:sp>
      <p:sp>
        <p:nvSpPr>
          <p:cNvPr id="126" name="Rounded Rectangle 125"/>
          <p:cNvSpPr/>
          <p:nvPr/>
        </p:nvSpPr>
        <p:spPr bwMode="auto">
          <a:xfrm>
            <a:off x="7452320" y="3438509"/>
            <a:ext cx="1160140" cy="1114050"/>
          </a:xfrm>
          <a:prstGeom prst="roundRect">
            <a:avLst>
              <a:gd name="adj" fmla="val 11627"/>
            </a:avLst>
          </a:prstGeom>
          <a:solidFill>
            <a:srgbClr val="3A6E9F"/>
          </a:solidFill>
          <a:ln w="38100" cap="flat" cmpd="sng" algn="ctr">
            <a:noFill/>
            <a:prstDash val="solid"/>
            <a:round/>
            <a:headEnd type="none" w="med" len="med"/>
            <a:tailEnd type="none" w="med" len="med"/>
          </a:ln>
          <a:effectLst/>
        </p:spPr>
        <p:txBody>
          <a:bodyPr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8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127" name="TextBox 172"/>
          <p:cNvSpPr txBox="1">
            <a:spLocks noChangeArrowheads="1"/>
          </p:cNvSpPr>
          <p:nvPr/>
        </p:nvSpPr>
        <p:spPr bwMode="auto">
          <a:xfrm>
            <a:off x="7508286" y="3438509"/>
            <a:ext cx="1040836" cy="3970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90000"/>
              </a:lnSpc>
              <a:spcBef>
                <a:spcPct val="50000"/>
              </a:spcBef>
              <a:spcAft>
                <a:spcPts val="0"/>
              </a:spcAft>
              <a:buClr>
                <a:srgbClr val="667263"/>
              </a:buClr>
              <a:buSzTx/>
              <a:buFontTx/>
              <a:buNone/>
              <a:tabLst/>
              <a:defRPr/>
            </a:pPr>
            <a:r>
              <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Content Management</a:t>
            </a:r>
          </a:p>
        </p:txBody>
      </p:sp>
      <p:sp>
        <p:nvSpPr>
          <p:cNvPr id="128" name="Rounded Rectangle 181"/>
          <p:cNvSpPr>
            <a:spLocks noChangeArrowheads="1"/>
          </p:cNvSpPr>
          <p:nvPr/>
        </p:nvSpPr>
        <p:spPr bwMode="auto">
          <a:xfrm>
            <a:off x="7524328" y="3851133"/>
            <a:ext cx="1034112" cy="341501"/>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Document &amp; Image </a:t>
            </a:r>
          </a:p>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Workflow</a:t>
            </a:r>
          </a:p>
        </p:txBody>
      </p:sp>
      <p:sp>
        <p:nvSpPr>
          <p:cNvPr id="129" name="Rounded Rectangle 181"/>
          <p:cNvSpPr>
            <a:spLocks noChangeArrowheads="1"/>
          </p:cNvSpPr>
          <p:nvPr/>
        </p:nvSpPr>
        <p:spPr bwMode="auto">
          <a:xfrm>
            <a:off x="7524328" y="4230597"/>
            <a:ext cx="1034112" cy="232921"/>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Enterprise Storage</a:t>
            </a:r>
          </a:p>
        </p:txBody>
      </p:sp>
      <p:sp>
        <p:nvSpPr>
          <p:cNvPr id="130" name="Rounded Rectangle 181"/>
          <p:cNvSpPr>
            <a:spLocks noChangeArrowheads="1"/>
          </p:cNvSpPr>
          <p:nvPr/>
        </p:nvSpPr>
        <p:spPr bwMode="auto">
          <a:xfrm>
            <a:off x="7543800" y="3078469"/>
            <a:ext cx="1034112" cy="232921"/>
          </a:xfrm>
          <a:prstGeom prst="roundRect">
            <a:avLst>
              <a:gd name="adj" fmla="val 16667"/>
            </a:avLst>
          </a:prstGeom>
          <a:solidFill>
            <a:sysClr val="window" lastClr="FFFFFF">
              <a:lumMod val="65000"/>
            </a:sys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Financial Notices</a:t>
            </a:r>
          </a:p>
        </p:txBody>
      </p:sp>
      <p:sp>
        <p:nvSpPr>
          <p:cNvPr id="131" name="Rounded Rectangle 181"/>
          <p:cNvSpPr>
            <a:spLocks noChangeArrowheads="1"/>
          </p:cNvSpPr>
          <p:nvPr/>
        </p:nvSpPr>
        <p:spPr bwMode="auto">
          <a:xfrm>
            <a:off x="7543800" y="2790437"/>
            <a:ext cx="1034112" cy="232921"/>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Enrollment Notices</a:t>
            </a:r>
          </a:p>
        </p:txBody>
      </p:sp>
      <p:sp>
        <p:nvSpPr>
          <p:cNvPr id="132" name="TextBox 172"/>
          <p:cNvSpPr txBox="1">
            <a:spLocks noChangeArrowheads="1"/>
          </p:cNvSpPr>
          <p:nvPr/>
        </p:nvSpPr>
        <p:spPr bwMode="auto">
          <a:xfrm>
            <a:off x="7514580" y="2334452"/>
            <a:ext cx="1035862" cy="346249"/>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Notice</a:t>
            </a:r>
          </a:p>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Rules &amp; </a:t>
            </a:r>
            <a:r>
              <a:rPr kumimoji="0" lang="en-US" sz="11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Mgmt</a:t>
            </a:r>
            <a:endParaRPr kumimoji="0" lang="en-US" sz="11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endParaRPr>
          </a:p>
        </p:txBody>
      </p:sp>
      <p:sp>
        <p:nvSpPr>
          <p:cNvPr id="133" name="Rounded Rectangle 132"/>
          <p:cNvSpPr>
            <a:spLocks noChangeArrowheads="1"/>
          </p:cNvSpPr>
          <p:nvPr/>
        </p:nvSpPr>
        <p:spPr bwMode="auto">
          <a:xfrm>
            <a:off x="1603630" y="3654533"/>
            <a:ext cx="792088" cy="277569"/>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MAGI Insurance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Shopping</a:t>
            </a:r>
          </a:p>
        </p:txBody>
      </p:sp>
      <p:sp>
        <p:nvSpPr>
          <p:cNvPr id="134" name="Rounded Rectangle 106"/>
          <p:cNvSpPr>
            <a:spLocks noChangeArrowheads="1"/>
          </p:cNvSpPr>
          <p:nvPr/>
        </p:nvSpPr>
        <p:spPr bwMode="auto">
          <a:xfrm>
            <a:off x="4051902" y="3222485"/>
            <a:ext cx="720080" cy="349577"/>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QHP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Enrollment</a:t>
            </a:r>
          </a:p>
        </p:txBody>
      </p:sp>
      <p:sp>
        <p:nvSpPr>
          <p:cNvPr id="135" name="Rounded Rectangle 105"/>
          <p:cNvSpPr>
            <a:spLocks noChangeArrowheads="1"/>
          </p:cNvSpPr>
          <p:nvPr/>
        </p:nvSpPr>
        <p:spPr bwMode="auto">
          <a:xfrm>
            <a:off x="1675638" y="2790437"/>
            <a:ext cx="720080"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Individual</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 Security</a:t>
            </a:r>
          </a:p>
        </p:txBody>
      </p:sp>
      <p:sp>
        <p:nvSpPr>
          <p:cNvPr id="136" name="Rounded Rectangle 105"/>
          <p:cNvSpPr>
            <a:spLocks noChangeArrowheads="1"/>
          </p:cNvSpPr>
          <p:nvPr/>
        </p:nvSpPr>
        <p:spPr bwMode="auto">
          <a:xfrm>
            <a:off x="1603630" y="3222485"/>
            <a:ext cx="792088" cy="349577"/>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 Security to view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others Info</a:t>
            </a:r>
          </a:p>
        </p:txBody>
      </p:sp>
      <p:sp>
        <p:nvSpPr>
          <p:cNvPr id="137" name="Rounded Rectangle 136"/>
          <p:cNvSpPr>
            <a:spLocks noChangeArrowheads="1"/>
          </p:cNvSpPr>
          <p:nvPr/>
        </p:nvSpPr>
        <p:spPr bwMode="auto">
          <a:xfrm>
            <a:off x="754300" y="3582525"/>
            <a:ext cx="713702"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Anonymous</a:t>
            </a:r>
          </a:p>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Browsing</a:t>
            </a:r>
          </a:p>
        </p:txBody>
      </p:sp>
      <p:sp>
        <p:nvSpPr>
          <p:cNvPr id="138" name="Rounded Rectangle 137"/>
          <p:cNvSpPr>
            <a:spLocks noChangeArrowheads="1"/>
          </p:cNvSpPr>
          <p:nvPr/>
        </p:nvSpPr>
        <p:spPr bwMode="auto">
          <a:xfrm>
            <a:off x="754300" y="3150477"/>
            <a:ext cx="724521" cy="349577"/>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Outreach &amp;</a:t>
            </a:r>
          </a:p>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Education</a:t>
            </a:r>
          </a:p>
        </p:txBody>
      </p:sp>
      <p:sp>
        <p:nvSpPr>
          <p:cNvPr id="139" name="Rounded Rectangle 138"/>
          <p:cNvSpPr>
            <a:spLocks noChangeArrowheads="1"/>
          </p:cNvSpPr>
          <p:nvPr/>
        </p:nvSpPr>
        <p:spPr bwMode="auto">
          <a:xfrm>
            <a:off x="2467726" y="3654533"/>
            <a:ext cx="720080" cy="277569"/>
          </a:xfrm>
          <a:prstGeom prst="roundRect">
            <a:avLst>
              <a:gd name="adj" fmla="val 16667"/>
            </a:avLst>
          </a:prstGeom>
          <a:solidFill>
            <a:srgbClr val="F79646">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Submit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Documentation</a:t>
            </a:r>
          </a:p>
        </p:txBody>
      </p:sp>
      <p:sp>
        <p:nvSpPr>
          <p:cNvPr id="140" name="Rounded Rectangle 105"/>
          <p:cNvSpPr>
            <a:spLocks noChangeArrowheads="1"/>
          </p:cNvSpPr>
          <p:nvPr/>
        </p:nvSpPr>
        <p:spPr bwMode="auto">
          <a:xfrm>
            <a:off x="5636078" y="2790437"/>
            <a:ext cx="720080" cy="349577"/>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Account View</a:t>
            </a:r>
          </a:p>
        </p:txBody>
      </p:sp>
      <p:sp>
        <p:nvSpPr>
          <p:cNvPr id="141" name="Rounded Rectangle 105"/>
          <p:cNvSpPr>
            <a:spLocks noChangeArrowheads="1"/>
          </p:cNvSpPr>
          <p:nvPr/>
        </p:nvSpPr>
        <p:spPr bwMode="auto">
          <a:xfrm>
            <a:off x="5636078" y="3654533"/>
            <a:ext cx="720080" cy="277569"/>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uLnTx/>
                <a:uFillTx/>
                <a:latin typeface="Calibri"/>
                <a:ea typeface="+mn-ea"/>
                <a:cs typeface="Calibri" pitchFamily="34" charset="0"/>
              </a:rPr>
              <a:t>Payments</a:t>
            </a:r>
          </a:p>
        </p:txBody>
      </p:sp>
      <p:sp>
        <p:nvSpPr>
          <p:cNvPr id="142" name="Rounded Rectangle 122"/>
          <p:cNvSpPr>
            <a:spLocks noChangeArrowheads="1"/>
          </p:cNvSpPr>
          <p:nvPr/>
        </p:nvSpPr>
        <p:spPr bwMode="auto">
          <a:xfrm>
            <a:off x="1756655" y="4734654"/>
            <a:ext cx="951415" cy="20718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Near Real Time</a:t>
            </a:r>
          </a:p>
        </p:txBody>
      </p:sp>
      <p:sp>
        <p:nvSpPr>
          <p:cNvPr id="143" name="Rounded Rectangle 122"/>
          <p:cNvSpPr>
            <a:spLocks noChangeArrowheads="1"/>
          </p:cNvSpPr>
          <p:nvPr/>
        </p:nvSpPr>
        <p:spPr bwMode="auto">
          <a:xfrm>
            <a:off x="2764768" y="4734654"/>
            <a:ext cx="720080" cy="21602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Batch</a:t>
            </a:r>
          </a:p>
        </p:txBody>
      </p:sp>
      <p:sp>
        <p:nvSpPr>
          <p:cNvPr id="144" name="Rounded Rectangle 122"/>
          <p:cNvSpPr>
            <a:spLocks noChangeArrowheads="1"/>
          </p:cNvSpPr>
          <p:nvPr/>
        </p:nvSpPr>
        <p:spPr bwMode="auto">
          <a:xfrm rot="16200000">
            <a:off x="-108520" y="4014575"/>
            <a:ext cx="1152131" cy="144016"/>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Identify &amp; Access </a:t>
            </a:r>
            <a:r>
              <a:rPr kumimoji="0" lang="en-US" sz="900" b="1" i="0" u="none" strike="noStrike" kern="0" cap="none" spc="0" normalizeH="0" baseline="0" noProof="0" dirty="0" err="1"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Mgt</a:t>
            </a:r>
            <a:endPar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endParaRPr>
          </a:p>
        </p:txBody>
      </p:sp>
      <p:sp>
        <p:nvSpPr>
          <p:cNvPr id="145" name="Rounded Rectangle 122"/>
          <p:cNvSpPr>
            <a:spLocks noChangeArrowheads="1"/>
          </p:cNvSpPr>
          <p:nvPr/>
        </p:nvSpPr>
        <p:spPr bwMode="auto">
          <a:xfrm rot="16200000">
            <a:off x="143507" y="4986682"/>
            <a:ext cx="648074" cy="144016"/>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Data (at Rest)</a:t>
            </a:r>
          </a:p>
        </p:txBody>
      </p:sp>
      <p:sp>
        <p:nvSpPr>
          <p:cNvPr id="146" name="Rounded Rectangle 122"/>
          <p:cNvSpPr>
            <a:spLocks noChangeArrowheads="1"/>
          </p:cNvSpPr>
          <p:nvPr/>
        </p:nvSpPr>
        <p:spPr bwMode="auto">
          <a:xfrm rot="16200000">
            <a:off x="73271" y="5777000"/>
            <a:ext cx="788549" cy="144016"/>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Data (in Motion)</a:t>
            </a:r>
          </a:p>
        </p:txBody>
      </p:sp>
      <p:sp>
        <p:nvSpPr>
          <p:cNvPr id="147" name="TextBox 213"/>
          <p:cNvSpPr txBox="1">
            <a:spLocks noChangeArrowheads="1"/>
          </p:cNvSpPr>
          <p:nvPr/>
        </p:nvSpPr>
        <p:spPr bwMode="auto">
          <a:xfrm rot="16200000">
            <a:off x="-118319" y="2803682"/>
            <a:ext cx="1191858" cy="183896"/>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50000"/>
              </a:lnSpc>
              <a:spcBef>
                <a:spcPct val="50000"/>
              </a:spcBef>
              <a:spcAft>
                <a:spcPts val="0"/>
              </a:spcAft>
              <a:buClr>
                <a:srgbClr val="667263"/>
              </a:buClr>
              <a:buSzTx/>
              <a:buFontTx/>
              <a:buNone/>
              <a:tabLst/>
              <a:defRPr/>
            </a:pPr>
            <a:r>
              <a:rPr kumimoji="0" lang="en-US" sz="10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a:ea typeface="+mn-ea"/>
                <a:cs typeface="Calibri" pitchFamily="34" charset="0"/>
              </a:rPr>
              <a:t>Enterprise Security</a:t>
            </a:r>
          </a:p>
        </p:txBody>
      </p:sp>
      <p:sp>
        <p:nvSpPr>
          <p:cNvPr id="148" name="Rounded Rectangle 181"/>
          <p:cNvSpPr>
            <a:spLocks noChangeArrowheads="1"/>
          </p:cNvSpPr>
          <p:nvPr/>
        </p:nvSpPr>
        <p:spPr bwMode="auto">
          <a:xfrm>
            <a:off x="7499892" y="5502678"/>
            <a:ext cx="720080" cy="144016"/>
          </a:xfrm>
          <a:prstGeom prst="roundRect">
            <a:avLst>
              <a:gd name="adj" fmla="val 16667"/>
            </a:avLst>
          </a:prstGeom>
          <a:solidFill>
            <a:sysClr val="window" lastClr="FFFFFF">
              <a:lumMod val="65000"/>
            </a:sysClr>
          </a:solidFill>
          <a:ln w="38100" algn="ctr">
            <a:noFill/>
            <a:round/>
            <a:headEnd/>
            <a:tailEnd/>
          </a:ln>
        </p:spPr>
        <p:txBody>
          <a:bodyPr wrap="none" anchor="ctr" anchorCtr="1"/>
          <a:lstStyle/>
          <a:p>
            <a:pPr marL="0" marR="0" lvl="0" indent="0" algn="ctr" defTabSz="914400" eaLnBrk="1" fontAlgn="auto" latinLnBrk="0" hangingPunct="1">
              <a:lnSpc>
                <a:spcPct val="10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Dashboards</a:t>
            </a:r>
          </a:p>
        </p:txBody>
      </p:sp>
      <p:sp>
        <p:nvSpPr>
          <p:cNvPr id="149" name="Rounded Rectangle 181"/>
          <p:cNvSpPr>
            <a:spLocks noChangeArrowheads="1"/>
          </p:cNvSpPr>
          <p:nvPr/>
        </p:nvSpPr>
        <p:spPr bwMode="auto">
          <a:xfrm>
            <a:off x="7283868" y="5721406"/>
            <a:ext cx="1226469" cy="288032"/>
          </a:xfrm>
          <a:prstGeom prst="roundRect">
            <a:avLst>
              <a:gd name="adj" fmla="val 16667"/>
            </a:avLst>
          </a:prstGeom>
          <a:solidFill>
            <a:sysClr val="window" lastClr="FFFFFF">
              <a:lumMod val="65000"/>
            </a:sys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err="1"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AdHoc</a:t>
            </a: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 &amp; Scheduled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Reporting</a:t>
            </a:r>
          </a:p>
        </p:txBody>
      </p:sp>
      <p:sp>
        <p:nvSpPr>
          <p:cNvPr id="150" name="Rounded Rectangle 181"/>
          <p:cNvSpPr>
            <a:spLocks noChangeArrowheads="1"/>
          </p:cNvSpPr>
          <p:nvPr/>
        </p:nvSpPr>
        <p:spPr bwMode="auto">
          <a:xfrm>
            <a:off x="7283868" y="6078742"/>
            <a:ext cx="1224136" cy="216024"/>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Transactional Reporting</a:t>
            </a:r>
          </a:p>
        </p:txBody>
      </p:sp>
      <p:sp>
        <p:nvSpPr>
          <p:cNvPr id="151" name="Rounded Rectangle 181"/>
          <p:cNvSpPr>
            <a:spLocks noChangeArrowheads="1"/>
          </p:cNvSpPr>
          <p:nvPr/>
        </p:nvSpPr>
        <p:spPr bwMode="auto">
          <a:xfrm>
            <a:off x="683568" y="5526742"/>
            <a:ext cx="1224136" cy="216023"/>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Invoicing and Payments</a:t>
            </a:r>
          </a:p>
        </p:txBody>
      </p:sp>
      <p:sp>
        <p:nvSpPr>
          <p:cNvPr id="152" name="Rounded Rectangle 181"/>
          <p:cNvSpPr>
            <a:spLocks noChangeArrowheads="1"/>
          </p:cNvSpPr>
          <p:nvPr/>
        </p:nvSpPr>
        <p:spPr bwMode="auto">
          <a:xfrm>
            <a:off x="827584" y="5814774"/>
            <a:ext cx="1034112" cy="216024"/>
          </a:xfrm>
          <a:prstGeom prst="roundRect">
            <a:avLst>
              <a:gd name="adj" fmla="val 16667"/>
            </a:avLst>
          </a:prstGeom>
          <a:solidFill>
            <a:srgbClr val="F79646">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Subsidy Management</a:t>
            </a:r>
          </a:p>
        </p:txBody>
      </p:sp>
      <p:sp>
        <p:nvSpPr>
          <p:cNvPr id="153" name="Rounded Rectangle 181"/>
          <p:cNvSpPr>
            <a:spLocks noChangeArrowheads="1"/>
          </p:cNvSpPr>
          <p:nvPr/>
        </p:nvSpPr>
        <p:spPr bwMode="auto">
          <a:xfrm>
            <a:off x="827584" y="6102805"/>
            <a:ext cx="1034112" cy="232921"/>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Carrier Payments</a:t>
            </a:r>
          </a:p>
        </p:txBody>
      </p:sp>
      <p:sp>
        <p:nvSpPr>
          <p:cNvPr id="154" name="Rounded Rectangle 181"/>
          <p:cNvSpPr>
            <a:spLocks noChangeArrowheads="1"/>
          </p:cNvSpPr>
          <p:nvPr/>
        </p:nvSpPr>
        <p:spPr bwMode="auto">
          <a:xfrm>
            <a:off x="2051720" y="5526741"/>
            <a:ext cx="1080120" cy="232921"/>
          </a:xfrm>
          <a:prstGeom prst="roundRect">
            <a:avLst>
              <a:gd name="adj" fmla="val 16667"/>
            </a:avLst>
          </a:prstGeom>
          <a:solidFill>
            <a:sysClr val="window" lastClr="FFFFFF">
              <a:lumMod val="65000"/>
            </a:sysClr>
          </a:solidFill>
          <a:ln w="38100" algn="ctr">
            <a:noFill/>
            <a:round/>
            <a:headEnd/>
            <a:tailEnd/>
          </a:ln>
        </p:spPr>
        <p:txBody>
          <a:bodyPr wrap="none" anchor="ctr" anchorCtr="1"/>
          <a:lstStyle/>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Audit &amp; Controls</a:t>
            </a:r>
          </a:p>
        </p:txBody>
      </p:sp>
      <p:sp>
        <p:nvSpPr>
          <p:cNvPr id="155" name="Rounded Rectangle 181"/>
          <p:cNvSpPr>
            <a:spLocks noChangeArrowheads="1"/>
          </p:cNvSpPr>
          <p:nvPr/>
        </p:nvSpPr>
        <p:spPr bwMode="auto">
          <a:xfrm>
            <a:off x="2051720" y="5785748"/>
            <a:ext cx="1080120" cy="232921"/>
          </a:xfrm>
          <a:prstGeom prst="roundRect">
            <a:avLst>
              <a:gd name="adj" fmla="val 16667"/>
            </a:avLst>
          </a:prstGeom>
          <a:solidFill>
            <a:srgbClr val="F79646">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Financial Accounts</a:t>
            </a:r>
          </a:p>
        </p:txBody>
      </p:sp>
      <p:sp>
        <p:nvSpPr>
          <p:cNvPr id="156" name="Rounded Rectangle 181"/>
          <p:cNvSpPr>
            <a:spLocks noChangeArrowheads="1"/>
          </p:cNvSpPr>
          <p:nvPr/>
        </p:nvSpPr>
        <p:spPr bwMode="auto">
          <a:xfrm>
            <a:off x="2051720" y="6044754"/>
            <a:ext cx="1080120" cy="232921"/>
          </a:xfrm>
          <a:prstGeom prst="roundRect">
            <a:avLst>
              <a:gd name="adj" fmla="val 16667"/>
            </a:avLst>
          </a:prstGeom>
          <a:solidFill>
            <a:srgbClr val="F79646">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Financial Reporting</a:t>
            </a:r>
          </a:p>
        </p:txBody>
      </p:sp>
      <p:sp>
        <p:nvSpPr>
          <p:cNvPr id="157" name="Rounded Rectangle 181"/>
          <p:cNvSpPr>
            <a:spLocks noChangeArrowheads="1"/>
          </p:cNvSpPr>
          <p:nvPr/>
        </p:nvSpPr>
        <p:spPr bwMode="auto">
          <a:xfrm>
            <a:off x="5364088" y="5382725"/>
            <a:ext cx="864096" cy="144016"/>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10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Structured Data</a:t>
            </a:r>
          </a:p>
        </p:txBody>
      </p:sp>
      <p:sp>
        <p:nvSpPr>
          <p:cNvPr id="158" name="Rounded Rectangle 181"/>
          <p:cNvSpPr>
            <a:spLocks noChangeArrowheads="1"/>
          </p:cNvSpPr>
          <p:nvPr/>
        </p:nvSpPr>
        <p:spPr bwMode="auto">
          <a:xfrm>
            <a:off x="5364088" y="5598749"/>
            <a:ext cx="1034112" cy="144016"/>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Un-Structured Data</a:t>
            </a:r>
          </a:p>
        </p:txBody>
      </p:sp>
      <p:sp>
        <p:nvSpPr>
          <p:cNvPr id="159" name="Rounded Rectangle 181"/>
          <p:cNvSpPr>
            <a:spLocks noChangeArrowheads="1"/>
          </p:cNvSpPr>
          <p:nvPr/>
        </p:nvSpPr>
        <p:spPr bwMode="auto">
          <a:xfrm>
            <a:off x="6444208" y="5332461"/>
            <a:ext cx="576064" cy="432048"/>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System </a:t>
            </a:r>
          </a:p>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Auditing </a:t>
            </a:r>
          </a:p>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&amp; logging</a:t>
            </a:r>
          </a:p>
        </p:txBody>
      </p:sp>
      <p:sp>
        <p:nvSpPr>
          <p:cNvPr id="160" name="Rounded Rectangle 181"/>
          <p:cNvSpPr>
            <a:spLocks noChangeArrowheads="1"/>
          </p:cNvSpPr>
          <p:nvPr/>
        </p:nvSpPr>
        <p:spPr bwMode="auto">
          <a:xfrm>
            <a:off x="5364088" y="6030797"/>
            <a:ext cx="864096" cy="288032"/>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Standardization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&amp; Quality</a:t>
            </a:r>
          </a:p>
        </p:txBody>
      </p:sp>
      <p:sp>
        <p:nvSpPr>
          <p:cNvPr id="161" name="Rounded Rectangle 181"/>
          <p:cNvSpPr>
            <a:spLocks noChangeArrowheads="1"/>
          </p:cNvSpPr>
          <p:nvPr/>
        </p:nvSpPr>
        <p:spPr bwMode="auto">
          <a:xfrm>
            <a:off x="6300192" y="6030797"/>
            <a:ext cx="673246" cy="288032"/>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System </a:t>
            </a:r>
          </a:p>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Identifiers</a:t>
            </a:r>
          </a:p>
        </p:txBody>
      </p:sp>
      <p:sp>
        <p:nvSpPr>
          <p:cNvPr id="162" name="Rounded Rectangle 122"/>
          <p:cNvSpPr>
            <a:spLocks noChangeArrowheads="1"/>
          </p:cNvSpPr>
          <p:nvPr/>
        </p:nvSpPr>
        <p:spPr bwMode="auto">
          <a:xfrm>
            <a:off x="5285047" y="4734654"/>
            <a:ext cx="951415" cy="20718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SOA</a:t>
            </a:r>
          </a:p>
        </p:txBody>
      </p:sp>
      <p:sp>
        <p:nvSpPr>
          <p:cNvPr id="163" name="Rounded Rectangle 122"/>
          <p:cNvSpPr>
            <a:spLocks noChangeArrowheads="1"/>
          </p:cNvSpPr>
          <p:nvPr/>
        </p:nvSpPr>
        <p:spPr bwMode="auto">
          <a:xfrm>
            <a:off x="6343269" y="4734655"/>
            <a:ext cx="951415" cy="20718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ETL</a:t>
            </a:r>
          </a:p>
        </p:txBody>
      </p:sp>
      <p:sp>
        <p:nvSpPr>
          <p:cNvPr id="164" name="Rounded Rectangle 122"/>
          <p:cNvSpPr>
            <a:spLocks noChangeArrowheads="1"/>
          </p:cNvSpPr>
          <p:nvPr/>
        </p:nvSpPr>
        <p:spPr bwMode="auto">
          <a:xfrm>
            <a:off x="7373279" y="4734654"/>
            <a:ext cx="951415" cy="20718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MDM</a:t>
            </a:r>
          </a:p>
        </p:txBody>
      </p:sp>
      <p:sp>
        <p:nvSpPr>
          <p:cNvPr id="165" name="TextBox 164"/>
          <p:cNvSpPr txBox="1"/>
          <p:nvPr/>
        </p:nvSpPr>
        <p:spPr bwMode="auto">
          <a:xfrm>
            <a:off x="3457600" y="4738101"/>
            <a:ext cx="1800200" cy="307777"/>
          </a:xfrm>
          <a:prstGeom prst="rect">
            <a:avLst/>
          </a:prstGeom>
          <a:noFill/>
          <a:ln w="9525" algn="ctr">
            <a:noFill/>
            <a:miter lim="800000"/>
            <a:headEnd/>
            <a:tailEnd/>
          </a:ln>
          <a:effectLst/>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Enterprise Integration Services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black"/>
              </a:solidFill>
              <a:effectLst>
                <a:outerShdw blurRad="38100" dist="38100" dir="2700000" algn="tl">
                  <a:srgbClr val="000000">
                    <a:alpha val="43137"/>
                  </a:srgbClr>
                </a:outerShdw>
              </a:effectLst>
              <a:uLnTx/>
              <a:uFillTx/>
              <a:latin typeface="Calibri"/>
              <a:ea typeface="+mn-ea"/>
              <a:cs typeface="Arial" pitchFamily="34" charset="0"/>
            </a:endParaRPr>
          </a:p>
        </p:txBody>
      </p:sp>
      <p:sp>
        <p:nvSpPr>
          <p:cNvPr id="171" name="Rounded Rectangle 185"/>
          <p:cNvSpPr>
            <a:spLocks noChangeArrowheads="1"/>
          </p:cNvSpPr>
          <p:nvPr/>
        </p:nvSpPr>
        <p:spPr bwMode="auto">
          <a:xfrm>
            <a:off x="2614200" y="6485021"/>
            <a:ext cx="720080" cy="268094"/>
          </a:xfrm>
          <a:prstGeom prst="roundRect">
            <a:avLst>
              <a:gd name="adj" fmla="val 16667"/>
            </a:avLst>
          </a:prstGeom>
          <a:solidFill>
            <a:srgbClr val="00B0F0"/>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Automated</a:t>
            </a:r>
          </a:p>
        </p:txBody>
      </p:sp>
      <p:sp>
        <p:nvSpPr>
          <p:cNvPr id="172" name="Rounded Rectangle 185"/>
          <p:cNvSpPr>
            <a:spLocks noChangeArrowheads="1"/>
          </p:cNvSpPr>
          <p:nvPr/>
        </p:nvSpPr>
        <p:spPr bwMode="auto">
          <a:xfrm>
            <a:off x="3597547" y="6485021"/>
            <a:ext cx="720080" cy="268094"/>
          </a:xfrm>
          <a:prstGeom prst="roundRect">
            <a:avLst>
              <a:gd name="adj" fmla="val 16667"/>
            </a:avLst>
          </a:prstGeom>
          <a:solidFill>
            <a:srgbClr val="8064A2">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Basic</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Automation</a:t>
            </a:r>
          </a:p>
        </p:txBody>
      </p:sp>
      <p:sp>
        <p:nvSpPr>
          <p:cNvPr id="173" name="Rounded Rectangle 185"/>
          <p:cNvSpPr>
            <a:spLocks noChangeArrowheads="1"/>
          </p:cNvSpPr>
          <p:nvPr/>
        </p:nvSpPr>
        <p:spPr bwMode="auto">
          <a:xfrm>
            <a:off x="4580894" y="6485021"/>
            <a:ext cx="720080" cy="268094"/>
          </a:xfrm>
          <a:prstGeom prst="roundRect">
            <a:avLst>
              <a:gd name="adj" fmla="val 16667"/>
            </a:avLst>
          </a:prstGeom>
          <a:solidFill>
            <a:srgbClr val="F79646">
              <a:lumMod val="75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Manual</a:t>
            </a:r>
          </a:p>
        </p:txBody>
      </p:sp>
      <p:sp>
        <p:nvSpPr>
          <p:cNvPr id="174" name="Rounded Rectangle 185"/>
          <p:cNvSpPr>
            <a:spLocks noChangeArrowheads="1"/>
          </p:cNvSpPr>
          <p:nvPr/>
        </p:nvSpPr>
        <p:spPr bwMode="auto">
          <a:xfrm>
            <a:off x="5564242" y="6485021"/>
            <a:ext cx="720080" cy="268094"/>
          </a:xfrm>
          <a:prstGeom prst="roundRect">
            <a:avLst>
              <a:gd name="adj" fmla="val 16667"/>
            </a:avLst>
          </a:prstGeom>
          <a:solidFill>
            <a:sysClr val="window" lastClr="FFFFFF">
              <a:lumMod val="65000"/>
            </a:sys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Out of Scope</a:t>
            </a:r>
          </a:p>
        </p:txBody>
      </p:sp>
    </p:spTree>
    <p:extLst>
      <p:ext uri="{BB962C8B-B14F-4D97-AF65-F5344CB8AC3E}">
        <p14:creationId xmlns:p14="http://schemas.microsoft.com/office/powerpoint/2010/main" val="4192880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Summary of Changes</a:t>
            </a:r>
          </a:p>
          <a:p>
            <a:endParaRPr lang="en-US" dirty="0"/>
          </a:p>
          <a:p>
            <a:r>
              <a:rPr lang="en-US" dirty="0" smtClean="0"/>
              <a:t>Overview</a:t>
            </a:r>
          </a:p>
          <a:p>
            <a:endParaRPr lang="en-US" dirty="0" smtClean="0"/>
          </a:p>
          <a:p>
            <a:r>
              <a:rPr lang="en-US" dirty="0" smtClean="0"/>
              <a:t>Recommended Scope</a:t>
            </a:r>
          </a:p>
          <a:p>
            <a:endParaRPr lang="en-US" dirty="0" smtClean="0"/>
          </a:p>
          <a:p>
            <a:r>
              <a:rPr lang="en-US" dirty="0" smtClean="0"/>
              <a:t>Business Architecture &amp; Capabilities</a:t>
            </a:r>
          </a:p>
          <a:p>
            <a:endParaRPr lang="en-US" dirty="0" smtClean="0"/>
          </a:p>
          <a:p>
            <a:r>
              <a:rPr lang="en-US" dirty="0" smtClean="0"/>
              <a:t>Illustrations</a:t>
            </a:r>
          </a:p>
          <a:p>
            <a:pPr lvl="1"/>
            <a:r>
              <a:rPr lang="en-US" dirty="0" smtClean="0"/>
              <a:t>Customer Support Principles</a:t>
            </a:r>
          </a:p>
          <a:p>
            <a:pPr lvl="1"/>
            <a:r>
              <a:rPr lang="en-US" dirty="0" smtClean="0"/>
              <a:t>Notices</a:t>
            </a:r>
          </a:p>
          <a:p>
            <a:pPr lvl="1"/>
            <a:r>
              <a:rPr lang="en-US" dirty="0" smtClean="0"/>
              <a:t>Self-Attestation Illustration</a:t>
            </a:r>
          </a:p>
          <a:p>
            <a:pPr lvl="1"/>
            <a:r>
              <a:rPr lang="en-US" dirty="0" smtClean="0"/>
              <a:t>Identity Management Illustration</a:t>
            </a:r>
          </a:p>
          <a:p>
            <a:pPr lvl="1"/>
            <a:r>
              <a:rPr lang="en-US" dirty="0" smtClean="0"/>
              <a:t>Master Data Management Illustration</a:t>
            </a:r>
          </a:p>
        </p:txBody>
      </p:sp>
      <p:sp>
        <p:nvSpPr>
          <p:cNvPr id="4" name="Date Placeholder 3"/>
          <p:cNvSpPr>
            <a:spLocks noGrp="1"/>
          </p:cNvSpPr>
          <p:nvPr>
            <p:ph type="dt" sz="half" idx="2"/>
          </p:nvPr>
        </p:nvSpPr>
        <p:spPr/>
        <p:txBody>
          <a:bodyPr/>
          <a:lstStyle/>
          <a:p>
            <a:pPr>
              <a:defRPr/>
            </a:pPr>
            <a:fld id="{F1867DFF-01A2-4FC2-91AD-E5EA753A0650}" type="datetime5">
              <a:rPr lang="en-US" smtClean="0"/>
              <a:t>13-Jun-6</a:t>
            </a:fld>
            <a:endParaRPr lang="en-US" dirty="0"/>
          </a:p>
        </p:txBody>
      </p:sp>
      <p:sp>
        <p:nvSpPr>
          <p:cNvPr id="5" name="Footer Placeholder 4"/>
          <p:cNvSpPr>
            <a:spLocks noGrp="1"/>
          </p:cNvSpPr>
          <p:nvPr>
            <p:ph type="ftr" sz="quarter" idx="3"/>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2</a:t>
            </a:fld>
            <a:endParaRPr lang="en-US" dirty="0"/>
          </a:p>
        </p:txBody>
      </p:sp>
    </p:spTree>
    <p:extLst>
      <p:ext uri="{BB962C8B-B14F-4D97-AF65-F5344CB8AC3E}">
        <p14:creationId xmlns:p14="http://schemas.microsoft.com/office/powerpoint/2010/main" val="2859876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2"/>
          </p:nvPr>
        </p:nvSpPr>
        <p:spPr/>
        <p:txBody>
          <a:bodyPr/>
          <a:lstStyle/>
          <a:p>
            <a:pPr>
              <a:defRPr/>
            </a:pPr>
            <a:fld id="{5A10DF4A-66C4-4023-B6C1-482AD0B39BFA}" type="datetime5">
              <a:rPr lang="en-US" smtClean="0"/>
              <a:t>13-Jun-6</a:t>
            </a:fld>
            <a:endParaRPr lang="en-US" dirty="0"/>
          </a:p>
        </p:txBody>
      </p:sp>
      <p:sp>
        <p:nvSpPr>
          <p:cNvPr id="4" name="Footer Placeholder 3"/>
          <p:cNvSpPr>
            <a:spLocks noGrp="1"/>
          </p:cNvSpPr>
          <p:nvPr>
            <p:ph type="ftr" sz="quarter" idx="3"/>
          </p:nvPr>
        </p:nvSpPr>
        <p:spPr/>
        <p:txBody>
          <a:bodyPr/>
          <a:lstStyle/>
          <a:p>
            <a:pPr>
              <a:defRPr/>
            </a:pPr>
            <a:r>
              <a:rPr lang="en-US" smtClean="0"/>
              <a:t>HBE October Scope Analysis</a:t>
            </a:r>
            <a:endParaRPr lang="en-US" dirty="0"/>
          </a:p>
        </p:txBody>
      </p:sp>
      <p:sp>
        <p:nvSpPr>
          <p:cNvPr id="2" name="Title 1"/>
          <p:cNvSpPr>
            <a:spLocks noGrp="1"/>
          </p:cNvSpPr>
          <p:nvPr>
            <p:ph type="title"/>
          </p:nvPr>
        </p:nvSpPr>
        <p:spPr/>
        <p:txBody>
          <a:bodyPr/>
          <a:lstStyle/>
          <a:p>
            <a:pPr>
              <a:lnSpc>
                <a:spcPts val="2500"/>
              </a:lnSpc>
            </a:pPr>
            <a:r>
              <a:rPr lang="en-US" dirty="0" smtClean="0"/>
              <a:t>Business Architecture Platform Components</a:t>
            </a:r>
            <a:br>
              <a:rPr lang="en-US" dirty="0" smtClean="0"/>
            </a:br>
            <a:r>
              <a:rPr lang="en-US" dirty="0" smtClean="0"/>
              <a:t>HSE Release 1 - 01Oct2013</a:t>
            </a:r>
            <a:endParaRPr lang="en-US" dirty="0"/>
          </a:p>
        </p:txBody>
      </p:sp>
      <p:sp>
        <p:nvSpPr>
          <p:cNvPr id="5" name="Slide Number Placeholder 4"/>
          <p:cNvSpPr>
            <a:spLocks noGrp="1"/>
          </p:cNvSpPr>
          <p:nvPr>
            <p:ph type="sldNum" sz="quarter" idx="4"/>
          </p:nvPr>
        </p:nvSpPr>
        <p:spPr/>
        <p:txBody>
          <a:bodyPr/>
          <a:lstStyle/>
          <a:p>
            <a:pPr>
              <a:defRPr/>
            </a:pPr>
            <a:fld id="{DF723219-60DA-43AB-8432-B1658EB96FC7}" type="slidenum">
              <a:rPr lang="en-US" smtClean="0"/>
              <a:pPr>
                <a:defRPr/>
              </a:pPr>
              <a:t>20</a:t>
            </a:fld>
            <a:endParaRPr lang="en-US" dirty="0"/>
          </a:p>
        </p:txBody>
      </p:sp>
      <p:sp>
        <p:nvSpPr>
          <p:cNvPr id="7" name="Rounded Rectangle 6"/>
          <p:cNvSpPr/>
          <p:nvPr/>
        </p:nvSpPr>
        <p:spPr bwMode="auto">
          <a:xfrm>
            <a:off x="7164288" y="5073224"/>
            <a:ext cx="1440160" cy="1301702"/>
          </a:xfrm>
          <a:prstGeom prst="roundRect">
            <a:avLst>
              <a:gd name="adj" fmla="val 9889"/>
            </a:avLst>
          </a:prstGeom>
          <a:solidFill>
            <a:srgbClr val="3A6E9F"/>
          </a:solidFill>
          <a:ln w="38100" cap="flat" cmpd="sng" algn="ctr">
            <a:noFill/>
            <a:prstDash val="solid"/>
            <a:round/>
            <a:headEnd type="none" w="med" len="med"/>
            <a:tailEnd type="none" w="med" len="med"/>
          </a:ln>
          <a:effectLst/>
        </p:spPr>
        <p:txBody>
          <a:bodyPr vert="vert270" wrap="none" anchor="ctr" anchorCtr="1"/>
          <a:lstStyle/>
          <a:p>
            <a:pPr algn="ctr" fontAlgn="auto">
              <a:lnSpc>
                <a:spcPct val="90000"/>
              </a:lnSpc>
              <a:spcBef>
                <a:spcPct val="50000"/>
              </a:spcBef>
              <a:spcAft>
                <a:spcPts val="0"/>
              </a:spcAft>
              <a:buClr>
                <a:srgbClr val="4F81BD"/>
              </a:buClr>
              <a:defRPr/>
            </a:pPr>
            <a:endParaRPr lang="en-US" sz="800" b="1" dirty="0">
              <a:solidFill>
                <a:prstClr val="white"/>
              </a:solidFill>
              <a:latin typeface="Calibri"/>
              <a:ea typeface="+mn-ea"/>
              <a:cs typeface="Calibri" pitchFamily="34" charset="0"/>
            </a:endParaRPr>
          </a:p>
        </p:txBody>
      </p:sp>
      <p:sp>
        <p:nvSpPr>
          <p:cNvPr id="8" name="TextBox 153"/>
          <p:cNvSpPr txBox="1">
            <a:spLocks noChangeArrowheads="1"/>
          </p:cNvSpPr>
          <p:nvPr/>
        </p:nvSpPr>
        <p:spPr bwMode="auto">
          <a:xfrm>
            <a:off x="7380312" y="5073224"/>
            <a:ext cx="936104" cy="424732"/>
          </a:xfrm>
          <a:prstGeom prst="rect">
            <a:avLst/>
          </a:prstGeom>
          <a:noFill/>
          <a:ln w="9525">
            <a:noFill/>
            <a:miter lim="800000"/>
            <a:headEnd/>
            <a:tailEnd/>
          </a:ln>
        </p:spPr>
        <p:txBody>
          <a:bodyPr wrap="square">
            <a:spAutoFit/>
          </a:bodyPr>
          <a:lstStyle/>
          <a:p>
            <a:pPr algn="ctr">
              <a:lnSpc>
                <a:spcPct val="90000"/>
              </a:lnSpc>
              <a:spcBef>
                <a:spcPct val="50000"/>
              </a:spcBef>
              <a:buClr>
                <a:srgbClr val="667263"/>
              </a:buClr>
            </a:pPr>
            <a:r>
              <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rPr>
              <a:t>Business</a:t>
            </a:r>
            <a:br>
              <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rPr>
            </a:br>
            <a:r>
              <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rPr>
              <a:t>Intelligence</a:t>
            </a:r>
          </a:p>
        </p:txBody>
      </p:sp>
      <p:sp>
        <p:nvSpPr>
          <p:cNvPr id="9" name="Rounded Rectangle 8"/>
          <p:cNvSpPr/>
          <p:nvPr/>
        </p:nvSpPr>
        <p:spPr bwMode="auto">
          <a:xfrm>
            <a:off x="4211960" y="5073224"/>
            <a:ext cx="984416" cy="1293701"/>
          </a:xfrm>
          <a:prstGeom prst="roundRect">
            <a:avLst>
              <a:gd name="adj" fmla="val 10963"/>
            </a:avLst>
          </a:prstGeom>
          <a:solidFill>
            <a:srgbClr val="3A6E9F"/>
          </a:solidFill>
          <a:ln w="38100" cap="flat" cmpd="sng" algn="ctr">
            <a:noFill/>
            <a:prstDash val="solid"/>
            <a:round/>
            <a:headEnd type="none" w="med" len="med"/>
            <a:tailEnd type="none" w="med" len="med"/>
          </a:ln>
          <a:effectLst/>
        </p:spPr>
        <p:txBody>
          <a:bodyPr wrap="none" lIns="68644" tIns="34322" rIns="68644" bIns="34322" anchor="ctr" anchorCtr="1"/>
          <a:lstStyle/>
          <a:p>
            <a:pPr algn="ctr" fontAlgn="auto">
              <a:lnSpc>
                <a:spcPct val="90000"/>
              </a:lnSpc>
              <a:spcBef>
                <a:spcPct val="50000"/>
              </a:spcBef>
              <a:spcAft>
                <a:spcPts val="0"/>
              </a:spcAft>
              <a:buClr>
                <a:srgbClr val="4F81BD"/>
              </a:buClr>
              <a:defRPr/>
            </a:pPr>
            <a:endParaRPr lang="en-US" sz="1200" b="1" dirty="0">
              <a:solidFill>
                <a:prstClr val="white"/>
              </a:solidFill>
              <a:latin typeface="Calibri"/>
              <a:ea typeface="+mn-ea"/>
              <a:cs typeface="Calibri" pitchFamily="34" charset="0"/>
            </a:endParaRPr>
          </a:p>
        </p:txBody>
      </p:sp>
      <p:sp>
        <p:nvSpPr>
          <p:cNvPr id="10" name="Rounded Rectangle 173"/>
          <p:cNvSpPr>
            <a:spLocks noChangeArrowheads="1"/>
          </p:cNvSpPr>
          <p:nvPr/>
        </p:nvSpPr>
        <p:spPr bwMode="auto">
          <a:xfrm>
            <a:off x="4255492" y="5507972"/>
            <a:ext cx="420656" cy="324714"/>
          </a:xfrm>
          <a:prstGeom prst="roundRect">
            <a:avLst>
              <a:gd name="adj" fmla="val 16667"/>
            </a:avLst>
          </a:prstGeom>
          <a:solidFill>
            <a:sysClr val="window" lastClr="FFFFFF">
              <a:lumMod val="65000"/>
            </a:sysClr>
          </a:solidFill>
          <a:ln w="38100" algn="ctr">
            <a:noFill/>
            <a:round/>
            <a:headEnd/>
            <a:tailEnd/>
          </a:ln>
        </p:spPr>
        <p:txBody>
          <a:bodyPr wrap="none" anchor="ctr" anchorCtr="1"/>
          <a:lstStyle/>
          <a:p>
            <a:pPr marL="0" marR="0" lvl="0" indent="0" algn="ctr" defTabSz="914400" eaLnBrk="1" fontAlgn="auto" latinLnBrk="0" hangingPunct="1">
              <a:lnSpc>
                <a:spcPts val="6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black"/>
                </a:solidFill>
                <a:effectLst/>
                <a:uLnTx/>
                <a:uFillTx/>
                <a:latin typeface="Calibri"/>
                <a:ea typeface="+mn-ea"/>
                <a:cs typeface="Calibri" pitchFamily="34" charset="0"/>
              </a:rPr>
              <a:t>Fed</a:t>
            </a:r>
          </a:p>
          <a:p>
            <a:pPr marL="0" marR="0" lvl="0" indent="0" algn="ctr" defTabSz="914400" eaLnBrk="1" fontAlgn="auto" latinLnBrk="0" hangingPunct="1">
              <a:lnSpc>
                <a:spcPts val="6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black"/>
                </a:solidFill>
                <a:effectLst/>
                <a:uLnTx/>
                <a:uFillTx/>
                <a:latin typeface="Calibri"/>
                <a:ea typeface="+mn-ea"/>
                <a:cs typeface="Calibri" pitchFamily="34" charset="0"/>
              </a:rPr>
              <a:t>Hub</a:t>
            </a:r>
          </a:p>
        </p:txBody>
      </p:sp>
      <p:sp>
        <p:nvSpPr>
          <p:cNvPr id="11" name="Rounded Rectangle 122"/>
          <p:cNvSpPr>
            <a:spLocks noChangeArrowheads="1"/>
          </p:cNvSpPr>
          <p:nvPr/>
        </p:nvSpPr>
        <p:spPr bwMode="auto">
          <a:xfrm>
            <a:off x="4721411" y="5507972"/>
            <a:ext cx="420656" cy="324714"/>
          </a:xfrm>
          <a:prstGeom prst="roundRect">
            <a:avLst>
              <a:gd name="adj" fmla="val 16667"/>
            </a:avLst>
          </a:prstGeom>
          <a:solidFill>
            <a:sysClr val="window" lastClr="FFFFFF">
              <a:lumMod val="65000"/>
            </a:sys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black"/>
                </a:solidFill>
                <a:effectLst/>
                <a:uLnTx/>
                <a:uFillTx/>
                <a:latin typeface="Calibri"/>
                <a:ea typeface="+mn-ea"/>
                <a:cs typeface="Calibri" pitchFamily="34" charset="0"/>
              </a:rPr>
              <a:t>SERFF</a:t>
            </a:r>
          </a:p>
        </p:txBody>
      </p:sp>
      <p:sp>
        <p:nvSpPr>
          <p:cNvPr id="12" name="Rounded Rectangle 11"/>
          <p:cNvSpPr/>
          <p:nvPr/>
        </p:nvSpPr>
        <p:spPr bwMode="auto">
          <a:xfrm>
            <a:off x="5292080" y="5073224"/>
            <a:ext cx="1800200" cy="1301701"/>
          </a:xfrm>
          <a:prstGeom prst="roundRect">
            <a:avLst>
              <a:gd name="adj" fmla="val 9273"/>
            </a:avLst>
          </a:prstGeom>
          <a:solidFill>
            <a:srgbClr val="3A6E9F"/>
          </a:solidFill>
          <a:ln w="38100" cap="flat" cmpd="sng" algn="ctr">
            <a:noFill/>
            <a:prstDash val="solid"/>
            <a:round/>
            <a:headEnd type="none" w="med" len="med"/>
            <a:tailEnd type="none" w="med" len="med"/>
          </a:ln>
          <a:effectLst/>
        </p:spPr>
        <p:txBody>
          <a:bodyPr wrap="none" anchor="ctr" anchorCtr="1"/>
          <a:lstStyle/>
          <a:p>
            <a:pPr algn="ctr" fontAlgn="auto">
              <a:lnSpc>
                <a:spcPct val="90000"/>
              </a:lnSpc>
              <a:spcBef>
                <a:spcPct val="50000"/>
              </a:spcBef>
              <a:spcAft>
                <a:spcPts val="0"/>
              </a:spcAft>
              <a:buClr>
                <a:srgbClr val="4F81BD"/>
              </a:buClr>
              <a:defRPr/>
            </a:pPr>
            <a:endParaRPr lang="en-US" sz="1200" b="1" dirty="0">
              <a:solidFill>
                <a:prstClr val="white"/>
              </a:solidFill>
              <a:latin typeface="Calibri"/>
              <a:ea typeface="+mn-ea"/>
              <a:cs typeface="Calibri" pitchFamily="34" charset="0"/>
            </a:endParaRPr>
          </a:p>
        </p:txBody>
      </p:sp>
      <p:sp>
        <p:nvSpPr>
          <p:cNvPr id="13" name="Rounded Rectangle 197"/>
          <p:cNvSpPr>
            <a:spLocks noChangeArrowheads="1"/>
          </p:cNvSpPr>
          <p:nvPr/>
        </p:nvSpPr>
        <p:spPr bwMode="auto">
          <a:xfrm>
            <a:off x="5436096" y="5549152"/>
            <a:ext cx="1512168" cy="293480"/>
          </a:xfrm>
          <a:prstGeom prst="roundRect">
            <a:avLst>
              <a:gd name="adj" fmla="val 16667"/>
            </a:avLst>
          </a:prstGeom>
          <a:noFill/>
          <a:ln w="38100" algn="ctr">
            <a:noFill/>
            <a:round/>
            <a:headEnd/>
            <a:tailEnd/>
          </a:ln>
        </p:spPr>
        <p:txBody>
          <a:bodyPr wrap="none" anchor="ctr" anchorCtr="1"/>
          <a:lstStyle/>
          <a:p>
            <a:pPr algn="ctr">
              <a:lnSpc>
                <a:spcPct val="90000"/>
              </a:lnSpc>
              <a:spcBef>
                <a:spcPct val="50000"/>
              </a:spcBef>
              <a:buClr>
                <a:srgbClr val="4F81BD"/>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Data </a:t>
            </a:r>
            <a:r>
              <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rPr>
              <a:t>Quality Services</a:t>
            </a:r>
          </a:p>
        </p:txBody>
      </p:sp>
      <p:sp>
        <p:nvSpPr>
          <p:cNvPr id="14" name="Rounded Rectangle 13"/>
          <p:cNvSpPr/>
          <p:nvPr/>
        </p:nvSpPr>
        <p:spPr bwMode="auto">
          <a:xfrm>
            <a:off x="1979712" y="5073224"/>
            <a:ext cx="1202057" cy="1296143"/>
          </a:xfrm>
          <a:prstGeom prst="roundRect">
            <a:avLst>
              <a:gd name="adj" fmla="val 9327"/>
            </a:avLst>
          </a:prstGeom>
          <a:solidFill>
            <a:srgbClr val="3A6E9F"/>
          </a:solidFill>
          <a:ln w="38100" cap="flat" cmpd="sng" algn="ctr">
            <a:noFill/>
            <a:prstDash val="solid"/>
            <a:round/>
            <a:headEnd type="none" w="med" len="med"/>
            <a:tailEnd type="none" w="med" len="med"/>
          </a:ln>
          <a:effectLst/>
        </p:spPr>
        <p:txBody>
          <a:bodyPr wrap="none" anchor="ctr" anchorCtr="1"/>
          <a:lstStyle/>
          <a:p>
            <a:pPr algn="ctr" fontAlgn="auto">
              <a:lnSpc>
                <a:spcPct val="90000"/>
              </a:lnSpc>
              <a:spcBef>
                <a:spcPct val="50000"/>
              </a:spcBef>
              <a:spcAft>
                <a:spcPts val="0"/>
              </a:spcAft>
              <a:buClr>
                <a:srgbClr val="4F81BD"/>
              </a:buClr>
              <a:defRPr/>
            </a:pPr>
            <a:endParaRPr lang="en-US" sz="1200" b="1" dirty="0">
              <a:solidFill>
                <a:prstClr val="white"/>
              </a:solidFill>
              <a:latin typeface="Calibri"/>
              <a:ea typeface="+mn-ea"/>
              <a:cs typeface="Calibri" pitchFamily="34" charset="0"/>
            </a:endParaRPr>
          </a:p>
        </p:txBody>
      </p:sp>
      <p:sp>
        <p:nvSpPr>
          <p:cNvPr id="15" name="Rounded Rectangle 227"/>
          <p:cNvSpPr>
            <a:spLocks noChangeArrowheads="1"/>
          </p:cNvSpPr>
          <p:nvPr/>
        </p:nvSpPr>
        <p:spPr bwMode="auto">
          <a:xfrm>
            <a:off x="1979712" y="5145232"/>
            <a:ext cx="1194662" cy="293480"/>
          </a:xfrm>
          <a:prstGeom prst="roundRect">
            <a:avLst>
              <a:gd name="adj" fmla="val 16667"/>
            </a:avLst>
          </a:prstGeom>
          <a:noFill/>
          <a:ln w="38100" algn="ctr">
            <a:noFill/>
            <a:round/>
            <a:headEnd/>
            <a:tailEnd/>
          </a:ln>
        </p:spPr>
        <p:txBody>
          <a:bodyPr wrap="none" anchor="ctr" anchorCtr="1"/>
          <a:lstStyle/>
          <a:p>
            <a:pPr algn="ctr">
              <a:lnSpc>
                <a:spcPct val="90000"/>
              </a:lnSpc>
              <a:spcBef>
                <a:spcPct val="50000"/>
              </a:spcBef>
              <a:buClr>
                <a:srgbClr val="4F81BD"/>
              </a:buClr>
            </a:pPr>
            <a:r>
              <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rPr>
              <a:t>Enterprise</a:t>
            </a:r>
            <a:br>
              <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rPr>
            </a:br>
            <a:r>
              <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rPr>
              <a:t>Financials</a:t>
            </a:r>
          </a:p>
        </p:txBody>
      </p:sp>
      <p:sp>
        <p:nvSpPr>
          <p:cNvPr id="16" name="Rounded Rectangle 15"/>
          <p:cNvSpPr/>
          <p:nvPr/>
        </p:nvSpPr>
        <p:spPr bwMode="auto">
          <a:xfrm rot="16200000">
            <a:off x="4462492" y="862252"/>
            <a:ext cx="363033" cy="7920881"/>
          </a:xfrm>
          <a:prstGeom prst="roundRect">
            <a:avLst/>
          </a:prstGeom>
          <a:solidFill>
            <a:srgbClr val="3A6E9F"/>
          </a:solidFill>
          <a:ln w="38100" cap="flat" cmpd="sng" algn="ctr">
            <a:noFill/>
            <a:prstDash val="solid"/>
            <a:round/>
            <a:headEnd type="none" w="med" len="med"/>
            <a:tailEnd type="none" w="med" len="med"/>
          </a:ln>
          <a:effectLst/>
        </p:spPr>
        <p:txBody>
          <a:bodyPr vert="vert" wrap="none" lIns="68644" tIns="34322" rIns="68644" bIns="34322" anchor="ctr" anchorCtr="1"/>
          <a:lstStyle/>
          <a:p>
            <a:pPr algn="ctr" fontAlgn="auto">
              <a:lnSpc>
                <a:spcPct val="90000"/>
              </a:lnSpc>
              <a:spcBef>
                <a:spcPct val="50000"/>
              </a:spcBef>
              <a:spcAft>
                <a:spcPts val="0"/>
              </a:spcAft>
              <a:buClr>
                <a:srgbClr val="4F81BD"/>
              </a:buClr>
              <a:defRPr/>
            </a:pPr>
            <a:endParaRPr lang="en-US" sz="800" b="1" dirty="0">
              <a:solidFill>
                <a:prstClr val="white"/>
              </a:solidFill>
              <a:latin typeface="Calibri"/>
              <a:ea typeface="+mn-ea"/>
              <a:cs typeface="Calibri" pitchFamily="34" charset="0"/>
            </a:endParaRPr>
          </a:p>
        </p:txBody>
      </p:sp>
      <p:sp>
        <p:nvSpPr>
          <p:cNvPr id="17" name="Rounded Rectangle 16"/>
          <p:cNvSpPr/>
          <p:nvPr/>
        </p:nvSpPr>
        <p:spPr bwMode="auto">
          <a:xfrm>
            <a:off x="291531" y="2178858"/>
            <a:ext cx="302515" cy="4176464"/>
          </a:xfrm>
          <a:prstGeom prst="roundRect">
            <a:avLst/>
          </a:prstGeom>
          <a:solidFill>
            <a:srgbClr val="3A6E9F"/>
          </a:solidFill>
          <a:ln w="38100" cap="flat" cmpd="sng" algn="ctr">
            <a:noFill/>
            <a:prstDash val="solid"/>
            <a:round/>
            <a:headEnd type="none" w="med" len="med"/>
            <a:tailEnd type="none" w="med" len="med"/>
          </a:ln>
          <a:effectLst/>
        </p:spPr>
        <p:txBody>
          <a:bodyPr vert="vert270" wrap="none" lIns="68644" tIns="34322" rIns="68644" bIns="34322" anchor="ctr" anchorCtr="1"/>
          <a:lstStyle/>
          <a:p>
            <a:pPr algn="ctr" fontAlgn="auto">
              <a:lnSpc>
                <a:spcPct val="90000"/>
              </a:lnSpc>
              <a:spcBef>
                <a:spcPct val="50000"/>
              </a:spcBef>
              <a:spcAft>
                <a:spcPts val="0"/>
              </a:spcAft>
              <a:buClr>
                <a:srgbClr val="4F81BD"/>
              </a:buClr>
              <a:defRPr/>
            </a:pPr>
            <a:endParaRPr lang="en-US" sz="800" b="1" dirty="0">
              <a:solidFill>
                <a:prstClr val="white"/>
              </a:solidFill>
              <a:latin typeface="Calibri"/>
              <a:ea typeface="+mn-ea"/>
              <a:cs typeface="Calibri" pitchFamily="34" charset="0"/>
            </a:endParaRPr>
          </a:p>
        </p:txBody>
      </p:sp>
      <p:sp>
        <p:nvSpPr>
          <p:cNvPr id="18" name="Rounded Rectangle 17"/>
          <p:cNvSpPr/>
          <p:nvPr/>
        </p:nvSpPr>
        <p:spPr bwMode="auto">
          <a:xfrm>
            <a:off x="3275856" y="5073224"/>
            <a:ext cx="861767" cy="1293701"/>
          </a:xfrm>
          <a:prstGeom prst="roundRect">
            <a:avLst>
              <a:gd name="adj" fmla="val 10152"/>
            </a:avLst>
          </a:prstGeom>
          <a:solidFill>
            <a:srgbClr val="3A6E9F"/>
          </a:solidFill>
          <a:ln w="38100" cap="flat" cmpd="sng" algn="ctr">
            <a:noFill/>
            <a:prstDash val="solid"/>
            <a:round/>
            <a:headEnd type="none" w="med" len="med"/>
            <a:tailEnd type="none" w="med" len="med"/>
          </a:ln>
          <a:effectLst/>
        </p:spPr>
        <p:txBody>
          <a:bodyPr wrap="none" anchor="ctr" anchorCtr="1"/>
          <a:lstStyle/>
          <a:p>
            <a:pPr algn="ctr" fontAlgn="auto">
              <a:lnSpc>
                <a:spcPct val="90000"/>
              </a:lnSpc>
              <a:spcBef>
                <a:spcPct val="50000"/>
              </a:spcBef>
              <a:spcAft>
                <a:spcPts val="0"/>
              </a:spcAft>
              <a:buClr>
                <a:srgbClr val="4F81BD"/>
              </a:buClr>
              <a:defRPr/>
            </a:pPr>
            <a:endParaRPr lang="en-US" sz="1200" b="1" dirty="0">
              <a:solidFill>
                <a:prstClr val="white"/>
              </a:solidFill>
              <a:latin typeface="Calibri"/>
              <a:ea typeface="+mn-ea"/>
              <a:cs typeface="Calibri" pitchFamily="34" charset="0"/>
            </a:endParaRPr>
          </a:p>
        </p:txBody>
      </p:sp>
      <p:sp>
        <p:nvSpPr>
          <p:cNvPr id="19" name="Rounded Rectangle 190"/>
          <p:cNvSpPr>
            <a:spLocks noChangeArrowheads="1"/>
          </p:cNvSpPr>
          <p:nvPr/>
        </p:nvSpPr>
        <p:spPr bwMode="auto">
          <a:xfrm>
            <a:off x="3347864" y="5505272"/>
            <a:ext cx="732070" cy="337360"/>
          </a:xfrm>
          <a:prstGeom prst="roundRect">
            <a:avLst>
              <a:gd name="adj" fmla="val 16667"/>
            </a:avLst>
          </a:prstGeom>
          <a:solidFill>
            <a:sysClr val="window" lastClr="FFFFFF">
              <a:lumMod val="65000"/>
            </a:sysClr>
          </a:solidFill>
          <a:ln w="38100" algn="ctr">
            <a:noFill/>
            <a:round/>
            <a:headEnd/>
            <a:tailEnd/>
          </a:ln>
        </p:spPr>
        <p:txBody>
          <a:bodyPr wrap="none" anchor="ctr" anchorCtr="1"/>
          <a:lstStyle/>
          <a:p>
            <a:pPr marL="0" marR="0" lvl="0" indent="0" algn="ctr" defTabSz="914400" eaLnBrk="1" fontAlgn="auto" latinLnBrk="0" hangingPunct="1">
              <a:lnSpc>
                <a:spcPts val="6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black"/>
                </a:solidFill>
                <a:effectLst/>
                <a:uLnTx/>
                <a:uFillTx/>
                <a:latin typeface="Calibri"/>
                <a:ea typeface="+mn-ea"/>
                <a:cs typeface="Calibri" pitchFamily="34" charset="0"/>
              </a:rPr>
              <a:t>Carrier</a:t>
            </a:r>
          </a:p>
          <a:p>
            <a:pPr marL="0" marR="0" lvl="0" indent="0" algn="ctr" defTabSz="914400" eaLnBrk="1" fontAlgn="auto" latinLnBrk="0" hangingPunct="1">
              <a:lnSpc>
                <a:spcPts val="6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black"/>
                </a:solidFill>
                <a:effectLst/>
                <a:uLnTx/>
                <a:uFillTx/>
                <a:latin typeface="Calibri"/>
                <a:ea typeface="+mn-ea"/>
                <a:cs typeface="Calibri" pitchFamily="34" charset="0"/>
              </a:rPr>
              <a:t>Systems</a:t>
            </a:r>
          </a:p>
        </p:txBody>
      </p:sp>
      <p:sp>
        <p:nvSpPr>
          <p:cNvPr id="20" name="Rounded Rectangle 19"/>
          <p:cNvSpPr/>
          <p:nvPr/>
        </p:nvSpPr>
        <p:spPr bwMode="auto">
          <a:xfrm>
            <a:off x="683568" y="5073224"/>
            <a:ext cx="1239100" cy="1296143"/>
          </a:xfrm>
          <a:prstGeom prst="roundRect">
            <a:avLst>
              <a:gd name="adj" fmla="val 10194"/>
            </a:avLst>
          </a:prstGeom>
          <a:solidFill>
            <a:srgbClr val="3A6E9F"/>
          </a:solidFill>
          <a:ln w="38100" cap="flat" cmpd="sng" algn="ctr">
            <a:noFill/>
            <a:prstDash val="solid"/>
            <a:round/>
            <a:headEnd type="none" w="med" len="med"/>
            <a:tailEnd type="none" w="med" len="med"/>
          </a:ln>
          <a:effectLst/>
        </p:spPr>
        <p:txBody>
          <a:bodyPr wrap="none" anchor="ctr" anchorCtr="1"/>
          <a:lstStyle/>
          <a:p>
            <a:pPr algn="ctr" fontAlgn="auto">
              <a:lnSpc>
                <a:spcPct val="90000"/>
              </a:lnSpc>
              <a:spcBef>
                <a:spcPct val="50000"/>
              </a:spcBef>
              <a:spcAft>
                <a:spcPts val="0"/>
              </a:spcAft>
              <a:buClr>
                <a:srgbClr val="4F81BD"/>
              </a:buClr>
              <a:defRPr/>
            </a:pPr>
            <a:endParaRPr lang="en-US" sz="1200" b="1" dirty="0">
              <a:solidFill>
                <a:prstClr val="white"/>
              </a:solidFill>
              <a:latin typeface="Calibri"/>
              <a:ea typeface="+mn-ea"/>
              <a:cs typeface="Calibri" pitchFamily="34" charset="0"/>
            </a:endParaRPr>
          </a:p>
        </p:txBody>
      </p:sp>
      <p:sp>
        <p:nvSpPr>
          <p:cNvPr id="21" name="Rounded Rectangle 104"/>
          <p:cNvSpPr>
            <a:spLocks noChangeArrowheads="1"/>
          </p:cNvSpPr>
          <p:nvPr/>
        </p:nvSpPr>
        <p:spPr bwMode="auto">
          <a:xfrm>
            <a:off x="755576" y="5145232"/>
            <a:ext cx="1194662" cy="293480"/>
          </a:xfrm>
          <a:prstGeom prst="roundRect">
            <a:avLst>
              <a:gd name="adj" fmla="val 16667"/>
            </a:avLst>
          </a:prstGeom>
          <a:noFill/>
          <a:ln w="38100" algn="ctr">
            <a:noFill/>
            <a:round/>
            <a:headEnd/>
            <a:tailEnd/>
          </a:ln>
        </p:spPr>
        <p:txBody>
          <a:bodyPr wrap="none" anchor="ctr" anchorCtr="1"/>
          <a:lstStyle/>
          <a:p>
            <a:pPr algn="ctr">
              <a:lnSpc>
                <a:spcPct val="50000"/>
              </a:lnSpc>
              <a:spcBef>
                <a:spcPct val="50000"/>
              </a:spcBef>
              <a:buClr>
                <a:srgbClr val="4F81BD"/>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Premium </a:t>
            </a:r>
          </a:p>
          <a:p>
            <a:pPr algn="ctr">
              <a:lnSpc>
                <a:spcPct val="50000"/>
              </a:lnSpc>
              <a:spcBef>
                <a:spcPct val="50000"/>
              </a:spcBef>
              <a:buClr>
                <a:srgbClr val="4F81BD"/>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Processing</a:t>
            </a:r>
            <a:endPar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endParaRPr>
          </a:p>
        </p:txBody>
      </p:sp>
      <p:sp>
        <p:nvSpPr>
          <p:cNvPr id="22" name="TextBox 213"/>
          <p:cNvSpPr txBox="1">
            <a:spLocks noChangeArrowheads="1"/>
          </p:cNvSpPr>
          <p:nvPr/>
        </p:nvSpPr>
        <p:spPr bwMode="auto">
          <a:xfrm>
            <a:off x="5392616" y="5073224"/>
            <a:ext cx="1554918" cy="258532"/>
          </a:xfrm>
          <a:prstGeom prst="rect">
            <a:avLst/>
          </a:prstGeom>
          <a:noFill/>
          <a:ln w="9525">
            <a:noFill/>
            <a:miter lim="800000"/>
            <a:headEnd/>
            <a:tailEnd/>
          </a:ln>
        </p:spPr>
        <p:txBody>
          <a:bodyPr wrap="square">
            <a:spAutoFit/>
          </a:bodyPr>
          <a:lstStyle/>
          <a:p>
            <a:pPr algn="ctr">
              <a:lnSpc>
                <a:spcPct val="90000"/>
              </a:lnSpc>
              <a:spcBef>
                <a:spcPct val="50000"/>
              </a:spcBef>
              <a:buClr>
                <a:srgbClr val="667263"/>
              </a:buClr>
            </a:pPr>
            <a:r>
              <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rPr>
              <a:t>Data Management</a:t>
            </a:r>
          </a:p>
        </p:txBody>
      </p:sp>
      <p:sp>
        <p:nvSpPr>
          <p:cNvPr id="23" name="TextBox 21"/>
          <p:cNvSpPr txBox="1">
            <a:spLocks noChangeArrowheads="1"/>
          </p:cNvSpPr>
          <p:nvPr/>
        </p:nvSpPr>
        <p:spPr bwMode="auto">
          <a:xfrm>
            <a:off x="456637" y="3453980"/>
            <a:ext cx="2103279" cy="321956"/>
          </a:xfrm>
          <a:prstGeom prst="rect">
            <a:avLst/>
          </a:prstGeom>
          <a:noFill/>
          <a:ln w="9525">
            <a:noFill/>
            <a:miter lim="800000"/>
            <a:headEnd/>
            <a:tailEnd/>
          </a:ln>
        </p:spPr>
        <p:txBody>
          <a:bodyPr lIns="68644" tIns="34322" rIns="68644" bIns="34322">
            <a:spAutoFit/>
          </a:bodyPr>
          <a:lstStyle/>
          <a:p>
            <a:pPr algn="ctr">
              <a:lnSpc>
                <a:spcPct val="90000"/>
              </a:lnSpc>
              <a:spcBef>
                <a:spcPct val="50000"/>
              </a:spcBef>
              <a:buClr>
                <a:srgbClr val="667263"/>
              </a:buClr>
            </a:pPr>
            <a:r>
              <a:rPr lang="en-US" sz="600" b="1" dirty="0">
                <a:solidFill>
                  <a:srgbClr val="000000"/>
                </a:solidFill>
                <a:latin typeface="Calibri"/>
                <a:ea typeface="+mn-ea"/>
                <a:cs typeface="Calibri" pitchFamily="34" charset="0"/>
              </a:rPr>
              <a:t>Integrated Eligibility</a:t>
            </a:r>
            <a:br>
              <a:rPr lang="en-US" sz="600" b="1" dirty="0">
                <a:solidFill>
                  <a:srgbClr val="000000"/>
                </a:solidFill>
                <a:latin typeface="Calibri"/>
                <a:ea typeface="+mn-ea"/>
                <a:cs typeface="Calibri" pitchFamily="34" charset="0"/>
              </a:rPr>
            </a:br>
            <a:r>
              <a:rPr lang="en-US" sz="600" b="1" dirty="0">
                <a:solidFill>
                  <a:srgbClr val="000000"/>
                </a:solidFill>
                <a:latin typeface="Calibri"/>
                <a:ea typeface="+mn-ea"/>
                <a:cs typeface="Calibri" pitchFamily="34" charset="0"/>
              </a:rPr>
              <a:t>Social Services </a:t>
            </a:r>
          </a:p>
        </p:txBody>
      </p:sp>
      <p:sp>
        <p:nvSpPr>
          <p:cNvPr id="24" name="Rounded Rectangle 23"/>
          <p:cNvSpPr/>
          <p:nvPr/>
        </p:nvSpPr>
        <p:spPr bwMode="auto">
          <a:xfrm>
            <a:off x="6516216" y="2264912"/>
            <a:ext cx="862635" cy="2309799"/>
          </a:xfrm>
          <a:prstGeom prst="roundRect">
            <a:avLst>
              <a:gd name="adj" fmla="val 11088"/>
            </a:avLst>
          </a:prstGeom>
          <a:solidFill>
            <a:srgbClr val="3A6E9F"/>
          </a:solidFill>
          <a:ln w="38100" cap="flat" cmpd="sng" algn="ctr">
            <a:noFill/>
            <a:prstDash val="solid"/>
            <a:round/>
            <a:headEnd type="none" w="med" len="med"/>
            <a:tailEnd type="none" w="med" len="med"/>
          </a:ln>
          <a:effectLst/>
        </p:spPr>
        <p:txBody>
          <a:bodyPr vert="vert270" wrap="none" anchor="ctr" anchorCtr="1"/>
          <a:lstStyle/>
          <a:p>
            <a:pPr algn="ctr" fontAlgn="auto">
              <a:lnSpc>
                <a:spcPct val="90000"/>
              </a:lnSpc>
              <a:spcBef>
                <a:spcPct val="50000"/>
              </a:spcBef>
              <a:spcAft>
                <a:spcPts val="0"/>
              </a:spcAft>
              <a:buClr>
                <a:srgbClr val="4F81BD"/>
              </a:buClr>
              <a:defRPr/>
            </a:pPr>
            <a:endParaRPr lang="en-US" sz="800" b="1" dirty="0">
              <a:solidFill>
                <a:prstClr val="white"/>
              </a:solidFill>
              <a:latin typeface="Calibri"/>
              <a:ea typeface="+mn-ea"/>
              <a:cs typeface="Calibri" pitchFamily="34" charset="0"/>
            </a:endParaRPr>
          </a:p>
        </p:txBody>
      </p:sp>
      <p:sp>
        <p:nvSpPr>
          <p:cNvPr id="25" name="TextBox 172"/>
          <p:cNvSpPr txBox="1">
            <a:spLocks noChangeArrowheads="1"/>
          </p:cNvSpPr>
          <p:nvPr/>
        </p:nvSpPr>
        <p:spPr bwMode="auto">
          <a:xfrm>
            <a:off x="6575443" y="2238312"/>
            <a:ext cx="759810" cy="424732"/>
          </a:xfrm>
          <a:prstGeom prst="rect">
            <a:avLst/>
          </a:prstGeom>
          <a:noFill/>
          <a:ln w="9525">
            <a:noFill/>
            <a:miter lim="800000"/>
            <a:headEnd/>
            <a:tailEnd/>
          </a:ln>
        </p:spPr>
        <p:txBody>
          <a:bodyPr wrap="square">
            <a:spAutoFit/>
          </a:bodyPr>
          <a:lstStyle/>
          <a:p>
            <a:pPr algn="ctr">
              <a:lnSpc>
                <a:spcPct val="90000"/>
              </a:lnSpc>
              <a:spcBef>
                <a:spcPts val="0"/>
              </a:spcBef>
              <a:buClr>
                <a:srgbClr val="667263"/>
              </a:buClr>
            </a:pPr>
            <a:r>
              <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rPr>
              <a:t>Business </a:t>
            </a:r>
            <a:endPar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endParaRPr>
          </a:p>
          <a:p>
            <a:pPr algn="ctr">
              <a:lnSpc>
                <a:spcPct val="90000"/>
              </a:lnSpc>
              <a:spcBef>
                <a:spcPts val="0"/>
              </a:spcBef>
              <a:buClr>
                <a:srgbClr val="667263"/>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Rules</a:t>
            </a:r>
            <a:endPar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endParaRPr>
          </a:p>
        </p:txBody>
      </p:sp>
      <p:sp>
        <p:nvSpPr>
          <p:cNvPr id="26" name="Rounded Rectangle 180"/>
          <p:cNvSpPr>
            <a:spLocks noChangeArrowheads="1"/>
          </p:cNvSpPr>
          <p:nvPr/>
        </p:nvSpPr>
        <p:spPr bwMode="auto">
          <a:xfrm>
            <a:off x="6588224" y="4065114"/>
            <a:ext cx="720080" cy="424568"/>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a:t>
            </a:r>
          </a:p>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Policy</a:t>
            </a:r>
          </a:p>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 </a:t>
            </a:r>
            <a:r>
              <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rPr>
              <a:t>Modeling</a:t>
            </a:r>
          </a:p>
        </p:txBody>
      </p:sp>
      <p:sp>
        <p:nvSpPr>
          <p:cNvPr id="27" name="Rounded Rectangle 181"/>
          <p:cNvSpPr>
            <a:spLocks noChangeArrowheads="1"/>
          </p:cNvSpPr>
          <p:nvPr/>
        </p:nvSpPr>
        <p:spPr bwMode="auto">
          <a:xfrm>
            <a:off x="6588224" y="3555343"/>
            <a:ext cx="720080" cy="464185"/>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Natural</a:t>
            </a:r>
          </a:p>
          <a:p>
            <a:pPr algn="ctr">
              <a:lnSpc>
                <a:spcPct val="90000"/>
              </a:lnSpc>
              <a:spcBef>
                <a:spcPts val="0"/>
              </a:spcBef>
              <a:buClr>
                <a:srgbClr val="4F81BD"/>
              </a:buClr>
            </a:pPr>
            <a:r>
              <a:rPr lang="en-US" sz="900" b="1" dirty="0" err="1" smtClean="0">
                <a:solidFill>
                  <a:prstClr val="white"/>
                </a:solidFill>
                <a:effectLst>
                  <a:outerShdw blurRad="38100" dist="38100" dir="2700000" algn="tl">
                    <a:srgbClr val="000000">
                      <a:alpha val="43137"/>
                    </a:srgbClr>
                  </a:outerShdw>
                </a:effectLst>
                <a:latin typeface="Calibri"/>
                <a:ea typeface="+mn-ea"/>
                <a:cs typeface="Calibri" pitchFamily="34" charset="0"/>
              </a:rPr>
              <a:t>Languate</a:t>
            </a:r>
            <a:endPar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endParaRPr>
          </a:p>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Rule Author.</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28" name="Rounded Rectangle 27"/>
          <p:cNvSpPr/>
          <p:nvPr/>
        </p:nvSpPr>
        <p:spPr bwMode="auto">
          <a:xfrm>
            <a:off x="323528" y="1112784"/>
            <a:ext cx="8280919" cy="402152"/>
          </a:xfrm>
          <a:prstGeom prst="roundRect">
            <a:avLst/>
          </a:prstGeom>
          <a:solidFill>
            <a:srgbClr val="3A6E9F"/>
          </a:solidFill>
          <a:ln w="38100" cap="flat" cmpd="sng" algn="ctr">
            <a:noFill/>
            <a:prstDash val="solid"/>
            <a:round/>
            <a:headEnd type="none" w="med" len="med"/>
            <a:tailEnd type="none" w="med" len="med"/>
          </a:ln>
          <a:effectLst/>
        </p:spPr>
        <p:txBody>
          <a:bodyPr wrap="none" lIns="68644" tIns="34322" rIns="68644" bIns="34322" anchor="ctr" anchorCtr="1"/>
          <a:lstStyle/>
          <a:p>
            <a:pPr algn="ctr" fontAlgn="auto">
              <a:lnSpc>
                <a:spcPct val="90000"/>
              </a:lnSpc>
              <a:spcBef>
                <a:spcPct val="50000"/>
              </a:spcBef>
              <a:spcAft>
                <a:spcPts val="0"/>
              </a:spcAft>
              <a:buClr>
                <a:srgbClr val="4F81BD"/>
              </a:buClr>
              <a:defRPr/>
            </a:pPr>
            <a:endParaRPr lang="en-US" sz="1200" b="1" dirty="0">
              <a:solidFill>
                <a:prstClr val="white"/>
              </a:solidFill>
              <a:latin typeface="Calibri"/>
              <a:ea typeface="+mn-ea"/>
              <a:cs typeface="Calibri" pitchFamily="34" charset="0"/>
            </a:endParaRPr>
          </a:p>
        </p:txBody>
      </p:sp>
      <p:pic>
        <p:nvPicPr>
          <p:cNvPr id="29" name="Picture 14" descr="C:\BRIAN\ORCL Logos\Corporate Illustrations\Group\Group\Group.gif"/>
          <p:cNvPicPr>
            <a:picLocks noChangeAspect="1" noChangeArrowheads="1"/>
          </p:cNvPicPr>
          <p:nvPr/>
        </p:nvPicPr>
        <p:blipFill>
          <a:blip r:embed="rId2" cstate="print"/>
          <a:srcRect/>
          <a:stretch>
            <a:fillRect/>
          </a:stretch>
        </p:blipFill>
        <p:spPr bwMode="auto">
          <a:xfrm>
            <a:off x="3059831" y="824752"/>
            <a:ext cx="588233" cy="678562"/>
          </a:xfrm>
          <a:prstGeom prst="rect">
            <a:avLst/>
          </a:prstGeom>
          <a:noFill/>
          <a:ln w="9525">
            <a:noFill/>
            <a:miter lim="800000"/>
            <a:headEnd/>
            <a:tailEnd/>
          </a:ln>
        </p:spPr>
      </p:pic>
      <p:sp>
        <p:nvSpPr>
          <p:cNvPr id="30" name="TextBox 67"/>
          <p:cNvSpPr txBox="1">
            <a:spLocks noChangeArrowheads="1"/>
          </p:cNvSpPr>
          <p:nvPr/>
        </p:nvSpPr>
        <p:spPr bwMode="auto">
          <a:xfrm>
            <a:off x="3419871" y="1184792"/>
            <a:ext cx="1111851" cy="207814"/>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1000" b="1" dirty="0">
                <a:solidFill>
                  <a:srgbClr val="FFFFFF"/>
                </a:solidFill>
                <a:effectLst>
                  <a:outerShdw blurRad="38100" dist="38100" dir="2700000" algn="tl">
                    <a:srgbClr val="000000">
                      <a:alpha val="43137"/>
                    </a:srgbClr>
                  </a:outerShdw>
                </a:effectLst>
                <a:latin typeface="Calibri"/>
                <a:ea typeface="+mn-ea"/>
                <a:cs typeface="Calibri" pitchFamily="34" charset="0"/>
              </a:rPr>
              <a:t>Employers</a:t>
            </a:r>
          </a:p>
        </p:txBody>
      </p:sp>
      <p:sp>
        <p:nvSpPr>
          <p:cNvPr id="31" name="TextBox 98"/>
          <p:cNvSpPr txBox="1">
            <a:spLocks noChangeArrowheads="1"/>
          </p:cNvSpPr>
          <p:nvPr/>
        </p:nvSpPr>
        <p:spPr bwMode="auto">
          <a:xfrm>
            <a:off x="1403647" y="1184792"/>
            <a:ext cx="1111851" cy="207814"/>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1000" b="1" dirty="0">
                <a:solidFill>
                  <a:srgbClr val="FFFFFF"/>
                </a:solidFill>
                <a:effectLst>
                  <a:outerShdw blurRad="38100" dist="38100" dir="2700000" algn="tl">
                    <a:srgbClr val="000000">
                      <a:alpha val="43137"/>
                    </a:srgbClr>
                  </a:outerShdw>
                </a:effectLst>
                <a:latin typeface="Calibri"/>
                <a:ea typeface="+mn-ea"/>
                <a:cs typeface="Calibri" pitchFamily="34" charset="0"/>
              </a:rPr>
              <a:t>Vermonters</a:t>
            </a:r>
          </a:p>
        </p:txBody>
      </p:sp>
      <p:grpSp>
        <p:nvGrpSpPr>
          <p:cNvPr id="32" name="Group 112"/>
          <p:cNvGrpSpPr>
            <a:grpSpLocks/>
          </p:cNvGrpSpPr>
          <p:nvPr/>
        </p:nvGrpSpPr>
        <p:grpSpPr bwMode="auto">
          <a:xfrm>
            <a:off x="467543" y="896760"/>
            <a:ext cx="1177483" cy="614299"/>
            <a:chOff x="1143000" y="228600"/>
            <a:chExt cx="968125" cy="457200"/>
          </a:xfrm>
        </p:grpSpPr>
        <p:pic>
          <p:nvPicPr>
            <p:cNvPr id="33" name="Picture 8" descr="C:\Documents and Settings\btmurphy\Desktop\GRAPHICS\Mom&amp;Baby.png"/>
            <p:cNvPicPr>
              <a:picLocks noChangeAspect="1" noChangeArrowheads="1"/>
            </p:cNvPicPr>
            <p:nvPr/>
          </p:nvPicPr>
          <p:blipFill>
            <a:blip r:embed="rId3" cstate="print"/>
            <a:srcRect/>
            <a:stretch>
              <a:fillRect/>
            </a:stretch>
          </p:blipFill>
          <p:spPr bwMode="auto">
            <a:xfrm>
              <a:off x="1946533" y="272823"/>
              <a:ext cx="164592" cy="366941"/>
            </a:xfrm>
            <a:prstGeom prst="rect">
              <a:avLst/>
            </a:prstGeom>
            <a:noFill/>
            <a:ln w="9525">
              <a:noFill/>
              <a:miter lim="800000"/>
              <a:headEnd/>
              <a:tailEnd/>
            </a:ln>
          </p:spPr>
        </p:pic>
        <p:pic>
          <p:nvPicPr>
            <p:cNvPr id="34" name="Picture 10" descr="C:\Documents and Settings\btmurphy\Desktop\GRAPHICS\Stakeholders.png"/>
            <p:cNvPicPr>
              <a:picLocks noChangeAspect="1" noChangeArrowheads="1"/>
            </p:cNvPicPr>
            <p:nvPr/>
          </p:nvPicPr>
          <p:blipFill>
            <a:blip r:embed="rId4" cstate="print"/>
            <a:srcRect l="22713"/>
            <a:stretch>
              <a:fillRect/>
            </a:stretch>
          </p:blipFill>
          <p:spPr bwMode="auto">
            <a:xfrm flipH="1">
              <a:off x="1143000" y="228600"/>
              <a:ext cx="762001" cy="457200"/>
            </a:xfrm>
            <a:prstGeom prst="rect">
              <a:avLst/>
            </a:prstGeom>
            <a:noFill/>
            <a:ln w="9525">
              <a:noFill/>
              <a:miter lim="800000"/>
              <a:headEnd/>
              <a:tailEnd/>
            </a:ln>
          </p:spPr>
        </p:pic>
      </p:grpSp>
      <p:sp>
        <p:nvSpPr>
          <p:cNvPr id="35" name="TextBox 129"/>
          <p:cNvSpPr txBox="1">
            <a:spLocks noChangeArrowheads="1"/>
          </p:cNvSpPr>
          <p:nvPr/>
        </p:nvSpPr>
        <p:spPr bwMode="auto">
          <a:xfrm>
            <a:off x="5292079" y="1184792"/>
            <a:ext cx="864096" cy="207814"/>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10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Carriers</a:t>
            </a:r>
            <a:endParaRPr lang="en-US" sz="1000" b="1" dirty="0">
              <a:solidFill>
                <a:srgbClr val="FFFFFF"/>
              </a:solidFill>
              <a:effectLst>
                <a:outerShdw blurRad="38100" dist="38100" dir="2700000" algn="tl">
                  <a:srgbClr val="000000">
                    <a:alpha val="43137"/>
                  </a:srgbClr>
                </a:outerShdw>
              </a:effectLst>
              <a:latin typeface="Calibri"/>
              <a:ea typeface="+mn-ea"/>
              <a:cs typeface="Calibri" pitchFamily="34" charset="0"/>
            </a:endParaRPr>
          </a:p>
        </p:txBody>
      </p:sp>
      <p:pic>
        <p:nvPicPr>
          <p:cNvPr id="36" name="Picture 33" descr="C:\BRIAN\ORCL Logos\Corporate Illustrations\BizPartnerApplication\BizPartnerApplication\BizPartnerApplication.gif"/>
          <p:cNvPicPr>
            <a:picLocks noChangeAspect="1" noChangeArrowheads="1"/>
          </p:cNvPicPr>
          <p:nvPr/>
        </p:nvPicPr>
        <p:blipFill>
          <a:blip r:embed="rId5" cstate="print"/>
          <a:srcRect/>
          <a:stretch>
            <a:fillRect/>
          </a:stretch>
        </p:blipFill>
        <p:spPr bwMode="auto">
          <a:xfrm>
            <a:off x="4878329" y="859407"/>
            <a:ext cx="588233" cy="621561"/>
          </a:xfrm>
          <a:prstGeom prst="rect">
            <a:avLst/>
          </a:prstGeom>
          <a:noFill/>
          <a:ln w="9525">
            <a:noFill/>
            <a:miter lim="800000"/>
            <a:headEnd/>
            <a:tailEnd/>
          </a:ln>
        </p:spPr>
      </p:pic>
      <p:sp>
        <p:nvSpPr>
          <p:cNvPr id="37" name="TextBox 134"/>
          <p:cNvSpPr txBox="1">
            <a:spLocks noChangeArrowheads="1"/>
          </p:cNvSpPr>
          <p:nvPr/>
        </p:nvSpPr>
        <p:spPr bwMode="auto">
          <a:xfrm>
            <a:off x="7308303" y="1184792"/>
            <a:ext cx="1111851" cy="207814"/>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10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State Workers</a:t>
            </a:r>
            <a:endParaRPr lang="en-US" sz="1000" b="1" dirty="0">
              <a:solidFill>
                <a:srgbClr val="FFFFFF"/>
              </a:solidFill>
              <a:effectLst>
                <a:outerShdw blurRad="38100" dist="38100" dir="2700000" algn="tl">
                  <a:srgbClr val="000000">
                    <a:alpha val="43137"/>
                  </a:srgbClr>
                </a:outerShdw>
              </a:effectLst>
              <a:latin typeface="Calibri"/>
              <a:ea typeface="+mn-ea"/>
              <a:cs typeface="Calibri" pitchFamily="34" charset="0"/>
            </a:endParaRPr>
          </a:p>
        </p:txBody>
      </p:sp>
      <p:pic>
        <p:nvPicPr>
          <p:cNvPr id="38" name="Picture 3" descr="C:\BRIAN\ORCL Logos\Corporate Illustrations\MultiChannelService\MultiChannelService\MultiChannelService.gif"/>
          <p:cNvPicPr>
            <a:picLocks noChangeAspect="1" noChangeArrowheads="1"/>
          </p:cNvPicPr>
          <p:nvPr/>
        </p:nvPicPr>
        <p:blipFill>
          <a:blip r:embed="rId6" cstate="print"/>
          <a:srcRect/>
          <a:stretch>
            <a:fillRect/>
          </a:stretch>
        </p:blipFill>
        <p:spPr bwMode="auto">
          <a:xfrm>
            <a:off x="6620190" y="870914"/>
            <a:ext cx="875812" cy="586275"/>
          </a:xfrm>
          <a:prstGeom prst="rect">
            <a:avLst/>
          </a:prstGeom>
          <a:noFill/>
          <a:ln w="9525">
            <a:noFill/>
            <a:miter lim="800000"/>
            <a:headEnd/>
            <a:tailEnd/>
          </a:ln>
        </p:spPr>
      </p:pic>
      <p:pic>
        <p:nvPicPr>
          <p:cNvPr id="39" name="Picture 5" descr="C:\BRIAN\ORCL Logos\Corporate Illustrations\Partners\Partners\Partners.gif"/>
          <p:cNvPicPr>
            <a:picLocks noChangeAspect="1" noChangeArrowheads="1"/>
          </p:cNvPicPr>
          <p:nvPr/>
        </p:nvPicPr>
        <p:blipFill>
          <a:blip r:embed="rId7" cstate="print"/>
          <a:srcRect/>
          <a:stretch>
            <a:fillRect/>
          </a:stretch>
        </p:blipFill>
        <p:spPr bwMode="auto">
          <a:xfrm>
            <a:off x="2699791" y="1184792"/>
            <a:ext cx="340322" cy="262035"/>
          </a:xfrm>
          <a:prstGeom prst="rect">
            <a:avLst/>
          </a:prstGeom>
          <a:noFill/>
          <a:ln w="9525">
            <a:noFill/>
            <a:miter lim="800000"/>
            <a:headEnd/>
            <a:tailEnd/>
          </a:ln>
        </p:spPr>
      </p:pic>
      <p:pic>
        <p:nvPicPr>
          <p:cNvPr id="40" name="Picture 2" descr="C:\My Pictures\DEMO_ICONS\Email5.bmp"/>
          <p:cNvPicPr>
            <a:picLocks noChangeAspect="1" noChangeArrowheads="1"/>
          </p:cNvPicPr>
          <p:nvPr/>
        </p:nvPicPr>
        <p:blipFill>
          <a:blip r:embed="rId8" cstate="print"/>
          <a:srcRect/>
          <a:stretch>
            <a:fillRect/>
          </a:stretch>
        </p:blipFill>
        <p:spPr bwMode="auto">
          <a:xfrm>
            <a:off x="3881575" y="1729668"/>
            <a:ext cx="560970" cy="465922"/>
          </a:xfrm>
          <a:prstGeom prst="rect">
            <a:avLst/>
          </a:prstGeom>
          <a:noFill/>
          <a:ln w="9525">
            <a:noFill/>
            <a:miter lim="800000"/>
            <a:headEnd/>
            <a:tailEnd/>
          </a:ln>
        </p:spPr>
      </p:pic>
      <p:pic>
        <p:nvPicPr>
          <p:cNvPr id="41" name="Picture 6" descr="C:\My Pictures\DEMO_ICONS\Web5.bmp"/>
          <p:cNvPicPr>
            <a:picLocks noChangeAspect="1" noChangeArrowheads="1"/>
          </p:cNvPicPr>
          <p:nvPr/>
        </p:nvPicPr>
        <p:blipFill>
          <a:blip r:embed="rId9" cstate="print"/>
          <a:srcRect/>
          <a:stretch>
            <a:fillRect/>
          </a:stretch>
        </p:blipFill>
        <p:spPr bwMode="auto">
          <a:xfrm>
            <a:off x="618379" y="1738213"/>
            <a:ext cx="465486" cy="456008"/>
          </a:xfrm>
          <a:prstGeom prst="rect">
            <a:avLst/>
          </a:prstGeom>
          <a:noFill/>
          <a:ln w="9525">
            <a:noFill/>
            <a:miter lim="800000"/>
            <a:headEnd/>
            <a:tailEnd/>
          </a:ln>
        </p:spPr>
      </p:pic>
      <p:pic>
        <p:nvPicPr>
          <p:cNvPr id="42" name="Picture 7" descr="C:\My Pictures\DEMO_ICONS\Chat5.bmp"/>
          <p:cNvPicPr>
            <a:picLocks noChangeAspect="1" noChangeArrowheads="1"/>
          </p:cNvPicPr>
          <p:nvPr/>
        </p:nvPicPr>
        <p:blipFill>
          <a:blip r:embed="rId10" cstate="print"/>
          <a:srcRect/>
          <a:stretch>
            <a:fillRect/>
          </a:stretch>
        </p:blipFill>
        <p:spPr bwMode="auto">
          <a:xfrm>
            <a:off x="5637229" y="1749702"/>
            <a:ext cx="560970" cy="436183"/>
          </a:xfrm>
          <a:prstGeom prst="rect">
            <a:avLst/>
          </a:prstGeom>
          <a:noFill/>
          <a:ln w="9525">
            <a:noFill/>
            <a:miter lim="800000"/>
            <a:headEnd/>
            <a:tailEnd/>
          </a:ln>
        </p:spPr>
      </p:pic>
      <p:pic>
        <p:nvPicPr>
          <p:cNvPr id="43" name="Picture 8" descr="C:\My Pictures\DEMO_ICONS\CallBack5.bmp"/>
          <p:cNvPicPr>
            <a:picLocks noChangeAspect="1" noChangeArrowheads="1"/>
          </p:cNvPicPr>
          <p:nvPr/>
        </p:nvPicPr>
        <p:blipFill>
          <a:blip r:embed="rId11" cstate="print"/>
          <a:srcRect b="29084"/>
          <a:stretch>
            <a:fillRect/>
          </a:stretch>
        </p:blipFill>
        <p:spPr bwMode="auto">
          <a:xfrm>
            <a:off x="3557416" y="1620535"/>
            <a:ext cx="382412" cy="397188"/>
          </a:xfrm>
          <a:prstGeom prst="rect">
            <a:avLst/>
          </a:prstGeom>
          <a:noFill/>
          <a:effectLst>
            <a:reflection blurRad="6350" stA="52000" endA="300" endPos="35000" dir="5400000" sy="-100000" algn="bl" rotWithShape="0"/>
          </a:effectLst>
        </p:spPr>
      </p:pic>
      <p:pic>
        <p:nvPicPr>
          <p:cNvPr id="44" name="Picture 9" descr="C:\My Pictures\DEMO_ICONS\Phone5.bmp"/>
          <p:cNvPicPr>
            <a:picLocks noChangeAspect="1" noChangeArrowheads="1"/>
          </p:cNvPicPr>
          <p:nvPr/>
        </p:nvPicPr>
        <p:blipFill>
          <a:blip r:embed="rId12" cstate="print"/>
          <a:srcRect/>
          <a:stretch>
            <a:fillRect/>
          </a:stretch>
        </p:blipFill>
        <p:spPr bwMode="auto">
          <a:xfrm>
            <a:off x="2196723" y="1666081"/>
            <a:ext cx="441615" cy="406444"/>
          </a:xfrm>
          <a:prstGeom prst="rect">
            <a:avLst/>
          </a:prstGeom>
          <a:noFill/>
          <a:ln w="9525">
            <a:noFill/>
            <a:miter lim="800000"/>
            <a:headEnd/>
            <a:tailEnd/>
          </a:ln>
        </p:spPr>
      </p:pic>
      <p:sp>
        <p:nvSpPr>
          <p:cNvPr id="45" name="TextBox 140"/>
          <p:cNvSpPr txBox="1">
            <a:spLocks noChangeArrowheads="1"/>
          </p:cNvSpPr>
          <p:nvPr/>
        </p:nvSpPr>
        <p:spPr bwMode="auto">
          <a:xfrm>
            <a:off x="1427748" y="1796797"/>
            <a:ext cx="571099" cy="152414"/>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600" b="1" dirty="0">
                <a:solidFill>
                  <a:srgbClr val="000000"/>
                </a:solidFill>
                <a:latin typeface="Calibri"/>
                <a:ea typeface="+mn-ea"/>
                <a:cs typeface="Calibri" pitchFamily="34" charset="0"/>
              </a:rPr>
              <a:t>Web</a:t>
            </a:r>
          </a:p>
        </p:txBody>
      </p:sp>
      <p:sp>
        <p:nvSpPr>
          <p:cNvPr id="46" name="TextBox 141"/>
          <p:cNvSpPr txBox="1">
            <a:spLocks noChangeArrowheads="1"/>
          </p:cNvSpPr>
          <p:nvPr/>
        </p:nvSpPr>
        <p:spPr bwMode="auto">
          <a:xfrm>
            <a:off x="2483767" y="1760856"/>
            <a:ext cx="865570" cy="152414"/>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600" b="1" dirty="0">
                <a:solidFill>
                  <a:srgbClr val="000000"/>
                </a:solidFill>
                <a:latin typeface="Calibri"/>
                <a:ea typeface="+mn-ea"/>
                <a:cs typeface="Calibri" pitchFamily="34" charset="0"/>
              </a:rPr>
              <a:t>Phone, IVR</a:t>
            </a:r>
          </a:p>
        </p:txBody>
      </p:sp>
      <p:sp>
        <p:nvSpPr>
          <p:cNvPr id="47" name="TextBox 142"/>
          <p:cNvSpPr txBox="1">
            <a:spLocks noChangeArrowheads="1"/>
          </p:cNvSpPr>
          <p:nvPr/>
        </p:nvSpPr>
        <p:spPr bwMode="auto">
          <a:xfrm>
            <a:off x="3390807" y="1796797"/>
            <a:ext cx="713872" cy="152414"/>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600" b="1" dirty="0">
                <a:solidFill>
                  <a:srgbClr val="000000"/>
                </a:solidFill>
                <a:latin typeface="Calibri"/>
                <a:ea typeface="+mn-ea"/>
                <a:cs typeface="Calibri" pitchFamily="34" charset="0"/>
              </a:rPr>
              <a:t>Email</a:t>
            </a:r>
          </a:p>
        </p:txBody>
      </p:sp>
      <p:sp>
        <p:nvSpPr>
          <p:cNvPr id="48" name="TextBox 143"/>
          <p:cNvSpPr txBox="1">
            <a:spLocks noChangeArrowheads="1"/>
          </p:cNvSpPr>
          <p:nvPr/>
        </p:nvSpPr>
        <p:spPr bwMode="auto">
          <a:xfrm>
            <a:off x="4372339" y="1796797"/>
            <a:ext cx="713872" cy="152414"/>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600" b="1" dirty="0">
                <a:solidFill>
                  <a:srgbClr val="000000"/>
                </a:solidFill>
                <a:latin typeface="Calibri"/>
                <a:ea typeface="+mn-ea"/>
                <a:cs typeface="Calibri" pitchFamily="34" charset="0"/>
              </a:rPr>
              <a:t>Text</a:t>
            </a:r>
          </a:p>
        </p:txBody>
      </p:sp>
      <p:sp>
        <p:nvSpPr>
          <p:cNvPr id="49" name="TextBox 144"/>
          <p:cNvSpPr txBox="1">
            <a:spLocks noChangeArrowheads="1"/>
          </p:cNvSpPr>
          <p:nvPr/>
        </p:nvSpPr>
        <p:spPr bwMode="auto">
          <a:xfrm>
            <a:off x="3978419" y="1748697"/>
            <a:ext cx="713872" cy="152414"/>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600" b="1" dirty="0">
                <a:solidFill>
                  <a:srgbClr val="000000"/>
                </a:solidFill>
                <a:latin typeface="Calibri"/>
                <a:ea typeface="+mn-ea"/>
                <a:cs typeface="Calibri" pitchFamily="34" charset="0"/>
              </a:rPr>
              <a:t>Chat</a:t>
            </a:r>
          </a:p>
        </p:txBody>
      </p:sp>
      <p:sp>
        <p:nvSpPr>
          <p:cNvPr id="50" name="TextBox 145"/>
          <p:cNvSpPr txBox="1">
            <a:spLocks noChangeArrowheads="1"/>
          </p:cNvSpPr>
          <p:nvPr/>
        </p:nvSpPr>
        <p:spPr bwMode="auto">
          <a:xfrm>
            <a:off x="5436095" y="1832864"/>
            <a:ext cx="990497" cy="152414"/>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600" b="1" dirty="0">
                <a:solidFill>
                  <a:srgbClr val="000000"/>
                </a:solidFill>
                <a:latin typeface="Calibri"/>
                <a:ea typeface="+mn-ea"/>
                <a:cs typeface="Calibri" pitchFamily="34" charset="0"/>
              </a:rPr>
              <a:t>Local Office</a:t>
            </a:r>
          </a:p>
        </p:txBody>
      </p:sp>
      <p:sp>
        <p:nvSpPr>
          <p:cNvPr id="51" name="Rounded Rectangle 120"/>
          <p:cNvSpPr>
            <a:spLocks noChangeArrowheads="1"/>
          </p:cNvSpPr>
          <p:nvPr/>
        </p:nvSpPr>
        <p:spPr bwMode="auto">
          <a:xfrm>
            <a:off x="323527" y="1544832"/>
            <a:ext cx="8280920" cy="576064"/>
          </a:xfrm>
          <a:prstGeom prst="roundRect">
            <a:avLst>
              <a:gd name="adj" fmla="val 16667"/>
            </a:avLst>
          </a:prstGeom>
          <a:solidFill>
            <a:sysClr val="window" lastClr="FFFFFF"/>
          </a:solidFill>
          <a:ln w="12700" algn="ctr">
            <a:solidFill>
              <a:srgbClr val="1F497D"/>
            </a:solidFill>
            <a:prstDash val="sysDash"/>
            <a:round/>
            <a:headEnd/>
            <a:tailEnd/>
          </a:ln>
        </p:spPr>
        <p:txBody>
          <a:bodyPr wrap="none" lIns="68644" tIns="34322" rIns="68644" bIns="34322"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smtClean="0">
              <a:ln>
                <a:noFill/>
              </a:ln>
              <a:solidFill>
                <a:srgbClr val="FFFFFF"/>
              </a:solidFill>
              <a:effectLst/>
              <a:uLnTx/>
              <a:uFillTx/>
              <a:latin typeface="Calibri"/>
              <a:ea typeface="+mn-ea"/>
              <a:cs typeface="Calibri" pitchFamily="34" charset="0"/>
            </a:endParaRPr>
          </a:p>
        </p:txBody>
      </p:sp>
      <p:pic>
        <p:nvPicPr>
          <p:cNvPr id="52" name="Picture 2" descr="C:\My Pictures\DEMO_ICONS\Email5.bmp"/>
          <p:cNvPicPr>
            <a:picLocks noChangeAspect="1" noChangeArrowheads="1"/>
          </p:cNvPicPr>
          <p:nvPr/>
        </p:nvPicPr>
        <p:blipFill>
          <a:blip r:embed="rId8" cstate="print"/>
          <a:srcRect/>
          <a:stretch>
            <a:fillRect/>
          </a:stretch>
        </p:blipFill>
        <p:spPr bwMode="auto">
          <a:xfrm>
            <a:off x="4067943" y="1616840"/>
            <a:ext cx="560970" cy="465922"/>
          </a:xfrm>
          <a:prstGeom prst="rect">
            <a:avLst/>
          </a:prstGeom>
          <a:noFill/>
          <a:ln w="9525">
            <a:noFill/>
            <a:miter lim="800000"/>
            <a:headEnd/>
            <a:tailEnd/>
          </a:ln>
        </p:spPr>
      </p:pic>
      <p:pic>
        <p:nvPicPr>
          <p:cNvPr id="53" name="Picture 6" descr="C:\My Pictures\DEMO_ICONS\Web5.bmp"/>
          <p:cNvPicPr>
            <a:picLocks noChangeAspect="1" noChangeArrowheads="1"/>
          </p:cNvPicPr>
          <p:nvPr/>
        </p:nvPicPr>
        <p:blipFill>
          <a:blip r:embed="rId9" cstate="print"/>
          <a:srcRect/>
          <a:stretch>
            <a:fillRect/>
          </a:stretch>
        </p:blipFill>
        <p:spPr bwMode="auto">
          <a:xfrm>
            <a:off x="1691679" y="1616840"/>
            <a:ext cx="465486" cy="456008"/>
          </a:xfrm>
          <a:prstGeom prst="rect">
            <a:avLst/>
          </a:prstGeom>
          <a:noFill/>
          <a:ln w="9525">
            <a:noFill/>
            <a:miter lim="800000"/>
            <a:headEnd/>
            <a:tailEnd/>
          </a:ln>
        </p:spPr>
      </p:pic>
      <p:pic>
        <p:nvPicPr>
          <p:cNvPr id="54" name="Picture 9" descr="C:\My Pictures\DEMO_ICONS\Phone5.bmp"/>
          <p:cNvPicPr>
            <a:picLocks noChangeAspect="1" noChangeArrowheads="1"/>
          </p:cNvPicPr>
          <p:nvPr/>
        </p:nvPicPr>
        <p:blipFill>
          <a:blip r:embed="rId12" cstate="print"/>
          <a:srcRect/>
          <a:stretch>
            <a:fillRect/>
          </a:stretch>
        </p:blipFill>
        <p:spPr bwMode="auto">
          <a:xfrm>
            <a:off x="3203847" y="1616840"/>
            <a:ext cx="441615" cy="406444"/>
          </a:xfrm>
          <a:prstGeom prst="rect">
            <a:avLst/>
          </a:prstGeom>
          <a:noFill/>
          <a:ln w="9525">
            <a:noFill/>
            <a:miter lim="800000"/>
            <a:headEnd/>
            <a:tailEnd/>
          </a:ln>
        </p:spPr>
      </p:pic>
      <p:pic>
        <p:nvPicPr>
          <p:cNvPr id="55" name="Picture 10" descr="C:\My Pictures\DEMO_ICONS\blue_case.bmp"/>
          <p:cNvPicPr>
            <a:picLocks noChangeAspect="1" noChangeArrowheads="1"/>
          </p:cNvPicPr>
          <p:nvPr/>
        </p:nvPicPr>
        <p:blipFill>
          <a:blip r:embed="rId13" cstate="print"/>
          <a:srcRect/>
          <a:stretch>
            <a:fillRect/>
          </a:stretch>
        </p:blipFill>
        <p:spPr bwMode="auto">
          <a:xfrm>
            <a:off x="5580111" y="1616840"/>
            <a:ext cx="477422" cy="465922"/>
          </a:xfrm>
          <a:prstGeom prst="rect">
            <a:avLst/>
          </a:prstGeom>
          <a:noFill/>
          <a:ln w="9525">
            <a:noFill/>
            <a:miter lim="800000"/>
            <a:headEnd/>
            <a:tailEnd/>
          </a:ln>
        </p:spPr>
      </p:pic>
      <p:sp>
        <p:nvSpPr>
          <p:cNvPr id="56" name="TextBox 140"/>
          <p:cNvSpPr txBox="1">
            <a:spLocks noChangeArrowheads="1"/>
          </p:cNvSpPr>
          <p:nvPr/>
        </p:nvSpPr>
        <p:spPr bwMode="auto">
          <a:xfrm>
            <a:off x="1259631" y="1760856"/>
            <a:ext cx="571099" cy="193964"/>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900" b="1" dirty="0">
                <a:solidFill>
                  <a:srgbClr val="000000"/>
                </a:solidFill>
                <a:latin typeface="Calibri"/>
                <a:ea typeface="+mn-ea"/>
                <a:cs typeface="Calibri" pitchFamily="34" charset="0"/>
              </a:rPr>
              <a:t>Web</a:t>
            </a:r>
          </a:p>
        </p:txBody>
      </p:sp>
      <p:sp>
        <p:nvSpPr>
          <p:cNvPr id="57" name="TextBox 141"/>
          <p:cNvSpPr txBox="1">
            <a:spLocks noChangeArrowheads="1"/>
          </p:cNvSpPr>
          <p:nvPr/>
        </p:nvSpPr>
        <p:spPr bwMode="auto">
          <a:xfrm>
            <a:off x="2483767" y="1688848"/>
            <a:ext cx="868672" cy="318613"/>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900" b="1" dirty="0">
                <a:solidFill>
                  <a:srgbClr val="000000"/>
                </a:solidFill>
                <a:latin typeface="Calibri"/>
                <a:ea typeface="+mn-ea"/>
                <a:cs typeface="Calibri" pitchFamily="34" charset="0"/>
              </a:rPr>
              <a:t>Phone, </a:t>
            </a:r>
            <a:br>
              <a:rPr lang="en-US" sz="900" b="1" dirty="0">
                <a:solidFill>
                  <a:srgbClr val="000000"/>
                </a:solidFill>
                <a:latin typeface="Calibri"/>
                <a:ea typeface="+mn-ea"/>
                <a:cs typeface="Calibri" pitchFamily="34" charset="0"/>
              </a:rPr>
            </a:br>
            <a:r>
              <a:rPr lang="en-US" sz="900" b="1" dirty="0">
                <a:solidFill>
                  <a:srgbClr val="000000"/>
                </a:solidFill>
                <a:latin typeface="Calibri"/>
                <a:ea typeface="+mn-ea"/>
                <a:cs typeface="Calibri" pitchFamily="34" charset="0"/>
              </a:rPr>
              <a:t>Fax, IVR</a:t>
            </a:r>
          </a:p>
        </p:txBody>
      </p:sp>
      <p:sp>
        <p:nvSpPr>
          <p:cNvPr id="58" name="TextBox 142"/>
          <p:cNvSpPr txBox="1">
            <a:spLocks noChangeArrowheads="1"/>
          </p:cNvSpPr>
          <p:nvPr/>
        </p:nvSpPr>
        <p:spPr bwMode="auto">
          <a:xfrm>
            <a:off x="4571999" y="1688848"/>
            <a:ext cx="713872" cy="318613"/>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900" b="1" dirty="0">
                <a:solidFill>
                  <a:srgbClr val="000000"/>
                </a:solidFill>
                <a:latin typeface="Calibri"/>
                <a:ea typeface="+mn-ea"/>
                <a:cs typeface="Calibri" pitchFamily="34" charset="0"/>
              </a:rPr>
              <a:t>Email,</a:t>
            </a:r>
            <a:br>
              <a:rPr lang="en-US" sz="900" b="1" dirty="0">
                <a:solidFill>
                  <a:srgbClr val="000000"/>
                </a:solidFill>
                <a:latin typeface="Calibri"/>
                <a:ea typeface="+mn-ea"/>
                <a:cs typeface="Calibri" pitchFamily="34" charset="0"/>
              </a:rPr>
            </a:br>
            <a:r>
              <a:rPr lang="en-US" sz="900" b="1" dirty="0">
                <a:solidFill>
                  <a:srgbClr val="000000"/>
                </a:solidFill>
                <a:latin typeface="Calibri"/>
                <a:ea typeface="+mn-ea"/>
                <a:cs typeface="Calibri" pitchFamily="34" charset="0"/>
              </a:rPr>
              <a:t>Imaging</a:t>
            </a:r>
          </a:p>
        </p:txBody>
      </p:sp>
      <p:sp>
        <p:nvSpPr>
          <p:cNvPr id="59" name="TextBox 145"/>
          <p:cNvSpPr txBox="1">
            <a:spLocks noChangeArrowheads="1"/>
          </p:cNvSpPr>
          <p:nvPr/>
        </p:nvSpPr>
        <p:spPr bwMode="auto">
          <a:xfrm>
            <a:off x="5868143" y="1688848"/>
            <a:ext cx="936808" cy="318613"/>
          </a:xfrm>
          <a:prstGeom prst="rect">
            <a:avLst/>
          </a:prstGeom>
          <a:noFill/>
          <a:ln w="9525">
            <a:noFill/>
            <a:miter lim="800000"/>
            <a:headEnd/>
            <a:tailEnd/>
          </a:ln>
        </p:spPr>
        <p:txBody>
          <a:bodyPr wrap="square" lIns="68644" tIns="34322" rIns="68644" bIns="34322">
            <a:spAutoFit/>
          </a:bodyPr>
          <a:lstStyle/>
          <a:p>
            <a:pPr algn="ctr">
              <a:lnSpc>
                <a:spcPct val="90000"/>
              </a:lnSpc>
              <a:spcBef>
                <a:spcPct val="50000"/>
              </a:spcBef>
              <a:buClr>
                <a:srgbClr val="667263"/>
              </a:buClr>
            </a:pPr>
            <a:r>
              <a:rPr lang="en-US" sz="900" b="1" dirty="0">
                <a:solidFill>
                  <a:srgbClr val="000000"/>
                </a:solidFill>
                <a:latin typeface="Calibri"/>
                <a:ea typeface="+mn-ea"/>
                <a:cs typeface="Calibri" pitchFamily="34" charset="0"/>
              </a:rPr>
              <a:t>Local</a:t>
            </a:r>
            <a:br>
              <a:rPr lang="en-US" sz="900" b="1" dirty="0">
                <a:solidFill>
                  <a:srgbClr val="000000"/>
                </a:solidFill>
                <a:latin typeface="Calibri"/>
                <a:ea typeface="+mn-ea"/>
                <a:cs typeface="Calibri" pitchFamily="34" charset="0"/>
              </a:rPr>
            </a:br>
            <a:r>
              <a:rPr lang="en-US" sz="900" b="1" dirty="0">
                <a:solidFill>
                  <a:srgbClr val="000000"/>
                </a:solidFill>
                <a:latin typeface="Calibri"/>
                <a:ea typeface="+mn-ea"/>
                <a:cs typeface="Calibri" pitchFamily="34" charset="0"/>
              </a:rPr>
              <a:t>Office</a:t>
            </a:r>
          </a:p>
        </p:txBody>
      </p:sp>
      <p:grpSp>
        <p:nvGrpSpPr>
          <p:cNvPr id="60" name="Group 249"/>
          <p:cNvGrpSpPr/>
          <p:nvPr/>
        </p:nvGrpSpPr>
        <p:grpSpPr>
          <a:xfrm>
            <a:off x="827583" y="1616840"/>
            <a:ext cx="499711" cy="380147"/>
            <a:chOff x="1662016" y="1420064"/>
            <a:chExt cx="560684" cy="412046"/>
          </a:xfrm>
          <a:effectLst>
            <a:reflection blurRad="6350" stA="52000" endA="300" endPos="35000" dir="5400000" sy="-100000" algn="bl" rotWithShape="0"/>
          </a:effectLst>
        </p:grpSpPr>
        <p:pic>
          <p:nvPicPr>
            <p:cNvPr id="61" name="Picture 8" descr="C:\My Pictures\iStockPhoto\OraclePublicSectorLaptop.gif"/>
            <p:cNvPicPr>
              <a:picLocks noChangeAspect="1" noChangeArrowheads="1"/>
            </p:cNvPicPr>
            <p:nvPr/>
          </p:nvPicPr>
          <p:blipFill>
            <a:blip r:embed="rId14" cstate="print"/>
            <a:srcRect/>
            <a:stretch>
              <a:fillRect/>
            </a:stretch>
          </p:blipFill>
          <p:spPr bwMode="auto">
            <a:xfrm>
              <a:off x="1662016" y="1420064"/>
              <a:ext cx="560684" cy="412046"/>
            </a:xfrm>
            <a:prstGeom prst="rect">
              <a:avLst/>
            </a:prstGeom>
            <a:noFill/>
          </p:spPr>
        </p:pic>
        <p:pic>
          <p:nvPicPr>
            <p:cNvPr id="62" name="Picture 45" descr="C:\BRIAN\ORCL Logos\Corporate Illustrations\DataBase\DataBase\Database.gif"/>
            <p:cNvPicPr>
              <a:picLocks noChangeAspect="1" noChangeArrowheads="1"/>
            </p:cNvPicPr>
            <p:nvPr/>
          </p:nvPicPr>
          <p:blipFill>
            <a:blip r:embed="rId15" cstate="print"/>
            <a:srcRect/>
            <a:stretch>
              <a:fillRect/>
            </a:stretch>
          </p:blipFill>
          <p:spPr bwMode="auto">
            <a:xfrm>
              <a:off x="2079825" y="1523174"/>
              <a:ext cx="129975" cy="155970"/>
            </a:xfrm>
            <a:prstGeom prst="rect">
              <a:avLst/>
            </a:prstGeom>
            <a:noFill/>
            <a:ln w="9525">
              <a:noFill/>
              <a:miter lim="800000"/>
              <a:headEnd/>
              <a:tailEnd/>
            </a:ln>
          </p:spPr>
        </p:pic>
      </p:grpSp>
      <p:sp>
        <p:nvSpPr>
          <p:cNvPr id="63" name="Rounded Rectangle 62"/>
          <p:cNvSpPr/>
          <p:nvPr/>
        </p:nvSpPr>
        <p:spPr bwMode="auto">
          <a:xfrm>
            <a:off x="779074" y="2601556"/>
            <a:ext cx="2439220" cy="962011"/>
          </a:xfrm>
          <a:prstGeom prst="roundRect">
            <a:avLst/>
          </a:prstGeom>
          <a:solidFill>
            <a:srgbClr val="1F497D">
              <a:lumMod val="40000"/>
              <a:lumOff val="6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64" name="Rounded Rectangle 63"/>
          <p:cNvSpPr/>
          <p:nvPr/>
        </p:nvSpPr>
        <p:spPr bwMode="auto">
          <a:xfrm>
            <a:off x="3232974" y="2601556"/>
            <a:ext cx="2439220" cy="963224"/>
          </a:xfrm>
          <a:prstGeom prst="roundRect">
            <a:avLst/>
          </a:prstGeom>
          <a:solidFill>
            <a:srgbClr val="4F81BD">
              <a:lumMod val="20000"/>
              <a:lumOff val="8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a:ln>
                <a:noFill/>
              </a:ln>
              <a:solidFill>
                <a:prstClr val="white"/>
              </a:solidFill>
              <a:effectLst/>
              <a:uLnTx/>
              <a:uFillTx/>
              <a:latin typeface="Calibri"/>
              <a:ea typeface="+mn-ea"/>
              <a:cs typeface="Calibri" pitchFamily="34" charset="0"/>
            </a:endParaRPr>
          </a:p>
        </p:txBody>
      </p:sp>
      <p:sp>
        <p:nvSpPr>
          <p:cNvPr id="65" name="Rounded Rectangle 9"/>
          <p:cNvSpPr>
            <a:spLocks noChangeArrowheads="1"/>
          </p:cNvSpPr>
          <p:nvPr/>
        </p:nvSpPr>
        <p:spPr bwMode="auto">
          <a:xfrm>
            <a:off x="3279713" y="2965494"/>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Marketing</a:t>
            </a:r>
          </a:p>
        </p:txBody>
      </p:sp>
      <p:sp>
        <p:nvSpPr>
          <p:cNvPr id="66" name="Rounded Rectangle 65"/>
          <p:cNvSpPr/>
          <p:nvPr/>
        </p:nvSpPr>
        <p:spPr bwMode="auto">
          <a:xfrm>
            <a:off x="1030298" y="2710736"/>
            <a:ext cx="1822842" cy="232921"/>
          </a:xfrm>
          <a:prstGeom prst="roundRect">
            <a:avLst/>
          </a:prstGeom>
          <a:solidFill>
            <a:srgbClr val="1F497D">
              <a:lumMod val="40000"/>
              <a:lumOff val="6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a:ln>
                  <a:noFill/>
                </a:ln>
                <a:solidFill>
                  <a:prstClr val="black"/>
                </a:solidFill>
                <a:effectLst/>
                <a:uLnTx/>
                <a:uFillTx/>
                <a:latin typeface="Calibri"/>
                <a:ea typeface="+mn-ea"/>
                <a:cs typeface="Calibri" pitchFamily="34" charset="0"/>
              </a:rPr>
              <a:t>Government Benefit Programs</a:t>
            </a:r>
            <a:r>
              <a:rPr kumimoji="0" lang="en-US" sz="400" b="1" i="0" u="none" strike="noStrike" kern="0" cap="none" spc="0" normalizeH="0" baseline="0" noProof="0" dirty="0">
                <a:ln>
                  <a:noFill/>
                </a:ln>
                <a:solidFill>
                  <a:prstClr val="black"/>
                </a:solidFill>
                <a:effectLst/>
                <a:uLnTx/>
                <a:uFillTx/>
                <a:latin typeface="Calibri"/>
                <a:ea typeface="+mn-ea"/>
                <a:cs typeface="Calibri" pitchFamily="34" charset="0"/>
              </a:rPr>
              <a:t/>
            </a:r>
            <a:br>
              <a:rPr kumimoji="0" lang="en-US" sz="400" b="1" i="0" u="none" strike="noStrike" kern="0" cap="none" spc="0" normalizeH="0" baseline="0" noProof="0" dirty="0">
                <a:ln>
                  <a:noFill/>
                </a:ln>
                <a:solidFill>
                  <a:prstClr val="black"/>
                </a:solidFill>
                <a:effectLst/>
                <a:uLnTx/>
                <a:uFillTx/>
                <a:latin typeface="Calibri"/>
                <a:ea typeface="+mn-ea"/>
                <a:cs typeface="Calibri" pitchFamily="34" charset="0"/>
              </a:rPr>
            </a:br>
            <a:r>
              <a:rPr kumimoji="0" lang="en-US" sz="400" b="1" i="0" u="none" strike="noStrike" kern="0" cap="none" spc="0" normalizeH="0" baseline="0" noProof="0" dirty="0">
                <a:ln>
                  <a:noFill/>
                </a:ln>
                <a:solidFill>
                  <a:prstClr val="black"/>
                </a:solidFill>
                <a:effectLst/>
                <a:uLnTx/>
                <a:uFillTx/>
                <a:latin typeface="Calibri"/>
                <a:ea typeface="+mn-ea"/>
                <a:cs typeface="Calibri" pitchFamily="34" charset="0"/>
              </a:rPr>
              <a:t>(TANF, SNAP, Medicaid, CHIP, ERDC, Other)</a:t>
            </a:r>
          </a:p>
        </p:txBody>
      </p:sp>
      <p:sp>
        <p:nvSpPr>
          <p:cNvPr id="67" name="TextBox 132"/>
          <p:cNvSpPr txBox="1">
            <a:spLocks noChangeArrowheads="1"/>
          </p:cNvSpPr>
          <p:nvPr/>
        </p:nvSpPr>
        <p:spPr bwMode="auto">
          <a:xfrm>
            <a:off x="3211064" y="2607620"/>
            <a:ext cx="2475734" cy="221027"/>
          </a:xfrm>
          <a:prstGeom prst="rect">
            <a:avLst/>
          </a:prstGeom>
          <a:noFill/>
          <a:ln w="9525">
            <a:noFill/>
            <a:miter lim="800000"/>
            <a:headEnd/>
            <a:tailEnd/>
          </a:ln>
        </p:spPr>
        <p:txBody>
          <a:bodyPr>
            <a:spAutoFit/>
          </a:bodyPr>
          <a:lstStyle/>
          <a:p>
            <a:pPr algn="ctr">
              <a:lnSpc>
                <a:spcPct val="90000"/>
              </a:lnSpc>
              <a:spcBef>
                <a:spcPct val="50000"/>
              </a:spcBef>
              <a:buClr>
                <a:srgbClr val="667263"/>
              </a:buClr>
            </a:pPr>
            <a:r>
              <a:rPr lang="en-US" sz="500" b="1" dirty="0">
                <a:solidFill>
                  <a:srgbClr val="000000"/>
                </a:solidFill>
                <a:latin typeface="Calibri"/>
                <a:ea typeface="+mn-ea"/>
                <a:cs typeface="Calibri" pitchFamily="34" charset="0"/>
              </a:rPr>
              <a:t>Health Insurance Exchange</a:t>
            </a:r>
          </a:p>
        </p:txBody>
      </p:sp>
      <p:sp>
        <p:nvSpPr>
          <p:cNvPr id="68" name="Rounded Rectangle 137"/>
          <p:cNvSpPr>
            <a:spLocks noChangeArrowheads="1"/>
          </p:cNvSpPr>
          <p:nvPr/>
        </p:nvSpPr>
        <p:spPr bwMode="auto">
          <a:xfrm>
            <a:off x="779123" y="2981263"/>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Screening</a:t>
            </a:r>
          </a:p>
        </p:txBody>
      </p:sp>
      <p:sp>
        <p:nvSpPr>
          <p:cNvPr id="69" name="Rounded Rectangle 77"/>
          <p:cNvSpPr>
            <a:spLocks noChangeArrowheads="1"/>
          </p:cNvSpPr>
          <p:nvPr/>
        </p:nvSpPr>
        <p:spPr bwMode="auto">
          <a:xfrm>
            <a:off x="1411517" y="2981263"/>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Application</a:t>
            </a:r>
          </a:p>
        </p:txBody>
      </p:sp>
      <p:sp>
        <p:nvSpPr>
          <p:cNvPr id="70" name="Rounded Rectangle 78"/>
          <p:cNvSpPr>
            <a:spLocks noChangeArrowheads="1"/>
          </p:cNvSpPr>
          <p:nvPr/>
        </p:nvSpPr>
        <p:spPr bwMode="auto">
          <a:xfrm>
            <a:off x="1969545" y="2981263"/>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Intake</a:t>
            </a:r>
          </a:p>
        </p:txBody>
      </p:sp>
      <p:sp>
        <p:nvSpPr>
          <p:cNvPr id="71" name="Rounded Rectangle 79"/>
          <p:cNvSpPr>
            <a:spLocks noChangeArrowheads="1"/>
          </p:cNvSpPr>
          <p:nvPr/>
        </p:nvSpPr>
        <p:spPr bwMode="auto">
          <a:xfrm>
            <a:off x="2572777" y="2981263"/>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Verification</a:t>
            </a:r>
          </a:p>
        </p:txBody>
      </p:sp>
      <p:sp>
        <p:nvSpPr>
          <p:cNvPr id="72" name="Rounded Rectangle 81"/>
          <p:cNvSpPr>
            <a:spLocks noChangeArrowheads="1"/>
          </p:cNvSpPr>
          <p:nvPr/>
        </p:nvSpPr>
        <p:spPr bwMode="auto">
          <a:xfrm>
            <a:off x="787887" y="3244513"/>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Eligibility</a:t>
            </a:r>
          </a:p>
        </p:txBody>
      </p:sp>
      <p:sp>
        <p:nvSpPr>
          <p:cNvPr id="73" name="Rounded Rectangle 82"/>
          <p:cNvSpPr>
            <a:spLocks noChangeArrowheads="1"/>
          </p:cNvSpPr>
          <p:nvPr/>
        </p:nvSpPr>
        <p:spPr bwMode="auto">
          <a:xfrm>
            <a:off x="1418821" y="3246940"/>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Benefit</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Plan</a:t>
            </a:r>
          </a:p>
        </p:txBody>
      </p:sp>
      <p:sp>
        <p:nvSpPr>
          <p:cNvPr id="74" name="Rounded Rectangle 83"/>
          <p:cNvSpPr>
            <a:spLocks noChangeArrowheads="1"/>
          </p:cNvSpPr>
          <p:nvPr/>
        </p:nvSpPr>
        <p:spPr bwMode="auto">
          <a:xfrm>
            <a:off x="1978309" y="3246940"/>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Service </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Plans</a:t>
            </a:r>
          </a:p>
        </p:txBody>
      </p:sp>
      <p:sp>
        <p:nvSpPr>
          <p:cNvPr id="75" name="Rounded Rectangle 88"/>
          <p:cNvSpPr>
            <a:spLocks noChangeArrowheads="1"/>
          </p:cNvSpPr>
          <p:nvPr/>
        </p:nvSpPr>
        <p:spPr bwMode="auto">
          <a:xfrm>
            <a:off x="2583002" y="3248152"/>
            <a:ext cx="560874"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Provider</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Mgt.</a:t>
            </a:r>
          </a:p>
        </p:txBody>
      </p:sp>
      <p:sp>
        <p:nvSpPr>
          <p:cNvPr id="76" name="Rounded Rectangle 105"/>
          <p:cNvSpPr>
            <a:spLocks noChangeArrowheads="1"/>
          </p:cNvSpPr>
          <p:nvPr/>
        </p:nvSpPr>
        <p:spPr bwMode="auto">
          <a:xfrm>
            <a:off x="3887326" y="3229956"/>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Premium</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Billing </a:t>
            </a:r>
          </a:p>
        </p:txBody>
      </p:sp>
      <p:sp>
        <p:nvSpPr>
          <p:cNvPr id="77" name="Rounded Rectangle 106"/>
          <p:cNvSpPr>
            <a:spLocks noChangeArrowheads="1"/>
          </p:cNvSpPr>
          <p:nvPr/>
        </p:nvSpPr>
        <p:spPr bwMode="auto">
          <a:xfrm>
            <a:off x="3284096" y="3234808"/>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Enrollment</a:t>
            </a:r>
          </a:p>
        </p:txBody>
      </p:sp>
      <p:sp>
        <p:nvSpPr>
          <p:cNvPr id="78" name="Rounded Rectangle 109"/>
          <p:cNvSpPr>
            <a:spLocks noChangeArrowheads="1"/>
          </p:cNvSpPr>
          <p:nvPr/>
        </p:nvSpPr>
        <p:spPr bwMode="auto">
          <a:xfrm>
            <a:off x="3869800" y="2965494"/>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Screening</a:t>
            </a:r>
          </a:p>
        </p:txBody>
      </p:sp>
      <p:sp>
        <p:nvSpPr>
          <p:cNvPr id="79" name="Rounded Rectangle 111"/>
          <p:cNvSpPr>
            <a:spLocks noChangeArrowheads="1"/>
          </p:cNvSpPr>
          <p:nvPr/>
        </p:nvSpPr>
        <p:spPr bwMode="auto">
          <a:xfrm>
            <a:off x="5068962" y="3233594"/>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Carrier /</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Plan Mgt.</a:t>
            </a:r>
          </a:p>
        </p:txBody>
      </p:sp>
      <p:sp>
        <p:nvSpPr>
          <p:cNvPr id="80" name="Rounded Rectangle 113"/>
          <p:cNvSpPr>
            <a:spLocks noChangeArrowheads="1"/>
          </p:cNvSpPr>
          <p:nvPr/>
        </p:nvSpPr>
        <p:spPr bwMode="auto">
          <a:xfrm>
            <a:off x="5055816" y="2969132"/>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Subsidy</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Calculation</a:t>
            </a:r>
          </a:p>
        </p:txBody>
      </p:sp>
      <p:sp>
        <p:nvSpPr>
          <p:cNvPr id="81" name="TextBox 21"/>
          <p:cNvSpPr txBox="1">
            <a:spLocks noChangeArrowheads="1"/>
          </p:cNvSpPr>
          <p:nvPr/>
        </p:nvSpPr>
        <p:spPr bwMode="auto">
          <a:xfrm>
            <a:off x="890081" y="2600340"/>
            <a:ext cx="2103279" cy="221027"/>
          </a:xfrm>
          <a:prstGeom prst="rect">
            <a:avLst/>
          </a:prstGeom>
          <a:noFill/>
          <a:ln w="9525">
            <a:noFill/>
            <a:miter lim="800000"/>
            <a:headEnd/>
            <a:tailEnd/>
          </a:ln>
        </p:spPr>
        <p:txBody>
          <a:bodyPr>
            <a:spAutoFit/>
          </a:bodyPr>
          <a:lstStyle/>
          <a:p>
            <a:pPr algn="ctr">
              <a:lnSpc>
                <a:spcPct val="90000"/>
              </a:lnSpc>
              <a:spcBef>
                <a:spcPct val="50000"/>
              </a:spcBef>
              <a:buClr>
                <a:srgbClr val="667263"/>
              </a:buClr>
            </a:pPr>
            <a:r>
              <a:rPr lang="en-US" sz="500" b="1" dirty="0">
                <a:solidFill>
                  <a:srgbClr val="000000"/>
                </a:solidFill>
                <a:latin typeface="Calibri"/>
                <a:ea typeface="+mn-ea"/>
                <a:cs typeface="Calibri" pitchFamily="34" charset="0"/>
              </a:rPr>
              <a:t>Integrated Eligibility</a:t>
            </a:r>
          </a:p>
        </p:txBody>
      </p:sp>
      <p:sp>
        <p:nvSpPr>
          <p:cNvPr id="82" name="Rounded Rectangle 121"/>
          <p:cNvSpPr>
            <a:spLocks noChangeArrowheads="1"/>
          </p:cNvSpPr>
          <p:nvPr/>
        </p:nvSpPr>
        <p:spPr bwMode="auto">
          <a:xfrm>
            <a:off x="4484718" y="3234808"/>
            <a:ext cx="562335"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Premium</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Collection</a:t>
            </a:r>
          </a:p>
        </p:txBody>
      </p:sp>
      <p:sp>
        <p:nvSpPr>
          <p:cNvPr id="83" name="Rounded Rectangle 135"/>
          <p:cNvSpPr>
            <a:spLocks noChangeArrowheads="1"/>
          </p:cNvSpPr>
          <p:nvPr/>
        </p:nvSpPr>
        <p:spPr bwMode="auto">
          <a:xfrm>
            <a:off x="4468650" y="2969132"/>
            <a:ext cx="563796" cy="232921"/>
          </a:xfrm>
          <a:prstGeom prst="roundRect">
            <a:avLst>
              <a:gd name="adj" fmla="val 16667"/>
            </a:avLst>
          </a:prstGeom>
          <a:solidFill>
            <a:srgbClr val="1F497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Eligibility</a:t>
            </a:r>
          </a:p>
        </p:txBody>
      </p:sp>
      <p:sp>
        <p:nvSpPr>
          <p:cNvPr id="84" name="Rounded Rectangle 83"/>
          <p:cNvSpPr/>
          <p:nvPr/>
        </p:nvSpPr>
        <p:spPr bwMode="auto">
          <a:xfrm>
            <a:off x="3513410" y="2742278"/>
            <a:ext cx="1822842" cy="174691"/>
          </a:xfrm>
          <a:prstGeom prst="roundRect">
            <a:avLst/>
          </a:prstGeom>
          <a:solidFill>
            <a:srgbClr val="4F81BD">
              <a:lumMod val="20000"/>
              <a:lumOff val="80000"/>
            </a:srgbClr>
          </a:solidFill>
          <a:ln w="38100" cap="flat" cmpd="sng" algn="ctr">
            <a:noFill/>
            <a:prstDash val="solid"/>
            <a:round/>
            <a:headEnd type="none" w="med" len="med"/>
            <a:tailEnd type="none" w="med" len="med"/>
          </a:ln>
          <a:effectLst/>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a:ln>
                  <a:noFill/>
                </a:ln>
                <a:solidFill>
                  <a:prstClr val="black"/>
                </a:solidFill>
                <a:effectLst/>
                <a:uLnTx/>
                <a:uFillTx/>
                <a:latin typeface="Calibri"/>
                <a:ea typeface="+mn-ea"/>
                <a:cs typeface="Calibri" pitchFamily="34" charset="0"/>
              </a:rPr>
              <a:t>State Managed Offerings</a:t>
            </a:r>
            <a:br>
              <a:rPr kumimoji="0" lang="en-US" sz="500" b="1" i="0" u="none" strike="noStrike" kern="0" cap="none" spc="0" normalizeH="0" baseline="0" noProof="0" dirty="0">
                <a:ln>
                  <a:noFill/>
                </a:ln>
                <a:solidFill>
                  <a:prstClr val="black"/>
                </a:solidFill>
                <a:effectLst/>
                <a:uLnTx/>
                <a:uFillTx/>
                <a:latin typeface="Calibri"/>
                <a:ea typeface="+mn-ea"/>
                <a:cs typeface="Calibri" pitchFamily="34" charset="0"/>
              </a:rPr>
            </a:br>
            <a:r>
              <a:rPr kumimoji="0" lang="en-US" sz="500" b="1" i="0" u="none" strike="noStrike" kern="0" cap="none" spc="0" normalizeH="0" baseline="0" noProof="0" dirty="0">
                <a:ln>
                  <a:noFill/>
                </a:ln>
                <a:solidFill>
                  <a:prstClr val="black"/>
                </a:solidFill>
                <a:effectLst/>
                <a:uLnTx/>
                <a:uFillTx/>
                <a:latin typeface="Calibri"/>
                <a:ea typeface="+mn-ea"/>
                <a:cs typeface="Calibri" pitchFamily="34" charset="0"/>
              </a:rPr>
              <a:t>(</a:t>
            </a:r>
            <a:r>
              <a:rPr kumimoji="0" lang="en-US" sz="400" b="1" i="0" u="none" strike="noStrike" kern="0" cap="none" spc="0" normalizeH="0" baseline="0" noProof="0" dirty="0">
                <a:ln>
                  <a:noFill/>
                </a:ln>
                <a:solidFill>
                  <a:prstClr val="black"/>
                </a:solidFill>
                <a:effectLst/>
                <a:uLnTx/>
                <a:uFillTx/>
                <a:latin typeface="Calibri"/>
                <a:ea typeface="+mn-ea"/>
                <a:cs typeface="Calibri" pitchFamily="34" charset="0"/>
              </a:rPr>
              <a:t>Eligible for Federal Subsidiaries)</a:t>
            </a:r>
          </a:p>
        </p:txBody>
      </p:sp>
      <p:sp>
        <p:nvSpPr>
          <p:cNvPr id="85" name="Rounded Rectangle 157"/>
          <p:cNvSpPr>
            <a:spLocks noChangeArrowheads="1"/>
          </p:cNvSpPr>
          <p:nvPr/>
        </p:nvSpPr>
        <p:spPr bwMode="auto">
          <a:xfrm>
            <a:off x="787837" y="3928545"/>
            <a:ext cx="4907652" cy="380922"/>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endParaRPr kumimoji="0" lang="en-US" sz="1200" b="1" i="0" u="none" strike="noStrike" kern="0" cap="none" spc="0" normalizeH="0" baseline="0" noProof="0" dirty="0" smtClean="0">
              <a:ln>
                <a:noFill/>
              </a:ln>
              <a:solidFill>
                <a:srgbClr val="FFFFFF"/>
              </a:solidFill>
              <a:effectLst/>
              <a:uLnTx/>
              <a:uFillTx/>
              <a:latin typeface="Calibri"/>
              <a:ea typeface="+mn-ea"/>
              <a:cs typeface="Calibri" pitchFamily="34" charset="0"/>
            </a:endParaRPr>
          </a:p>
        </p:txBody>
      </p:sp>
      <p:sp>
        <p:nvSpPr>
          <p:cNvPr id="86" name="Rounded Rectangle 158"/>
          <p:cNvSpPr>
            <a:spLocks noChangeArrowheads="1"/>
          </p:cNvSpPr>
          <p:nvPr/>
        </p:nvSpPr>
        <p:spPr bwMode="auto">
          <a:xfrm>
            <a:off x="2443877" y="4019529"/>
            <a:ext cx="841312" cy="230495"/>
          </a:xfrm>
          <a:prstGeom prst="roundRect">
            <a:avLst>
              <a:gd name="adj" fmla="val 16667"/>
            </a:avLst>
          </a:prstGeom>
          <a:solidFill>
            <a:sysClr val="windowText" lastClr="00000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Activity</a:t>
            </a:r>
            <a:b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500" b="1" i="0" u="none" strike="noStrike" kern="0" cap="none" spc="0" normalizeH="0" baseline="0" noProof="0" dirty="0" smtClean="0">
                <a:ln>
                  <a:noFill/>
                </a:ln>
                <a:solidFill>
                  <a:srgbClr val="FFFFFF"/>
                </a:solidFill>
                <a:effectLst/>
                <a:uLnTx/>
                <a:uFillTx/>
                <a:latin typeface="Calibri"/>
                <a:ea typeface="+mn-ea"/>
                <a:cs typeface="Calibri" pitchFamily="34" charset="0"/>
              </a:rPr>
              <a:t>Management</a:t>
            </a:r>
          </a:p>
        </p:txBody>
      </p:sp>
      <p:sp>
        <p:nvSpPr>
          <p:cNvPr id="87" name="Rounded Rectangle 159"/>
          <p:cNvSpPr>
            <a:spLocks noChangeArrowheads="1"/>
          </p:cNvSpPr>
          <p:nvPr/>
        </p:nvSpPr>
        <p:spPr bwMode="auto">
          <a:xfrm>
            <a:off x="3812761" y="3987781"/>
            <a:ext cx="1033364" cy="262244"/>
          </a:xfrm>
          <a:prstGeom prst="roundRect">
            <a:avLst>
              <a:gd name="adj" fmla="val 16667"/>
            </a:avLst>
          </a:prstGeom>
          <a:solidFill>
            <a:sysClr val="windowText" lastClr="00000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t>SR Management</a:t>
            </a:r>
          </a:p>
        </p:txBody>
      </p:sp>
      <p:sp>
        <p:nvSpPr>
          <p:cNvPr id="88" name="Rounded Rectangle 160"/>
          <p:cNvSpPr>
            <a:spLocks noChangeArrowheads="1"/>
          </p:cNvSpPr>
          <p:nvPr/>
        </p:nvSpPr>
        <p:spPr bwMode="auto">
          <a:xfrm>
            <a:off x="2901340" y="3987781"/>
            <a:ext cx="1033364" cy="262244"/>
          </a:xfrm>
          <a:prstGeom prst="roundRect">
            <a:avLst>
              <a:gd name="adj" fmla="val 16667"/>
            </a:avLst>
          </a:prstGeom>
          <a:solidFill>
            <a:sysClr val="windowText" lastClr="00000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t>Workflow</a:t>
            </a:r>
          </a:p>
        </p:txBody>
      </p:sp>
      <p:sp>
        <p:nvSpPr>
          <p:cNvPr id="89" name="Rounded Rectangle 162"/>
          <p:cNvSpPr>
            <a:spLocks noChangeArrowheads="1"/>
          </p:cNvSpPr>
          <p:nvPr/>
        </p:nvSpPr>
        <p:spPr bwMode="auto">
          <a:xfrm>
            <a:off x="1034680" y="4008611"/>
            <a:ext cx="701093" cy="232921"/>
          </a:xfrm>
          <a:prstGeom prst="roundRect">
            <a:avLst>
              <a:gd name="adj" fmla="val 16667"/>
            </a:avLst>
          </a:prstGeom>
          <a:solidFill>
            <a:srgbClr val="4F81BD"/>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800" b="1" i="0" u="none" strike="noStrike" kern="0" cap="none" spc="0" normalizeH="0" baseline="0" noProof="0" dirty="0" smtClean="0">
                <a:ln>
                  <a:noFill/>
                </a:ln>
                <a:solidFill>
                  <a:srgbClr val="FFFFFF"/>
                </a:solidFill>
                <a:effectLst/>
                <a:uLnTx/>
                <a:uFillTx/>
                <a:latin typeface="Calibri"/>
                <a:ea typeface="+mn-ea"/>
                <a:cs typeface="Calibri" pitchFamily="34" charset="0"/>
              </a:rPr>
              <a:t>CRM Call Center</a:t>
            </a:r>
            <a:br>
              <a:rPr kumimoji="0" lang="en-US" sz="8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800" b="1" i="0" u="none" strike="noStrike" kern="0" cap="none" spc="0" normalizeH="0" baseline="0" noProof="0" dirty="0" smtClean="0">
                <a:ln>
                  <a:noFill/>
                </a:ln>
                <a:solidFill>
                  <a:srgbClr val="FFFFFF"/>
                </a:solidFill>
                <a:effectLst/>
                <a:uLnTx/>
                <a:uFillTx/>
                <a:latin typeface="Calibri"/>
                <a:ea typeface="+mn-ea"/>
                <a:cs typeface="Calibri" pitchFamily="34" charset="0"/>
              </a:rPr>
              <a:t>Case Management</a:t>
            </a:r>
          </a:p>
        </p:txBody>
      </p:sp>
      <p:sp>
        <p:nvSpPr>
          <p:cNvPr id="90" name="Rounded Rectangle 163"/>
          <p:cNvSpPr>
            <a:spLocks noChangeArrowheads="1"/>
          </p:cNvSpPr>
          <p:nvPr/>
        </p:nvSpPr>
        <p:spPr bwMode="auto">
          <a:xfrm>
            <a:off x="5146006" y="4019529"/>
            <a:ext cx="841312" cy="230495"/>
          </a:xfrm>
          <a:prstGeom prst="roundRect">
            <a:avLst>
              <a:gd name="adj" fmla="val 16667"/>
            </a:avLst>
          </a:prstGeom>
          <a:solidFill>
            <a:sysClr val="windowText" lastClr="000000"/>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t>Investigations &amp;</a:t>
            </a:r>
            <a:b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br>
            <a:r>
              <a:rPr kumimoji="0" lang="en-US" sz="900" b="1" i="0" u="none" strike="noStrike" kern="0" cap="none" spc="0" normalizeH="0" baseline="0" noProof="0" dirty="0" smtClean="0">
                <a:ln>
                  <a:noFill/>
                </a:ln>
                <a:solidFill>
                  <a:srgbClr val="FFFFFF"/>
                </a:solidFill>
                <a:effectLst/>
                <a:uLnTx/>
                <a:uFillTx/>
                <a:latin typeface="Calibri"/>
                <a:ea typeface="+mn-ea"/>
                <a:cs typeface="Calibri" pitchFamily="34" charset="0"/>
              </a:rPr>
              <a:t>Appeals</a:t>
            </a:r>
          </a:p>
        </p:txBody>
      </p:sp>
      <p:sp>
        <p:nvSpPr>
          <p:cNvPr id="91" name="Rounded Rectangle 90"/>
          <p:cNvSpPr/>
          <p:nvPr/>
        </p:nvSpPr>
        <p:spPr bwMode="auto">
          <a:xfrm>
            <a:off x="683568" y="2192904"/>
            <a:ext cx="5760640" cy="2376264"/>
          </a:xfrm>
          <a:prstGeom prst="roundRect">
            <a:avLst>
              <a:gd name="adj" fmla="val 8903"/>
            </a:avLst>
          </a:prstGeom>
          <a:solidFill>
            <a:srgbClr val="3A6E9F"/>
          </a:solidFill>
          <a:ln w="38100" cap="flat" cmpd="sng" algn="ctr">
            <a:noFill/>
            <a:prstDash val="solid"/>
            <a:round/>
            <a:headEnd type="none" w="med" len="med"/>
            <a:tailEnd type="none" w="med" len="med"/>
          </a:ln>
          <a:effectLst/>
        </p:spPr>
        <p:txBody>
          <a:bodyPr wrap="none" anchor="ctr" anchorCtr="1"/>
          <a:lstStyle/>
          <a:p>
            <a:pPr algn="ctr" fontAlgn="auto">
              <a:lnSpc>
                <a:spcPct val="90000"/>
              </a:lnSpc>
              <a:spcBef>
                <a:spcPct val="50000"/>
              </a:spcBef>
              <a:spcAft>
                <a:spcPts val="0"/>
              </a:spcAft>
              <a:buClr>
                <a:srgbClr val="4F81BD"/>
              </a:buClr>
              <a:defRPr/>
            </a:pPr>
            <a:endParaRPr lang="en-US" sz="1200" b="1" dirty="0">
              <a:solidFill>
                <a:prstClr val="white"/>
              </a:solidFill>
              <a:latin typeface="Calibri"/>
              <a:ea typeface="+mn-ea"/>
              <a:cs typeface="Calibri" pitchFamily="34" charset="0"/>
            </a:endParaRPr>
          </a:p>
        </p:txBody>
      </p:sp>
      <p:sp>
        <p:nvSpPr>
          <p:cNvPr id="92" name="Rounded Rectangle 91"/>
          <p:cNvSpPr/>
          <p:nvPr/>
        </p:nvSpPr>
        <p:spPr bwMode="auto">
          <a:xfrm>
            <a:off x="1571546" y="2480936"/>
            <a:ext cx="4824536" cy="1512168"/>
          </a:xfrm>
          <a:prstGeom prst="roundRect">
            <a:avLst>
              <a:gd name="adj" fmla="val 8180"/>
            </a:avLst>
          </a:prstGeom>
          <a:solidFill>
            <a:srgbClr val="26C714">
              <a:alpha val="50000"/>
            </a:srgbClr>
          </a:solidFill>
          <a:ln w="38100" cap="flat" cmpd="sng" algn="ctr">
            <a:noFill/>
            <a:prstDash val="solid"/>
            <a:round/>
            <a:headEnd type="none" w="med" len="med"/>
            <a:tailEnd type="none" w="med" len="med"/>
          </a:ln>
          <a:effectLst/>
        </p:spPr>
        <p:txBody>
          <a:bodyPr wrap="none" anchor="ctr" anchorCtr="1"/>
          <a:lstStyle/>
          <a:p>
            <a:pPr algn="ctr" fontAlgn="auto">
              <a:lnSpc>
                <a:spcPct val="90000"/>
              </a:lnSpc>
              <a:spcBef>
                <a:spcPct val="50000"/>
              </a:spcBef>
              <a:spcAft>
                <a:spcPts val="0"/>
              </a:spcAft>
              <a:buClr>
                <a:srgbClr val="4F81BD"/>
              </a:buClr>
              <a:defRPr/>
            </a:pPr>
            <a:endParaRPr lang="en-US" sz="1200" b="1" dirty="0">
              <a:solidFill>
                <a:prstClr val="white"/>
              </a:solidFill>
              <a:latin typeface="Calibri"/>
              <a:ea typeface="+mn-ea"/>
              <a:cs typeface="Calibri" pitchFamily="34" charset="0"/>
            </a:endParaRPr>
          </a:p>
        </p:txBody>
      </p:sp>
      <p:sp>
        <p:nvSpPr>
          <p:cNvPr id="93" name="TextBox 132"/>
          <p:cNvSpPr txBox="1">
            <a:spLocks noChangeArrowheads="1"/>
          </p:cNvSpPr>
          <p:nvPr/>
        </p:nvSpPr>
        <p:spPr bwMode="auto">
          <a:xfrm>
            <a:off x="1933074" y="2485566"/>
            <a:ext cx="4004994" cy="258532"/>
          </a:xfrm>
          <a:prstGeom prst="rect">
            <a:avLst/>
          </a:prstGeom>
          <a:noFill/>
          <a:ln w="9525">
            <a:noFill/>
            <a:miter lim="800000"/>
            <a:headEnd/>
            <a:tailEnd/>
          </a:ln>
        </p:spPr>
        <p:txBody>
          <a:bodyPr wrap="square">
            <a:spAutoFit/>
          </a:bodyPr>
          <a:lstStyle/>
          <a:p>
            <a:pPr algn="ctr">
              <a:lnSpc>
                <a:spcPct val="90000"/>
              </a:lnSpc>
              <a:spcBef>
                <a:spcPct val="50000"/>
              </a:spcBef>
              <a:buClr>
                <a:srgbClr val="667263"/>
              </a:buClr>
            </a:pPr>
            <a:r>
              <a:rPr lang="en-US" sz="1200" b="1" dirty="0">
                <a:solidFill>
                  <a:prstClr val="white"/>
                </a:solidFill>
                <a:effectLst>
                  <a:outerShdw blurRad="38100" dist="38100" dir="2700000" algn="tl">
                    <a:srgbClr val="000000">
                      <a:alpha val="43137"/>
                    </a:srgbClr>
                  </a:outerShdw>
                </a:effectLst>
                <a:latin typeface="Calibri"/>
                <a:ea typeface="+mn-ea"/>
                <a:cs typeface="Calibri" pitchFamily="34" charset="0"/>
              </a:rPr>
              <a:t>Health </a:t>
            </a:r>
            <a:r>
              <a:rPr lang="en-US" sz="12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Benefits Exchange</a:t>
            </a:r>
            <a:r>
              <a:rPr lang="en-US" sz="1200" b="1" dirty="0">
                <a:solidFill>
                  <a:prstClr val="white"/>
                </a:solidFill>
                <a:effectLst>
                  <a:outerShdw blurRad="38100" dist="38100" dir="2700000" algn="tl">
                    <a:srgbClr val="000000">
                      <a:alpha val="43137"/>
                    </a:srgbClr>
                  </a:outerShdw>
                </a:effectLst>
                <a:latin typeface="Calibri"/>
                <a:ea typeface="+mn-ea"/>
                <a:cs typeface="Calibri" pitchFamily="34" charset="0"/>
              </a:rPr>
              <a:t> </a:t>
            </a:r>
            <a:r>
              <a:rPr lang="en-US" sz="12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(Individual </a:t>
            </a:r>
            <a:r>
              <a:rPr lang="en-US" sz="1200" b="1" dirty="0">
                <a:solidFill>
                  <a:prstClr val="white"/>
                </a:solidFill>
                <a:effectLst>
                  <a:outerShdw blurRad="38100" dist="38100" dir="2700000" algn="tl">
                    <a:srgbClr val="000000">
                      <a:alpha val="43137"/>
                    </a:srgbClr>
                  </a:outerShdw>
                </a:effectLst>
                <a:latin typeface="Calibri"/>
                <a:ea typeface="+mn-ea"/>
                <a:cs typeface="Calibri" pitchFamily="34" charset="0"/>
              </a:rPr>
              <a:t>/ </a:t>
            </a:r>
            <a:r>
              <a:rPr lang="en-US" sz="12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Small Business)</a:t>
            </a:r>
            <a:endParaRPr lang="en-US" sz="12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94" name="Rounded Rectangle 157"/>
          <p:cNvSpPr>
            <a:spLocks noChangeArrowheads="1"/>
          </p:cNvSpPr>
          <p:nvPr/>
        </p:nvSpPr>
        <p:spPr bwMode="auto">
          <a:xfrm>
            <a:off x="827584" y="4065112"/>
            <a:ext cx="5472608" cy="376412"/>
          </a:xfrm>
          <a:prstGeom prst="roundRect">
            <a:avLst>
              <a:gd name="adj" fmla="val 16667"/>
            </a:avLst>
          </a:prstGeom>
          <a:solidFill>
            <a:srgbClr val="26C714">
              <a:alpha val="50000"/>
            </a:srgbClr>
          </a:solidFill>
          <a:ln w="38100" algn="ctr">
            <a:noFill/>
            <a:round/>
            <a:headEnd/>
            <a:tailEnd/>
          </a:ln>
        </p:spPr>
        <p:txBody>
          <a:bodyPr wrap="none" anchor="ctr" anchorCtr="1"/>
          <a:lstStyle/>
          <a:p>
            <a:pPr algn="ctr">
              <a:lnSpc>
                <a:spcPct val="90000"/>
              </a:lnSpc>
              <a:spcBef>
                <a:spcPct val="50000"/>
              </a:spcBef>
              <a:buClr>
                <a:srgbClr val="4F81BD"/>
              </a:buClr>
            </a:pPr>
            <a:endParaRPr lang="en-US" sz="1200" b="1" dirty="0">
              <a:solidFill>
                <a:prstClr val="black"/>
              </a:solidFill>
              <a:latin typeface="Calibri"/>
              <a:ea typeface="+mn-ea"/>
              <a:cs typeface="Calibri" pitchFamily="34" charset="0"/>
            </a:endParaRPr>
          </a:p>
        </p:txBody>
      </p:sp>
      <p:sp>
        <p:nvSpPr>
          <p:cNvPr id="95" name="Rounded Rectangle 162"/>
          <p:cNvSpPr>
            <a:spLocks noChangeArrowheads="1"/>
          </p:cNvSpPr>
          <p:nvPr/>
        </p:nvSpPr>
        <p:spPr bwMode="auto">
          <a:xfrm>
            <a:off x="762000" y="4107032"/>
            <a:ext cx="1656184" cy="288031"/>
          </a:xfrm>
          <a:prstGeom prst="roundRect">
            <a:avLst>
              <a:gd name="adj" fmla="val 16667"/>
            </a:avLst>
          </a:prstGeom>
          <a:noFill/>
          <a:ln w="38100" algn="ctr">
            <a:noFill/>
            <a:round/>
            <a:headEnd/>
            <a:tailEnd/>
          </a:ln>
        </p:spPr>
        <p:txBody>
          <a:bodyPr wrap="none" anchor="ctr" anchorCtr="1"/>
          <a:lstStyle/>
          <a:p>
            <a:pPr algn="ctr">
              <a:lnSpc>
                <a:spcPct val="90000"/>
              </a:lnSpc>
              <a:spcBef>
                <a:spcPct val="50000"/>
              </a:spcBef>
              <a:buClr>
                <a:srgbClr val="4F81BD"/>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Call </a:t>
            </a:r>
            <a:r>
              <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rPr>
              <a:t>Center </a:t>
            </a: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&amp; Case </a:t>
            </a:r>
            <a:r>
              <a:rPr lang="en-US" sz="1200" b="1" dirty="0" err="1" smtClean="0">
                <a:solidFill>
                  <a:srgbClr val="FFFFFF"/>
                </a:solidFill>
                <a:effectLst>
                  <a:outerShdw blurRad="38100" dist="38100" dir="2700000" algn="tl">
                    <a:srgbClr val="000000">
                      <a:alpha val="43137"/>
                    </a:srgbClr>
                  </a:outerShdw>
                </a:effectLst>
                <a:latin typeface="Calibri"/>
                <a:ea typeface="+mn-ea"/>
                <a:cs typeface="Calibri" pitchFamily="34" charset="0"/>
              </a:rPr>
              <a:t>Mgt</a:t>
            </a:r>
            <a:endPar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endParaRPr>
          </a:p>
        </p:txBody>
      </p:sp>
      <p:sp>
        <p:nvSpPr>
          <p:cNvPr id="96" name="Rounded Rectangle 163"/>
          <p:cNvSpPr>
            <a:spLocks noChangeArrowheads="1"/>
          </p:cNvSpPr>
          <p:nvPr/>
        </p:nvSpPr>
        <p:spPr bwMode="auto">
          <a:xfrm>
            <a:off x="5652120" y="4105221"/>
            <a:ext cx="564896" cy="304403"/>
          </a:xfrm>
          <a:prstGeom prst="roundRect">
            <a:avLst>
              <a:gd name="adj" fmla="val 16667"/>
            </a:avLst>
          </a:prstGeom>
          <a:solidFill>
            <a:srgbClr val="FFFF00"/>
          </a:solidFill>
          <a:ln w="38100" algn="ctr">
            <a:noFill/>
            <a:round/>
            <a:headEnd/>
            <a:tailEnd/>
          </a:ln>
        </p:spPr>
        <p:txBody>
          <a:bodyPr wrap="none" anchor="ctr" anchorCtr="1"/>
          <a:lstStyle/>
          <a:p>
            <a:pPr algn="ctr">
              <a:lnSpc>
                <a:spcPts val="600"/>
              </a:lnSpc>
              <a:spcBef>
                <a:spcPct val="50000"/>
              </a:spcBef>
              <a:buClr>
                <a:srgbClr val="4F81BD"/>
              </a:buClr>
            </a:pPr>
            <a:r>
              <a:rPr lang="en-US" sz="900" b="1" dirty="0" smtClean="0">
                <a:solidFill>
                  <a:prstClr val="black"/>
                </a:solidFill>
                <a:latin typeface="Calibri"/>
                <a:ea typeface="+mn-ea"/>
                <a:cs typeface="Calibri" pitchFamily="34" charset="0"/>
              </a:rPr>
              <a:t>Maximus</a:t>
            </a:r>
          </a:p>
          <a:p>
            <a:pPr algn="ctr">
              <a:lnSpc>
                <a:spcPts val="600"/>
              </a:lnSpc>
              <a:spcBef>
                <a:spcPct val="50000"/>
              </a:spcBef>
              <a:buClr>
                <a:srgbClr val="4F81BD"/>
              </a:buClr>
            </a:pPr>
            <a:r>
              <a:rPr lang="en-US" sz="900" b="1" dirty="0" smtClean="0">
                <a:solidFill>
                  <a:prstClr val="black"/>
                </a:solidFill>
                <a:latin typeface="Calibri"/>
                <a:ea typeface="+mn-ea"/>
                <a:cs typeface="Calibri" pitchFamily="34" charset="0"/>
              </a:rPr>
              <a:t>CTI &amp; IVR</a:t>
            </a:r>
            <a:endParaRPr lang="en-US" sz="900" b="1" dirty="0">
              <a:solidFill>
                <a:prstClr val="black"/>
              </a:solidFill>
              <a:latin typeface="Calibri"/>
              <a:ea typeface="+mn-ea"/>
              <a:cs typeface="Calibri" pitchFamily="34" charset="0"/>
            </a:endParaRPr>
          </a:p>
        </p:txBody>
      </p:sp>
      <p:sp>
        <p:nvSpPr>
          <p:cNvPr id="97" name="TextBox 172"/>
          <p:cNvSpPr txBox="1">
            <a:spLocks noChangeArrowheads="1"/>
          </p:cNvSpPr>
          <p:nvPr/>
        </p:nvSpPr>
        <p:spPr bwMode="auto">
          <a:xfrm>
            <a:off x="899592" y="2202032"/>
            <a:ext cx="5400600" cy="258532"/>
          </a:xfrm>
          <a:prstGeom prst="rect">
            <a:avLst/>
          </a:prstGeom>
          <a:noFill/>
          <a:ln w="9525">
            <a:noFill/>
            <a:miter lim="800000"/>
            <a:headEnd/>
            <a:tailEnd/>
          </a:ln>
        </p:spPr>
        <p:txBody>
          <a:bodyPr wrap="square">
            <a:spAutoFit/>
          </a:bodyPr>
          <a:lstStyle/>
          <a:p>
            <a:pPr algn="ctr">
              <a:lnSpc>
                <a:spcPct val="90000"/>
              </a:lnSpc>
              <a:spcBef>
                <a:spcPct val="50000"/>
              </a:spcBef>
              <a:buClr>
                <a:srgbClr val="667263"/>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Portals: </a:t>
            </a:r>
            <a:r>
              <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rPr>
              <a:t>Vermonters, </a:t>
            </a: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Employers, Employees, Navigators, Brokers, State Workers</a:t>
            </a:r>
            <a:endPar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endParaRPr>
          </a:p>
        </p:txBody>
      </p:sp>
      <p:sp>
        <p:nvSpPr>
          <p:cNvPr id="98" name="Rounded Rectangle 97"/>
          <p:cNvSpPr/>
          <p:nvPr/>
        </p:nvSpPr>
        <p:spPr bwMode="auto">
          <a:xfrm>
            <a:off x="723493" y="2594276"/>
            <a:ext cx="792087" cy="1398828"/>
          </a:xfrm>
          <a:prstGeom prst="roundRect">
            <a:avLst>
              <a:gd name="adj" fmla="val 6540"/>
            </a:avLst>
          </a:prstGeom>
          <a:solidFill>
            <a:srgbClr val="26C714">
              <a:alpha val="50000"/>
            </a:srgbClr>
          </a:solidFill>
          <a:ln w="38100" cap="flat" cmpd="sng" algn="ctr">
            <a:noFill/>
            <a:prstDash val="solid"/>
            <a:round/>
            <a:headEnd type="none" w="med" len="med"/>
            <a:tailEnd type="none" w="med" len="med"/>
          </a:ln>
          <a:effectLst/>
        </p:spPr>
        <p:txBody>
          <a:bodyPr wrap="none" anchor="ctr" anchorCtr="1"/>
          <a:lstStyle/>
          <a:p>
            <a:pPr algn="ctr" fontAlgn="auto">
              <a:lnSpc>
                <a:spcPct val="90000"/>
              </a:lnSpc>
              <a:spcBef>
                <a:spcPct val="50000"/>
              </a:spcBef>
              <a:spcAft>
                <a:spcPts val="0"/>
              </a:spcAft>
              <a:buClr>
                <a:srgbClr val="4F81BD"/>
              </a:buClr>
              <a:defRPr/>
            </a:pPr>
            <a:endParaRPr lang="en-US" sz="1200" b="1" dirty="0">
              <a:solidFill>
                <a:prstClr val="white"/>
              </a:solidFill>
              <a:latin typeface="Calibri"/>
              <a:ea typeface="+mn-ea"/>
              <a:cs typeface="Calibri" pitchFamily="34" charset="0"/>
            </a:endParaRPr>
          </a:p>
        </p:txBody>
      </p:sp>
      <p:sp>
        <p:nvSpPr>
          <p:cNvPr id="99" name="TextBox 21"/>
          <p:cNvSpPr txBox="1">
            <a:spLocks noChangeArrowheads="1"/>
          </p:cNvSpPr>
          <p:nvPr/>
        </p:nvSpPr>
        <p:spPr bwMode="auto">
          <a:xfrm>
            <a:off x="594046" y="2617783"/>
            <a:ext cx="1050980" cy="369332"/>
          </a:xfrm>
          <a:prstGeom prst="rect">
            <a:avLst/>
          </a:prstGeom>
          <a:noFill/>
          <a:ln w="9525">
            <a:noFill/>
            <a:miter lim="800000"/>
            <a:headEnd/>
            <a:tailEnd/>
          </a:ln>
        </p:spPr>
        <p:txBody>
          <a:bodyPr wrap="square">
            <a:spAutoFit/>
          </a:bodyPr>
          <a:lstStyle/>
          <a:p>
            <a:pPr algn="ctr">
              <a:lnSpc>
                <a:spcPct val="50000"/>
              </a:lnSpc>
              <a:spcBef>
                <a:spcPct val="50000"/>
              </a:spcBef>
              <a:buClr>
                <a:srgbClr val="667263"/>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Common </a:t>
            </a:r>
          </a:p>
          <a:p>
            <a:pPr algn="ctr">
              <a:lnSpc>
                <a:spcPct val="50000"/>
              </a:lnSpc>
              <a:spcBef>
                <a:spcPct val="50000"/>
              </a:spcBef>
              <a:buClr>
                <a:srgbClr val="667263"/>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Information</a:t>
            </a:r>
            <a:endPar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endParaRPr>
          </a:p>
        </p:txBody>
      </p:sp>
      <p:sp>
        <p:nvSpPr>
          <p:cNvPr id="100" name="Rounded Rectangle 99"/>
          <p:cNvSpPr>
            <a:spLocks noChangeArrowheads="1"/>
          </p:cNvSpPr>
          <p:nvPr/>
        </p:nvSpPr>
        <p:spPr bwMode="auto">
          <a:xfrm>
            <a:off x="2555776" y="4137120"/>
            <a:ext cx="1832390" cy="216025"/>
          </a:xfrm>
          <a:prstGeom prst="roundRect">
            <a:avLst>
              <a:gd name="adj" fmla="val 16667"/>
            </a:avLst>
          </a:prstGeom>
          <a:solidFill>
            <a:srgbClr val="FF0000"/>
          </a:solidFill>
          <a:ln w="38100" algn="ctr">
            <a:noFill/>
            <a:round/>
            <a:headEnd/>
            <a:tailEnd/>
          </a:ln>
        </p:spPr>
        <p:txBody>
          <a:bodyPr wrap="none" anchor="ctr" anchorCtr="1"/>
          <a:lstStyle/>
          <a:p>
            <a:pPr algn="ctr">
              <a:lnSpc>
                <a:spcPts val="800"/>
              </a:lnSpc>
              <a:spcBef>
                <a:spcPct val="5000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 Siebel CRM</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01" name="Rounded Rectangle 100"/>
          <p:cNvSpPr/>
          <p:nvPr/>
        </p:nvSpPr>
        <p:spPr bwMode="auto">
          <a:xfrm>
            <a:off x="7452320" y="2264912"/>
            <a:ext cx="1160140" cy="1065052"/>
          </a:xfrm>
          <a:prstGeom prst="roundRect">
            <a:avLst>
              <a:gd name="adj" fmla="val 10642"/>
            </a:avLst>
          </a:prstGeom>
          <a:solidFill>
            <a:srgbClr val="3A6E9F"/>
          </a:solidFill>
          <a:ln w="38100" cap="flat" cmpd="sng" algn="ctr">
            <a:noFill/>
            <a:prstDash val="solid"/>
            <a:round/>
            <a:headEnd type="none" w="med" len="med"/>
            <a:tailEnd type="none" w="med" len="med"/>
          </a:ln>
          <a:effectLst/>
        </p:spPr>
        <p:txBody>
          <a:bodyPr wrap="none" lIns="68644" tIns="34322" rIns="68644" bIns="34322" anchor="ctr" anchorCtr="1"/>
          <a:lstStyle/>
          <a:p>
            <a:pPr algn="ctr" fontAlgn="auto">
              <a:lnSpc>
                <a:spcPct val="90000"/>
              </a:lnSpc>
              <a:spcBef>
                <a:spcPct val="50000"/>
              </a:spcBef>
              <a:spcAft>
                <a:spcPts val="0"/>
              </a:spcAft>
              <a:buClr>
                <a:srgbClr val="4F81BD"/>
              </a:buClr>
              <a:defRPr/>
            </a:pPr>
            <a:endParaRPr lang="en-US" sz="800" b="1" dirty="0" smtClean="0">
              <a:solidFill>
                <a:prstClr val="white"/>
              </a:solidFill>
              <a:latin typeface="Calibri"/>
              <a:ea typeface="+mn-ea"/>
              <a:cs typeface="Calibri" pitchFamily="34" charset="0"/>
            </a:endParaRPr>
          </a:p>
        </p:txBody>
      </p:sp>
      <p:sp>
        <p:nvSpPr>
          <p:cNvPr id="102" name="TextBox 142"/>
          <p:cNvSpPr txBox="1">
            <a:spLocks noChangeArrowheads="1"/>
          </p:cNvSpPr>
          <p:nvPr/>
        </p:nvSpPr>
        <p:spPr bwMode="auto">
          <a:xfrm>
            <a:off x="7236295" y="1688848"/>
            <a:ext cx="893245" cy="318613"/>
          </a:xfrm>
          <a:prstGeom prst="rect">
            <a:avLst/>
          </a:prstGeom>
          <a:noFill/>
          <a:ln w="9525">
            <a:noFill/>
            <a:miter lim="800000"/>
            <a:headEnd/>
            <a:tailEnd/>
          </a:ln>
        </p:spPr>
        <p:txBody>
          <a:bodyPr wrap="square" lIns="68644" tIns="34322" rIns="68644" bIns="34322">
            <a:spAutoFit/>
          </a:bodyPr>
          <a:lstStyle/>
          <a:p>
            <a:pPr algn="ctr">
              <a:lnSpc>
                <a:spcPct val="90000"/>
              </a:lnSpc>
              <a:spcBef>
                <a:spcPts val="0"/>
              </a:spcBef>
              <a:buClr>
                <a:srgbClr val="667263"/>
              </a:buClr>
            </a:pPr>
            <a:r>
              <a:rPr lang="en-US" sz="900" b="1" dirty="0" smtClean="0">
                <a:solidFill>
                  <a:srgbClr val="000000"/>
                </a:solidFill>
                <a:latin typeface="Calibri"/>
                <a:ea typeface="+mn-ea"/>
                <a:cs typeface="Calibri" pitchFamily="34" charset="0"/>
              </a:rPr>
              <a:t>Electronic</a:t>
            </a:r>
          </a:p>
          <a:p>
            <a:pPr algn="ctr">
              <a:lnSpc>
                <a:spcPct val="90000"/>
              </a:lnSpc>
              <a:spcBef>
                <a:spcPts val="0"/>
              </a:spcBef>
              <a:buClr>
                <a:srgbClr val="667263"/>
              </a:buClr>
            </a:pPr>
            <a:r>
              <a:rPr lang="en-US" sz="900" b="1" dirty="0" smtClean="0">
                <a:solidFill>
                  <a:srgbClr val="000000"/>
                </a:solidFill>
                <a:latin typeface="Calibri"/>
                <a:ea typeface="+mn-ea"/>
                <a:cs typeface="Calibri" pitchFamily="34" charset="0"/>
              </a:rPr>
              <a:t>Transactions</a:t>
            </a:r>
            <a:endParaRPr lang="en-US" sz="900" b="1" dirty="0">
              <a:solidFill>
                <a:srgbClr val="000000"/>
              </a:solidFill>
              <a:latin typeface="Calibri"/>
              <a:ea typeface="+mn-ea"/>
              <a:cs typeface="Calibri" pitchFamily="34" charset="0"/>
            </a:endParaRPr>
          </a:p>
        </p:txBody>
      </p:sp>
      <p:sp>
        <p:nvSpPr>
          <p:cNvPr id="103" name="Lightning Bolt 102"/>
          <p:cNvSpPr/>
          <p:nvPr/>
        </p:nvSpPr>
        <p:spPr>
          <a:xfrm>
            <a:off x="7020271" y="1688848"/>
            <a:ext cx="221599" cy="251276"/>
          </a:xfrm>
          <a:prstGeom prst="lightningBolt">
            <a:avLst/>
          </a:prstGeom>
          <a:solidFill>
            <a:srgbClr val="B8D623"/>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04" name="TextBox 213"/>
          <p:cNvSpPr txBox="1">
            <a:spLocks noChangeArrowheads="1"/>
          </p:cNvSpPr>
          <p:nvPr/>
        </p:nvSpPr>
        <p:spPr bwMode="auto">
          <a:xfrm>
            <a:off x="4211960" y="5091952"/>
            <a:ext cx="994531" cy="424732"/>
          </a:xfrm>
          <a:prstGeom prst="rect">
            <a:avLst/>
          </a:prstGeom>
          <a:noFill/>
          <a:ln w="9525">
            <a:noFill/>
            <a:miter lim="800000"/>
            <a:headEnd/>
            <a:tailEnd/>
          </a:ln>
        </p:spPr>
        <p:txBody>
          <a:bodyPr wrap="square">
            <a:spAutoFit/>
          </a:bodyPr>
          <a:lstStyle/>
          <a:p>
            <a:pPr algn="ctr">
              <a:lnSpc>
                <a:spcPct val="90000"/>
              </a:lnSpc>
              <a:spcBef>
                <a:spcPct val="50000"/>
              </a:spcBef>
              <a:buClr>
                <a:srgbClr val="667263"/>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Federal Data Services Hub</a:t>
            </a:r>
            <a:endPar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endParaRPr>
          </a:p>
        </p:txBody>
      </p:sp>
      <p:sp>
        <p:nvSpPr>
          <p:cNvPr id="105" name="TextBox 213"/>
          <p:cNvSpPr txBox="1">
            <a:spLocks noChangeArrowheads="1"/>
          </p:cNvSpPr>
          <p:nvPr/>
        </p:nvSpPr>
        <p:spPr bwMode="auto">
          <a:xfrm>
            <a:off x="3239121" y="5139847"/>
            <a:ext cx="865558" cy="369332"/>
          </a:xfrm>
          <a:prstGeom prst="rect">
            <a:avLst/>
          </a:prstGeom>
          <a:noFill/>
          <a:ln w="9525">
            <a:noFill/>
            <a:miter lim="800000"/>
            <a:headEnd/>
            <a:tailEnd/>
          </a:ln>
        </p:spPr>
        <p:txBody>
          <a:bodyPr wrap="square">
            <a:spAutoFit/>
          </a:bodyPr>
          <a:lstStyle/>
          <a:p>
            <a:pPr algn="ctr">
              <a:lnSpc>
                <a:spcPct val="50000"/>
              </a:lnSpc>
              <a:spcBef>
                <a:spcPct val="50000"/>
              </a:spcBef>
              <a:buClr>
                <a:srgbClr val="667263"/>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Insurance </a:t>
            </a:r>
          </a:p>
          <a:p>
            <a:pPr algn="ctr">
              <a:lnSpc>
                <a:spcPct val="50000"/>
              </a:lnSpc>
              <a:spcBef>
                <a:spcPct val="50000"/>
              </a:spcBef>
              <a:buClr>
                <a:srgbClr val="667263"/>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Carriers</a:t>
            </a:r>
            <a:endPar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endParaRPr>
          </a:p>
        </p:txBody>
      </p:sp>
      <p:sp>
        <p:nvSpPr>
          <p:cNvPr id="106" name="Rounded Rectangle 122"/>
          <p:cNvSpPr>
            <a:spLocks noChangeArrowheads="1"/>
          </p:cNvSpPr>
          <p:nvPr/>
        </p:nvSpPr>
        <p:spPr bwMode="auto">
          <a:xfrm>
            <a:off x="748543" y="4713185"/>
            <a:ext cx="1501439" cy="216024"/>
          </a:xfrm>
          <a:prstGeom prst="roundRect">
            <a:avLst>
              <a:gd name="adj" fmla="val 16667"/>
            </a:avLst>
          </a:prstGeom>
          <a:solidFill>
            <a:srgbClr val="1F497D">
              <a:lumMod val="60000"/>
              <a:lumOff val="40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Exeter OneGate - Integration</a:t>
            </a:r>
          </a:p>
        </p:txBody>
      </p:sp>
      <p:sp>
        <p:nvSpPr>
          <p:cNvPr id="107" name="Rounded Rectangle 106"/>
          <p:cNvSpPr>
            <a:spLocks noChangeArrowheads="1"/>
          </p:cNvSpPr>
          <p:nvPr/>
        </p:nvSpPr>
        <p:spPr bwMode="auto">
          <a:xfrm>
            <a:off x="2467725" y="2729752"/>
            <a:ext cx="3875543" cy="349577"/>
          </a:xfrm>
          <a:prstGeom prst="roundRect">
            <a:avLst>
              <a:gd name="adj" fmla="val 16667"/>
            </a:avLst>
          </a:prstGeom>
          <a:solidFill>
            <a:srgbClr val="1F497D">
              <a:lumMod val="60000"/>
              <a:lumOff val="40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Exeter OneGate</a:t>
            </a:r>
          </a:p>
        </p:txBody>
      </p:sp>
      <p:sp>
        <p:nvSpPr>
          <p:cNvPr id="108" name="Rounded Rectangle 185"/>
          <p:cNvSpPr>
            <a:spLocks noChangeArrowheads="1"/>
          </p:cNvSpPr>
          <p:nvPr/>
        </p:nvSpPr>
        <p:spPr bwMode="auto">
          <a:xfrm>
            <a:off x="6588224" y="2617783"/>
            <a:ext cx="720080" cy="437559"/>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a:t>
            </a:r>
          </a:p>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Policy</a:t>
            </a:r>
          </a:p>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Automation</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09" name="Rounded Rectangle 185"/>
          <p:cNvSpPr>
            <a:spLocks noChangeArrowheads="1"/>
          </p:cNvSpPr>
          <p:nvPr/>
        </p:nvSpPr>
        <p:spPr bwMode="auto">
          <a:xfrm>
            <a:off x="6588224" y="3098144"/>
            <a:ext cx="723463" cy="424122"/>
          </a:xfrm>
          <a:prstGeom prst="roundRect">
            <a:avLst>
              <a:gd name="adj" fmla="val 16667"/>
            </a:avLst>
          </a:prstGeom>
          <a:solidFill>
            <a:srgbClr val="1F497D">
              <a:lumMod val="60000"/>
              <a:lumOff val="40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Exeter</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OneGate -</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Rules</a:t>
            </a:r>
          </a:p>
        </p:txBody>
      </p:sp>
      <p:sp>
        <p:nvSpPr>
          <p:cNvPr id="110" name="Rounded Rectangle 109"/>
          <p:cNvSpPr/>
          <p:nvPr/>
        </p:nvSpPr>
        <p:spPr bwMode="auto">
          <a:xfrm>
            <a:off x="7452320" y="3417040"/>
            <a:ext cx="1160140" cy="1114050"/>
          </a:xfrm>
          <a:prstGeom prst="roundRect">
            <a:avLst>
              <a:gd name="adj" fmla="val 11627"/>
            </a:avLst>
          </a:prstGeom>
          <a:solidFill>
            <a:srgbClr val="3A6E9F"/>
          </a:solidFill>
          <a:ln w="38100" cap="flat" cmpd="sng" algn="ctr">
            <a:noFill/>
            <a:prstDash val="solid"/>
            <a:round/>
            <a:headEnd type="none" w="med" len="med"/>
            <a:tailEnd type="none" w="med" len="med"/>
          </a:ln>
          <a:effectLst/>
        </p:spPr>
        <p:txBody>
          <a:bodyPr wrap="none" lIns="68644" tIns="34322" rIns="68644" bIns="34322" anchor="ctr" anchorCtr="1"/>
          <a:lstStyle/>
          <a:p>
            <a:pPr algn="ctr" fontAlgn="auto">
              <a:lnSpc>
                <a:spcPct val="90000"/>
              </a:lnSpc>
              <a:spcBef>
                <a:spcPct val="50000"/>
              </a:spcBef>
              <a:spcAft>
                <a:spcPts val="0"/>
              </a:spcAft>
              <a:buClr>
                <a:srgbClr val="4F81BD"/>
              </a:buClr>
              <a:defRPr/>
            </a:pPr>
            <a:endParaRPr lang="en-US" sz="800" b="1" dirty="0">
              <a:solidFill>
                <a:prstClr val="white"/>
              </a:solidFill>
              <a:latin typeface="Calibri"/>
              <a:ea typeface="+mn-ea"/>
              <a:cs typeface="Calibri" pitchFamily="34" charset="0"/>
            </a:endParaRPr>
          </a:p>
        </p:txBody>
      </p:sp>
      <p:sp>
        <p:nvSpPr>
          <p:cNvPr id="111" name="TextBox 172"/>
          <p:cNvSpPr txBox="1">
            <a:spLocks noChangeArrowheads="1"/>
          </p:cNvSpPr>
          <p:nvPr/>
        </p:nvSpPr>
        <p:spPr bwMode="auto">
          <a:xfrm>
            <a:off x="7508286" y="3417040"/>
            <a:ext cx="1040836" cy="424732"/>
          </a:xfrm>
          <a:prstGeom prst="rect">
            <a:avLst/>
          </a:prstGeom>
          <a:noFill/>
          <a:ln w="9525">
            <a:noFill/>
            <a:miter lim="800000"/>
            <a:headEnd/>
            <a:tailEnd/>
          </a:ln>
        </p:spPr>
        <p:txBody>
          <a:bodyPr wrap="square">
            <a:spAutoFit/>
          </a:bodyPr>
          <a:lstStyle/>
          <a:p>
            <a:pPr algn="ctr">
              <a:lnSpc>
                <a:spcPct val="90000"/>
              </a:lnSpc>
              <a:spcBef>
                <a:spcPct val="50000"/>
              </a:spcBef>
              <a:buClr>
                <a:srgbClr val="667263"/>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Content Management</a:t>
            </a:r>
            <a:endPar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endParaRPr>
          </a:p>
        </p:txBody>
      </p:sp>
      <p:sp>
        <p:nvSpPr>
          <p:cNvPr id="112" name="Rounded Rectangle 181"/>
          <p:cNvSpPr>
            <a:spLocks noChangeArrowheads="1"/>
          </p:cNvSpPr>
          <p:nvPr/>
        </p:nvSpPr>
        <p:spPr bwMode="auto">
          <a:xfrm>
            <a:off x="7524328" y="4209128"/>
            <a:ext cx="1034112" cy="232921"/>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ct val="5000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 WebCenter</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13" name="Rounded Rectangle 181"/>
          <p:cNvSpPr>
            <a:spLocks noChangeArrowheads="1"/>
          </p:cNvSpPr>
          <p:nvPr/>
        </p:nvSpPr>
        <p:spPr bwMode="auto">
          <a:xfrm>
            <a:off x="7511901" y="2768968"/>
            <a:ext cx="1034112" cy="232921"/>
          </a:xfrm>
          <a:prstGeom prst="roundRect">
            <a:avLst>
              <a:gd name="adj" fmla="val 16667"/>
            </a:avLst>
          </a:prstGeom>
          <a:solidFill>
            <a:srgbClr val="FFFF00"/>
          </a:solidFill>
          <a:ln w="38100" algn="ctr">
            <a:noFill/>
            <a:round/>
            <a:headEnd/>
            <a:tailEnd/>
          </a:ln>
        </p:spPr>
        <p:txBody>
          <a:bodyPr wrap="none" anchor="ctr" anchorCtr="1"/>
          <a:lstStyle/>
          <a:p>
            <a:pPr algn="ctr">
              <a:lnSpc>
                <a:spcPct val="90000"/>
              </a:lnSpc>
              <a:spcBef>
                <a:spcPct val="50000"/>
              </a:spcBef>
              <a:buClr>
                <a:srgbClr val="4F81BD"/>
              </a:buClr>
            </a:pPr>
            <a:r>
              <a:rPr lang="en-US" sz="900" b="1" dirty="0" smtClean="0">
                <a:solidFill>
                  <a:prstClr val="black"/>
                </a:solidFill>
                <a:latin typeface="Calibri"/>
                <a:ea typeface="+mn-ea"/>
                <a:cs typeface="Calibri" pitchFamily="34" charset="0"/>
              </a:rPr>
              <a:t>Thunderhead NOW</a:t>
            </a:r>
            <a:endParaRPr lang="en-US" sz="900" b="1" dirty="0">
              <a:solidFill>
                <a:prstClr val="black"/>
              </a:solidFill>
              <a:latin typeface="Calibri"/>
              <a:ea typeface="+mn-ea"/>
              <a:cs typeface="Calibri" pitchFamily="34" charset="0"/>
            </a:endParaRPr>
          </a:p>
        </p:txBody>
      </p:sp>
      <p:sp>
        <p:nvSpPr>
          <p:cNvPr id="114" name="TextBox 172"/>
          <p:cNvSpPr txBox="1">
            <a:spLocks noChangeArrowheads="1"/>
          </p:cNvSpPr>
          <p:nvPr/>
        </p:nvSpPr>
        <p:spPr bwMode="auto">
          <a:xfrm>
            <a:off x="7514580" y="2272552"/>
            <a:ext cx="1035862" cy="348813"/>
          </a:xfrm>
          <a:prstGeom prst="rect">
            <a:avLst/>
          </a:prstGeom>
          <a:noFill/>
          <a:ln w="9525">
            <a:noFill/>
            <a:miter lim="800000"/>
            <a:headEnd/>
            <a:tailEnd/>
          </a:ln>
        </p:spPr>
        <p:txBody>
          <a:bodyPr wrap="square">
            <a:spAutoFit/>
          </a:bodyPr>
          <a:lstStyle/>
          <a:p>
            <a:pPr algn="ctr">
              <a:lnSpc>
                <a:spcPts val="1000"/>
              </a:lnSpc>
              <a:spcBef>
                <a:spcPct val="50000"/>
              </a:spcBef>
              <a:buClr>
                <a:srgbClr val="667263"/>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Notice Rules &amp; </a:t>
            </a:r>
            <a:r>
              <a:rPr lang="en-US" sz="1200" b="1" dirty="0" err="1" smtClean="0">
                <a:solidFill>
                  <a:srgbClr val="FFFFFF"/>
                </a:solidFill>
                <a:effectLst>
                  <a:outerShdw blurRad="38100" dist="38100" dir="2700000" algn="tl">
                    <a:srgbClr val="000000">
                      <a:alpha val="43137"/>
                    </a:srgbClr>
                  </a:outerShdw>
                </a:effectLst>
                <a:latin typeface="Calibri"/>
                <a:ea typeface="+mn-ea"/>
                <a:cs typeface="Calibri" pitchFamily="34" charset="0"/>
              </a:rPr>
              <a:t>Mgmt</a:t>
            </a:r>
            <a:endPar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endParaRPr>
          </a:p>
        </p:txBody>
      </p:sp>
      <p:sp>
        <p:nvSpPr>
          <p:cNvPr id="115" name="Rounded Rectangle 105"/>
          <p:cNvSpPr>
            <a:spLocks noChangeArrowheads="1"/>
          </p:cNvSpPr>
          <p:nvPr/>
        </p:nvSpPr>
        <p:spPr bwMode="auto">
          <a:xfrm>
            <a:off x="1675638" y="2729752"/>
            <a:ext cx="720080" cy="349577"/>
          </a:xfrm>
          <a:prstGeom prst="roundRect">
            <a:avLst>
              <a:gd name="adj" fmla="val 16667"/>
            </a:avLst>
          </a:prstGeom>
          <a:solidFill>
            <a:srgbClr val="FFFF00"/>
          </a:solidFill>
          <a:ln w="38100" algn="ctr">
            <a:noFill/>
            <a:round/>
            <a:headEnd/>
            <a:tailEnd/>
          </a:ln>
        </p:spPr>
        <p:txBody>
          <a:bodyPr wrap="none" anchor="ctr" anchorCtr="1"/>
          <a:lstStyle/>
          <a:p>
            <a:pPr algn="ctr">
              <a:lnSpc>
                <a:spcPct val="90000"/>
              </a:lnSpc>
              <a:spcBef>
                <a:spcPts val="0"/>
              </a:spcBef>
              <a:buClr>
                <a:srgbClr val="4F81BD"/>
              </a:buClr>
            </a:pPr>
            <a:r>
              <a:rPr lang="en-US" sz="900" b="1" dirty="0" smtClean="0">
                <a:solidFill>
                  <a:prstClr val="black"/>
                </a:solidFill>
                <a:latin typeface="Calibri"/>
                <a:ea typeface="+mn-ea"/>
                <a:cs typeface="Calibri" pitchFamily="34" charset="0"/>
              </a:rPr>
              <a:t>LifeRay</a:t>
            </a:r>
          </a:p>
          <a:p>
            <a:pPr algn="ctr">
              <a:lnSpc>
                <a:spcPct val="90000"/>
              </a:lnSpc>
              <a:spcBef>
                <a:spcPts val="0"/>
              </a:spcBef>
              <a:buClr>
                <a:srgbClr val="4F81BD"/>
              </a:buClr>
            </a:pPr>
            <a:r>
              <a:rPr lang="en-US" sz="900" b="1" dirty="0" smtClean="0">
                <a:solidFill>
                  <a:prstClr val="black"/>
                </a:solidFill>
                <a:latin typeface="Calibri"/>
                <a:ea typeface="+mn-ea"/>
                <a:cs typeface="Calibri" pitchFamily="34" charset="0"/>
              </a:rPr>
              <a:t>Portal</a:t>
            </a:r>
            <a:endParaRPr lang="en-US" sz="900" b="1" dirty="0">
              <a:solidFill>
                <a:prstClr val="black"/>
              </a:solidFill>
              <a:latin typeface="Calibri"/>
              <a:ea typeface="+mn-ea"/>
              <a:cs typeface="Calibri" pitchFamily="34" charset="0"/>
            </a:endParaRPr>
          </a:p>
        </p:txBody>
      </p:sp>
      <p:sp>
        <p:nvSpPr>
          <p:cNvPr id="116" name="Rounded Rectangle 115"/>
          <p:cNvSpPr>
            <a:spLocks noChangeArrowheads="1"/>
          </p:cNvSpPr>
          <p:nvPr/>
        </p:nvSpPr>
        <p:spPr bwMode="auto">
          <a:xfrm>
            <a:off x="754300" y="3561056"/>
            <a:ext cx="713702" cy="349577"/>
          </a:xfrm>
          <a:prstGeom prst="roundRect">
            <a:avLst>
              <a:gd name="adj" fmla="val 16667"/>
            </a:avLst>
          </a:prstGeom>
          <a:solidFill>
            <a:srgbClr val="1F497D">
              <a:lumMod val="60000"/>
              <a:lumOff val="40000"/>
            </a:srgbClr>
          </a:solidFill>
          <a:ln w="38100" algn="ctr">
            <a:noFill/>
            <a:round/>
            <a:headEnd/>
            <a:tailEnd/>
          </a:ln>
        </p:spPr>
        <p:txBody>
          <a:bodyPr wrap="none" anchor="ctr" anchorCtr="1"/>
          <a:lstStyle/>
          <a:p>
            <a:pPr marL="0" marR="0" lvl="0" indent="0" algn="ctr" defTabSz="914400" eaLnBrk="1" fontAlgn="auto" latinLnBrk="0" hangingPunct="1">
              <a:lnSpc>
                <a:spcPts val="8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OneGate</a:t>
            </a:r>
          </a:p>
        </p:txBody>
      </p:sp>
      <p:sp>
        <p:nvSpPr>
          <p:cNvPr id="117" name="Rounded Rectangle 116"/>
          <p:cNvSpPr>
            <a:spLocks noChangeArrowheads="1"/>
          </p:cNvSpPr>
          <p:nvPr/>
        </p:nvSpPr>
        <p:spPr bwMode="auto">
          <a:xfrm>
            <a:off x="754300" y="3129008"/>
            <a:ext cx="724521" cy="349577"/>
          </a:xfrm>
          <a:prstGeom prst="roundRect">
            <a:avLst>
              <a:gd name="adj" fmla="val 16667"/>
            </a:avLst>
          </a:prstGeom>
          <a:solidFill>
            <a:srgbClr val="FFFF00"/>
          </a:solidFill>
          <a:ln w="38100" algn="ctr">
            <a:noFill/>
            <a:round/>
            <a:headEnd/>
            <a:tailEnd/>
          </a:ln>
        </p:spPr>
        <p:txBody>
          <a:bodyPr wrap="none" anchor="ctr" anchorCtr="1"/>
          <a:lstStyle/>
          <a:p>
            <a:pPr algn="ctr">
              <a:lnSpc>
                <a:spcPts val="800"/>
              </a:lnSpc>
              <a:spcBef>
                <a:spcPct val="50000"/>
              </a:spcBef>
              <a:buClr>
                <a:srgbClr val="4F81BD"/>
              </a:buClr>
            </a:pPr>
            <a:r>
              <a:rPr lang="en-US" sz="900" b="1" dirty="0" err="1" smtClean="0">
                <a:solidFill>
                  <a:prstClr val="black"/>
                </a:solidFill>
                <a:latin typeface="Calibri"/>
                <a:ea typeface="+mn-ea"/>
                <a:cs typeface="Calibri" pitchFamily="34" charset="0"/>
              </a:rPr>
              <a:t>Jellyvision</a:t>
            </a:r>
            <a:endParaRPr lang="en-US" sz="900" b="1" dirty="0">
              <a:solidFill>
                <a:prstClr val="black"/>
              </a:solidFill>
              <a:latin typeface="Calibri"/>
              <a:ea typeface="+mn-ea"/>
              <a:cs typeface="Calibri" pitchFamily="34" charset="0"/>
            </a:endParaRPr>
          </a:p>
        </p:txBody>
      </p:sp>
      <p:sp>
        <p:nvSpPr>
          <p:cNvPr id="118" name="Rounded Rectangle 122"/>
          <p:cNvSpPr>
            <a:spLocks noChangeArrowheads="1"/>
          </p:cNvSpPr>
          <p:nvPr/>
        </p:nvSpPr>
        <p:spPr bwMode="auto">
          <a:xfrm>
            <a:off x="2307250" y="4713185"/>
            <a:ext cx="969350" cy="216024"/>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ct val="5000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 SOA Suite</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19" name="Rounded Rectangle 122"/>
          <p:cNvSpPr>
            <a:spLocks noChangeArrowheads="1"/>
          </p:cNvSpPr>
          <p:nvPr/>
        </p:nvSpPr>
        <p:spPr bwMode="auto">
          <a:xfrm rot="16200000">
            <a:off x="-894808" y="4881499"/>
            <a:ext cx="2685285" cy="174021"/>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ct val="5000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 Identity Management Suite</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20" name="TextBox 213"/>
          <p:cNvSpPr txBox="1">
            <a:spLocks noChangeArrowheads="1"/>
          </p:cNvSpPr>
          <p:nvPr/>
        </p:nvSpPr>
        <p:spPr bwMode="auto">
          <a:xfrm rot="16200000">
            <a:off x="-118319" y="2699755"/>
            <a:ext cx="1191858" cy="348813"/>
          </a:xfrm>
          <a:prstGeom prst="rect">
            <a:avLst/>
          </a:prstGeom>
          <a:noFill/>
          <a:ln w="9525">
            <a:noFill/>
            <a:miter lim="800000"/>
            <a:headEnd/>
            <a:tailEnd/>
          </a:ln>
        </p:spPr>
        <p:txBody>
          <a:bodyPr>
            <a:spAutoFit/>
          </a:bodyPr>
          <a:lstStyle/>
          <a:p>
            <a:pPr algn="ctr">
              <a:lnSpc>
                <a:spcPts val="1000"/>
              </a:lnSpc>
              <a:spcBef>
                <a:spcPct val="50000"/>
              </a:spcBef>
              <a:buClr>
                <a:srgbClr val="667263"/>
              </a:buClr>
            </a:pPr>
            <a:r>
              <a:rPr lang="en-US" sz="1200" b="1" dirty="0" smtClean="0">
                <a:solidFill>
                  <a:srgbClr val="FFFFFF"/>
                </a:solidFill>
                <a:effectLst>
                  <a:outerShdw blurRad="38100" dist="38100" dir="2700000" algn="tl">
                    <a:srgbClr val="000000">
                      <a:alpha val="43137"/>
                    </a:srgbClr>
                  </a:outerShdw>
                </a:effectLst>
                <a:latin typeface="Calibri"/>
                <a:ea typeface="+mn-ea"/>
                <a:cs typeface="Calibri" pitchFamily="34" charset="0"/>
              </a:rPr>
              <a:t>Enterprise Security</a:t>
            </a:r>
            <a:endParaRPr lang="en-US" sz="1200" b="1" dirty="0">
              <a:solidFill>
                <a:srgbClr val="FFFFFF"/>
              </a:solidFill>
              <a:effectLst>
                <a:outerShdw blurRad="38100" dist="38100" dir="2700000" algn="tl">
                  <a:srgbClr val="000000">
                    <a:alpha val="43137"/>
                  </a:srgbClr>
                </a:outerShdw>
              </a:effectLst>
              <a:latin typeface="Calibri"/>
              <a:ea typeface="+mn-ea"/>
              <a:cs typeface="Calibri" pitchFamily="34" charset="0"/>
            </a:endParaRPr>
          </a:p>
        </p:txBody>
      </p:sp>
      <p:sp>
        <p:nvSpPr>
          <p:cNvPr id="121" name="Rounded Rectangle 181"/>
          <p:cNvSpPr>
            <a:spLocks noChangeArrowheads="1"/>
          </p:cNvSpPr>
          <p:nvPr/>
        </p:nvSpPr>
        <p:spPr bwMode="auto">
          <a:xfrm>
            <a:off x="7283868" y="5625352"/>
            <a:ext cx="1226469" cy="288032"/>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 Business</a:t>
            </a:r>
          </a:p>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Intelligence Suite</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22" name="Rounded Rectangle 181"/>
          <p:cNvSpPr>
            <a:spLocks noChangeArrowheads="1"/>
          </p:cNvSpPr>
          <p:nvPr/>
        </p:nvSpPr>
        <p:spPr bwMode="auto">
          <a:xfrm>
            <a:off x="776595" y="5505273"/>
            <a:ext cx="1052205" cy="218801"/>
          </a:xfrm>
          <a:prstGeom prst="roundRect">
            <a:avLst>
              <a:gd name="adj" fmla="val 16667"/>
            </a:avLst>
          </a:prstGeom>
          <a:solidFill>
            <a:srgbClr val="FFFF00"/>
          </a:solidFill>
          <a:ln w="38100" algn="ctr">
            <a:noFill/>
            <a:round/>
            <a:headEnd/>
            <a:tailEnd/>
          </a:ln>
        </p:spPr>
        <p:txBody>
          <a:bodyPr wrap="none" anchor="ctr" anchorCtr="1"/>
          <a:lstStyle/>
          <a:p>
            <a:pPr algn="ctr">
              <a:lnSpc>
                <a:spcPct val="50000"/>
              </a:lnSpc>
              <a:spcBef>
                <a:spcPct val="50000"/>
              </a:spcBef>
              <a:buClr>
                <a:srgbClr val="4F81BD"/>
              </a:buClr>
            </a:pPr>
            <a:r>
              <a:rPr lang="en-US" sz="900" b="1" dirty="0" err="1" smtClean="0">
                <a:solidFill>
                  <a:prstClr val="black"/>
                </a:solidFill>
                <a:latin typeface="Calibri"/>
                <a:ea typeface="+mn-ea"/>
                <a:cs typeface="Calibri" pitchFamily="34" charset="0"/>
              </a:rPr>
              <a:t>Benassiance</a:t>
            </a:r>
            <a:endParaRPr lang="en-US" sz="900" b="1" dirty="0">
              <a:solidFill>
                <a:prstClr val="black"/>
              </a:solidFill>
              <a:latin typeface="Calibri"/>
              <a:ea typeface="+mn-ea"/>
              <a:cs typeface="Calibri" pitchFamily="34" charset="0"/>
            </a:endParaRPr>
          </a:p>
        </p:txBody>
      </p:sp>
      <p:sp>
        <p:nvSpPr>
          <p:cNvPr id="123" name="Rounded Rectangle 181"/>
          <p:cNvSpPr>
            <a:spLocks noChangeArrowheads="1"/>
          </p:cNvSpPr>
          <p:nvPr/>
        </p:nvSpPr>
        <p:spPr bwMode="auto">
          <a:xfrm>
            <a:off x="2051720" y="5505272"/>
            <a:ext cx="1080120" cy="232921"/>
          </a:xfrm>
          <a:prstGeom prst="roundRect">
            <a:avLst>
              <a:gd name="adj" fmla="val 16667"/>
            </a:avLst>
          </a:prstGeom>
          <a:solidFill>
            <a:sysClr val="window" lastClr="FFFFFF">
              <a:lumMod val="65000"/>
            </a:sysClr>
          </a:solidFill>
          <a:ln w="38100" algn="ctr">
            <a:noFill/>
            <a:round/>
            <a:headEnd/>
            <a:tailEnd/>
          </a:ln>
        </p:spPr>
        <p:txBody>
          <a:bodyPr wrap="none" anchor="ctr" anchorCtr="1"/>
          <a:lstStyle/>
          <a:p>
            <a:pPr marL="0" marR="0" lvl="0" indent="0" algn="ctr" defTabSz="914400" eaLnBrk="1" fontAlgn="auto" latinLnBrk="0" hangingPunct="1">
              <a:lnSpc>
                <a:spcPct val="50000"/>
              </a:lnSpc>
              <a:spcBef>
                <a:spcPct val="5000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black"/>
                </a:solidFill>
                <a:effectLst/>
                <a:uLnTx/>
                <a:uFillTx/>
                <a:latin typeface="Calibri"/>
                <a:ea typeface="+mn-ea"/>
                <a:cs typeface="Calibri" pitchFamily="34" charset="0"/>
              </a:rPr>
              <a:t>Vision</a:t>
            </a:r>
          </a:p>
        </p:txBody>
      </p:sp>
      <p:sp>
        <p:nvSpPr>
          <p:cNvPr id="124" name="Rounded Rectangle 123"/>
          <p:cNvSpPr/>
          <p:nvPr/>
        </p:nvSpPr>
        <p:spPr>
          <a:xfrm>
            <a:off x="2467725" y="3128149"/>
            <a:ext cx="3875544" cy="799537"/>
          </a:xfrm>
          <a:prstGeom prst="roundRect">
            <a:avLst>
              <a:gd name="adj" fmla="val 8688"/>
            </a:avLst>
          </a:prstGeom>
          <a:solidFill>
            <a:srgbClr val="F79646">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Rounded Rectangle 181"/>
          <p:cNvSpPr>
            <a:spLocks noChangeArrowheads="1"/>
          </p:cNvSpPr>
          <p:nvPr/>
        </p:nvSpPr>
        <p:spPr bwMode="auto">
          <a:xfrm>
            <a:off x="5364088" y="5827539"/>
            <a:ext cx="864096" cy="469821"/>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 Master</a:t>
            </a:r>
          </a:p>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Data</a:t>
            </a:r>
          </a:p>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Management</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26" name="Rounded Rectangle 181"/>
          <p:cNvSpPr>
            <a:spLocks noChangeArrowheads="1"/>
          </p:cNvSpPr>
          <p:nvPr/>
        </p:nvSpPr>
        <p:spPr bwMode="auto">
          <a:xfrm>
            <a:off x="6300192" y="5827539"/>
            <a:ext cx="673246" cy="469821"/>
          </a:xfrm>
          <a:prstGeom prst="roundRect">
            <a:avLst>
              <a:gd name="adj" fmla="val 16667"/>
            </a:avLst>
          </a:prstGeom>
          <a:solidFill>
            <a:srgbClr val="FF0000"/>
          </a:solidFill>
          <a:ln w="38100" algn="ctr">
            <a:noFill/>
            <a:round/>
            <a:headEnd/>
            <a:tailEnd/>
          </a:ln>
        </p:spPr>
        <p:txBody>
          <a:bodyPr wrap="none" anchor="ctr" anchorCtr="1"/>
          <a:lstStyle/>
          <a:p>
            <a:pPr algn="ctr">
              <a:lnSpc>
                <a:spcPct val="50000"/>
              </a:lnSpc>
              <a:spcBef>
                <a:spcPct val="5000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a:t>
            </a:r>
          </a:p>
          <a:p>
            <a:pPr algn="ctr">
              <a:lnSpc>
                <a:spcPct val="50000"/>
              </a:lnSpc>
              <a:spcBef>
                <a:spcPct val="5000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Data</a:t>
            </a:r>
          </a:p>
          <a:p>
            <a:pPr algn="ctr">
              <a:lnSpc>
                <a:spcPct val="50000"/>
              </a:lnSpc>
              <a:spcBef>
                <a:spcPct val="5000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Quality</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27" name="Rounded Rectangle 122"/>
          <p:cNvSpPr>
            <a:spLocks noChangeArrowheads="1"/>
          </p:cNvSpPr>
          <p:nvPr/>
        </p:nvSpPr>
        <p:spPr bwMode="auto">
          <a:xfrm>
            <a:off x="6477000" y="4713186"/>
            <a:ext cx="951415" cy="207184"/>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ct val="5000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 ODI</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28" name="TextBox 127"/>
          <p:cNvSpPr txBox="1"/>
          <p:nvPr/>
        </p:nvSpPr>
        <p:spPr bwMode="auto">
          <a:xfrm>
            <a:off x="3457600" y="4732218"/>
            <a:ext cx="1800200" cy="307777"/>
          </a:xfrm>
          <a:prstGeom prst="rect">
            <a:avLst/>
          </a:prstGeom>
          <a:noFill/>
          <a:ln w="9525" algn="ctr">
            <a:noFill/>
            <a:miter lim="800000"/>
            <a:headEnd/>
            <a:tailEnd/>
          </a:ln>
          <a:effectLst/>
        </p:spPr>
        <p:txBody>
          <a:bodyPr wrap="square" lIns="0" tIns="0" rIns="0" bIns="0" rtlCol="0">
            <a:spAutoFit/>
          </a:bodyPr>
          <a:lstStyle/>
          <a:p>
            <a:pPr algn="ctr" fontAlgn="auto">
              <a:spcBef>
                <a:spcPts val="0"/>
              </a:spcBef>
              <a:spcAft>
                <a:spcPts val="0"/>
              </a:spcAft>
            </a:pPr>
            <a:r>
              <a:rPr lang="en-US" sz="10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Enterprise Integration Services</a:t>
            </a:r>
          </a:p>
          <a:p>
            <a:pPr algn="ctr" fontAlgn="auto">
              <a:spcBef>
                <a:spcPts val="0"/>
              </a:spcBef>
              <a:spcAft>
                <a:spcPts val="0"/>
              </a:spcAft>
            </a:pPr>
            <a:endParaRPr lang="en-US" sz="1000" dirty="0" smtClean="0">
              <a:solidFill>
                <a:prstClr val="black"/>
              </a:solidFill>
              <a:effectLst>
                <a:outerShdw blurRad="38100" dist="38100" dir="2700000" algn="tl">
                  <a:srgbClr val="000000">
                    <a:alpha val="43137"/>
                  </a:srgbClr>
                </a:outerShdw>
              </a:effectLst>
              <a:latin typeface="Calibri"/>
              <a:ea typeface="+mn-ea"/>
              <a:cs typeface="Arial" pitchFamily="34" charset="0"/>
            </a:endParaRPr>
          </a:p>
        </p:txBody>
      </p:sp>
      <p:sp>
        <p:nvSpPr>
          <p:cNvPr id="129" name="Rounded Rectangle 106"/>
          <p:cNvSpPr>
            <a:spLocks noChangeArrowheads="1"/>
          </p:cNvSpPr>
          <p:nvPr/>
        </p:nvSpPr>
        <p:spPr bwMode="auto">
          <a:xfrm>
            <a:off x="2551106" y="3587101"/>
            <a:ext cx="822960" cy="277569"/>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Public Sector</a:t>
            </a:r>
          </a:p>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Base</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30" name="Rounded Rectangle 113"/>
          <p:cNvSpPr>
            <a:spLocks noChangeArrowheads="1"/>
          </p:cNvSpPr>
          <p:nvPr/>
        </p:nvSpPr>
        <p:spPr bwMode="auto">
          <a:xfrm>
            <a:off x="2551106" y="3186952"/>
            <a:ext cx="3709696" cy="349577"/>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ct val="5000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 Siebel</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31" name="Rounded Rectangle 106"/>
          <p:cNvSpPr>
            <a:spLocks noChangeArrowheads="1"/>
          </p:cNvSpPr>
          <p:nvPr/>
        </p:nvSpPr>
        <p:spPr bwMode="auto">
          <a:xfrm>
            <a:off x="4388166" y="3587101"/>
            <a:ext cx="914400" cy="277569"/>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Partner</a:t>
            </a:r>
          </a:p>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Management</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32" name="Rounded Rectangle 106"/>
          <p:cNvSpPr>
            <a:spLocks noChangeArrowheads="1"/>
          </p:cNvSpPr>
          <p:nvPr/>
        </p:nvSpPr>
        <p:spPr bwMode="auto">
          <a:xfrm>
            <a:off x="3419298" y="3587101"/>
            <a:ext cx="914400" cy="277569"/>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Health Insurance</a:t>
            </a:r>
          </a:p>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Base</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33" name="Rounded Rectangle 106"/>
          <p:cNvSpPr>
            <a:spLocks noChangeArrowheads="1"/>
          </p:cNvSpPr>
          <p:nvPr/>
        </p:nvSpPr>
        <p:spPr bwMode="auto">
          <a:xfrm>
            <a:off x="5346402" y="3587101"/>
            <a:ext cx="914400" cy="277569"/>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eService</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34" name="Rounded Rectangle 181"/>
          <p:cNvSpPr>
            <a:spLocks noChangeArrowheads="1"/>
          </p:cNvSpPr>
          <p:nvPr/>
        </p:nvSpPr>
        <p:spPr bwMode="auto">
          <a:xfrm>
            <a:off x="5365899" y="5299286"/>
            <a:ext cx="864096" cy="288032"/>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 Database</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35" name="Rounded Rectangle 181"/>
          <p:cNvSpPr>
            <a:spLocks noChangeArrowheads="1"/>
          </p:cNvSpPr>
          <p:nvPr/>
        </p:nvSpPr>
        <p:spPr bwMode="auto">
          <a:xfrm>
            <a:off x="6302003" y="5299286"/>
            <a:ext cx="673246" cy="288032"/>
          </a:xfrm>
          <a:prstGeom prst="roundRect">
            <a:avLst>
              <a:gd name="adj" fmla="val 16667"/>
            </a:avLst>
          </a:prstGeom>
          <a:solidFill>
            <a:srgbClr val="FF0000"/>
          </a:solidFill>
          <a:ln w="38100" algn="ctr">
            <a:noFill/>
            <a:round/>
            <a:headEnd/>
            <a:tailEnd/>
          </a:ln>
        </p:spPr>
        <p:txBody>
          <a:bodyPr wrap="none" anchor="ctr" anchorCtr="1"/>
          <a:lstStyle/>
          <a:p>
            <a:pPr algn="ctr">
              <a:lnSpc>
                <a:spcPct val="50000"/>
              </a:lnSpc>
              <a:spcBef>
                <a:spcPct val="5000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 ASO</a:t>
            </a:r>
          </a:p>
        </p:txBody>
      </p:sp>
      <p:grpSp>
        <p:nvGrpSpPr>
          <p:cNvPr id="6" name="Group 5"/>
          <p:cNvGrpSpPr/>
          <p:nvPr/>
        </p:nvGrpSpPr>
        <p:grpSpPr>
          <a:xfrm>
            <a:off x="2008312" y="6407405"/>
            <a:ext cx="4392488" cy="381000"/>
            <a:chOff x="899592" y="6192253"/>
            <a:chExt cx="4392488" cy="381000"/>
          </a:xfrm>
        </p:grpSpPr>
        <p:sp>
          <p:nvSpPr>
            <p:cNvPr id="140" name="Rounded Rectangle 139"/>
            <p:cNvSpPr/>
            <p:nvPr/>
          </p:nvSpPr>
          <p:spPr>
            <a:xfrm>
              <a:off x="899592" y="6192253"/>
              <a:ext cx="4392488" cy="381000"/>
            </a:xfrm>
            <a:prstGeom prst="roundRect">
              <a:avLst/>
            </a:prstGeom>
            <a:solidFill>
              <a:schemeClr val="bg1"/>
            </a:solidFill>
            <a:ln w="12700" cap="flat" cmpd="sng" algn="ctr">
              <a:solidFill>
                <a:srgbClr val="4F81BD">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Calibri"/>
                  <a:ea typeface="+mn-ea"/>
                  <a:cs typeface="+mn-cs"/>
                </a:rPr>
                <a:t>LEGEND</a:t>
              </a:r>
            </a:p>
          </p:txBody>
        </p:sp>
        <p:sp>
          <p:nvSpPr>
            <p:cNvPr id="136" name="Rounded Rectangle 185"/>
            <p:cNvSpPr>
              <a:spLocks noChangeArrowheads="1"/>
            </p:cNvSpPr>
            <p:nvPr/>
          </p:nvSpPr>
          <p:spPr bwMode="auto">
            <a:xfrm>
              <a:off x="1581680" y="6248400"/>
              <a:ext cx="720080" cy="268094"/>
            </a:xfrm>
            <a:prstGeom prst="roundRect">
              <a:avLst>
                <a:gd name="adj" fmla="val 16667"/>
              </a:avLst>
            </a:prstGeom>
            <a:solidFill>
              <a:srgbClr val="FF0000"/>
            </a:solidFill>
            <a:ln w="38100" algn="ctr">
              <a:noFill/>
              <a:round/>
              <a:headEnd/>
              <a:tailEnd/>
            </a:ln>
          </p:spPr>
          <p:txBody>
            <a:bodyPr wrap="none" anchor="ctr" anchorCtr="1"/>
            <a:lstStyle/>
            <a:p>
              <a:pPr algn="ctr">
                <a:lnSpc>
                  <a:spcPct val="90000"/>
                </a:lnSpc>
                <a:spcBef>
                  <a:spcPts val="0"/>
                </a:spcBef>
                <a:buClr>
                  <a:srgbClr val="4F81BD"/>
                </a:buClr>
              </a:pPr>
              <a:r>
                <a:rPr lang="en-US" sz="900" b="1" dirty="0" smtClean="0">
                  <a:solidFill>
                    <a:prstClr val="white"/>
                  </a:solidFill>
                  <a:effectLst>
                    <a:outerShdw blurRad="38100" dist="38100" dir="2700000" algn="tl">
                      <a:srgbClr val="000000">
                        <a:alpha val="43137"/>
                      </a:srgbClr>
                    </a:outerShdw>
                  </a:effectLst>
                  <a:latin typeface="Calibri"/>
                  <a:ea typeface="+mn-ea"/>
                  <a:cs typeface="Calibri" pitchFamily="34" charset="0"/>
                </a:rPr>
                <a:t>Oracle</a:t>
              </a:r>
              <a:endParaRPr lang="en-US" sz="900" b="1" dirty="0">
                <a:solidFill>
                  <a:prstClr val="white"/>
                </a:solidFill>
                <a:effectLst>
                  <a:outerShdw blurRad="38100" dist="38100" dir="2700000" algn="tl">
                    <a:srgbClr val="000000">
                      <a:alpha val="43137"/>
                    </a:srgbClr>
                  </a:outerShdw>
                </a:effectLst>
                <a:latin typeface="Calibri"/>
                <a:ea typeface="+mn-ea"/>
                <a:cs typeface="Calibri" pitchFamily="34" charset="0"/>
              </a:endParaRPr>
            </a:p>
          </p:txBody>
        </p:sp>
        <p:sp>
          <p:nvSpPr>
            <p:cNvPr id="137" name="Rounded Rectangle 185"/>
            <p:cNvSpPr>
              <a:spLocks noChangeArrowheads="1"/>
            </p:cNvSpPr>
            <p:nvPr/>
          </p:nvSpPr>
          <p:spPr bwMode="auto">
            <a:xfrm>
              <a:off x="2565027" y="6248400"/>
              <a:ext cx="720080" cy="268094"/>
            </a:xfrm>
            <a:prstGeom prst="roundRect">
              <a:avLst>
                <a:gd name="adj" fmla="val 16667"/>
              </a:avLst>
            </a:prstGeom>
            <a:solidFill>
              <a:srgbClr val="1F497D">
                <a:lumMod val="60000"/>
                <a:lumOff val="40000"/>
              </a:srgb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Exeter</a:t>
              </a:r>
            </a:p>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OneGate</a:t>
              </a:r>
            </a:p>
          </p:txBody>
        </p:sp>
        <p:sp>
          <p:nvSpPr>
            <p:cNvPr id="138" name="Rounded Rectangle 185"/>
            <p:cNvSpPr>
              <a:spLocks noChangeArrowheads="1"/>
            </p:cNvSpPr>
            <p:nvPr/>
          </p:nvSpPr>
          <p:spPr bwMode="auto">
            <a:xfrm>
              <a:off x="3548374" y="6248400"/>
              <a:ext cx="720080" cy="268094"/>
            </a:xfrm>
            <a:prstGeom prst="roundRect">
              <a:avLst>
                <a:gd name="adj" fmla="val 16667"/>
              </a:avLst>
            </a:prstGeom>
            <a:solidFill>
              <a:srgbClr val="FFFF00"/>
            </a:solidFill>
            <a:ln w="38100" algn="ctr">
              <a:noFill/>
              <a:round/>
              <a:headEnd/>
              <a:tailEnd/>
            </a:ln>
          </p:spPr>
          <p:txBody>
            <a:bodyPr wrap="none" anchor="ctr" anchorCtr="1"/>
            <a:lstStyle/>
            <a:p>
              <a:pPr algn="ctr">
                <a:lnSpc>
                  <a:spcPct val="90000"/>
                </a:lnSpc>
                <a:spcBef>
                  <a:spcPts val="0"/>
                </a:spcBef>
                <a:buClr>
                  <a:srgbClr val="4F81BD"/>
                </a:buClr>
              </a:pPr>
              <a:r>
                <a:rPr lang="en-US" sz="900" b="1" dirty="0" smtClean="0">
                  <a:solidFill>
                    <a:prstClr val="black"/>
                  </a:solidFill>
                  <a:latin typeface="Calibri"/>
                  <a:ea typeface="+mn-ea"/>
                  <a:cs typeface="Calibri" pitchFamily="34" charset="0"/>
                </a:rPr>
                <a:t>Manual</a:t>
              </a:r>
              <a:endParaRPr lang="en-US" sz="900" b="1" dirty="0">
                <a:solidFill>
                  <a:prstClr val="black"/>
                </a:solidFill>
                <a:latin typeface="Calibri"/>
                <a:ea typeface="+mn-ea"/>
                <a:cs typeface="Calibri" pitchFamily="34" charset="0"/>
              </a:endParaRPr>
            </a:p>
          </p:txBody>
        </p:sp>
        <p:sp>
          <p:nvSpPr>
            <p:cNvPr id="139" name="Rounded Rectangle 185"/>
            <p:cNvSpPr>
              <a:spLocks noChangeArrowheads="1"/>
            </p:cNvSpPr>
            <p:nvPr/>
          </p:nvSpPr>
          <p:spPr bwMode="auto">
            <a:xfrm>
              <a:off x="4531722" y="6248400"/>
              <a:ext cx="720080" cy="268094"/>
            </a:xfrm>
            <a:prstGeom prst="roundRect">
              <a:avLst>
                <a:gd name="adj" fmla="val 16667"/>
              </a:avLst>
            </a:prstGeom>
            <a:solidFill>
              <a:sysClr val="window" lastClr="FFFFFF">
                <a:lumMod val="65000"/>
              </a:sysClr>
            </a:solidFill>
            <a:ln w="38100" algn="ctr">
              <a:noFill/>
              <a:round/>
              <a:headEnd/>
              <a:tailEnd/>
            </a:ln>
          </p:spPr>
          <p:txBody>
            <a:bodyPr wrap="none" anchor="ctr" anchorCtr="1"/>
            <a:lstStyle/>
            <a:p>
              <a:pPr marL="0" marR="0" lvl="0" indent="0" algn="ctr" defTabSz="914400" eaLnBrk="1" fontAlgn="auto" latinLnBrk="0" hangingPunct="1">
                <a:lnSpc>
                  <a:spcPct val="90000"/>
                </a:lnSpc>
                <a:spcBef>
                  <a:spcPts val="0"/>
                </a:spcBef>
                <a:spcAft>
                  <a:spcPts val="0"/>
                </a:spcAft>
                <a:buClr>
                  <a:srgbClr val="4F81BD"/>
                </a:buClr>
                <a:buSzTx/>
                <a:buFontTx/>
                <a:buNone/>
                <a:tabLst/>
                <a:defRPr/>
              </a:pPr>
              <a:r>
                <a:rPr kumimoji="0" lang="en-US" sz="900" b="1" i="0" u="none" strike="noStrike" kern="0" cap="none" spc="0" normalizeH="0" baseline="0" noProof="0" dirty="0" smtClean="0">
                  <a:ln>
                    <a:noFill/>
                  </a:ln>
                  <a:solidFill>
                    <a:prstClr val="white"/>
                  </a:solidFill>
                  <a:effectLst>
                    <a:outerShdw blurRad="38100" dist="38100" dir="2700000" algn="tl">
                      <a:srgbClr val="000000">
                        <a:alpha val="43137"/>
                      </a:srgbClr>
                    </a:outerShdw>
                  </a:effectLst>
                  <a:uLnTx/>
                  <a:uFillTx/>
                  <a:latin typeface="Calibri"/>
                  <a:ea typeface="+mn-ea"/>
                  <a:cs typeface="Calibri" pitchFamily="34" charset="0"/>
                </a:rPr>
                <a:t>External</a:t>
              </a:r>
            </a:p>
          </p:txBody>
        </p:sp>
      </p:grpSp>
    </p:spTree>
    <p:extLst>
      <p:ext uri="{BB962C8B-B14F-4D97-AF65-F5344CB8AC3E}">
        <p14:creationId xmlns:p14="http://schemas.microsoft.com/office/powerpoint/2010/main" val="3663169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nSpc>
                <a:spcPts val="2500"/>
              </a:lnSpc>
            </a:pPr>
            <a:r>
              <a:rPr lang="en-US" dirty="0" smtClean="0"/>
              <a:t>HBE Capability Model:</a:t>
            </a:r>
            <a:br>
              <a:rPr lang="en-US" dirty="0" smtClean="0"/>
            </a:br>
            <a:r>
              <a:rPr lang="en-US" dirty="0" smtClean="0"/>
              <a:t>Call Center - 01Oct2013</a:t>
            </a:r>
            <a:endParaRPr lang="en-US" dirty="0"/>
          </a:p>
        </p:txBody>
      </p:sp>
      <p:sp>
        <p:nvSpPr>
          <p:cNvPr id="2" name="Date Placeholder 1"/>
          <p:cNvSpPr>
            <a:spLocks noGrp="1"/>
          </p:cNvSpPr>
          <p:nvPr>
            <p:ph type="dt" sz="half" idx="2"/>
          </p:nvPr>
        </p:nvSpPr>
        <p:spPr/>
        <p:txBody>
          <a:bodyPr/>
          <a:lstStyle/>
          <a:p>
            <a:pPr>
              <a:defRPr/>
            </a:pPr>
            <a:fld id="{E035E613-0EE3-46D2-8989-F0861AA1E01B}" type="datetime5">
              <a:rPr lang="en-US" smtClean="0"/>
              <a:t>13-Jun-6</a:t>
            </a:fld>
            <a:endParaRPr lang="en-US" dirty="0"/>
          </a:p>
        </p:txBody>
      </p:sp>
      <p:sp>
        <p:nvSpPr>
          <p:cNvPr id="3" name="Footer Placeholder 2"/>
          <p:cNvSpPr>
            <a:spLocks noGrp="1"/>
          </p:cNvSpPr>
          <p:nvPr>
            <p:ph type="ftr" sz="quarter" idx="3"/>
          </p:nvPr>
        </p:nvSpPr>
        <p:spPr/>
        <p:txBody>
          <a:bodyPr/>
          <a:lstStyle/>
          <a:p>
            <a:pPr>
              <a:defRPr/>
            </a:pPr>
            <a:r>
              <a:rPr lang="en-US" smtClean="0"/>
              <a:t>HBE October Scope Analysis</a:t>
            </a:r>
            <a:endParaRPr lang="en-US" dirty="0"/>
          </a:p>
        </p:txBody>
      </p:sp>
      <p:sp>
        <p:nvSpPr>
          <p:cNvPr id="4" name="Slide Number Placeholder 3"/>
          <p:cNvSpPr>
            <a:spLocks noGrp="1"/>
          </p:cNvSpPr>
          <p:nvPr>
            <p:ph type="sldNum" sz="quarter" idx="4"/>
          </p:nvPr>
        </p:nvSpPr>
        <p:spPr/>
        <p:txBody>
          <a:bodyPr/>
          <a:lstStyle/>
          <a:p>
            <a:pPr>
              <a:defRPr/>
            </a:pPr>
            <a:fld id="{DF723219-60DA-43AB-8432-B1658EB96FC7}" type="slidenum">
              <a:rPr lang="en-US" smtClean="0"/>
              <a:pPr>
                <a:defRPr/>
              </a:pPr>
              <a:t>21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56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3639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nSpc>
                <a:spcPts val="2500"/>
              </a:lnSpc>
            </a:pPr>
            <a:r>
              <a:rPr lang="en-US" dirty="0" smtClean="0"/>
              <a:t>HBE Capability Model:</a:t>
            </a:r>
            <a:br>
              <a:rPr lang="en-US" dirty="0" smtClean="0"/>
            </a:br>
            <a:r>
              <a:rPr lang="en-US" dirty="0" smtClean="0"/>
              <a:t>Enrollment &amp; Eligibility - 01Oct2013</a:t>
            </a:r>
            <a:endParaRPr lang="en-US" dirty="0"/>
          </a:p>
        </p:txBody>
      </p:sp>
      <p:sp>
        <p:nvSpPr>
          <p:cNvPr id="2" name="Date Placeholder 1"/>
          <p:cNvSpPr>
            <a:spLocks noGrp="1"/>
          </p:cNvSpPr>
          <p:nvPr>
            <p:ph type="dt" sz="half" idx="2"/>
          </p:nvPr>
        </p:nvSpPr>
        <p:spPr/>
        <p:txBody>
          <a:bodyPr/>
          <a:lstStyle/>
          <a:p>
            <a:pPr>
              <a:defRPr/>
            </a:pPr>
            <a:fld id="{E035E613-0EE3-46D2-8989-F0861AA1E01B}" type="datetime5">
              <a:rPr lang="en-US" smtClean="0"/>
              <a:t>13-Jun-6</a:t>
            </a:fld>
            <a:endParaRPr lang="en-US" dirty="0"/>
          </a:p>
        </p:txBody>
      </p:sp>
      <p:sp>
        <p:nvSpPr>
          <p:cNvPr id="3" name="Footer Placeholder 2"/>
          <p:cNvSpPr>
            <a:spLocks noGrp="1"/>
          </p:cNvSpPr>
          <p:nvPr>
            <p:ph type="ftr" sz="quarter" idx="3"/>
          </p:nvPr>
        </p:nvSpPr>
        <p:spPr/>
        <p:txBody>
          <a:bodyPr/>
          <a:lstStyle/>
          <a:p>
            <a:pPr>
              <a:defRPr/>
            </a:pPr>
            <a:r>
              <a:rPr lang="en-US" smtClean="0"/>
              <a:t>HBE October Scope Analysis</a:t>
            </a:r>
            <a:endParaRPr lang="en-US" dirty="0"/>
          </a:p>
        </p:txBody>
      </p:sp>
      <p:sp>
        <p:nvSpPr>
          <p:cNvPr id="4" name="Slide Number Placeholder 3"/>
          <p:cNvSpPr>
            <a:spLocks noGrp="1"/>
          </p:cNvSpPr>
          <p:nvPr>
            <p:ph type="sldNum" sz="quarter" idx="4"/>
          </p:nvPr>
        </p:nvSpPr>
        <p:spPr/>
        <p:txBody>
          <a:bodyPr/>
          <a:lstStyle/>
          <a:p>
            <a:pPr>
              <a:defRPr/>
            </a:pPr>
            <a:fld id="{DF723219-60DA-43AB-8432-B1658EB96FC7}" type="slidenum">
              <a:rPr lang="en-US" smtClean="0"/>
              <a:pPr>
                <a:defRPr/>
              </a:pPr>
              <a:t>22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89916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1411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nSpc>
                <a:spcPts val="2500"/>
              </a:lnSpc>
            </a:pPr>
            <a:r>
              <a:rPr lang="en-US" dirty="0" smtClean="0"/>
              <a:t>HBE Capability Model:</a:t>
            </a:r>
            <a:br>
              <a:rPr lang="en-US" dirty="0" smtClean="0"/>
            </a:br>
            <a:r>
              <a:rPr lang="en-US" dirty="0" smtClean="0"/>
              <a:t>Financial Management - 01Oct2013</a:t>
            </a:r>
            <a:endParaRPr lang="en-US" dirty="0"/>
          </a:p>
        </p:txBody>
      </p:sp>
      <p:sp>
        <p:nvSpPr>
          <p:cNvPr id="2" name="Date Placeholder 1"/>
          <p:cNvSpPr>
            <a:spLocks noGrp="1"/>
          </p:cNvSpPr>
          <p:nvPr>
            <p:ph type="dt" sz="half" idx="2"/>
          </p:nvPr>
        </p:nvSpPr>
        <p:spPr/>
        <p:txBody>
          <a:bodyPr/>
          <a:lstStyle/>
          <a:p>
            <a:pPr>
              <a:defRPr/>
            </a:pPr>
            <a:fld id="{E035E613-0EE3-46D2-8989-F0861AA1E01B}" type="datetime5">
              <a:rPr lang="en-US" smtClean="0"/>
              <a:t>13-Jun-6</a:t>
            </a:fld>
            <a:endParaRPr lang="en-US" dirty="0"/>
          </a:p>
        </p:txBody>
      </p:sp>
      <p:sp>
        <p:nvSpPr>
          <p:cNvPr id="3" name="Footer Placeholder 2"/>
          <p:cNvSpPr>
            <a:spLocks noGrp="1"/>
          </p:cNvSpPr>
          <p:nvPr>
            <p:ph type="ftr" sz="quarter" idx="3"/>
          </p:nvPr>
        </p:nvSpPr>
        <p:spPr/>
        <p:txBody>
          <a:bodyPr/>
          <a:lstStyle/>
          <a:p>
            <a:pPr>
              <a:defRPr/>
            </a:pPr>
            <a:r>
              <a:rPr lang="en-US" smtClean="0"/>
              <a:t>HBE October Scope Analysis</a:t>
            </a:r>
            <a:endParaRPr lang="en-US" dirty="0"/>
          </a:p>
        </p:txBody>
      </p:sp>
      <p:sp>
        <p:nvSpPr>
          <p:cNvPr id="4" name="Slide Number Placeholder 3"/>
          <p:cNvSpPr>
            <a:spLocks noGrp="1"/>
          </p:cNvSpPr>
          <p:nvPr>
            <p:ph type="sldNum" sz="quarter" idx="4"/>
          </p:nvPr>
        </p:nvSpPr>
        <p:spPr/>
        <p:txBody>
          <a:bodyPr/>
          <a:lstStyle/>
          <a:p>
            <a:pPr>
              <a:defRPr/>
            </a:pPr>
            <a:fld id="{DF723219-60DA-43AB-8432-B1658EB96FC7}" type="slidenum">
              <a:rPr lang="en-US" smtClean="0"/>
              <a:pPr>
                <a:defRPr/>
              </a:pPr>
              <a:t>23</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6" y="762000"/>
            <a:ext cx="9153526" cy="5648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1106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Material</a:t>
            </a:r>
            <a:endParaRPr lang="en-US" dirty="0"/>
          </a:p>
        </p:txBody>
      </p:sp>
      <p:sp>
        <p:nvSpPr>
          <p:cNvPr id="4" name="Date Placeholder 3"/>
          <p:cNvSpPr>
            <a:spLocks noGrp="1"/>
          </p:cNvSpPr>
          <p:nvPr>
            <p:ph type="dt" sz="half" idx="2"/>
          </p:nvPr>
        </p:nvSpPr>
        <p:spPr/>
        <p:txBody>
          <a:bodyPr/>
          <a:lstStyle/>
          <a:p>
            <a:pPr>
              <a:defRPr/>
            </a:pPr>
            <a:fld id="{8CD460E2-445C-4DC6-9647-B75A73AF8EE4}" type="datetime5">
              <a:rPr lang="en-US" smtClean="0"/>
              <a:t>13-Jun-6</a:t>
            </a:fld>
            <a:endParaRPr lang="en-US" dirty="0"/>
          </a:p>
        </p:txBody>
      </p:sp>
      <p:sp>
        <p:nvSpPr>
          <p:cNvPr id="5" name="Footer Placeholder 4"/>
          <p:cNvSpPr>
            <a:spLocks noGrp="1"/>
          </p:cNvSpPr>
          <p:nvPr>
            <p:ph type="ftr" sz="quarter" idx="3"/>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24</a:t>
            </a:fld>
            <a:endParaRPr lang="en-US" dirty="0"/>
          </a:p>
        </p:txBody>
      </p:sp>
    </p:spTree>
    <p:extLst>
      <p:ext uri="{BB962C8B-B14F-4D97-AF65-F5344CB8AC3E}">
        <p14:creationId xmlns:p14="http://schemas.microsoft.com/office/powerpoint/2010/main" val="1618841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 Center Guiding Principles Adopted</a:t>
            </a:r>
            <a:endParaRPr lang="en-US" dirty="0"/>
          </a:p>
        </p:txBody>
      </p:sp>
      <p:sp>
        <p:nvSpPr>
          <p:cNvPr id="3" name="Content Placeholder 2"/>
          <p:cNvSpPr>
            <a:spLocks noGrp="1"/>
          </p:cNvSpPr>
          <p:nvPr>
            <p:ph idx="1"/>
          </p:nvPr>
        </p:nvSpPr>
        <p:spPr>
          <a:xfrm>
            <a:off x="381000" y="990600"/>
            <a:ext cx="8382000" cy="5105400"/>
          </a:xfrm>
        </p:spPr>
        <p:txBody>
          <a:bodyPr/>
          <a:lstStyle/>
          <a:p>
            <a:r>
              <a:rPr lang="en-US" sz="1500" b="1" u="sng" dirty="0" smtClean="0"/>
              <a:t>Error</a:t>
            </a:r>
            <a:r>
              <a:rPr lang="en-US" sz="1500" dirty="0" smtClean="0"/>
              <a:t> on the side of the Vermonter (Customer)</a:t>
            </a:r>
          </a:p>
          <a:p>
            <a:r>
              <a:rPr lang="en-US" sz="1500" dirty="0" smtClean="0"/>
              <a:t>Enable a </a:t>
            </a:r>
            <a:r>
              <a:rPr lang="en-US" sz="1500" b="1" u="sng" dirty="0" smtClean="0"/>
              <a:t>holistic view of the customer</a:t>
            </a:r>
            <a:r>
              <a:rPr lang="en-US" sz="1500" dirty="0" smtClean="0"/>
              <a:t>, recording all touch points (all interactions)</a:t>
            </a:r>
          </a:p>
          <a:p>
            <a:r>
              <a:rPr lang="en-US" sz="1500" dirty="0" smtClean="0"/>
              <a:t>Reduce activities to “</a:t>
            </a:r>
            <a:r>
              <a:rPr lang="en-US" sz="1500" b="1" u="sng" dirty="0" smtClean="0"/>
              <a:t>One and Dones</a:t>
            </a:r>
            <a:r>
              <a:rPr lang="en-US" sz="1500" dirty="0" smtClean="0"/>
              <a:t>” when possible</a:t>
            </a:r>
          </a:p>
          <a:p>
            <a:r>
              <a:rPr lang="en-US" sz="1500" b="1" u="sng" dirty="0" smtClean="0"/>
              <a:t>Push work up front </a:t>
            </a:r>
            <a:r>
              <a:rPr lang="en-US" sz="1500" dirty="0" smtClean="0"/>
              <a:t>in the process enabling downstream workers to leverage the good work of intake activities</a:t>
            </a:r>
          </a:p>
          <a:p>
            <a:r>
              <a:rPr lang="en-US" sz="1500" dirty="0" smtClean="0"/>
              <a:t>Do not create unassociated artifacts – </a:t>
            </a:r>
            <a:r>
              <a:rPr lang="en-US" sz="1500" b="1" u="sng" dirty="0" smtClean="0"/>
              <a:t>link all activities and documents </a:t>
            </a:r>
            <a:r>
              <a:rPr lang="en-US" sz="1500" dirty="0" smtClean="0"/>
              <a:t>to a Service Request or Case unless it is a One and Done</a:t>
            </a:r>
          </a:p>
          <a:p>
            <a:r>
              <a:rPr lang="en-US" sz="1500" b="1" u="sng" dirty="0" smtClean="0"/>
              <a:t>Triage and funnel all service work </a:t>
            </a:r>
            <a:r>
              <a:rPr lang="en-US" sz="1500" dirty="0" smtClean="0"/>
              <a:t>to Level 1 responders and transfer to Level 2 and 3 Specialty Responder Groups as needed</a:t>
            </a:r>
          </a:p>
          <a:p>
            <a:r>
              <a:rPr lang="en-US" sz="1500" b="1" u="sng" dirty="0" smtClean="0"/>
              <a:t>Focus on Case Management </a:t>
            </a:r>
            <a:r>
              <a:rPr lang="en-US" sz="1500" dirty="0" smtClean="0"/>
              <a:t>from the start.  Manage the call as the beginning of a Case or addition to an existing Case</a:t>
            </a:r>
          </a:p>
          <a:p>
            <a:r>
              <a:rPr lang="en-US" sz="1500" dirty="0" smtClean="0"/>
              <a:t>Majority of reporting will be performed by queries surrounding two </a:t>
            </a:r>
            <a:r>
              <a:rPr lang="en-US" sz="1500" b="1" u="sng" dirty="0" smtClean="0"/>
              <a:t>state transition models </a:t>
            </a:r>
            <a:r>
              <a:rPr lang="en-US" sz="1500" dirty="0" smtClean="0"/>
              <a:t>(Applications and Service Requests)</a:t>
            </a:r>
          </a:p>
          <a:p>
            <a:r>
              <a:rPr lang="en-US" sz="1500" b="1" u="sng" dirty="0" smtClean="0"/>
              <a:t>Escalations</a:t>
            </a:r>
            <a:r>
              <a:rPr lang="en-US" sz="1500" dirty="0" smtClean="0"/>
              <a:t> are manual at first and then automated as Call Center operations are stabilized</a:t>
            </a:r>
          </a:p>
          <a:p>
            <a:r>
              <a:rPr lang="en-US" sz="1500" dirty="0" smtClean="0"/>
              <a:t>Recognize the Customer at the </a:t>
            </a:r>
            <a:r>
              <a:rPr lang="en-US" sz="1500" b="1" u="sng" dirty="0" smtClean="0"/>
              <a:t>earliest opportunity</a:t>
            </a:r>
            <a:r>
              <a:rPr lang="en-US" sz="1500" dirty="0" smtClean="0"/>
              <a:t> in each interaction.  Identify, Authenticate and Authorize the Caller at the earliest possible time.  Follow with the need for the call.  Then “type” the call for processing.</a:t>
            </a:r>
          </a:p>
          <a:p>
            <a:r>
              <a:rPr lang="en-US" sz="1500" dirty="0" smtClean="0"/>
              <a:t>Develop consistent, </a:t>
            </a:r>
            <a:r>
              <a:rPr lang="en-US" sz="1500" b="1" u="sng" dirty="0" smtClean="0"/>
              <a:t>standard processes</a:t>
            </a:r>
            <a:r>
              <a:rPr lang="en-US" sz="1500" b="1" dirty="0" smtClean="0"/>
              <a:t> </a:t>
            </a:r>
            <a:r>
              <a:rPr lang="en-US" sz="1500" dirty="0" smtClean="0"/>
              <a:t>across all Channels and Business Units.  Standardization produces efficiency and effectiveness.  Use of one offs and free form text should be limited.</a:t>
            </a:r>
          </a:p>
          <a:p>
            <a:r>
              <a:rPr lang="en-US" sz="1500" b="1" dirty="0" smtClean="0"/>
              <a:t>Place information in data fields </a:t>
            </a:r>
            <a:r>
              <a:rPr lang="en-US" sz="1500" dirty="0" smtClean="0"/>
              <a:t>and limit use of Notes to specifics of the Case that cannot be captured in data fields.  Use drop down lists (LOVs) for data since reporting is enabled.  Do not use “Other” without reason codes.  Limit drop downs to 8 values for quick response.</a:t>
            </a:r>
          </a:p>
          <a:p>
            <a:r>
              <a:rPr lang="en-US" sz="1500" dirty="0" smtClean="0"/>
              <a:t>Establish a </a:t>
            </a:r>
            <a:r>
              <a:rPr lang="en-US" sz="1500" b="1" u="sng" dirty="0" smtClean="0"/>
              <a:t>central, single customer data repository</a:t>
            </a:r>
          </a:p>
          <a:p>
            <a:r>
              <a:rPr lang="en-US" sz="1500" dirty="0" smtClean="0"/>
              <a:t>Develop </a:t>
            </a:r>
            <a:r>
              <a:rPr lang="en-US" sz="1500" b="1" u="sng" dirty="0" smtClean="0"/>
              <a:t>results-based metrics</a:t>
            </a:r>
            <a:r>
              <a:rPr lang="en-US" sz="1500" dirty="0" smtClean="0"/>
              <a:t> to evaluate business processes and customer interactions and act upon the results</a:t>
            </a:r>
          </a:p>
          <a:p>
            <a:endParaRPr lang="en-US" sz="1600" dirty="0"/>
          </a:p>
        </p:txBody>
      </p:sp>
      <p:sp>
        <p:nvSpPr>
          <p:cNvPr id="4" name="Date Placeholder 3"/>
          <p:cNvSpPr>
            <a:spLocks noGrp="1"/>
          </p:cNvSpPr>
          <p:nvPr>
            <p:ph type="dt" sz="half" idx="2"/>
          </p:nvPr>
        </p:nvSpPr>
        <p:spPr/>
        <p:txBody>
          <a:bodyPr/>
          <a:lstStyle/>
          <a:p>
            <a:pPr>
              <a:defRPr/>
            </a:pPr>
            <a:fld id="{F1867DFF-01A2-4FC2-91AD-E5EA753A0650}" type="datetime5">
              <a:rPr lang="en-US" smtClean="0"/>
              <a:pPr>
                <a:defRPr/>
              </a:pPr>
              <a:t>13-Jun-6</a:t>
            </a:fld>
            <a:endParaRPr lang="en-US" dirty="0"/>
          </a:p>
        </p:txBody>
      </p:sp>
      <p:sp>
        <p:nvSpPr>
          <p:cNvPr id="5" name="Footer Placeholder 4"/>
          <p:cNvSpPr>
            <a:spLocks noGrp="1"/>
          </p:cNvSpPr>
          <p:nvPr>
            <p:ph type="ftr" sz="quarter" idx="3"/>
          </p:nvPr>
        </p:nvSpPr>
        <p:spPr/>
        <p:txBody>
          <a:bodyPr/>
          <a:lstStyle/>
          <a:p>
            <a:pPr>
              <a:defRPr/>
            </a:pPr>
            <a:r>
              <a:rPr lang="en-US" dirty="0"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2500"/>
              </a:lnSpc>
            </a:pPr>
            <a:r>
              <a:rPr lang="en-US" dirty="0" smtClean="0"/>
              <a:t>Initial HBE Automation</a:t>
            </a:r>
            <a:br>
              <a:rPr lang="en-US" dirty="0" smtClean="0"/>
            </a:br>
            <a:r>
              <a:rPr lang="en-US" dirty="0" smtClean="0"/>
              <a:t>for Customer Support</a:t>
            </a:r>
            <a:endParaRPr lang="en-US" dirty="0"/>
          </a:p>
        </p:txBody>
      </p:sp>
      <p:sp>
        <p:nvSpPr>
          <p:cNvPr id="3" name="Content Placeholder 2"/>
          <p:cNvSpPr>
            <a:spLocks noGrp="1"/>
          </p:cNvSpPr>
          <p:nvPr>
            <p:ph idx="1"/>
          </p:nvPr>
        </p:nvSpPr>
        <p:spPr/>
        <p:txBody>
          <a:bodyPr/>
          <a:lstStyle/>
          <a:p>
            <a:pPr>
              <a:buNone/>
            </a:pPr>
            <a:r>
              <a:rPr lang="en-US" b="1" u="sng" dirty="0" smtClean="0"/>
              <a:t>5 Automated WorkFlows addressing</a:t>
            </a:r>
            <a:endParaRPr lang="en-US" dirty="0" smtClean="0"/>
          </a:p>
          <a:p>
            <a:pPr>
              <a:buNone/>
            </a:pPr>
            <a:r>
              <a:rPr lang="en-US" dirty="0" smtClean="0"/>
              <a:t>(1) Appeals</a:t>
            </a:r>
          </a:p>
          <a:p>
            <a:pPr>
              <a:buNone/>
            </a:pPr>
            <a:r>
              <a:rPr lang="en-US" dirty="0" smtClean="0"/>
              <a:t>(2) Eligibility Re-determination (from both OneGate and Siebel)</a:t>
            </a:r>
          </a:p>
          <a:p>
            <a:pPr>
              <a:buNone/>
            </a:pPr>
            <a:r>
              <a:rPr lang="en-US" dirty="0" smtClean="0"/>
              <a:t>(3) SR Escalation</a:t>
            </a:r>
          </a:p>
          <a:p>
            <a:pPr>
              <a:buNone/>
            </a:pPr>
            <a:r>
              <a:rPr lang="en-US" dirty="0" smtClean="0"/>
              <a:t>(4) Application Siebel State Transition Model</a:t>
            </a:r>
          </a:p>
          <a:p>
            <a:pPr>
              <a:buNone/>
            </a:pPr>
            <a:r>
              <a:rPr lang="en-US" dirty="0" smtClean="0"/>
              <a:t>(5) SR Siebel State Transition Model</a:t>
            </a:r>
          </a:p>
          <a:p>
            <a:pPr>
              <a:buNone/>
            </a:pPr>
            <a:r>
              <a:rPr lang="en-US" dirty="0" smtClean="0"/>
              <a:t> </a:t>
            </a:r>
          </a:p>
          <a:p>
            <a:pPr>
              <a:buNone/>
            </a:pPr>
            <a:r>
              <a:rPr lang="en-US" dirty="0" smtClean="0"/>
              <a:t>This assumes that a Customer Support CSR will be able to </a:t>
            </a:r>
          </a:p>
          <a:p>
            <a:r>
              <a:rPr lang="en-US" dirty="0" smtClean="0"/>
              <a:t>Complete and submit an incomplete, non submitted application in the OneGate Portal</a:t>
            </a:r>
          </a:p>
          <a:p>
            <a:r>
              <a:rPr lang="en-US" dirty="0" smtClean="0"/>
              <a:t> Resubmit/resolve an eligibility decision based upon new or corrected information and use the OneGate (OPA) rules determination engine launched form Siebel</a:t>
            </a:r>
          </a:p>
          <a:p>
            <a:endParaRPr lang="en-US" dirty="0"/>
          </a:p>
        </p:txBody>
      </p:sp>
      <p:sp>
        <p:nvSpPr>
          <p:cNvPr id="4" name="Date Placeholder 3"/>
          <p:cNvSpPr>
            <a:spLocks noGrp="1"/>
          </p:cNvSpPr>
          <p:nvPr>
            <p:ph type="dt" sz="half" idx="2"/>
          </p:nvPr>
        </p:nvSpPr>
        <p:spPr/>
        <p:txBody>
          <a:bodyPr/>
          <a:lstStyle/>
          <a:p>
            <a:pPr>
              <a:defRPr/>
            </a:pPr>
            <a:fld id="{F1867DFF-01A2-4FC2-91AD-E5EA753A0650}" type="datetime5">
              <a:rPr lang="en-US" smtClean="0"/>
              <a:pPr>
                <a:defRPr/>
              </a:pPr>
              <a:t>13-Jun-6</a:t>
            </a:fld>
            <a:endParaRPr lang="en-US" dirty="0"/>
          </a:p>
        </p:txBody>
      </p:sp>
      <p:sp>
        <p:nvSpPr>
          <p:cNvPr id="5" name="Footer Placeholder 4"/>
          <p:cNvSpPr>
            <a:spLocks noGrp="1"/>
          </p:cNvSpPr>
          <p:nvPr>
            <p:ph type="ftr" sz="quarter" idx="3"/>
          </p:nvPr>
        </p:nvSpPr>
        <p:spPr/>
        <p:txBody>
          <a:bodyPr/>
          <a:lstStyle/>
          <a:p>
            <a:pPr>
              <a:defRPr/>
            </a:pPr>
            <a:r>
              <a:rPr lang="en-US" dirty="0"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SOV HBE Noticing</a:t>
            </a:r>
            <a:endParaRPr lang="en-US" dirty="0"/>
          </a:p>
        </p:txBody>
      </p:sp>
      <p:sp>
        <p:nvSpPr>
          <p:cNvPr id="3" name="Content Placeholder 2"/>
          <p:cNvSpPr>
            <a:spLocks noGrp="1"/>
          </p:cNvSpPr>
          <p:nvPr>
            <p:ph idx="1"/>
          </p:nvPr>
        </p:nvSpPr>
        <p:spPr/>
        <p:txBody>
          <a:bodyPr/>
          <a:lstStyle/>
          <a:p>
            <a:pPr>
              <a:buNone/>
            </a:pPr>
            <a:r>
              <a:rPr lang="en-US" sz="2000" dirty="0" smtClean="0"/>
              <a:t>Notices will be delivered for the initial release (10/</a:t>
            </a:r>
            <a:r>
              <a:rPr lang="en-US" sz="2000" dirty="0"/>
              <a:t>0</a:t>
            </a:r>
            <a:r>
              <a:rPr lang="en-US" sz="2000" dirty="0" smtClean="0"/>
              <a:t>1) to support enrollment:</a:t>
            </a:r>
          </a:p>
          <a:p>
            <a:pPr lvl="2"/>
            <a:r>
              <a:rPr lang="en-US" dirty="0" smtClean="0"/>
              <a:t>OneGate/Thunderhead automated delivery based upon predetermined rules</a:t>
            </a:r>
          </a:p>
          <a:p>
            <a:pPr lvl="3"/>
            <a:r>
              <a:rPr lang="en-US" dirty="0" smtClean="0"/>
              <a:t>Predetermined, approved notices and notice rules will be stored in Thunderhead </a:t>
            </a:r>
          </a:p>
          <a:p>
            <a:pPr lvl="3"/>
            <a:r>
              <a:rPr lang="en-US" dirty="0" smtClean="0"/>
              <a:t>OneGate </a:t>
            </a:r>
            <a:r>
              <a:rPr lang="en-US" dirty="0"/>
              <a:t>/</a:t>
            </a:r>
            <a:r>
              <a:rPr lang="en-US" dirty="0" smtClean="0"/>
              <a:t>Siebel will call Thunderhead to create a notice and deliver </a:t>
            </a:r>
          </a:p>
          <a:p>
            <a:pPr lvl="2"/>
            <a:r>
              <a:rPr lang="en-US" dirty="0"/>
              <a:t>WebCenter Content Management </a:t>
            </a:r>
            <a:r>
              <a:rPr lang="en-US" dirty="0" smtClean="0"/>
              <a:t>System will store Notices and may be retrieved using One/Gate Siebel by a Call Center or SOV or authorized worker</a:t>
            </a:r>
          </a:p>
          <a:p>
            <a:pPr lvl="2"/>
            <a:r>
              <a:rPr lang="en-US" dirty="0" smtClean="0"/>
              <a:t>Notices have the option to be delivered via letter and email, or both (note some notices cannot be sent via email due to legal or compliance reasons)</a:t>
            </a:r>
          </a:p>
          <a:p>
            <a:pPr lvl="2"/>
            <a:r>
              <a:rPr lang="en-US" dirty="0" smtClean="0"/>
              <a:t>Notices can be configured to automatically deliver </a:t>
            </a:r>
            <a:r>
              <a:rPr lang="en-US" dirty="0"/>
              <a:t>attachments </a:t>
            </a:r>
            <a:endParaRPr lang="en-US" dirty="0" smtClean="0"/>
          </a:p>
          <a:p>
            <a:pPr lvl="2"/>
            <a:r>
              <a:rPr lang="en-US" dirty="0" smtClean="0"/>
              <a:t>Free </a:t>
            </a:r>
            <a:r>
              <a:rPr lang="en-US" dirty="0"/>
              <a:t>form text will be limited and should be avoided for formal or legal correspondence. </a:t>
            </a:r>
          </a:p>
          <a:p>
            <a:pPr lvl="2"/>
            <a:endParaRPr lang="en-US" dirty="0" smtClean="0"/>
          </a:p>
          <a:p>
            <a:pPr lvl="2"/>
            <a:endParaRPr lang="en-US" dirty="0" smtClean="0"/>
          </a:p>
          <a:p>
            <a:pPr>
              <a:buNone/>
            </a:pPr>
            <a:r>
              <a:rPr lang="en-US" sz="2000" dirty="0" smtClean="0"/>
              <a:t>When a Notice is generated Siebel will be updated with an Activity record linking the Notice for </a:t>
            </a:r>
            <a:r>
              <a:rPr lang="en-US" sz="2000" dirty="0"/>
              <a:t>future reference by the call Center CSR or SOV staff worker</a:t>
            </a:r>
            <a:r>
              <a:rPr lang="en-US" sz="2000" dirty="0" smtClean="0"/>
              <a:t>.</a:t>
            </a:r>
            <a:endParaRPr lang="en-US" sz="2000" dirty="0"/>
          </a:p>
          <a:p>
            <a:pPr>
              <a:buNone/>
            </a:pPr>
            <a:endParaRPr lang="en-US" sz="2000" dirty="0" smtClean="0"/>
          </a:p>
          <a:p>
            <a:pPr lvl="2"/>
            <a:endParaRPr lang="en-US" dirty="0"/>
          </a:p>
        </p:txBody>
      </p:sp>
      <p:sp>
        <p:nvSpPr>
          <p:cNvPr id="4" name="Date Placeholder 3"/>
          <p:cNvSpPr>
            <a:spLocks noGrp="1"/>
          </p:cNvSpPr>
          <p:nvPr>
            <p:ph type="dt" sz="half" idx="2"/>
          </p:nvPr>
        </p:nvSpPr>
        <p:spPr/>
        <p:txBody>
          <a:bodyPr/>
          <a:lstStyle/>
          <a:p>
            <a:pPr>
              <a:defRPr/>
            </a:pPr>
            <a:fld id="{F1867DFF-01A2-4FC2-91AD-E5EA753A0650}" type="datetime5">
              <a:rPr lang="en-US" smtClean="0"/>
              <a:pPr>
                <a:defRPr/>
              </a:pPr>
              <a:t>13-Jun-6</a:t>
            </a:fld>
            <a:endParaRPr lang="en-US" dirty="0"/>
          </a:p>
        </p:txBody>
      </p:sp>
      <p:sp>
        <p:nvSpPr>
          <p:cNvPr id="5" name="Footer Placeholder 4"/>
          <p:cNvSpPr>
            <a:spLocks noGrp="1"/>
          </p:cNvSpPr>
          <p:nvPr>
            <p:ph type="ftr" sz="quarter" idx="3"/>
          </p:nvPr>
        </p:nvSpPr>
        <p:spPr/>
        <p:txBody>
          <a:bodyPr/>
          <a:lstStyle/>
          <a:p>
            <a:pPr>
              <a:defRPr/>
            </a:pPr>
            <a:r>
              <a:rPr lang="en-US" dirty="0"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74638"/>
            <a:ext cx="7315200" cy="563562"/>
          </a:xfrm>
        </p:spPr>
        <p:txBody>
          <a:bodyPr/>
          <a:lstStyle/>
          <a:p>
            <a:r>
              <a:rPr lang="en-US" dirty="0" smtClean="0"/>
              <a:t>Self-Attestation Illustration for Eligibility </a:t>
            </a:r>
            <a:r>
              <a:rPr lang="en-US" sz="1400" dirty="0" smtClean="0"/>
              <a:t>(1 of 2)</a:t>
            </a:r>
            <a:endParaRPr lang="en-US" dirty="0"/>
          </a:p>
        </p:txBody>
      </p:sp>
      <p:sp>
        <p:nvSpPr>
          <p:cNvPr id="2" name="Date Placeholder 1"/>
          <p:cNvSpPr>
            <a:spLocks noGrp="1"/>
          </p:cNvSpPr>
          <p:nvPr>
            <p:ph type="dt" sz="half" idx="2"/>
          </p:nvPr>
        </p:nvSpPr>
        <p:spPr/>
        <p:txBody>
          <a:bodyPr/>
          <a:lstStyle/>
          <a:p>
            <a:pPr>
              <a:defRPr/>
            </a:pPr>
            <a:fld id="{E035E613-0EE3-46D2-8989-F0861AA1E01B}" type="datetime5">
              <a:rPr lang="en-US" smtClean="0"/>
              <a:t>13-Jun-6</a:t>
            </a:fld>
            <a:endParaRPr lang="en-US" dirty="0"/>
          </a:p>
        </p:txBody>
      </p:sp>
      <p:sp>
        <p:nvSpPr>
          <p:cNvPr id="3" name="Footer Placeholder 2"/>
          <p:cNvSpPr>
            <a:spLocks noGrp="1"/>
          </p:cNvSpPr>
          <p:nvPr>
            <p:ph type="ftr" sz="quarter" idx="3"/>
          </p:nvPr>
        </p:nvSpPr>
        <p:spPr/>
        <p:txBody>
          <a:bodyPr/>
          <a:lstStyle/>
          <a:p>
            <a:pPr>
              <a:defRPr/>
            </a:pPr>
            <a:r>
              <a:rPr lang="en-US" smtClean="0"/>
              <a:t>HBE October Scope Analysis</a:t>
            </a:r>
            <a:endParaRPr lang="en-US" dirty="0"/>
          </a:p>
        </p:txBody>
      </p:sp>
      <p:sp>
        <p:nvSpPr>
          <p:cNvPr id="4" name="Slide Number Placeholder 3"/>
          <p:cNvSpPr>
            <a:spLocks noGrp="1"/>
          </p:cNvSpPr>
          <p:nvPr>
            <p:ph type="sldNum" sz="quarter" idx="4"/>
          </p:nvPr>
        </p:nvSpPr>
        <p:spPr/>
        <p:txBody>
          <a:bodyPr/>
          <a:lstStyle/>
          <a:p>
            <a:pPr>
              <a:defRPr/>
            </a:pPr>
            <a:fld id="{DF723219-60DA-43AB-8432-B1658EB96FC7}" type="slidenum">
              <a:rPr lang="en-US" smtClean="0"/>
              <a:pPr>
                <a:defRPr/>
              </a:pPr>
              <a:t>28</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868894"/>
            <a:ext cx="8915400" cy="5567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2494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74638"/>
            <a:ext cx="7315200" cy="563562"/>
          </a:xfrm>
        </p:spPr>
        <p:txBody>
          <a:bodyPr/>
          <a:lstStyle/>
          <a:p>
            <a:r>
              <a:rPr lang="en-US" dirty="0" smtClean="0"/>
              <a:t>Self-Attestation Illustration for Eligibility </a:t>
            </a:r>
            <a:r>
              <a:rPr lang="en-US" sz="1400" dirty="0" smtClean="0"/>
              <a:t>(2 of 2)</a:t>
            </a:r>
            <a:endParaRPr lang="en-US" dirty="0"/>
          </a:p>
        </p:txBody>
      </p:sp>
      <p:sp>
        <p:nvSpPr>
          <p:cNvPr id="2" name="Date Placeholder 1"/>
          <p:cNvSpPr>
            <a:spLocks noGrp="1"/>
          </p:cNvSpPr>
          <p:nvPr>
            <p:ph type="dt" sz="half" idx="2"/>
          </p:nvPr>
        </p:nvSpPr>
        <p:spPr/>
        <p:txBody>
          <a:bodyPr/>
          <a:lstStyle/>
          <a:p>
            <a:pPr>
              <a:defRPr/>
            </a:pPr>
            <a:fld id="{E035E613-0EE3-46D2-8989-F0861AA1E01B}" type="datetime5">
              <a:rPr lang="en-US" smtClean="0"/>
              <a:t>13-Jun-6</a:t>
            </a:fld>
            <a:endParaRPr lang="en-US" dirty="0"/>
          </a:p>
        </p:txBody>
      </p:sp>
      <p:sp>
        <p:nvSpPr>
          <p:cNvPr id="3" name="Footer Placeholder 2"/>
          <p:cNvSpPr>
            <a:spLocks noGrp="1"/>
          </p:cNvSpPr>
          <p:nvPr>
            <p:ph type="ftr" sz="quarter" idx="3"/>
          </p:nvPr>
        </p:nvSpPr>
        <p:spPr/>
        <p:txBody>
          <a:bodyPr/>
          <a:lstStyle/>
          <a:p>
            <a:pPr>
              <a:defRPr/>
            </a:pPr>
            <a:r>
              <a:rPr lang="en-US" smtClean="0"/>
              <a:t>HBE October Scope Analysis</a:t>
            </a:r>
            <a:endParaRPr lang="en-US" dirty="0"/>
          </a:p>
        </p:txBody>
      </p:sp>
      <p:sp>
        <p:nvSpPr>
          <p:cNvPr id="4" name="Slide Number Placeholder 3"/>
          <p:cNvSpPr>
            <a:spLocks noGrp="1"/>
          </p:cNvSpPr>
          <p:nvPr>
            <p:ph type="sldNum" sz="quarter" idx="4"/>
          </p:nvPr>
        </p:nvSpPr>
        <p:spPr/>
        <p:txBody>
          <a:bodyPr/>
          <a:lstStyle/>
          <a:p>
            <a:pPr>
              <a:defRPr/>
            </a:pPr>
            <a:fld id="{DF723219-60DA-43AB-8432-B1658EB96FC7}" type="slidenum">
              <a:rPr lang="en-US" smtClean="0"/>
              <a:pPr>
                <a:defRPr/>
              </a:pPr>
              <a:t>29</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878940"/>
            <a:ext cx="8839200" cy="5557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5498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Changes</a:t>
            </a:r>
            <a:endParaRPr lang="en-US" dirty="0"/>
          </a:p>
        </p:txBody>
      </p:sp>
      <p:sp>
        <p:nvSpPr>
          <p:cNvPr id="3" name="Content Placeholder 2"/>
          <p:cNvSpPr>
            <a:spLocks noGrp="1"/>
          </p:cNvSpPr>
          <p:nvPr>
            <p:ph idx="1"/>
          </p:nvPr>
        </p:nvSpPr>
        <p:spPr>
          <a:xfrm>
            <a:off x="457200" y="990600"/>
            <a:ext cx="8382000" cy="685800"/>
          </a:xfrm>
        </p:spPr>
        <p:txBody>
          <a:bodyPr/>
          <a:lstStyle/>
          <a:p>
            <a:r>
              <a:rPr lang="en-US" dirty="0" smtClean="0"/>
              <a:t>This analysis, when measured by the RTM contents, shows </a:t>
            </a:r>
            <a:r>
              <a:rPr lang="en-US" b="1" u="sng" dirty="0" smtClean="0"/>
              <a:t>less than 5%</a:t>
            </a:r>
            <a:r>
              <a:rPr lang="en-US" dirty="0" smtClean="0"/>
              <a:t> change recommended:</a:t>
            </a:r>
            <a:endParaRPr lang="en-US" dirty="0"/>
          </a:p>
        </p:txBody>
      </p:sp>
      <p:sp>
        <p:nvSpPr>
          <p:cNvPr id="4" name="Date Placeholder 3"/>
          <p:cNvSpPr>
            <a:spLocks noGrp="1"/>
          </p:cNvSpPr>
          <p:nvPr>
            <p:ph type="dt" sz="half" idx="2"/>
          </p:nvPr>
        </p:nvSpPr>
        <p:spPr/>
        <p:txBody>
          <a:bodyPr/>
          <a:lstStyle/>
          <a:p>
            <a:pPr>
              <a:defRPr/>
            </a:pPr>
            <a:fld id="{F1867DFF-01A2-4FC2-91AD-E5EA753A0650}" type="datetime5">
              <a:rPr lang="en-US" smtClean="0"/>
              <a:t>13-Jun-6</a:t>
            </a:fld>
            <a:endParaRPr lang="en-US" dirty="0"/>
          </a:p>
        </p:txBody>
      </p:sp>
      <p:sp>
        <p:nvSpPr>
          <p:cNvPr id="5" name="Footer Placeholder 4"/>
          <p:cNvSpPr>
            <a:spLocks noGrp="1"/>
          </p:cNvSpPr>
          <p:nvPr>
            <p:ph type="ftr" sz="quarter" idx="3"/>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3</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549091254"/>
              </p:ext>
            </p:extLst>
          </p:nvPr>
        </p:nvGraphicFramePr>
        <p:xfrm>
          <a:off x="1919288" y="1895475"/>
          <a:ext cx="5305425" cy="4200525"/>
        </p:xfrm>
        <a:graphic>
          <a:graphicData uri="http://schemas.openxmlformats.org/presentationml/2006/ole">
            <mc:AlternateContent xmlns:mc="http://schemas.openxmlformats.org/markup-compatibility/2006">
              <mc:Choice xmlns:v="urn:schemas-microsoft-com:vml" Requires="v">
                <p:oleObj spid="_x0000_s4102" name="Worksheet" r:id="rId4" imgW="5305418" imgH="4200436" progId="Excel.Sheet.12">
                  <p:embed/>
                </p:oleObj>
              </mc:Choice>
              <mc:Fallback>
                <p:oleObj name="Worksheet" r:id="rId4" imgW="5305418" imgH="4200436" progId="Excel.Sheet.12">
                  <p:embed/>
                  <p:pic>
                    <p:nvPicPr>
                      <p:cNvPr id="0" name=""/>
                      <p:cNvPicPr/>
                      <p:nvPr/>
                    </p:nvPicPr>
                    <p:blipFill>
                      <a:blip r:embed="rId5"/>
                      <a:stretch>
                        <a:fillRect/>
                      </a:stretch>
                    </p:blipFill>
                    <p:spPr>
                      <a:xfrm>
                        <a:off x="1919288" y="1895475"/>
                        <a:ext cx="5305425" cy="4200525"/>
                      </a:xfrm>
                      <a:prstGeom prst="rect">
                        <a:avLst/>
                      </a:prstGeom>
                    </p:spPr>
                  </p:pic>
                </p:oleObj>
              </mc:Fallback>
            </mc:AlternateContent>
          </a:graphicData>
        </a:graphic>
      </p:graphicFrame>
      <p:cxnSp>
        <p:nvCxnSpPr>
          <p:cNvPr id="10" name="Curved Connector 9"/>
          <p:cNvCxnSpPr>
            <a:stCxn id="3" idx="1"/>
            <a:endCxn id="7" idx="2"/>
          </p:cNvCxnSpPr>
          <p:nvPr/>
        </p:nvCxnSpPr>
        <p:spPr bwMode="auto">
          <a:xfrm rot="10800000" flipH="1" flipV="1">
            <a:off x="457200" y="1333500"/>
            <a:ext cx="4114800" cy="4762500"/>
          </a:xfrm>
          <a:prstGeom prst="curvedConnector4">
            <a:avLst>
              <a:gd name="adj1" fmla="val -5556"/>
              <a:gd name="adj2" fmla="val 104800"/>
            </a:avLst>
          </a:prstGeom>
          <a:noFill/>
          <a:ln w="12700"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903849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2500"/>
              </a:lnSpc>
            </a:pPr>
            <a:r>
              <a:rPr lang="en-US" dirty="0" smtClean="0"/>
              <a:t>VT HBE IDs - Basic,</a:t>
            </a:r>
            <a:br>
              <a:rPr lang="en-US" dirty="0" smtClean="0"/>
            </a:br>
            <a:r>
              <a:rPr lang="en-US" dirty="0" smtClean="0"/>
              <a:t>Created by Individual</a:t>
            </a:r>
            <a:endParaRPr lang="en-US" dirty="0"/>
          </a:p>
        </p:txBody>
      </p:sp>
      <p:sp>
        <p:nvSpPr>
          <p:cNvPr id="3" name="Date Placeholder 2"/>
          <p:cNvSpPr>
            <a:spLocks noGrp="1"/>
          </p:cNvSpPr>
          <p:nvPr>
            <p:ph type="dt" sz="half" idx="2"/>
          </p:nvPr>
        </p:nvSpPr>
        <p:spPr/>
        <p:txBody>
          <a:bodyPr/>
          <a:lstStyle/>
          <a:p>
            <a:pPr>
              <a:defRPr/>
            </a:pPr>
            <a:fld id="{5A10DF4A-66C4-4023-B6C1-482AD0B39BFA}" type="datetime5">
              <a:rPr lang="en-US" smtClean="0"/>
              <a:t>13-Jun-6</a:t>
            </a:fld>
            <a:endParaRPr lang="en-US" dirty="0"/>
          </a:p>
        </p:txBody>
      </p:sp>
      <p:sp>
        <p:nvSpPr>
          <p:cNvPr id="4" name="Footer Placeholder 3"/>
          <p:cNvSpPr>
            <a:spLocks noGrp="1"/>
          </p:cNvSpPr>
          <p:nvPr>
            <p:ph type="ftr" sz="quarter" idx="3"/>
          </p:nvPr>
        </p:nvSpPr>
        <p:spPr/>
        <p:txBody>
          <a:bodyPr/>
          <a:lstStyle/>
          <a:p>
            <a:pPr>
              <a:defRPr/>
            </a:pPr>
            <a:r>
              <a:rPr lang="en-US" smtClean="0"/>
              <a:t>HBE October Scope Analysis</a:t>
            </a:r>
            <a:endParaRPr lang="en-US" dirty="0"/>
          </a:p>
        </p:txBody>
      </p:sp>
      <p:sp>
        <p:nvSpPr>
          <p:cNvPr id="5" name="Slide Number Placeholder 4"/>
          <p:cNvSpPr>
            <a:spLocks noGrp="1"/>
          </p:cNvSpPr>
          <p:nvPr>
            <p:ph type="sldNum" sz="quarter" idx="4"/>
          </p:nvPr>
        </p:nvSpPr>
        <p:spPr/>
        <p:txBody>
          <a:bodyPr/>
          <a:lstStyle/>
          <a:p>
            <a:pPr>
              <a:defRPr/>
            </a:pPr>
            <a:fld id="{DF723219-60DA-43AB-8432-B1658EB96FC7}" type="slidenum">
              <a:rPr lang="en-US" smtClean="0"/>
              <a:pPr>
                <a:defRPr/>
              </a:pPr>
              <a:t>30</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914400"/>
            <a:ext cx="8858250" cy="560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9265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2500"/>
              </a:lnSpc>
            </a:pPr>
            <a:r>
              <a:rPr lang="en-US" dirty="0" smtClean="0"/>
              <a:t>VT HBE IDs</a:t>
            </a:r>
            <a:br>
              <a:rPr lang="en-US" dirty="0" smtClean="0"/>
            </a:br>
            <a:r>
              <a:rPr lang="en-US" dirty="0" smtClean="0"/>
              <a:t>Individual &amp; Employee</a:t>
            </a:r>
            <a:endParaRPr lang="en-US" dirty="0"/>
          </a:p>
        </p:txBody>
      </p:sp>
      <p:sp>
        <p:nvSpPr>
          <p:cNvPr id="3" name="Date Placeholder 2"/>
          <p:cNvSpPr>
            <a:spLocks noGrp="1"/>
          </p:cNvSpPr>
          <p:nvPr>
            <p:ph type="dt" sz="half" idx="2"/>
          </p:nvPr>
        </p:nvSpPr>
        <p:spPr/>
        <p:txBody>
          <a:bodyPr/>
          <a:lstStyle/>
          <a:p>
            <a:pPr>
              <a:defRPr/>
            </a:pPr>
            <a:fld id="{5A10DF4A-66C4-4023-B6C1-482AD0B39BFA}" type="datetime5">
              <a:rPr lang="en-US" smtClean="0"/>
              <a:t>13-Jun-6</a:t>
            </a:fld>
            <a:endParaRPr lang="en-US" dirty="0"/>
          </a:p>
        </p:txBody>
      </p:sp>
      <p:sp>
        <p:nvSpPr>
          <p:cNvPr id="4" name="Footer Placeholder 3"/>
          <p:cNvSpPr>
            <a:spLocks noGrp="1"/>
          </p:cNvSpPr>
          <p:nvPr>
            <p:ph type="ftr" sz="quarter" idx="3"/>
          </p:nvPr>
        </p:nvSpPr>
        <p:spPr/>
        <p:txBody>
          <a:bodyPr/>
          <a:lstStyle/>
          <a:p>
            <a:pPr>
              <a:defRPr/>
            </a:pPr>
            <a:r>
              <a:rPr lang="en-US" smtClean="0"/>
              <a:t>HBE October Scope Analysis</a:t>
            </a:r>
            <a:endParaRPr lang="en-US" dirty="0"/>
          </a:p>
        </p:txBody>
      </p:sp>
      <p:sp>
        <p:nvSpPr>
          <p:cNvPr id="5" name="Slide Number Placeholder 4"/>
          <p:cNvSpPr>
            <a:spLocks noGrp="1"/>
          </p:cNvSpPr>
          <p:nvPr>
            <p:ph type="sldNum" sz="quarter" idx="4"/>
          </p:nvPr>
        </p:nvSpPr>
        <p:spPr/>
        <p:txBody>
          <a:bodyPr/>
          <a:lstStyle/>
          <a:p>
            <a:pPr>
              <a:defRPr/>
            </a:pPr>
            <a:fld id="{DF723219-60DA-43AB-8432-B1658EB96FC7}" type="slidenum">
              <a:rPr lang="en-US" smtClean="0"/>
              <a:pPr>
                <a:defRPr/>
              </a:pPr>
              <a:t>31</a:t>
            </a:fld>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 y="1030287"/>
            <a:ext cx="8986837" cy="521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6203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2500"/>
              </a:lnSpc>
            </a:pPr>
            <a:r>
              <a:rPr lang="en-US" dirty="0" smtClean="0"/>
              <a:t>VT HBE IDs, Changes</a:t>
            </a:r>
            <a:br>
              <a:rPr lang="en-US" dirty="0" smtClean="0"/>
            </a:br>
            <a:r>
              <a:rPr lang="en-US" dirty="0" smtClean="0"/>
              <a:t>Administrative &amp; Change of Circumstance</a:t>
            </a:r>
            <a:endParaRPr lang="en-US" dirty="0"/>
          </a:p>
        </p:txBody>
      </p:sp>
      <p:sp>
        <p:nvSpPr>
          <p:cNvPr id="3" name="Date Placeholder 2"/>
          <p:cNvSpPr>
            <a:spLocks noGrp="1"/>
          </p:cNvSpPr>
          <p:nvPr>
            <p:ph type="dt" sz="half" idx="2"/>
          </p:nvPr>
        </p:nvSpPr>
        <p:spPr/>
        <p:txBody>
          <a:bodyPr/>
          <a:lstStyle/>
          <a:p>
            <a:pPr>
              <a:defRPr/>
            </a:pPr>
            <a:fld id="{5A10DF4A-66C4-4023-B6C1-482AD0B39BFA}" type="datetime5">
              <a:rPr lang="en-US" smtClean="0"/>
              <a:t>13-Jun-6</a:t>
            </a:fld>
            <a:endParaRPr lang="en-US" dirty="0"/>
          </a:p>
        </p:txBody>
      </p:sp>
      <p:sp>
        <p:nvSpPr>
          <p:cNvPr id="4" name="Footer Placeholder 3"/>
          <p:cNvSpPr>
            <a:spLocks noGrp="1"/>
          </p:cNvSpPr>
          <p:nvPr>
            <p:ph type="ftr" sz="quarter" idx="3"/>
          </p:nvPr>
        </p:nvSpPr>
        <p:spPr/>
        <p:txBody>
          <a:bodyPr/>
          <a:lstStyle/>
          <a:p>
            <a:pPr>
              <a:defRPr/>
            </a:pPr>
            <a:r>
              <a:rPr lang="en-US" smtClean="0"/>
              <a:t>HBE October Scope Analysis</a:t>
            </a:r>
            <a:endParaRPr lang="en-US" dirty="0"/>
          </a:p>
        </p:txBody>
      </p:sp>
      <p:sp>
        <p:nvSpPr>
          <p:cNvPr id="5" name="Slide Number Placeholder 4"/>
          <p:cNvSpPr>
            <a:spLocks noGrp="1"/>
          </p:cNvSpPr>
          <p:nvPr>
            <p:ph type="sldNum" sz="quarter" idx="4"/>
          </p:nvPr>
        </p:nvSpPr>
        <p:spPr/>
        <p:txBody>
          <a:bodyPr/>
          <a:lstStyle/>
          <a:p>
            <a:pPr>
              <a:defRPr/>
            </a:pPr>
            <a:fld id="{DF723219-60DA-43AB-8432-B1658EB96FC7}" type="slidenum">
              <a:rPr lang="en-US" smtClean="0"/>
              <a:pPr>
                <a:defRPr/>
              </a:pPr>
              <a:t>32</a:t>
            </a:fld>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096963"/>
            <a:ext cx="8913813" cy="515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9497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2500"/>
              </a:lnSpc>
            </a:pPr>
            <a:r>
              <a:rPr lang="en-US" dirty="0" smtClean="0"/>
              <a:t>HBE Master Data Management (MDM)</a:t>
            </a:r>
            <a:br>
              <a:rPr lang="en-US" dirty="0" smtClean="0"/>
            </a:br>
            <a:r>
              <a:rPr lang="en-US" dirty="0" smtClean="0"/>
              <a:t>01Oct2013</a:t>
            </a:r>
            <a:endParaRPr lang="en-US" dirty="0"/>
          </a:p>
        </p:txBody>
      </p:sp>
      <p:sp>
        <p:nvSpPr>
          <p:cNvPr id="3" name="Content Placeholder 2"/>
          <p:cNvSpPr>
            <a:spLocks noGrp="1"/>
          </p:cNvSpPr>
          <p:nvPr>
            <p:ph idx="1"/>
          </p:nvPr>
        </p:nvSpPr>
        <p:spPr/>
        <p:txBody>
          <a:bodyPr/>
          <a:lstStyle/>
          <a:p>
            <a:r>
              <a:rPr lang="en-US" dirty="0" smtClean="0"/>
              <a:t>For October, the base requirement is focused around two items:</a:t>
            </a:r>
          </a:p>
          <a:p>
            <a:pPr marL="744537" lvl="1" indent="-457200">
              <a:buFont typeface="+mj-lt"/>
              <a:buAutoNum type="arabicPeriod"/>
            </a:pPr>
            <a:r>
              <a:rPr lang="en-US" dirty="0" smtClean="0"/>
              <a:t>Establishing the technical foundation and prepare for future expansion</a:t>
            </a:r>
          </a:p>
          <a:p>
            <a:pPr marL="744537" lvl="1" indent="-457200">
              <a:buFont typeface="+mj-lt"/>
              <a:buAutoNum type="arabicPeriod"/>
            </a:pPr>
            <a:r>
              <a:rPr lang="en-US" dirty="0" smtClean="0"/>
              <a:t>Tracking of Person and external Organization Identifiers</a:t>
            </a:r>
            <a:endParaRPr lang="en-US" dirty="0"/>
          </a:p>
        </p:txBody>
      </p:sp>
      <p:sp>
        <p:nvSpPr>
          <p:cNvPr id="4" name="Date Placeholder 3"/>
          <p:cNvSpPr>
            <a:spLocks noGrp="1"/>
          </p:cNvSpPr>
          <p:nvPr>
            <p:ph type="dt" sz="half" idx="2"/>
          </p:nvPr>
        </p:nvSpPr>
        <p:spPr/>
        <p:txBody>
          <a:bodyPr/>
          <a:lstStyle/>
          <a:p>
            <a:pPr>
              <a:defRPr/>
            </a:pPr>
            <a:fld id="{F1867DFF-01A2-4FC2-91AD-E5EA753A0650}" type="datetime5">
              <a:rPr lang="en-US" smtClean="0"/>
              <a:t>13-Jun-6</a:t>
            </a:fld>
            <a:endParaRPr lang="en-US" dirty="0"/>
          </a:p>
        </p:txBody>
      </p:sp>
      <p:sp>
        <p:nvSpPr>
          <p:cNvPr id="5" name="Footer Placeholder 4"/>
          <p:cNvSpPr>
            <a:spLocks noGrp="1"/>
          </p:cNvSpPr>
          <p:nvPr>
            <p:ph type="ftr" sz="quarter" idx="3"/>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33</a:t>
            </a:fld>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388" y="2647950"/>
            <a:ext cx="649922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00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Date Placeholder 3"/>
          <p:cNvSpPr>
            <a:spLocks noGrp="1"/>
          </p:cNvSpPr>
          <p:nvPr>
            <p:ph type="dt" sz="half" idx="2"/>
          </p:nvPr>
        </p:nvSpPr>
        <p:spPr/>
        <p:txBody>
          <a:bodyPr/>
          <a:lstStyle/>
          <a:p>
            <a:pPr>
              <a:defRPr/>
            </a:pPr>
            <a:fld id="{8CD460E2-445C-4DC6-9647-B75A73AF8EE4}" type="datetime5">
              <a:rPr lang="en-US" smtClean="0"/>
              <a:t>13-Jun-6</a:t>
            </a:fld>
            <a:endParaRPr lang="en-US" dirty="0"/>
          </a:p>
        </p:txBody>
      </p:sp>
      <p:sp>
        <p:nvSpPr>
          <p:cNvPr id="5" name="Footer Placeholder 4"/>
          <p:cNvSpPr>
            <a:spLocks noGrp="1"/>
          </p:cNvSpPr>
          <p:nvPr>
            <p:ph type="ftr" sz="quarter" idx="3"/>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4</a:t>
            </a:fld>
            <a:endParaRPr lang="en-US" dirty="0"/>
          </a:p>
        </p:txBody>
      </p:sp>
    </p:spTree>
    <p:extLst>
      <p:ext uri="{BB962C8B-B14F-4D97-AF65-F5344CB8AC3E}">
        <p14:creationId xmlns:p14="http://schemas.microsoft.com/office/powerpoint/2010/main" val="166025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Objectives: </a:t>
            </a:r>
          </a:p>
          <a:p>
            <a:pPr lvl="1"/>
            <a:r>
              <a:rPr lang="en-US" sz="2200" dirty="0" smtClean="0"/>
              <a:t>Define what’s in and out of the 01October release of the Exchange</a:t>
            </a:r>
          </a:p>
          <a:p>
            <a:pPr lvl="1"/>
            <a:r>
              <a:rPr lang="en-US" sz="2200" dirty="0" smtClean="0"/>
              <a:t>Inform System Design artifacts and FDDR </a:t>
            </a:r>
          </a:p>
          <a:p>
            <a:pPr lvl="1"/>
            <a:endParaRPr lang="en-US" dirty="0" smtClean="0"/>
          </a:p>
          <a:p>
            <a:r>
              <a:rPr lang="en-US" dirty="0" smtClean="0"/>
              <a:t>Participants:</a:t>
            </a:r>
          </a:p>
          <a:p>
            <a:pPr lvl="1"/>
            <a:r>
              <a:rPr lang="en-US" sz="2200" dirty="0" smtClean="0"/>
              <a:t>Melissa </a:t>
            </a:r>
            <a:r>
              <a:rPr lang="en-US" sz="2200" dirty="0" err="1" smtClean="0"/>
              <a:t>Boudreault</a:t>
            </a:r>
            <a:r>
              <a:rPr lang="en-US" sz="2200" dirty="0" smtClean="0"/>
              <a:t>, Matt Kristin (CGI), Paul Knollman (Oracle), Justin Tease (</a:t>
            </a:r>
            <a:r>
              <a:rPr lang="en-US" sz="2200" dirty="0" err="1" smtClean="0"/>
              <a:t>SoV</a:t>
            </a:r>
            <a:r>
              <a:rPr lang="en-US" sz="2200" dirty="0" smtClean="0"/>
              <a:t>), Mike Maslack (Desai/</a:t>
            </a:r>
            <a:r>
              <a:rPr lang="en-US" sz="2200" dirty="0" err="1" smtClean="0"/>
              <a:t>SoV</a:t>
            </a:r>
            <a:r>
              <a:rPr lang="en-US" sz="2200" dirty="0" smtClean="0"/>
              <a:t>)</a:t>
            </a:r>
          </a:p>
          <a:p>
            <a:endParaRPr lang="en-US" dirty="0"/>
          </a:p>
          <a:p>
            <a:r>
              <a:rPr lang="en-US" dirty="0"/>
              <a:t>Guiding Principle - Enable an Enrollment-driven framework of </a:t>
            </a:r>
            <a:r>
              <a:rPr lang="en-US" dirty="0" smtClean="0"/>
              <a:t>capabilities for the Exchange:</a:t>
            </a:r>
            <a:endParaRPr lang="en-US" dirty="0"/>
          </a:p>
          <a:p>
            <a:pPr lvl="1"/>
            <a:r>
              <a:rPr lang="en-US" sz="2200" dirty="0"/>
              <a:t>01Oct2013: Enrollment</a:t>
            </a:r>
          </a:p>
          <a:p>
            <a:pPr lvl="1"/>
            <a:r>
              <a:rPr lang="en-US" sz="2200" dirty="0"/>
              <a:t>01Jan2014: Operation</a:t>
            </a:r>
          </a:p>
          <a:p>
            <a:pPr lvl="1"/>
            <a:r>
              <a:rPr lang="en-US" sz="2200" dirty="0"/>
              <a:t>Post-Jan 2014: Optimization</a:t>
            </a:r>
          </a:p>
          <a:p>
            <a:endParaRPr lang="en-US" dirty="0" smtClean="0"/>
          </a:p>
          <a:p>
            <a:pPr lvl="1"/>
            <a:endParaRPr lang="en-US" dirty="0" smtClean="0"/>
          </a:p>
        </p:txBody>
      </p:sp>
      <p:sp>
        <p:nvSpPr>
          <p:cNvPr id="2" name="Title 1"/>
          <p:cNvSpPr>
            <a:spLocks noGrp="1"/>
          </p:cNvSpPr>
          <p:nvPr>
            <p:ph type="title"/>
          </p:nvPr>
        </p:nvSpPr>
        <p:spPr/>
        <p:txBody>
          <a:bodyPr/>
          <a:lstStyle/>
          <a:p>
            <a:r>
              <a:rPr lang="en-US" dirty="0" smtClean="0"/>
              <a:t>Analysis Background</a:t>
            </a:r>
            <a:endParaRPr lang="en-US" dirty="0"/>
          </a:p>
        </p:txBody>
      </p:sp>
      <p:sp>
        <p:nvSpPr>
          <p:cNvPr id="4" name="Date Placeholder 3"/>
          <p:cNvSpPr>
            <a:spLocks noGrp="1"/>
          </p:cNvSpPr>
          <p:nvPr>
            <p:ph type="dt" sz="half" idx="2"/>
          </p:nvPr>
        </p:nvSpPr>
        <p:spPr/>
        <p:txBody>
          <a:bodyPr/>
          <a:lstStyle/>
          <a:p>
            <a:pPr>
              <a:defRPr/>
            </a:pPr>
            <a:fld id="{405CC682-60FE-4352-9C62-3B85A1CD7D20}" type="datetime5">
              <a:rPr lang="en-US" smtClean="0"/>
              <a:t>13-Jun-6</a:t>
            </a:fld>
            <a:endParaRPr lang="en-US" dirty="0"/>
          </a:p>
        </p:txBody>
      </p:sp>
      <p:sp>
        <p:nvSpPr>
          <p:cNvPr id="5" name="Footer Placeholder 4"/>
          <p:cNvSpPr>
            <a:spLocks noGrp="1"/>
          </p:cNvSpPr>
          <p:nvPr>
            <p:ph type="ftr" sz="quarter" idx="3"/>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5</a:t>
            </a:fld>
            <a:endParaRPr lang="en-US" dirty="0"/>
          </a:p>
        </p:txBody>
      </p:sp>
    </p:spTree>
    <p:extLst>
      <p:ext uri="{BB962C8B-B14F-4D97-AF65-F5344CB8AC3E}">
        <p14:creationId xmlns:p14="http://schemas.microsoft.com/office/powerpoint/2010/main" val="1023252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Inputs used to inform the analysis:</a:t>
            </a:r>
          </a:p>
          <a:p>
            <a:pPr lvl="1"/>
            <a:endParaRPr lang="en-US" dirty="0" smtClean="0"/>
          </a:p>
          <a:p>
            <a:pPr lvl="1"/>
            <a:r>
              <a:rPr lang="en-US" dirty="0" smtClean="0"/>
              <a:t>BPM inventory</a:t>
            </a:r>
          </a:p>
          <a:p>
            <a:pPr lvl="1"/>
            <a:endParaRPr lang="en-US" dirty="0" smtClean="0"/>
          </a:p>
          <a:p>
            <a:pPr lvl="1"/>
            <a:r>
              <a:rPr lang="en-US" dirty="0" smtClean="0"/>
              <a:t>Business Lead must-haves (October or later)</a:t>
            </a:r>
          </a:p>
          <a:p>
            <a:pPr lvl="1"/>
            <a:r>
              <a:rPr lang="en-US" dirty="0" smtClean="0"/>
              <a:t>Policy must-haves (October or later)</a:t>
            </a:r>
          </a:p>
          <a:p>
            <a:pPr lvl="1"/>
            <a:r>
              <a:rPr lang="en-US" dirty="0" smtClean="0"/>
              <a:t>Impacts of manual process work-</a:t>
            </a:r>
            <a:r>
              <a:rPr lang="en-US" dirty="0" err="1" smtClean="0"/>
              <a:t>arounds</a:t>
            </a:r>
            <a:endParaRPr lang="en-US" dirty="0" smtClean="0"/>
          </a:p>
          <a:p>
            <a:pPr lvl="1"/>
            <a:endParaRPr lang="en-US" dirty="0" smtClean="0"/>
          </a:p>
          <a:p>
            <a:pPr lvl="1"/>
            <a:r>
              <a:rPr lang="en-US" dirty="0" smtClean="0"/>
              <a:t>Capability mapping </a:t>
            </a:r>
          </a:p>
          <a:p>
            <a:pPr lvl="2"/>
            <a:r>
              <a:rPr lang="en-US" dirty="0" smtClean="0"/>
              <a:t>Out of the box</a:t>
            </a:r>
          </a:p>
          <a:p>
            <a:pPr lvl="2"/>
            <a:r>
              <a:rPr lang="en-US" dirty="0" smtClean="0"/>
              <a:t>Configurable</a:t>
            </a:r>
          </a:p>
          <a:p>
            <a:pPr lvl="2"/>
            <a:r>
              <a:rPr lang="en-US" dirty="0" smtClean="0"/>
              <a:t>Customizable (existing + new module)</a:t>
            </a:r>
          </a:p>
          <a:p>
            <a:pPr lvl="2"/>
            <a:r>
              <a:rPr lang="en-US" dirty="0" smtClean="0"/>
              <a:t>Out of scope</a:t>
            </a:r>
          </a:p>
          <a:p>
            <a:pPr lvl="1"/>
            <a:endParaRPr lang="en-US" dirty="0" smtClean="0"/>
          </a:p>
          <a:p>
            <a:pPr lvl="1"/>
            <a:r>
              <a:rPr lang="en-US" dirty="0" smtClean="0"/>
              <a:t>RTM inventory</a:t>
            </a:r>
          </a:p>
          <a:p>
            <a:pPr lvl="1"/>
            <a:r>
              <a:rPr lang="en-US" dirty="0" smtClean="0"/>
              <a:t>Business architecture</a:t>
            </a:r>
          </a:p>
        </p:txBody>
      </p:sp>
      <p:sp>
        <p:nvSpPr>
          <p:cNvPr id="2" name="Title 1"/>
          <p:cNvSpPr>
            <a:spLocks noGrp="1"/>
          </p:cNvSpPr>
          <p:nvPr>
            <p:ph type="title"/>
          </p:nvPr>
        </p:nvSpPr>
        <p:spPr/>
        <p:txBody>
          <a:bodyPr/>
          <a:lstStyle/>
          <a:p>
            <a:r>
              <a:rPr lang="en-US" dirty="0" smtClean="0"/>
              <a:t>Analysis Background</a:t>
            </a:r>
            <a:endParaRPr lang="en-US" dirty="0"/>
          </a:p>
        </p:txBody>
      </p:sp>
      <p:sp>
        <p:nvSpPr>
          <p:cNvPr id="4" name="Date Placeholder 3"/>
          <p:cNvSpPr>
            <a:spLocks noGrp="1"/>
          </p:cNvSpPr>
          <p:nvPr>
            <p:ph type="dt" sz="half" idx="2"/>
          </p:nvPr>
        </p:nvSpPr>
        <p:spPr/>
        <p:txBody>
          <a:bodyPr/>
          <a:lstStyle/>
          <a:p>
            <a:pPr>
              <a:defRPr/>
            </a:pPr>
            <a:fld id="{8E7FF514-A795-442D-B033-4BA02243A6DE}" type="datetime5">
              <a:rPr lang="en-US" smtClean="0"/>
              <a:t>13-Jun-6</a:t>
            </a:fld>
            <a:endParaRPr lang="en-US" dirty="0"/>
          </a:p>
        </p:txBody>
      </p:sp>
      <p:sp>
        <p:nvSpPr>
          <p:cNvPr id="5" name="Footer Placeholder 4"/>
          <p:cNvSpPr>
            <a:spLocks noGrp="1"/>
          </p:cNvSpPr>
          <p:nvPr>
            <p:ph type="ftr" sz="quarter" idx="3"/>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6</a:t>
            </a:fld>
            <a:endParaRPr lang="en-US" dirty="0"/>
          </a:p>
        </p:txBody>
      </p:sp>
      <p:sp>
        <p:nvSpPr>
          <p:cNvPr id="7" name="Right Brace 6"/>
          <p:cNvSpPr/>
          <p:nvPr/>
        </p:nvSpPr>
        <p:spPr bwMode="auto">
          <a:xfrm>
            <a:off x="5562600" y="2438400"/>
            <a:ext cx="228600" cy="990600"/>
          </a:xfrm>
          <a:prstGeom prst="rightBrac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966" tIns="45177" rIns="91966" bIns="45177" numCol="1" rtlCol="0" anchor="ctr" anchorCtr="0" compatLnSpc="1">
            <a:prstTxWarp prst="textNoShape">
              <a:avLst/>
            </a:prstTxWarp>
          </a:bodyPr>
          <a:lstStyle/>
          <a:p>
            <a:pPr marL="0" marR="0" indent="0" algn="ctr" defTabSz="930275"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Calibri" charset="0"/>
              <a:ea typeface="ＭＳ Ｐゴシック" charset="0"/>
              <a:cs typeface="Arial" charset="0"/>
            </a:endParaRPr>
          </a:p>
        </p:txBody>
      </p:sp>
      <p:sp>
        <p:nvSpPr>
          <p:cNvPr id="8" name="Right Brace 7"/>
          <p:cNvSpPr/>
          <p:nvPr/>
        </p:nvSpPr>
        <p:spPr bwMode="auto">
          <a:xfrm>
            <a:off x="5562600" y="3733800"/>
            <a:ext cx="228600" cy="1295400"/>
          </a:xfrm>
          <a:prstGeom prst="rightBrac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vert="horz" wrap="square" lIns="91966" tIns="45177" rIns="91966" bIns="45177" numCol="1" rtlCol="0" anchor="ctr" anchorCtr="0" compatLnSpc="1">
            <a:prstTxWarp prst="textNoShape">
              <a:avLst/>
            </a:prstTxWarp>
          </a:bodyPr>
          <a:lstStyle/>
          <a:p>
            <a:pPr marL="0" marR="0" indent="0" algn="ctr" defTabSz="930275"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Calibri" charset="0"/>
              <a:ea typeface="ＭＳ Ｐゴシック" charset="0"/>
              <a:cs typeface="Arial" charset="0"/>
            </a:endParaRPr>
          </a:p>
        </p:txBody>
      </p:sp>
      <p:sp>
        <p:nvSpPr>
          <p:cNvPr id="9" name="TextBox 8"/>
          <p:cNvSpPr txBox="1"/>
          <p:nvPr/>
        </p:nvSpPr>
        <p:spPr>
          <a:xfrm>
            <a:off x="5943600" y="2743200"/>
            <a:ext cx="1905000" cy="381000"/>
          </a:xfrm>
          <a:prstGeom prst="rect">
            <a:avLst/>
          </a:prstGeom>
          <a:noFill/>
        </p:spPr>
        <p:txBody>
          <a:bodyPr wrap="none" rtlCol="0">
            <a:noAutofit/>
          </a:bodyPr>
          <a:lstStyle/>
          <a:p>
            <a:r>
              <a:rPr lang="en-US" sz="1800" i="1" dirty="0" smtClean="0"/>
              <a:t>From HBE analysis</a:t>
            </a:r>
          </a:p>
        </p:txBody>
      </p:sp>
      <p:sp>
        <p:nvSpPr>
          <p:cNvPr id="10" name="TextBox 9"/>
          <p:cNvSpPr txBox="1"/>
          <p:nvPr/>
        </p:nvSpPr>
        <p:spPr>
          <a:xfrm>
            <a:off x="5943600" y="4191000"/>
            <a:ext cx="1905000" cy="381000"/>
          </a:xfrm>
          <a:prstGeom prst="rect">
            <a:avLst/>
          </a:prstGeom>
          <a:noFill/>
        </p:spPr>
        <p:txBody>
          <a:bodyPr wrap="none" rtlCol="0">
            <a:noAutofit/>
          </a:bodyPr>
          <a:lstStyle/>
          <a:p>
            <a:r>
              <a:rPr lang="en-US" sz="1800" i="1" dirty="0" smtClean="0"/>
              <a:t>From CGI analysis</a:t>
            </a:r>
          </a:p>
        </p:txBody>
      </p:sp>
    </p:spTree>
    <p:extLst>
      <p:ext uri="{BB962C8B-B14F-4D97-AF65-F5344CB8AC3E}">
        <p14:creationId xmlns:p14="http://schemas.microsoft.com/office/powerpoint/2010/main" val="592681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Closure</a:t>
            </a:r>
            <a:endParaRPr lang="en-US" dirty="0"/>
          </a:p>
        </p:txBody>
      </p:sp>
      <p:sp>
        <p:nvSpPr>
          <p:cNvPr id="3" name="Content Placeholder 2"/>
          <p:cNvSpPr>
            <a:spLocks noGrp="1"/>
          </p:cNvSpPr>
          <p:nvPr>
            <p:ph idx="1"/>
          </p:nvPr>
        </p:nvSpPr>
        <p:spPr/>
        <p:txBody>
          <a:bodyPr/>
          <a:lstStyle/>
          <a:p>
            <a:r>
              <a:rPr lang="en-US" dirty="0" smtClean="0"/>
              <a:t>Objective: Approval of 01Oct scope by </a:t>
            </a:r>
            <a:r>
              <a:rPr lang="en-US" dirty="0" err="1" smtClean="0"/>
              <a:t>eod</a:t>
            </a:r>
            <a:r>
              <a:rPr lang="en-US" dirty="0" smtClean="0"/>
              <a:t> Wednesday (late)</a:t>
            </a:r>
          </a:p>
          <a:p>
            <a:endParaRPr lang="en-US" dirty="0" smtClean="0"/>
          </a:p>
          <a:p>
            <a:r>
              <a:rPr lang="en-US" dirty="0" smtClean="0"/>
              <a:t>Next Steps</a:t>
            </a:r>
          </a:p>
          <a:p>
            <a:pPr lvl="1"/>
            <a:r>
              <a:rPr lang="en-US" dirty="0" smtClean="0"/>
              <a:t>Thursday 30May</a:t>
            </a:r>
          </a:p>
          <a:p>
            <a:pPr lvl="2"/>
            <a:r>
              <a:rPr lang="en-US" dirty="0" smtClean="0"/>
              <a:t>Publication of final Scope package (</a:t>
            </a:r>
            <a:r>
              <a:rPr lang="en-US" dirty="0" err="1" smtClean="0"/>
              <a:t>ppt</a:t>
            </a:r>
            <a:r>
              <a:rPr lang="en-US" dirty="0" smtClean="0"/>
              <a:t> and RTMs) to BLs and Leadership</a:t>
            </a:r>
          </a:p>
          <a:p>
            <a:pPr lvl="1"/>
            <a:r>
              <a:rPr lang="en-US" dirty="0" smtClean="0"/>
              <a:t>Friday 31May</a:t>
            </a:r>
          </a:p>
          <a:p>
            <a:pPr lvl="2"/>
            <a:r>
              <a:rPr lang="en-US" dirty="0" smtClean="0"/>
              <a:t>Scope package will go to Change Control process unless issues are raised by HBE Leadership to cause delay</a:t>
            </a:r>
          </a:p>
          <a:p>
            <a:endParaRPr lang="en-US" sz="2600" dirty="0" smtClean="0"/>
          </a:p>
          <a:p>
            <a:r>
              <a:rPr lang="en-US" sz="2600" dirty="0" smtClean="0"/>
              <a:t>Follow-on</a:t>
            </a:r>
          </a:p>
          <a:p>
            <a:pPr lvl="1"/>
            <a:r>
              <a:rPr lang="en-US" sz="2200" dirty="0" smtClean="0"/>
              <a:t>Briefings with ACCESS Remediation team (workshop 10Jun week) </a:t>
            </a:r>
          </a:p>
          <a:p>
            <a:pPr lvl="1"/>
            <a:r>
              <a:rPr lang="en-US" sz="2200" dirty="0" smtClean="0"/>
              <a:t>Inform system design artifacts, FDDR and project plans/resources</a:t>
            </a:r>
          </a:p>
        </p:txBody>
      </p:sp>
      <p:sp>
        <p:nvSpPr>
          <p:cNvPr id="4" name="Date Placeholder 3"/>
          <p:cNvSpPr>
            <a:spLocks noGrp="1"/>
          </p:cNvSpPr>
          <p:nvPr>
            <p:ph type="dt" sz="half" idx="2"/>
          </p:nvPr>
        </p:nvSpPr>
        <p:spPr/>
        <p:txBody>
          <a:bodyPr/>
          <a:lstStyle/>
          <a:p>
            <a:pPr>
              <a:defRPr/>
            </a:pPr>
            <a:fld id="{900F9FFF-C521-48D1-BA41-87D19EC6BB25}" type="datetime5">
              <a:rPr lang="en-US" smtClean="0"/>
              <a:t>13-Jun-6</a:t>
            </a:fld>
            <a:endParaRPr lang="en-US" dirty="0"/>
          </a:p>
        </p:txBody>
      </p:sp>
      <p:sp>
        <p:nvSpPr>
          <p:cNvPr id="5" name="Footer Placeholder 4"/>
          <p:cNvSpPr>
            <a:spLocks noGrp="1"/>
          </p:cNvSpPr>
          <p:nvPr>
            <p:ph type="ftr" sz="quarter" idx="3"/>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7</a:t>
            </a:fld>
            <a:endParaRPr lang="en-US" dirty="0"/>
          </a:p>
        </p:txBody>
      </p:sp>
    </p:spTree>
    <p:extLst>
      <p:ext uri="{BB962C8B-B14F-4D97-AF65-F5344CB8AC3E}">
        <p14:creationId xmlns:p14="http://schemas.microsoft.com/office/powerpoint/2010/main" val="2437059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762000" y="3276600"/>
            <a:ext cx="8077200" cy="914400"/>
          </a:xfrm>
          <a:prstGeom prst="roundRect">
            <a:avLst/>
          </a:prstGeom>
          <a:ln>
            <a:headEnd type="none" w="med" len="med"/>
            <a:tailEnd type="none" w="med" len="med"/>
          </a:ln>
          <a:extLst/>
        </p:spPr>
        <p:style>
          <a:lnRef idx="1">
            <a:schemeClr val="dk1"/>
          </a:lnRef>
          <a:fillRef idx="2">
            <a:schemeClr val="dk1"/>
          </a:fillRef>
          <a:effectRef idx="1">
            <a:schemeClr val="dk1"/>
          </a:effectRef>
          <a:fontRef idx="minor">
            <a:schemeClr val="dk1"/>
          </a:fontRef>
        </p:style>
        <p:txBody>
          <a:bodyPr vert="horz" wrap="square" lIns="91966" tIns="45177" rIns="91966" bIns="45177" numCol="1" rtlCol="0" anchor="ctr" anchorCtr="0" compatLnSpc="1">
            <a:prstTxWarp prst="textNoShape">
              <a:avLst/>
            </a:prstTxWarp>
          </a:bodyPr>
          <a:lstStyle/>
          <a:p>
            <a:pPr marL="0" marR="0" indent="0" algn="r" defTabSz="930275" rtl="0" eaLnBrk="0" fontAlgn="base" latinLnBrk="0" hangingPunct="0">
              <a:lnSpc>
                <a:spcPts val="15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Calibri" charset="0"/>
                <a:ea typeface="ＭＳ Ｐゴシック" charset="0"/>
              </a:rPr>
              <a:t>Deliverables</a:t>
            </a:r>
          </a:p>
          <a:p>
            <a:pPr marL="0" marR="0" indent="0" algn="r" defTabSz="930275" rtl="0" eaLnBrk="0" fontAlgn="base" latinLnBrk="0" hangingPunct="0">
              <a:lnSpc>
                <a:spcPts val="1500"/>
              </a:lnSpc>
              <a:spcBef>
                <a:spcPct val="0"/>
              </a:spcBef>
              <a:spcAft>
                <a:spcPct val="0"/>
              </a:spcAft>
              <a:buClrTx/>
              <a:buSzTx/>
              <a:buFontTx/>
              <a:buNone/>
              <a:tabLst/>
            </a:pPr>
            <a:r>
              <a:rPr lang="en-US" sz="1600" i="1" dirty="0" smtClean="0">
                <a:latin typeface="Calibri" charset="0"/>
                <a:ea typeface="ＭＳ Ｐゴシック" charset="0"/>
              </a:rPr>
              <a:t>for current</a:t>
            </a:r>
          </a:p>
          <a:p>
            <a:pPr marL="0" marR="0" indent="0" algn="r" defTabSz="930275" rtl="0" eaLnBrk="0" fontAlgn="base" latinLnBrk="0" hangingPunct="0">
              <a:lnSpc>
                <a:spcPts val="15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Calibri" charset="0"/>
                <a:ea typeface="ＭＳ Ｐゴシック" charset="0"/>
              </a:rPr>
              <a:t>Scope</a:t>
            </a:r>
          </a:p>
          <a:p>
            <a:pPr marL="0" marR="0" indent="0" algn="r" defTabSz="930275" rtl="0" eaLnBrk="0" fontAlgn="base" latinLnBrk="0" hangingPunct="0">
              <a:lnSpc>
                <a:spcPts val="1500"/>
              </a:lnSpc>
              <a:spcBef>
                <a:spcPct val="0"/>
              </a:spcBef>
              <a:spcAft>
                <a:spcPct val="0"/>
              </a:spcAft>
              <a:buClrTx/>
              <a:buSzTx/>
              <a:buFontTx/>
              <a:buNone/>
              <a:tabLst/>
            </a:pPr>
            <a:r>
              <a:rPr lang="en-US" sz="1600" i="1" dirty="0" smtClean="0">
                <a:latin typeface="Calibri" charset="0"/>
                <a:ea typeface="ＭＳ Ｐゴシック" charset="0"/>
              </a:rPr>
              <a:t>exercise</a:t>
            </a:r>
            <a:endParaRPr kumimoji="0" lang="en-US" sz="1600" b="0" i="1" u="none" strike="noStrike" cap="none" normalizeH="0" baseline="0" dirty="0">
              <a:ln>
                <a:noFill/>
              </a:ln>
              <a:solidFill>
                <a:schemeClr val="tx1"/>
              </a:solidFill>
              <a:effectLst/>
              <a:latin typeface="Calibri" charset="0"/>
              <a:ea typeface="ＭＳ Ｐゴシック" charset="0"/>
            </a:endParaRPr>
          </a:p>
        </p:txBody>
      </p:sp>
      <p:sp>
        <p:nvSpPr>
          <p:cNvPr id="2" name="Title 1"/>
          <p:cNvSpPr>
            <a:spLocks noGrp="1"/>
          </p:cNvSpPr>
          <p:nvPr>
            <p:ph type="title"/>
          </p:nvPr>
        </p:nvSpPr>
        <p:spPr/>
        <p:txBody>
          <a:bodyPr/>
          <a:lstStyle/>
          <a:p>
            <a:r>
              <a:rPr lang="en-US" dirty="0" smtClean="0"/>
              <a:t>HBE Scope and Hierarchical Mapping</a:t>
            </a:r>
            <a:endParaRPr lang="en-US" dirty="0"/>
          </a:p>
        </p:txBody>
      </p:sp>
      <p:sp>
        <p:nvSpPr>
          <p:cNvPr id="3" name="Content Placeholder 2"/>
          <p:cNvSpPr>
            <a:spLocks noGrp="1"/>
          </p:cNvSpPr>
          <p:nvPr>
            <p:ph idx="1"/>
          </p:nvPr>
        </p:nvSpPr>
        <p:spPr/>
        <p:txBody>
          <a:bodyPr/>
          <a:lstStyle/>
          <a:p>
            <a:r>
              <a:rPr lang="en-US" dirty="0" smtClean="0"/>
              <a:t>Business Processes are the foundation for HBE Scope</a:t>
            </a:r>
          </a:p>
          <a:p>
            <a:r>
              <a:rPr lang="en-US" dirty="0" smtClean="0"/>
              <a:t>All major HBE artifacts will be mapped and have relationship to Scope</a:t>
            </a:r>
          </a:p>
          <a:p>
            <a:r>
              <a:rPr lang="en-US" dirty="0" smtClean="0"/>
              <a:t>Scope Hierarchy &amp; Mapping</a:t>
            </a:r>
          </a:p>
          <a:p>
            <a:pPr lvl="1">
              <a:buFont typeface="Calibri" pitchFamily="34" charset="0"/>
              <a:buChar char="↓"/>
            </a:pPr>
            <a:r>
              <a:rPr lang="en-US" dirty="0" smtClean="0"/>
              <a:t>HBE Business Objectives</a:t>
            </a:r>
          </a:p>
          <a:p>
            <a:pPr lvl="1">
              <a:buFont typeface="Calibri" pitchFamily="34" charset="0"/>
              <a:buChar char="↓"/>
            </a:pPr>
            <a:r>
              <a:rPr lang="en-US" dirty="0" smtClean="0"/>
              <a:t>CMS Blueprint &amp; Supplemental Guidelines</a:t>
            </a:r>
          </a:p>
          <a:p>
            <a:pPr lvl="1">
              <a:buFont typeface="Calibri" pitchFamily="34" charset="0"/>
              <a:buChar char="↓"/>
            </a:pPr>
            <a:r>
              <a:rPr lang="en-US" dirty="0" smtClean="0"/>
              <a:t>Business Process Models (BPM)</a:t>
            </a:r>
          </a:p>
          <a:p>
            <a:pPr lvl="1">
              <a:buFont typeface="Calibri" pitchFamily="34" charset="0"/>
              <a:buChar char="↓"/>
            </a:pPr>
            <a:r>
              <a:rPr lang="en-US" dirty="0" smtClean="0"/>
              <a:t>Stakeholder Business Requirements (RTM)</a:t>
            </a:r>
          </a:p>
          <a:p>
            <a:pPr lvl="1">
              <a:buFont typeface="Calibri" pitchFamily="34" charset="0"/>
              <a:buChar char="↓"/>
            </a:pPr>
            <a:r>
              <a:rPr lang="en-US" dirty="0" smtClean="0"/>
              <a:t>OneGate/CGI &amp; SOV Infrastructure/Platform Solution</a:t>
            </a:r>
          </a:p>
          <a:p>
            <a:pPr lvl="1">
              <a:buFont typeface="Calibri" pitchFamily="34" charset="0"/>
              <a:buChar char="↓"/>
            </a:pPr>
            <a:r>
              <a:rPr lang="en-US" dirty="0" smtClean="0"/>
              <a:t>Test Scripts</a:t>
            </a:r>
          </a:p>
          <a:p>
            <a:pPr lvl="1">
              <a:buFont typeface="Calibri" pitchFamily="34" charset="0"/>
              <a:buChar char="↓"/>
            </a:pPr>
            <a:r>
              <a:rPr lang="en-US" dirty="0" smtClean="0"/>
              <a:t>User Acceptance</a:t>
            </a:r>
          </a:p>
          <a:p>
            <a:endParaRPr lang="en-US" dirty="0"/>
          </a:p>
        </p:txBody>
      </p:sp>
      <p:sp>
        <p:nvSpPr>
          <p:cNvPr id="4" name="Date Placeholder 3"/>
          <p:cNvSpPr>
            <a:spLocks noGrp="1"/>
          </p:cNvSpPr>
          <p:nvPr>
            <p:ph type="dt" sz="half" idx="2"/>
          </p:nvPr>
        </p:nvSpPr>
        <p:spPr/>
        <p:txBody>
          <a:bodyPr/>
          <a:lstStyle/>
          <a:p>
            <a:pPr>
              <a:defRPr/>
            </a:pPr>
            <a:fld id="{F1867DFF-01A2-4FC2-91AD-E5EA753A0650}" type="datetime5">
              <a:rPr lang="en-US" smtClean="0"/>
              <a:pPr>
                <a:defRPr/>
              </a:pPr>
              <a:t>13-Jun-6</a:t>
            </a:fld>
            <a:endParaRPr lang="en-US" dirty="0"/>
          </a:p>
        </p:txBody>
      </p:sp>
      <p:sp>
        <p:nvSpPr>
          <p:cNvPr id="5" name="Footer Placeholder 4"/>
          <p:cNvSpPr>
            <a:spLocks noGrp="1"/>
          </p:cNvSpPr>
          <p:nvPr>
            <p:ph type="ftr" sz="quarter" idx="3"/>
          </p:nvPr>
        </p:nvSpPr>
        <p:spPr/>
        <p:txBody>
          <a:bodyPr/>
          <a:lstStyle/>
          <a:p>
            <a:pPr>
              <a:defRPr/>
            </a:pPr>
            <a:r>
              <a:rPr lang="en-US" dirty="0"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scope</a:t>
            </a:r>
            <a:endParaRPr lang="en-US" dirty="0"/>
          </a:p>
        </p:txBody>
      </p:sp>
      <p:sp>
        <p:nvSpPr>
          <p:cNvPr id="4" name="Date Placeholder 3"/>
          <p:cNvSpPr>
            <a:spLocks noGrp="1"/>
          </p:cNvSpPr>
          <p:nvPr>
            <p:ph type="dt" sz="half" idx="2"/>
          </p:nvPr>
        </p:nvSpPr>
        <p:spPr/>
        <p:txBody>
          <a:bodyPr/>
          <a:lstStyle/>
          <a:p>
            <a:pPr>
              <a:defRPr/>
            </a:pPr>
            <a:fld id="{8CD460E2-445C-4DC6-9647-B75A73AF8EE4}" type="datetime5">
              <a:rPr lang="en-US" smtClean="0"/>
              <a:t>13-Jun-6</a:t>
            </a:fld>
            <a:endParaRPr lang="en-US" dirty="0"/>
          </a:p>
        </p:txBody>
      </p:sp>
      <p:sp>
        <p:nvSpPr>
          <p:cNvPr id="5" name="Footer Placeholder 4"/>
          <p:cNvSpPr>
            <a:spLocks noGrp="1"/>
          </p:cNvSpPr>
          <p:nvPr>
            <p:ph type="ftr" sz="quarter" idx="3"/>
          </p:nvPr>
        </p:nvSpPr>
        <p:spPr/>
        <p:txBody>
          <a:bodyPr/>
          <a:lstStyle/>
          <a:p>
            <a:pPr>
              <a:defRPr/>
            </a:pPr>
            <a:r>
              <a:rPr lang="en-US" smtClean="0"/>
              <a:t>HBE October Scope Analysis</a:t>
            </a:r>
            <a:endParaRPr lang="en-US" dirty="0"/>
          </a:p>
        </p:txBody>
      </p:sp>
      <p:sp>
        <p:nvSpPr>
          <p:cNvPr id="6" name="Slide Number Placeholder 5"/>
          <p:cNvSpPr>
            <a:spLocks noGrp="1"/>
          </p:cNvSpPr>
          <p:nvPr>
            <p:ph type="sldNum" sz="quarter" idx="4"/>
          </p:nvPr>
        </p:nvSpPr>
        <p:spPr/>
        <p:txBody>
          <a:bodyPr/>
          <a:lstStyle/>
          <a:p>
            <a:pPr>
              <a:defRPr/>
            </a:pPr>
            <a:fld id="{DF723219-60DA-43AB-8432-B1658EB96FC7}" type="slidenum">
              <a:rPr lang="en-US" smtClean="0"/>
              <a:pPr>
                <a:defRPr/>
              </a:pPr>
              <a:t>9</a:t>
            </a:fld>
            <a:endParaRPr lang="en-US" dirty="0"/>
          </a:p>
        </p:txBody>
      </p:sp>
    </p:spTree>
    <p:extLst>
      <p:ext uri="{BB962C8B-B14F-4D97-AF65-F5344CB8AC3E}">
        <p14:creationId xmlns:p14="http://schemas.microsoft.com/office/powerpoint/2010/main" val="2752537774"/>
      </p:ext>
    </p:extLst>
  </p:cSld>
  <p:clrMapOvr>
    <a:masterClrMapping/>
  </p:clrMapOvr>
</p:sld>
</file>

<file path=ppt/theme/theme1.xml><?xml version="1.0" encoding="utf-8"?>
<a:theme xmlns:a="http://schemas.openxmlformats.org/drawingml/2006/main" name="Template_DMC_for_SoV_v2_11Feb2013">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alibri"/>
        <a:ea typeface="ＭＳ Ｐゴシック"/>
        <a:cs typeface="Arial"/>
      </a:majorFont>
      <a:minorFont>
        <a:latin typeface="Calibri"/>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966" tIns="45177" rIns="91966" bIns="45177" numCol="1" anchor="ctr" anchorCtr="0" compatLnSpc="1">
        <a:prstTxWarp prst="textNoShape">
          <a:avLst/>
        </a:prstTxWarp>
      </a:bodyPr>
      <a:lstStyle>
        <a:defPPr marL="0" marR="0" indent="0" algn="ctr" defTabSz="930275"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Calibri" charset="0"/>
            <a:ea typeface="ＭＳ Ｐゴシック" charset="0"/>
            <a:cs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91966" tIns="45177" rIns="91966" bIns="45177" numCol="1" anchor="ctr" anchorCtr="0" compatLnSpc="1">
        <a:prstTxWarp prst="textNoShape">
          <a:avLst/>
        </a:prstTxWarp>
      </a:bodyPr>
      <a:lstStyle>
        <a:defPPr marL="0" marR="0" indent="0" algn="ctr" defTabSz="930275" rtl="0" eaLnBrk="0" fontAlgn="base" latinLnBrk="0" hangingPunct="0">
          <a:lnSpc>
            <a:spcPct val="100000"/>
          </a:lnSpc>
          <a:spcBef>
            <a:spcPct val="0"/>
          </a:spcBef>
          <a:spcAft>
            <a:spcPct val="0"/>
          </a:spcAft>
          <a:buClrTx/>
          <a:buSzTx/>
          <a:buFontTx/>
          <a:buNone/>
          <a:tabLst/>
          <a:defRPr kumimoji="0" lang="en-US" sz="1400" b="0" i="0" u="none" strike="noStrike" cap="none" normalizeH="0" baseline="0">
            <a:ln>
              <a:noFill/>
            </a:ln>
            <a:solidFill>
              <a:schemeClr val="tx1"/>
            </a:solidFill>
            <a:effectLst/>
            <a:latin typeface="Calibri" charset="0"/>
            <a:ea typeface="ＭＳ Ｐゴシック" charset="0"/>
            <a:cs typeface="Arial" charset="0"/>
          </a:defRPr>
        </a:defPPr>
      </a:lstStyle>
    </a:lnDef>
    <a:txDef>
      <a:spPr>
        <a:noFill/>
      </a:spPr>
      <a:bodyPr wrap="square" rtlCol="0">
        <a:noAutofit/>
      </a:bodyPr>
      <a:lstStyle>
        <a:defPPr>
          <a:defRPr sz="1800" dirty="0"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E8F7899786AD469E10321B1558F41C" ma:contentTypeVersion="1" ma:contentTypeDescription="Create a new document." ma:contentTypeScope="" ma:versionID="62b0f2f8ba8882a93bc6a028e46174e8">
  <xsd:schema xmlns:xsd="http://www.w3.org/2001/XMLSchema" xmlns:p="http://schemas.microsoft.com/office/2006/metadata/properties" targetNamespace="http://schemas.microsoft.com/office/2006/metadata/properties" ma:root="true" ma:fieldsID="d01f2dc2422a1b8ef544c1f4a84730c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ma:index="8"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CE8E139-6753-4937-AFF8-BD74F159B51A}">
  <ds:schemaRefs>
    <ds:schemaRef ds:uri="http://purl.org/dc/dcmitype/"/>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06C2168-6B68-441B-921A-C8FAC28519D0}">
  <ds:schemaRefs>
    <ds:schemaRef ds:uri="http://schemas.microsoft.com/sharepoint/v3/contenttype/forms"/>
  </ds:schemaRefs>
</ds:datastoreItem>
</file>

<file path=customXml/itemProps3.xml><?xml version="1.0" encoding="utf-8"?>
<ds:datastoreItem xmlns:ds="http://schemas.openxmlformats.org/officeDocument/2006/customXml" ds:itemID="{3FC0CBB3-99BC-43FE-AD63-A889BE0456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Template_DMC_for_SoV_v2_11Feb2013</Template>
  <TotalTime>33546</TotalTime>
  <Words>2462</Words>
  <Application>Microsoft Office PowerPoint</Application>
  <PresentationFormat>On-screen Show (4:3)</PresentationFormat>
  <Paragraphs>804</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Template_DMC_for_SoV_v2_11Feb2013</vt:lpstr>
      <vt:lpstr>Worksheet</vt:lpstr>
      <vt:lpstr>Health Services Enterprise (HSE) Release 1 - The Exchange - Recommendations for 01Oct Scope -  May 29th, 2013</vt:lpstr>
      <vt:lpstr>Contents</vt:lpstr>
      <vt:lpstr>Summary of Changes</vt:lpstr>
      <vt:lpstr>Overview</vt:lpstr>
      <vt:lpstr>Analysis Background</vt:lpstr>
      <vt:lpstr>Analysis Background</vt:lpstr>
      <vt:lpstr>Plan for Closure</vt:lpstr>
      <vt:lpstr>HBE Scope and Hierarchical Mapping</vt:lpstr>
      <vt:lpstr>Recommended scope</vt:lpstr>
      <vt:lpstr>Components of Recommendations</vt:lpstr>
      <vt:lpstr>Customer Support</vt:lpstr>
      <vt:lpstr>Plan Management</vt:lpstr>
      <vt:lpstr>Financial Management and Premium Processing</vt:lpstr>
      <vt:lpstr>Issuers, Brokers and Navigators</vt:lpstr>
      <vt:lpstr>Eligibility and Enrollment, Individual</vt:lpstr>
      <vt:lpstr>Eligibility and Enrollment, Small Business adders</vt:lpstr>
      <vt:lpstr>Business architecture</vt:lpstr>
      <vt:lpstr>Business Architecture Typical for Health Services Enterprise (HSE)</vt:lpstr>
      <vt:lpstr>Business Architecture HSE Release 1 - 01Oct2013</vt:lpstr>
      <vt:lpstr>Business Architecture Platform Components HSE Release 1 - 01Oct2013</vt:lpstr>
      <vt:lpstr>HBE Capability Model: Call Center - 01Oct2013</vt:lpstr>
      <vt:lpstr>HBE Capability Model: Enrollment &amp; Eligibility - 01Oct2013</vt:lpstr>
      <vt:lpstr>HBE Capability Model: Financial Management - 01Oct2013</vt:lpstr>
      <vt:lpstr>Backup Material</vt:lpstr>
      <vt:lpstr>Call Center Guiding Principles Adopted</vt:lpstr>
      <vt:lpstr>Initial HBE Automation for Customer Support</vt:lpstr>
      <vt:lpstr>SOV HBE Noticing</vt:lpstr>
      <vt:lpstr>Self-Attestation Illustration for Eligibility (1 of 2)</vt:lpstr>
      <vt:lpstr>Self-Attestation Illustration for Eligibility (2 of 2)</vt:lpstr>
      <vt:lpstr>VT HBE IDs - Basic, Created by Individual</vt:lpstr>
      <vt:lpstr>VT HBE IDs Individual &amp; Employee</vt:lpstr>
      <vt:lpstr>VT HBE IDs, Changes Administrative &amp; Change of Circumstance</vt:lpstr>
      <vt:lpstr>HBE Master Data Management (MDM) 01Oct2013</vt:lpstr>
    </vt:vector>
  </TitlesOfParts>
  <Company>Agency Of Human Services - State Of VT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Services Enterprise (HSE) Bi-Weekly Status Update January 21st, 2013</dc:title>
  <dc:creator>Maslack, Mike</dc:creator>
  <cp:keywords>;#Communication;#HBE;#Bi-weekly;#</cp:keywords>
  <cp:lastModifiedBy>Laing, Andrew</cp:lastModifiedBy>
  <cp:revision>202</cp:revision>
  <cp:lastPrinted>2013-06-06T14:06:43Z</cp:lastPrinted>
  <dcterms:created xsi:type="dcterms:W3CDTF">2013-02-11T11:49:35Z</dcterms:created>
  <dcterms:modified xsi:type="dcterms:W3CDTF">2013-06-06T17:50:16Z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0x010100A9E8F7899786AD469E10321B1558F41C</vt:lpwstr>
  </property>
</Properties>
</file>