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2"/>
    <p:sldId id="265" r:id="rId3"/>
    <p:sldId id="266" r:id="rId4"/>
    <p:sldId id="293" r:id="rId5"/>
    <p:sldId id="346" r:id="rId6"/>
    <p:sldId id="347" r:id="rId7"/>
    <p:sldId id="349" r:id="rId8"/>
    <p:sldId id="317" r:id="rId9"/>
    <p:sldId id="314" r:id="rId10"/>
    <p:sldId id="333" r:id="rId11"/>
    <p:sldId id="272" r:id="rId12"/>
    <p:sldId id="274" r:id="rId13"/>
    <p:sldId id="275" r:id="rId14"/>
    <p:sldId id="276" r:id="rId15"/>
    <p:sldId id="281" r:id="rId16"/>
    <p:sldId id="283" r:id="rId17"/>
    <p:sldId id="329" r:id="rId18"/>
    <p:sldId id="350" r:id="rId19"/>
    <p:sldId id="335" r:id="rId20"/>
    <p:sldId id="351" r:id="rId21"/>
    <p:sldId id="339" r:id="rId22"/>
    <p:sldId id="352" r:id="rId23"/>
    <p:sldId id="340" r:id="rId24"/>
    <p:sldId id="353" r:id="rId25"/>
    <p:sldId id="356" r:id="rId26"/>
    <p:sldId id="336" r:id="rId27"/>
    <p:sldId id="337" r:id="rId28"/>
    <p:sldId id="332" r:id="rId29"/>
    <p:sldId id="289" r:id="rId30"/>
    <p:sldId id="338" r:id="rId31"/>
    <p:sldId id="291" r:id="rId32"/>
    <p:sldId id="315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C"/>
    <a:srgbClr val="FF8585"/>
    <a:srgbClr val="FF7979"/>
    <a:srgbClr val="FFA7A7"/>
    <a:srgbClr val="920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6387" autoAdjust="0"/>
  </p:normalViewPr>
  <p:slideViewPr>
    <p:cSldViewPr snapToGrid="0">
      <p:cViewPr varScale="1">
        <p:scale>
          <a:sx n="109" d="100"/>
          <a:sy n="109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D5B37-2324-4B85-A4B0-AEE1702C67A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3FC6-A270-4373-94FA-B548CA471F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C22405-BFCA-4A98-9A26-B34EC90EF3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1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2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7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5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405-BFCA-4A98-9A26-B34EC90EF33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研究展望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61260" y="410029"/>
            <a:ext cx="461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683399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439886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研究背景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123543" y="333829"/>
            <a:ext cx="1683657" cy="349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研究内容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10829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研究进展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8498115" y="333829"/>
            <a:ext cx="1683657" cy="3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研究展望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9899375" y="411845"/>
            <a:ext cx="202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+mn-ea"/>
                <a:cs typeface="+mn-cs"/>
              </a:rPr>
              <a:t>网络空间安全学院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F8080D-B5D0-4664-B938-5E7F93A5FFD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9.emf"/><Relationship Id="rId3" Type="http://schemas.openxmlformats.org/officeDocument/2006/relationships/image" Target="../media/image510.png"/><Relationship Id="rId7" Type="http://schemas.openxmlformats.org/officeDocument/2006/relationships/image" Target="../media/image98.png"/><Relationship Id="rId12" Type="http://schemas.openxmlformats.org/officeDocument/2006/relationships/image" Target="../media/image140.png"/><Relationship Id="rId2" Type="http://schemas.openxmlformats.org/officeDocument/2006/relationships/image" Target="../media/image4.emf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5" Type="http://schemas.openxmlformats.org/officeDocument/2006/relationships/image" Target="../media/image79.png"/><Relationship Id="rId15" Type="http://schemas.openxmlformats.org/officeDocument/2006/relationships/image" Target="../media/image170.png"/><Relationship Id="rId10" Type="http://schemas.openxmlformats.org/officeDocument/2006/relationships/image" Target="../media/image120.png"/><Relationship Id="rId4" Type="http://schemas.openxmlformats.org/officeDocument/2006/relationships/image" Target="../media/image61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4.emf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0.png"/><Relationship Id="rId10" Type="http://schemas.openxmlformats.org/officeDocument/2006/relationships/image" Target="../media/image260.png"/><Relationship Id="rId4" Type="http://schemas.openxmlformats.org/officeDocument/2006/relationships/image" Target="../media/image210.png"/><Relationship Id="rId9" Type="http://schemas.openxmlformats.org/officeDocument/2006/relationships/image" Target="../media/image150.png"/><Relationship Id="rId1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80.png"/><Relationship Id="rId7" Type="http://schemas.openxmlformats.org/officeDocument/2006/relationships/image" Target="../media/image62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5" Type="http://schemas.openxmlformats.org/officeDocument/2006/relationships/image" Target="../media/image480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43.emf"/><Relationship Id="rId12" Type="http://schemas.openxmlformats.org/officeDocument/2006/relationships/image" Target="../media/image7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43.emf"/><Relationship Id="rId12" Type="http://schemas.openxmlformats.org/officeDocument/2006/relationships/image" Target="../media/image50.emf"/><Relationship Id="rId17" Type="http://schemas.openxmlformats.org/officeDocument/2006/relationships/image" Target="../media/image80.png"/><Relationship Id="rId2" Type="http://schemas.openxmlformats.org/officeDocument/2006/relationships/image" Target="../media/image4.emf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0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6.png"/><Relationship Id="rId22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670.png"/><Relationship Id="rId3" Type="http://schemas.openxmlformats.org/officeDocument/2006/relationships/image" Target="../media/image43.emf"/><Relationship Id="rId21" Type="http://schemas.openxmlformats.org/officeDocument/2006/relationships/image" Target="../media/image700.png"/><Relationship Id="rId7" Type="http://schemas.openxmlformats.org/officeDocument/2006/relationships/image" Target="../media/image560.png"/><Relationship Id="rId12" Type="http://schemas.openxmlformats.org/officeDocument/2006/relationships/image" Target="../media/image611.png"/><Relationship Id="rId17" Type="http://schemas.openxmlformats.org/officeDocument/2006/relationships/image" Target="../media/image660.png"/><Relationship Id="rId2" Type="http://schemas.openxmlformats.org/officeDocument/2006/relationships/image" Target="../media/image75.emf"/><Relationship Id="rId16" Type="http://schemas.openxmlformats.org/officeDocument/2006/relationships/image" Target="../media/image650.png"/><Relationship Id="rId20" Type="http://schemas.openxmlformats.org/officeDocument/2006/relationships/image" Target="../media/image69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24" Type="http://schemas.openxmlformats.org/officeDocument/2006/relationships/image" Target="../media/image89.png"/><Relationship Id="rId5" Type="http://schemas.openxmlformats.org/officeDocument/2006/relationships/image" Target="../media/image540.png"/><Relationship Id="rId15" Type="http://schemas.openxmlformats.org/officeDocument/2006/relationships/image" Target="../media/image640.png"/><Relationship Id="rId23" Type="http://schemas.openxmlformats.org/officeDocument/2006/relationships/image" Target="../media/image720.png"/><Relationship Id="rId10" Type="http://schemas.openxmlformats.org/officeDocument/2006/relationships/image" Target="../media/image590.png"/><Relationship Id="rId19" Type="http://schemas.openxmlformats.org/officeDocument/2006/relationships/image" Target="../media/image680.png"/><Relationship Id="rId4" Type="http://schemas.openxmlformats.org/officeDocument/2006/relationships/image" Target="../media/image530.png"/><Relationship Id="rId9" Type="http://schemas.openxmlformats.org/officeDocument/2006/relationships/image" Target="../media/image76.emf"/><Relationship Id="rId14" Type="http://schemas.openxmlformats.org/officeDocument/2006/relationships/image" Target="../media/image630.png"/><Relationship Id="rId22" Type="http://schemas.openxmlformats.org/officeDocument/2006/relationships/image" Target="../media/image7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0.png"/><Relationship Id="rId21" Type="http://schemas.openxmlformats.org/officeDocument/2006/relationships/image" Target="../media/image111.png"/><Relationship Id="rId7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76.emf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3.png"/><Relationship Id="rId11" Type="http://schemas.openxmlformats.org/officeDocument/2006/relationships/image" Target="../media/image99.png"/><Relationship Id="rId24" Type="http://schemas.openxmlformats.org/officeDocument/2006/relationships/image" Target="../media/image114.png"/><Relationship Id="rId5" Type="http://schemas.openxmlformats.org/officeDocument/2006/relationships/image" Target="../media/image92.png"/><Relationship Id="rId15" Type="http://schemas.openxmlformats.org/officeDocument/2006/relationships/image" Target="../media/image104.png"/><Relationship Id="rId23" Type="http://schemas.openxmlformats.org/officeDocument/2006/relationships/image" Target="../media/image113.png"/><Relationship Id="rId10" Type="http://schemas.openxmlformats.org/officeDocument/2006/relationships/image" Target="../media/image97.png"/><Relationship Id="rId19" Type="http://schemas.openxmlformats.org/officeDocument/2006/relationships/image" Target="../media/image10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3.png"/><Relationship Id="rId22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1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5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7.png"/><Relationship Id="rId3" Type="http://schemas.openxmlformats.org/officeDocument/2006/relationships/image" Target="../media/image122.png"/><Relationship Id="rId21" Type="http://schemas.openxmlformats.org/officeDocument/2006/relationships/image" Target="../media/image142.emf"/><Relationship Id="rId7" Type="http://schemas.openxmlformats.org/officeDocument/2006/relationships/image" Target="../media/image126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6.png"/><Relationship Id="rId2" Type="http://schemas.openxmlformats.org/officeDocument/2006/relationships/image" Target="../media/image118.emf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5.png"/><Relationship Id="rId11" Type="http://schemas.openxmlformats.org/officeDocument/2006/relationships/image" Target="../media/image131.png"/><Relationship Id="rId24" Type="http://schemas.openxmlformats.org/officeDocument/2006/relationships/image" Target="../media/image145.png"/><Relationship Id="rId5" Type="http://schemas.openxmlformats.org/officeDocument/2006/relationships/image" Target="../media/image124.png"/><Relationship Id="rId15" Type="http://schemas.openxmlformats.org/officeDocument/2006/relationships/image" Target="../media/image135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29.png"/><Relationship Id="rId19" Type="http://schemas.openxmlformats.org/officeDocument/2006/relationships/image" Target="../media/image13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4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4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4.em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4.emf"/><Relationship Id="rId3" Type="http://schemas.openxmlformats.org/officeDocument/2006/relationships/image" Target="../media/image4.emf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58844" y="2286000"/>
            <a:ext cx="4953000" cy="2374900"/>
          </a:xfrm>
          <a:prstGeom prst="rect">
            <a:avLst/>
          </a:prstGeom>
          <a:solidFill>
            <a:srgbClr val="92090E"/>
          </a:solidFill>
          <a:ln>
            <a:solidFill>
              <a:srgbClr val="9209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28700" y="2286000"/>
            <a:ext cx="0" cy="23749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9695" y="2129526"/>
            <a:ext cx="532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/>
                <a:ea typeface="方正小标宋简体"/>
                <a:cs typeface="+mn-cs"/>
              </a:rPr>
              <a:t>安全多方计算及其应用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小标宋简体"/>
              <a:ea typeface="方正小标宋简体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449" y="297119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Multi-party Computation and Its Applications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14449" y="3666945"/>
            <a:ext cx="2325565" cy="355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spc="300" dirty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</a:rPr>
              <a:t>学生：涂彬彬</a:t>
            </a:r>
            <a:endParaRPr kumimoji="0" lang="zh-CN" altLang="en-US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58" y="2410869"/>
            <a:ext cx="2084192" cy="208419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14449" y="4284693"/>
            <a:ext cx="2325565" cy="355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spc="3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导师</a:t>
            </a:r>
            <a:r>
              <a:rPr lang="zh-CN" altLang="en-US" sz="1400" b="1" spc="300" dirty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：陈宇</a:t>
            </a:r>
            <a:endParaRPr kumimoji="0" lang="zh-CN" altLang="en-US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研究现状</a:t>
            </a:r>
            <a:r>
              <a:rPr lang="zh-CN" altLang="en-US" sz="3200" b="1" dirty="0" smtClean="0">
                <a:latin typeface="+mj-ea"/>
                <a:ea typeface="+mj-ea"/>
              </a:rPr>
              <a:t>分析</a:t>
            </a:r>
            <a:r>
              <a:rPr lang="en-US" altLang="zh-CN" sz="3200" b="1" dirty="0" smtClean="0">
                <a:latin typeface="+mj-ea"/>
                <a:ea typeface="+mj-ea"/>
              </a:rPr>
              <a:t>-MPC</a:t>
            </a:r>
            <a:r>
              <a:rPr lang="zh-CN" altLang="en-US" sz="3200" b="1" dirty="0" smtClean="0">
                <a:latin typeface="+mj-ea"/>
                <a:ea typeface="+mj-ea"/>
              </a:rPr>
              <a:t>应用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9612722" y="1512058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7608" y="2126665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相关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研究</a:t>
            </a:r>
          </a:p>
        </p:txBody>
      </p:sp>
      <p:sp>
        <p:nvSpPr>
          <p:cNvPr id="9" name="矩形 8"/>
          <p:cNvSpPr/>
          <p:nvPr/>
        </p:nvSpPr>
        <p:spPr>
          <a:xfrm>
            <a:off x="6196257" y="1610053"/>
            <a:ext cx="32140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</a:rPr>
              <a:t>门限</a:t>
            </a:r>
            <a:r>
              <a:rPr lang="en-US" altLang="zh-CN" dirty="0" smtClean="0">
                <a:latin typeface="微软雅黑 Light" panose="020B0502040204020203" charset="-122"/>
              </a:rPr>
              <a:t>ECDSA</a:t>
            </a:r>
            <a:r>
              <a:rPr lang="zh-CN" altLang="en-US" dirty="0" smtClean="0">
                <a:latin typeface="微软雅黑 Light" panose="020B0502040204020203" charset="-122"/>
              </a:rPr>
              <a:t>设计路线</a:t>
            </a:r>
            <a:r>
              <a:rPr lang="zh-CN" altLang="en-US" sz="1400" dirty="0" smtClean="0">
                <a:latin typeface="微软雅黑 Light" panose="020B0502040204020203" charset="-122"/>
              </a:rPr>
              <a:t>：</a:t>
            </a:r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秘密分享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    [GJKR96,Pet21]</a:t>
            </a: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同态加密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[MR01,GGN16,Lin17,LN18,BGG19,CCLST19,GG20,]</a:t>
            </a: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不经意传输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[DKLS18,DKLS19]</a:t>
            </a: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</a:rPr>
              <a:t>门限</a:t>
            </a:r>
            <a:r>
              <a:rPr lang="en-US" altLang="zh-CN" dirty="0" smtClean="0">
                <a:latin typeface="微软雅黑 Light" panose="020B0502040204020203" charset="-122"/>
              </a:rPr>
              <a:t>SM2</a:t>
            </a:r>
            <a:r>
              <a:rPr lang="zh-CN" altLang="en-US" dirty="0" smtClean="0">
                <a:latin typeface="微软雅黑 Light" panose="020B0502040204020203" charset="-122"/>
              </a:rPr>
              <a:t>设计路线：</a:t>
            </a:r>
            <a:endParaRPr lang="en-US" altLang="zh-CN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秘密分享</a:t>
            </a:r>
            <a:r>
              <a:rPr lang="zh-CN" altLang="en-US" sz="1400" dirty="0">
                <a:latin typeface="微软雅黑 Light" panose="020B0502040204020203" charset="-122"/>
              </a:rPr>
              <a:t>构造：</a:t>
            </a:r>
            <a:r>
              <a:rPr lang="en-US" altLang="zh-CN" sz="1400" dirty="0">
                <a:latin typeface="微软雅黑 Light" panose="020B0502040204020203" charset="-122"/>
              </a:rPr>
              <a:t>[SML14]</a:t>
            </a:r>
          </a:p>
          <a:p>
            <a:pPr marL="342900" indent="-342900">
              <a:buAutoNum type="arabicParenR"/>
            </a:pPr>
            <a:endParaRPr lang="en-US" altLang="zh-CN" sz="1400" dirty="0">
              <a:latin typeface="微软雅黑 Light" panose="020B0502040204020203" charset="-122"/>
            </a:endParaRPr>
          </a:p>
          <a:p>
            <a:pPr marL="342900" indent="-342900">
              <a:buAutoNum type="arabicParenR"/>
            </a:pPr>
            <a:r>
              <a:rPr lang="zh-CN" altLang="en-US" sz="1400" dirty="0">
                <a:latin typeface="微软雅黑 Light" panose="020B0502040204020203" charset="-122"/>
              </a:rPr>
              <a:t>基于</a:t>
            </a:r>
            <a:r>
              <a:rPr lang="zh-CN" altLang="en-US" sz="1400" b="1" dirty="0">
                <a:latin typeface="微软雅黑 Light" panose="020B0502040204020203" charset="-122"/>
              </a:rPr>
              <a:t>同态加密</a:t>
            </a:r>
            <a:r>
              <a:rPr lang="zh-CN" altLang="en-US" sz="1400" dirty="0">
                <a:latin typeface="微软雅黑 Light" panose="020B0502040204020203" charset="-122"/>
              </a:rPr>
              <a:t>构造</a:t>
            </a:r>
            <a:r>
              <a:rPr lang="en-US" altLang="zh-CN" sz="1400" dirty="0">
                <a:latin typeface="微软雅黑 Light" panose="020B0502040204020203" charset="-122"/>
              </a:rPr>
              <a:t>[ZHZ20,TWZ20]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492096"/>
            <a:ext cx="0" cy="4394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3716129" y="1529310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76286" y="1610053"/>
                <a:ext cx="3254937" cy="430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dirty="0" smtClean="0"/>
                  <a:t>门限</a:t>
                </a:r>
                <a:r>
                  <a:rPr lang="en-US" altLang="zh-CN" dirty="0" smtClean="0"/>
                  <a:t>ECDSA/SM2</a:t>
                </a:r>
                <a:r>
                  <a:rPr lang="zh-CN" altLang="en-US" dirty="0" smtClean="0"/>
                  <a:t>困难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协同计算</a:t>
                </a:r>
                <a:r>
                  <a:rPr lang="zh-CN" altLang="en-US" sz="1400" b="1" dirty="0"/>
                  <a:t>随机数逆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400" dirty="0" smtClean="0"/>
              </a:p>
              <a:p>
                <a:r>
                  <a:rPr lang="zh-CN" altLang="en-US" sz="1400" dirty="0" smtClean="0"/>
                  <a:t>协同</a:t>
                </a:r>
                <a:r>
                  <a:rPr lang="zh-CN" altLang="en-US" sz="1400" dirty="0"/>
                  <a:t>计算</a:t>
                </a:r>
                <a:r>
                  <a:rPr lang="zh-CN" altLang="en-US" sz="1400" dirty="0" smtClean="0"/>
                  <a:t>随机数逆</a:t>
                </a:r>
                <a:r>
                  <a:rPr lang="zh-CN" altLang="en-US" sz="1400" dirty="0" smtClean="0"/>
                  <a:t>与私钥的</a:t>
                </a:r>
                <a:r>
                  <a:rPr lang="zh-CN" altLang="en-US" sz="1400" b="1" dirty="0" smtClean="0"/>
                  <a:t>乘积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400" dirty="0"/>
              </a:p>
              <a:p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zh-CN" altLang="en-US" dirty="0"/>
                  <a:t>现有方案缺点：</a:t>
                </a:r>
                <a:endParaRPr lang="en-US" altLang="zh-CN" dirty="0"/>
              </a:p>
              <a:p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基于秘密分享构造难以避免多项式扩张的问题，难以达到</a:t>
                </a:r>
                <a:r>
                  <a:rPr lang="zh-CN" altLang="en-US" sz="1400" b="1" dirty="0"/>
                  <a:t>门限最优</a:t>
                </a:r>
                <a:endParaRPr lang="en-US" altLang="zh-CN" sz="1400" b="1" dirty="0"/>
              </a:p>
              <a:p>
                <a:pPr marL="342900" indent="-342900">
                  <a:buAutoNum type="arabicParenR"/>
                </a:pP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基于同态加密构造导致</a:t>
                </a:r>
                <a:r>
                  <a:rPr lang="zh-CN" altLang="en-US" sz="1400" b="1" dirty="0"/>
                  <a:t>计算复杂度</a:t>
                </a:r>
                <a:r>
                  <a:rPr lang="zh-CN" altLang="en-US" sz="1400" dirty="0"/>
                  <a:t>较高，恶意模型下需要复杂的零知识证明</a:t>
                </a:r>
                <a:endParaRPr lang="en-US" altLang="zh-CN" sz="1400" dirty="0"/>
              </a:p>
              <a:p>
                <a:pPr marL="342900" indent="-342900">
                  <a:buAutoNum type="arabicParenR"/>
                </a:pP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zh-CN" altLang="en-US" sz="1400" dirty="0"/>
                  <a:t>基于不经意传输构造导致</a:t>
                </a:r>
                <a:r>
                  <a:rPr lang="zh-CN" altLang="en-US" sz="1400" b="1" dirty="0"/>
                  <a:t>通信复杂度</a:t>
                </a:r>
                <a:r>
                  <a:rPr lang="zh-CN" altLang="en-US" sz="1400" dirty="0"/>
                  <a:t>较高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6" y="1610053"/>
                <a:ext cx="3254937" cy="4308872"/>
              </a:xfrm>
              <a:prstGeom prst="rect">
                <a:avLst/>
              </a:prstGeom>
              <a:blipFill>
                <a:blip r:embed="rId3"/>
                <a:stretch>
                  <a:fillRect l="-1685" b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121015" y="2143916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现状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881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研究意义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7579" y="1940040"/>
            <a:ext cx="11412621" cy="1135005"/>
            <a:chOff x="347579" y="1940040"/>
            <a:chExt cx="11412621" cy="1135005"/>
          </a:xfrm>
        </p:grpSpPr>
        <p:sp>
          <p:nvSpPr>
            <p:cNvPr id="2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研究价值一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6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安全高效的</a:t>
              </a:r>
              <a:r>
                <a:rPr lang="en-US" altLang="zh-CN" sz="1400" dirty="0"/>
                <a:t>MPC</a:t>
              </a:r>
              <a:r>
                <a:rPr lang="zh-CN" altLang="en-US" sz="1400" dirty="0" smtClean="0"/>
                <a:t>协议</a:t>
              </a:r>
              <a:r>
                <a:rPr lang="zh-CN" altLang="en-US" sz="1400" dirty="0" smtClean="0"/>
                <a:t>，可在保证数据安全的基础上，</a:t>
              </a:r>
              <a:r>
                <a:rPr lang="zh-CN" altLang="en-US" sz="1400" dirty="0" smtClean="0"/>
                <a:t>打破数据</a:t>
              </a:r>
              <a:r>
                <a:rPr lang="zh-CN" altLang="en-US" sz="1400" dirty="0" smtClean="0"/>
                <a:t>孤岛限制，提升</a:t>
              </a:r>
              <a:r>
                <a:rPr lang="zh-CN" altLang="en-US" sz="1400" dirty="0"/>
                <a:t>数据应用价值</a:t>
              </a:r>
              <a:endParaRPr lang="zh-CN" altLang="en-US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2900" y="3563445"/>
            <a:ext cx="11412621" cy="1135005"/>
            <a:chOff x="347579" y="1940040"/>
            <a:chExt cx="11412621" cy="1135005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研究价值二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 Light" panose="020B0502040204020203" charset="-122"/>
                </a:rPr>
                <a:t>MPC</a:t>
              </a:r>
              <a:r>
                <a:rPr lang="zh-CN" altLang="en-US" sz="1400" dirty="0">
                  <a:latin typeface="微软雅黑 Light" panose="020B0502040204020203" charset="-122"/>
                </a:rPr>
                <a:t>在门限密码中的应用，防止单点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故障，实现密钥</a:t>
              </a:r>
              <a:r>
                <a:rPr lang="zh-CN" altLang="en-US" sz="1400" dirty="0">
                  <a:latin typeface="微软雅黑 Light" panose="020B0502040204020203" charset="-122"/>
                </a:rPr>
                <a:t>保护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，安全高效地适用于</a:t>
              </a:r>
              <a:r>
                <a:rPr lang="zh-CN" altLang="en-US" sz="1400" dirty="0">
                  <a:latin typeface="微软雅黑 Light" panose="020B0502040204020203" charset="-122"/>
                </a:rPr>
                <a:t>各类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分布式</a:t>
              </a:r>
              <a:r>
                <a:rPr lang="zh-CN" altLang="en-US" sz="1400" dirty="0">
                  <a:latin typeface="微软雅黑 Light" panose="020B0502040204020203" charset="-122"/>
                </a:rPr>
                <a:t>应用场景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2900" y="5183790"/>
            <a:ext cx="11412621" cy="1135005"/>
            <a:chOff x="347579" y="1940040"/>
            <a:chExt cx="11412621" cy="1135005"/>
          </a:xfrm>
        </p:grpSpPr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研究价值三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3" name="TextBox 18"/>
            <p:cNvSpPr txBox="1">
              <a:spLocks noChangeArrowheads="1"/>
            </p:cNvSpPr>
            <p:nvPr/>
          </p:nvSpPr>
          <p:spPr bwMode="auto">
            <a:xfrm>
              <a:off x="434891" y="2213031"/>
              <a:ext cx="9017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989055" y="2535978"/>
              <a:ext cx="9771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标准</a:t>
              </a:r>
              <a:r>
                <a:rPr lang="zh-CN" altLang="en-US" sz="1400" dirty="0"/>
                <a:t>密码</a:t>
              </a:r>
              <a:r>
                <a:rPr lang="zh-CN" altLang="en-US" sz="1400" dirty="0" smtClean="0"/>
                <a:t>算法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、</a:t>
              </a:r>
              <a:r>
                <a:rPr lang="en-US" altLang="zh-CN" sz="1400" dirty="0" smtClean="0"/>
                <a:t>SM2</a:t>
              </a:r>
              <a:r>
                <a:rPr lang="zh-CN" altLang="en-US" sz="1400" dirty="0" smtClean="0"/>
                <a:t>等安全</a:t>
              </a:r>
              <a:r>
                <a:rPr lang="zh-CN" altLang="en-US" sz="1400" dirty="0" smtClean="0"/>
                <a:t>高效的门限扩展，解决目前各种分布式应用特别是区块链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密码货币</a:t>
              </a:r>
              <a:r>
                <a:rPr lang="en-US" altLang="zh-CN" sz="1400" dirty="0" smtClean="0"/>
                <a:t>)</a:t>
              </a:r>
              <a:r>
                <a:rPr lang="zh-CN" altLang="en-US" sz="1400" dirty="0" smtClean="0"/>
                <a:t>下的迫切需求</a:t>
              </a:r>
              <a:endParaRPr lang="zh-CN" altLang="en-US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311105" y="3510720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Research </a:t>
            </a:r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26" name="文本框 25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796736" y="2116859"/>
            <a:ext cx="2000250" cy="2000250"/>
            <a:chOff x="9796736" y="2392891"/>
            <a:chExt cx="2000250" cy="2000250"/>
          </a:xfrm>
        </p:grpSpPr>
        <p:sp>
          <p:nvSpPr>
            <p:cNvPr id="7" name="椭圆 6"/>
            <p:cNvSpPr/>
            <p:nvPr/>
          </p:nvSpPr>
          <p:spPr>
            <a:xfrm>
              <a:off x="9796736" y="2392891"/>
              <a:ext cx="2000250" cy="2000250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10373601" y="2977514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研究内容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Freeform 90"/>
          <p:cNvSpPr>
            <a:spLocks noChangeArrowheads="1"/>
          </p:cNvSpPr>
          <p:nvPr/>
        </p:nvSpPr>
        <p:spPr bwMode="auto">
          <a:xfrm>
            <a:off x="391584" y="1628286"/>
            <a:ext cx="2567516" cy="2491998"/>
          </a:xfrm>
          <a:custGeom>
            <a:avLst/>
            <a:gdLst>
              <a:gd name="T0" fmla="*/ 2147483646 w 601"/>
              <a:gd name="T1" fmla="*/ 2147483646 h 580"/>
              <a:gd name="T2" fmla="*/ 2147483646 w 601"/>
              <a:gd name="T3" fmla="*/ 2147483646 h 580"/>
              <a:gd name="T4" fmla="*/ 2147483646 w 601"/>
              <a:gd name="T5" fmla="*/ 2147483646 h 580"/>
              <a:gd name="T6" fmla="*/ 2147483646 w 601"/>
              <a:gd name="T7" fmla="*/ 2147483646 h 580"/>
              <a:gd name="T8" fmla="*/ 2147483646 w 601"/>
              <a:gd name="T9" fmla="*/ 2147483646 h 580"/>
              <a:gd name="T10" fmla="*/ 2147483646 w 601"/>
              <a:gd name="T11" fmla="*/ 2147483646 h 580"/>
              <a:gd name="T12" fmla="*/ 2147483646 w 601"/>
              <a:gd name="T13" fmla="*/ 2147483646 h 580"/>
              <a:gd name="T14" fmla="*/ 2147483646 w 601"/>
              <a:gd name="T15" fmla="*/ 2147483646 h 580"/>
              <a:gd name="T16" fmla="*/ 2147483646 w 601"/>
              <a:gd name="T17" fmla="*/ 2147483646 h 580"/>
              <a:gd name="T18" fmla="*/ 2147483646 w 601"/>
              <a:gd name="T19" fmla="*/ 2147483646 h 580"/>
              <a:gd name="T20" fmla="*/ 2147483646 w 601"/>
              <a:gd name="T21" fmla="*/ 2147483646 h 580"/>
              <a:gd name="T22" fmla="*/ 2147483646 w 601"/>
              <a:gd name="T23" fmla="*/ 2147483646 h 580"/>
              <a:gd name="T24" fmla="*/ 2147483646 w 601"/>
              <a:gd name="T25" fmla="*/ 2147483646 h 580"/>
              <a:gd name="T26" fmla="*/ 2147483646 w 601"/>
              <a:gd name="T27" fmla="*/ 2147483646 h 580"/>
              <a:gd name="T28" fmla="*/ 2147483646 w 601"/>
              <a:gd name="T29" fmla="*/ 2147483646 h 580"/>
              <a:gd name="T30" fmla="*/ 2147483646 w 601"/>
              <a:gd name="T31" fmla="*/ 2147483646 h 580"/>
              <a:gd name="T32" fmla="*/ 2147483646 w 601"/>
              <a:gd name="T33" fmla="*/ 2147483646 h 580"/>
              <a:gd name="T34" fmla="*/ 2147483646 w 601"/>
              <a:gd name="T35" fmla="*/ 2147483646 h 580"/>
              <a:gd name="T36" fmla="*/ 2147483646 w 601"/>
              <a:gd name="T37" fmla="*/ 2147483646 h 580"/>
              <a:gd name="T38" fmla="*/ 2147483646 w 601"/>
              <a:gd name="T39" fmla="*/ 2147483646 h 580"/>
              <a:gd name="T40" fmla="*/ 2147483646 w 601"/>
              <a:gd name="T41" fmla="*/ 2147483646 h 580"/>
              <a:gd name="T42" fmla="*/ 2147483646 w 601"/>
              <a:gd name="T43" fmla="*/ 2147483646 h 580"/>
              <a:gd name="T44" fmla="*/ 2147483646 w 601"/>
              <a:gd name="T45" fmla="*/ 2147483646 h 580"/>
              <a:gd name="T46" fmla="*/ 2147483646 w 601"/>
              <a:gd name="T47" fmla="*/ 2147483646 h 580"/>
              <a:gd name="T48" fmla="*/ 2147483646 w 601"/>
              <a:gd name="T49" fmla="*/ 2147483646 h 580"/>
              <a:gd name="T50" fmla="*/ 2147483646 w 601"/>
              <a:gd name="T51" fmla="*/ 2147483646 h 580"/>
              <a:gd name="T52" fmla="*/ 2147483646 w 601"/>
              <a:gd name="T53" fmla="*/ 2147483646 h 580"/>
              <a:gd name="T54" fmla="*/ 2147483646 w 601"/>
              <a:gd name="T55" fmla="*/ 2147483646 h 580"/>
              <a:gd name="T56" fmla="*/ 2147483646 w 601"/>
              <a:gd name="T57" fmla="*/ 2147483646 h 580"/>
              <a:gd name="T58" fmla="*/ 2147483646 w 601"/>
              <a:gd name="T59" fmla="*/ 2147483646 h 580"/>
              <a:gd name="T60" fmla="*/ 2147483646 w 601"/>
              <a:gd name="T61" fmla="*/ 2147483646 h 580"/>
              <a:gd name="T62" fmla="*/ 2147483646 w 601"/>
              <a:gd name="T63" fmla="*/ 2147483646 h 580"/>
              <a:gd name="T64" fmla="*/ 1298108988 w 601"/>
              <a:gd name="T65" fmla="*/ 2147483646 h 580"/>
              <a:gd name="T66" fmla="*/ 0 w 601"/>
              <a:gd name="T67" fmla="*/ 2147483646 h 580"/>
              <a:gd name="T68" fmla="*/ 0 w 601"/>
              <a:gd name="T69" fmla="*/ 2147483646 h 580"/>
              <a:gd name="T70" fmla="*/ 0 w 601"/>
              <a:gd name="T71" fmla="*/ 2147483646 h 580"/>
              <a:gd name="T72" fmla="*/ 2147483646 w 601"/>
              <a:gd name="T73" fmla="*/ 2147483646 h 580"/>
              <a:gd name="T74" fmla="*/ 2147483646 w 601"/>
              <a:gd name="T75" fmla="*/ 2147483646 h 580"/>
              <a:gd name="T76" fmla="*/ 2147483646 w 601"/>
              <a:gd name="T77" fmla="*/ 2147483646 h 580"/>
              <a:gd name="T78" fmla="*/ 2147483646 w 601"/>
              <a:gd name="T79" fmla="*/ 2147483646 h 580"/>
              <a:gd name="T80" fmla="*/ 2147483646 w 601"/>
              <a:gd name="T81" fmla="*/ 2147483646 h 580"/>
              <a:gd name="T82" fmla="*/ 2147483646 w 601"/>
              <a:gd name="T83" fmla="*/ 2147483646 h 580"/>
              <a:gd name="T84" fmla="*/ 2147483646 w 601"/>
              <a:gd name="T85" fmla="*/ 2147483646 h 580"/>
              <a:gd name="T86" fmla="*/ 2147483646 w 601"/>
              <a:gd name="T87" fmla="*/ 2147483646 h 580"/>
              <a:gd name="T88" fmla="*/ 2147483646 w 601"/>
              <a:gd name="T89" fmla="*/ 0 h 580"/>
              <a:gd name="T90" fmla="*/ 2147483646 w 601"/>
              <a:gd name="T91" fmla="*/ 2147483646 h 580"/>
              <a:gd name="T92" fmla="*/ 2147483646 w 601"/>
              <a:gd name="T93" fmla="*/ 2147483646 h 580"/>
              <a:gd name="T94" fmla="*/ 2147483646 w 601"/>
              <a:gd name="T95" fmla="*/ 2147483646 h 580"/>
              <a:gd name="T96" fmla="*/ 2147483646 w 601"/>
              <a:gd name="T97" fmla="*/ 2147483646 h 580"/>
              <a:gd name="T98" fmla="*/ 2147483646 w 601"/>
              <a:gd name="T99" fmla="*/ 2147483646 h 580"/>
              <a:gd name="T100" fmla="*/ 2147483646 w 601"/>
              <a:gd name="T101" fmla="*/ 2147483646 h 580"/>
              <a:gd name="T102" fmla="*/ 2147483646 w 601"/>
              <a:gd name="T103" fmla="*/ 2147483646 h 580"/>
              <a:gd name="T104" fmla="*/ 2147483646 w 601"/>
              <a:gd name="T105" fmla="*/ 2147483646 h 580"/>
              <a:gd name="T106" fmla="*/ 2147483646 w 601"/>
              <a:gd name="T107" fmla="*/ 2147483646 h 580"/>
              <a:gd name="T108" fmla="*/ 2147483646 w 601"/>
              <a:gd name="T109" fmla="*/ 2147483646 h 580"/>
              <a:gd name="T110" fmla="*/ 2147483646 w 601"/>
              <a:gd name="T111" fmla="*/ 2147483646 h 580"/>
              <a:gd name="T112" fmla="*/ 2147483646 w 601"/>
              <a:gd name="T113" fmla="*/ 2147483646 h 580"/>
              <a:gd name="T114" fmla="*/ 2147483646 w 601"/>
              <a:gd name="T115" fmla="*/ 2147483646 h 580"/>
              <a:gd name="T116" fmla="*/ 2147483646 w 601"/>
              <a:gd name="T117" fmla="*/ 2147483646 h 580"/>
              <a:gd name="T118" fmla="*/ 2147483646 w 601"/>
              <a:gd name="T119" fmla="*/ 2147483646 h 580"/>
              <a:gd name="T120" fmla="*/ 2147483646 w 601"/>
              <a:gd name="T121" fmla="*/ 2147483646 h 580"/>
              <a:gd name="T122" fmla="*/ 2147483646 w 601"/>
              <a:gd name="T123" fmla="*/ 2147483646 h 580"/>
              <a:gd name="T124" fmla="*/ 2147483646 w 601"/>
              <a:gd name="T125" fmla="*/ 2147483646 h 5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80">
                <a:moveTo>
                  <a:pt x="593" y="509"/>
                </a:moveTo>
                <a:lnTo>
                  <a:pt x="593" y="509"/>
                </a:lnTo>
                <a:cubicBezTo>
                  <a:pt x="530" y="572"/>
                  <a:pt x="530" y="572"/>
                  <a:pt x="530" y="572"/>
                </a:cubicBezTo>
                <a:cubicBezTo>
                  <a:pt x="523" y="579"/>
                  <a:pt x="515" y="579"/>
                  <a:pt x="508" y="579"/>
                </a:cubicBezTo>
                <a:cubicBezTo>
                  <a:pt x="494" y="579"/>
                  <a:pt x="480" y="572"/>
                  <a:pt x="480" y="551"/>
                </a:cubicBezTo>
                <a:cubicBezTo>
                  <a:pt x="480" y="544"/>
                  <a:pt x="480" y="537"/>
                  <a:pt x="487" y="537"/>
                </a:cubicBezTo>
                <a:cubicBezTo>
                  <a:pt x="508" y="516"/>
                  <a:pt x="508" y="516"/>
                  <a:pt x="508" y="516"/>
                </a:cubicBezTo>
                <a:cubicBezTo>
                  <a:pt x="374" y="516"/>
                  <a:pt x="374" y="516"/>
                  <a:pt x="374" y="516"/>
                </a:cubicBezTo>
                <a:cubicBezTo>
                  <a:pt x="360" y="516"/>
                  <a:pt x="346" y="502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ubicBezTo>
                  <a:pt x="508" y="459"/>
                  <a:pt x="508" y="459"/>
                  <a:pt x="508" y="459"/>
                </a:cubicBezTo>
                <a:cubicBezTo>
                  <a:pt x="487" y="438"/>
                  <a:pt x="487" y="438"/>
                  <a:pt x="487" y="438"/>
                </a:cubicBezTo>
                <a:cubicBezTo>
                  <a:pt x="480" y="438"/>
                  <a:pt x="480" y="431"/>
                  <a:pt x="480" y="424"/>
                </a:cubicBezTo>
                <a:cubicBezTo>
                  <a:pt x="480" y="403"/>
                  <a:pt x="494" y="396"/>
                  <a:pt x="508" y="396"/>
                </a:cubicBezTo>
                <a:cubicBezTo>
                  <a:pt x="515" y="396"/>
                  <a:pt x="523" y="396"/>
                  <a:pt x="530" y="403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600" y="473"/>
                  <a:pt x="600" y="480"/>
                  <a:pt x="600" y="487"/>
                </a:cubicBezTo>
                <a:cubicBezTo>
                  <a:pt x="600" y="494"/>
                  <a:pt x="600" y="502"/>
                  <a:pt x="593" y="509"/>
                </a:cubicBezTo>
                <a:close/>
                <a:moveTo>
                  <a:pt x="452" y="431"/>
                </a:moveTo>
                <a:lnTo>
                  <a:pt x="452" y="431"/>
                </a:lnTo>
                <a:cubicBezTo>
                  <a:pt x="374" y="431"/>
                  <a:pt x="374" y="431"/>
                  <a:pt x="374" y="431"/>
                </a:cubicBezTo>
                <a:cubicBezTo>
                  <a:pt x="346" y="431"/>
                  <a:pt x="318" y="459"/>
                  <a:pt x="318" y="487"/>
                </a:cubicBezTo>
                <a:cubicBezTo>
                  <a:pt x="318" y="516"/>
                  <a:pt x="346" y="544"/>
                  <a:pt x="374" y="544"/>
                </a:cubicBezTo>
                <a:cubicBezTo>
                  <a:pt x="452" y="544"/>
                  <a:pt x="452" y="544"/>
                  <a:pt x="452" y="544"/>
                </a:cubicBezTo>
                <a:lnTo>
                  <a:pt x="452" y="551"/>
                </a:lnTo>
                <a:cubicBezTo>
                  <a:pt x="452" y="565"/>
                  <a:pt x="452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7" y="410"/>
                </a:cubicBezTo>
                <a:cubicBezTo>
                  <a:pt x="120" y="388"/>
                  <a:pt x="106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4" y="226"/>
                </a:cubicBezTo>
                <a:cubicBezTo>
                  <a:pt x="190" y="233"/>
                  <a:pt x="190" y="212"/>
                  <a:pt x="190" y="198"/>
                </a:cubicBezTo>
                <a:cubicBezTo>
                  <a:pt x="190" y="183"/>
                  <a:pt x="183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7" y="49"/>
                  <a:pt x="240" y="0"/>
                  <a:pt x="304" y="0"/>
                </a:cubicBezTo>
                <a:cubicBezTo>
                  <a:pt x="374" y="0"/>
                  <a:pt x="410" y="49"/>
                  <a:pt x="410" y="92"/>
                </a:cubicBezTo>
                <a:cubicBezTo>
                  <a:pt x="410" y="99"/>
                  <a:pt x="410" y="127"/>
                  <a:pt x="402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5" y="226"/>
                </a:cubicBez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81" y="360"/>
                  <a:pt x="438" y="381"/>
                </a:cubicBezTo>
                <a:cubicBezTo>
                  <a:pt x="445" y="388"/>
                  <a:pt x="452" y="388"/>
                  <a:pt x="459" y="388"/>
                </a:cubicBezTo>
                <a:cubicBezTo>
                  <a:pt x="452" y="403"/>
                  <a:pt x="452" y="410"/>
                  <a:pt x="452" y="424"/>
                </a:cubicBezTo>
                <a:lnTo>
                  <a:pt x="452" y="431"/>
                </a:lnTo>
                <a:close/>
                <a:moveTo>
                  <a:pt x="600" y="551"/>
                </a:moveTo>
                <a:lnTo>
                  <a:pt x="600" y="551"/>
                </a:lnTo>
                <a:cubicBezTo>
                  <a:pt x="600" y="572"/>
                  <a:pt x="593" y="579"/>
                  <a:pt x="572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600" y="537"/>
                  <a:pt x="600" y="537"/>
                  <a:pt x="600" y="537"/>
                </a:cubicBezTo>
                <a:cubicBezTo>
                  <a:pt x="600" y="551"/>
                  <a:pt x="600" y="551"/>
                  <a:pt x="600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defTabSz="609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45012" y="2116859"/>
            <a:ext cx="2000250" cy="2000250"/>
            <a:chOff x="8045012" y="2392891"/>
            <a:chExt cx="2000250" cy="200025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8045012" y="2392891"/>
              <a:ext cx="2000250" cy="2000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8565274" y="2977515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门限设计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4117" y="4493203"/>
            <a:ext cx="6162194" cy="1550045"/>
            <a:chOff x="274117" y="4769235"/>
            <a:chExt cx="11522869" cy="1550045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274117" y="47692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67862" y="5269000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74117" y="5365173"/>
              <a:ext cx="115228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AutoNum type="arabicParenR"/>
              </a:pPr>
              <a:r>
                <a:rPr lang="zh-CN" altLang="en-US" sz="1400" b="1" dirty="0"/>
                <a:t>模型强化</a:t>
              </a:r>
              <a:r>
                <a:rPr lang="zh-CN" altLang="en-US" sz="1400" dirty="0"/>
                <a:t>：调研 </a:t>
              </a:r>
              <a:r>
                <a:rPr lang="en-US" altLang="zh-CN" sz="1400" dirty="0"/>
                <a:t>MPC </a:t>
              </a:r>
              <a:r>
                <a:rPr lang="zh-CN" altLang="en-US" sz="1400" dirty="0"/>
                <a:t>各类安全性模型和相关</a:t>
              </a:r>
              <a:r>
                <a:rPr lang="en-US" altLang="zh-CN" sz="1400" dirty="0"/>
                <a:t>MPC </a:t>
              </a:r>
              <a:r>
                <a:rPr lang="zh-CN" altLang="en-US" sz="1400" dirty="0"/>
                <a:t>协议构造技术。探索更</a:t>
              </a:r>
              <a:r>
                <a:rPr lang="zh-CN" altLang="en-US" sz="1400" dirty="0" smtClean="0"/>
                <a:t>强安全</a:t>
              </a:r>
              <a:r>
                <a:rPr lang="zh-CN" altLang="en-US" sz="1400" dirty="0"/>
                <a:t>模型和新型</a:t>
              </a:r>
              <a:r>
                <a:rPr lang="en-US" altLang="zh-CN" sz="1400" dirty="0"/>
                <a:t>MPC</a:t>
              </a:r>
              <a:r>
                <a:rPr lang="zh-CN" altLang="en-US" sz="1400" dirty="0"/>
                <a:t>协议设计</a:t>
              </a:r>
              <a:r>
                <a:rPr lang="zh-CN" altLang="en-US" sz="1400" dirty="0" smtClean="0"/>
                <a:t>技术</a:t>
              </a:r>
              <a:endParaRPr lang="en-US" altLang="zh-CN" sz="1400" dirty="0" smtClean="0"/>
            </a:p>
            <a:p>
              <a:pPr marL="342900" indent="-342900">
                <a:buFontTx/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b="1" dirty="0"/>
                <a:t>效率优化</a:t>
              </a:r>
              <a:r>
                <a:rPr lang="zh-CN" altLang="en-US" sz="1400" dirty="0" smtClean="0"/>
                <a:t>：研究</a:t>
              </a:r>
              <a:r>
                <a:rPr lang="en-US" altLang="zh-CN" sz="1400" dirty="0" smtClean="0"/>
                <a:t>MPC </a:t>
              </a:r>
              <a:r>
                <a:rPr lang="zh-CN" altLang="en-US" sz="1400" dirty="0"/>
                <a:t>效率优化技术，实现更加高效</a:t>
              </a:r>
              <a:r>
                <a:rPr lang="zh-CN" altLang="en-US" sz="1400" dirty="0" smtClean="0"/>
                <a:t>的</a:t>
              </a:r>
              <a:r>
                <a:rPr lang="en-US" altLang="zh-CN" sz="1400" dirty="0" smtClean="0"/>
                <a:t>MPC </a:t>
              </a:r>
              <a:r>
                <a:rPr lang="zh-CN" altLang="en-US" sz="1400" dirty="0" smtClean="0"/>
                <a:t>协议</a:t>
              </a:r>
              <a:endParaRPr lang="zh-CN" altLang="en-US" sz="1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3288" y="2116859"/>
            <a:ext cx="2000250" cy="2000250"/>
            <a:chOff x="6293288" y="2392891"/>
            <a:chExt cx="2000250" cy="2000250"/>
          </a:xfrm>
        </p:grpSpPr>
        <p:sp>
          <p:nvSpPr>
            <p:cNvPr id="5" name="椭圆 4"/>
            <p:cNvSpPr/>
            <p:nvPr/>
          </p:nvSpPr>
          <p:spPr>
            <a:xfrm>
              <a:off x="6293288" y="2392891"/>
              <a:ext cx="2000250" cy="2000250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6813550" y="2977516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效率优化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35214" y="2120034"/>
            <a:ext cx="2000250" cy="2000250"/>
            <a:chOff x="4535214" y="2396066"/>
            <a:chExt cx="2000250" cy="200025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4535214" y="2396066"/>
              <a:ext cx="2000250" cy="2000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Box 18"/>
            <p:cNvSpPr txBox="1">
              <a:spLocks noChangeArrowheads="1"/>
            </p:cNvSpPr>
            <p:nvPr/>
          </p:nvSpPr>
          <p:spPr bwMode="auto">
            <a:xfrm>
              <a:off x="5084489" y="2977517"/>
              <a:ext cx="901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模型强化</a:t>
              </a:r>
              <a:endPara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10789" y="4493203"/>
            <a:ext cx="5498353" cy="1765489"/>
            <a:chOff x="274117" y="4769235"/>
            <a:chExt cx="11522869" cy="1765489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274117" y="47692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67862" y="5269000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74117" y="5365173"/>
              <a:ext cx="1152286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b="1" dirty="0"/>
                <a:t>门限设计</a:t>
              </a:r>
              <a:r>
                <a:rPr lang="zh-CN" altLang="en-US" sz="1400" dirty="0" smtClean="0"/>
                <a:t>：基于</a:t>
              </a:r>
              <a:r>
                <a:rPr lang="zh-CN" altLang="en-US" sz="1400" dirty="0"/>
                <a:t>安全多方计算技术</a:t>
              </a:r>
              <a:r>
                <a:rPr lang="zh-CN" altLang="en-US" sz="1400" dirty="0" smtClean="0"/>
                <a:t>，探索</a:t>
              </a:r>
              <a:r>
                <a:rPr lang="zh-CN" altLang="en-US" sz="1400" dirty="0"/>
                <a:t>安全高效的门限密码</a:t>
              </a:r>
              <a:r>
                <a:rPr lang="zh-CN" altLang="en-US" sz="1400" dirty="0" smtClean="0"/>
                <a:t>构造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b="1" dirty="0" smtClean="0"/>
                <a:t>应用</a:t>
              </a:r>
              <a:r>
                <a:rPr lang="zh-CN" altLang="en-US" sz="1400" b="1" dirty="0"/>
                <a:t>扩展</a:t>
              </a:r>
              <a:r>
                <a:rPr lang="zh-CN" altLang="en-US" sz="1400" dirty="0" smtClean="0"/>
                <a:t>：</a:t>
              </a:r>
              <a:r>
                <a:rPr lang="zh-CN" altLang="en-US" sz="1400" dirty="0" smtClean="0"/>
                <a:t>贴合应用</a:t>
              </a:r>
              <a:r>
                <a:rPr lang="zh-CN" altLang="en-US" sz="1400" dirty="0" smtClean="0"/>
                <a:t>需求，</a:t>
              </a:r>
              <a:r>
                <a:rPr lang="zh-CN" altLang="en-US" sz="1400" dirty="0" smtClean="0"/>
                <a:t>对密码</a:t>
              </a:r>
              <a:r>
                <a:rPr lang="zh-CN" altLang="en-US" sz="1400" dirty="0"/>
                <a:t>算法进行</a:t>
              </a:r>
              <a:r>
                <a:rPr lang="zh-CN" altLang="en-US" sz="1400" dirty="0" smtClean="0"/>
                <a:t>功能</a:t>
              </a:r>
              <a:r>
                <a:rPr lang="zh-CN" altLang="en-US" sz="1400" dirty="0"/>
                <a:t>扩展</a:t>
              </a:r>
              <a:r>
                <a:rPr lang="zh-CN" altLang="en-US" sz="1400" dirty="0" smtClean="0"/>
                <a:t>，并基于</a:t>
              </a:r>
              <a:r>
                <a:rPr lang="zh-CN" altLang="en-US" sz="1400" dirty="0"/>
                <a:t>安全多方计算技术门限</a:t>
              </a:r>
              <a:r>
                <a:rPr lang="zh-CN" altLang="en-US" sz="1400" dirty="0" smtClean="0"/>
                <a:t>化</a:t>
              </a:r>
              <a:endParaRPr lang="zh-CN" altLang="en-US" sz="1400" dirty="0"/>
            </a:p>
          </p:txBody>
        </p:sp>
      </p:grpSp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773642" y="3494923"/>
            <a:ext cx="90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研究内容分解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 flipH="1">
            <a:off x="2356746" y="3212309"/>
            <a:ext cx="1300162" cy="1298575"/>
          </a:xfrm>
          <a:prstGeom prst="ellips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5" name="Freeform 7"/>
          <p:cNvSpPr/>
          <p:nvPr/>
        </p:nvSpPr>
        <p:spPr bwMode="auto">
          <a:xfrm flipH="1">
            <a:off x="4550672" y="2002633"/>
            <a:ext cx="1157287" cy="3651250"/>
          </a:xfrm>
          <a:custGeom>
            <a:avLst/>
            <a:gdLst>
              <a:gd name="T0" fmla="*/ 2147483647 w 1750"/>
              <a:gd name="T1" fmla="*/ 2147483647 h 5527"/>
              <a:gd name="T2" fmla="*/ 2147483647 w 1750"/>
              <a:gd name="T3" fmla="*/ 2147483647 h 5527"/>
              <a:gd name="T4" fmla="*/ 2147483647 w 1750"/>
              <a:gd name="T5" fmla="*/ 2147483647 h 5527"/>
              <a:gd name="T6" fmla="*/ 2147483647 w 1750"/>
              <a:gd name="T7" fmla="*/ 2147483647 h 5527"/>
              <a:gd name="T8" fmla="*/ 0 w 1750"/>
              <a:gd name="T9" fmla="*/ 2147483647 h 5527"/>
              <a:gd name="T10" fmla="*/ 2147483647 w 1750"/>
              <a:gd name="T11" fmla="*/ 0 h 5527"/>
              <a:gd name="T12" fmla="*/ 2147483647 w 1750"/>
              <a:gd name="T13" fmla="*/ 2147483647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 flipH="1">
            <a:off x="4352234" y="1704184"/>
            <a:ext cx="904875" cy="906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 flipH="1">
            <a:off x="5134872" y="3367884"/>
            <a:ext cx="904875" cy="904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 flipH="1">
            <a:off x="4290322" y="5028409"/>
            <a:ext cx="904875" cy="904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3458471" y="2447134"/>
            <a:ext cx="849312" cy="823913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506096" y="4471196"/>
            <a:ext cx="747712" cy="72390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755334" y="3804446"/>
            <a:ext cx="1198563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 flipH="1">
            <a:off x="2475809" y="3329784"/>
            <a:ext cx="1063625" cy="1063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3" name="TextBox 52"/>
          <p:cNvSpPr txBox="1">
            <a:spLocks noChangeArrowheads="1"/>
          </p:cNvSpPr>
          <p:nvPr/>
        </p:nvSpPr>
        <p:spPr bwMode="auto">
          <a:xfrm flipH="1">
            <a:off x="4443599" y="1851534"/>
            <a:ext cx="741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安全模型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3"/>
          <p:cNvSpPr txBox="1">
            <a:spLocks noChangeArrowheads="1"/>
          </p:cNvSpPr>
          <p:nvPr/>
        </p:nvSpPr>
        <p:spPr bwMode="auto">
          <a:xfrm flipH="1">
            <a:off x="5203133" y="3548858"/>
            <a:ext cx="747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4"/>
          <p:cNvSpPr txBox="1">
            <a:spLocks noChangeArrowheads="1"/>
          </p:cNvSpPr>
          <p:nvPr/>
        </p:nvSpPr>
        <p:spPr bwMode="auto">
          <a:xfrm flipH="1">
            <a:off x="4333184" y="5204333"/>
            <a:ext cx="819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1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5"/>
          <p:cNvSpPr txBox="1">
            <a:spLocks noChangeArrowheads="1"/>
          </p:cNvSpPr>
          <p:nvPr/>
        </p:nvSpPr>
        <p:spPr bwMode="auto">
          <a:xfrm flipH="1">
            <a:off x="2551620" y="3351198"/>
            <a:ext cx="890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安全效率应用</a:t>
            </a:r>
            <a:endParaRPr 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7"/>
          <p:cNvSpPr txBox="1">
            <a:spLocks noChangeArrowheads="1"/>
          </p:cNvSpPr>
          <p:nvPr/>
        </p:nvSpPr>
        <p:spPr bwMode="auto">
          <a:xfrm>
            <a:off x="6039746" y="3564285"/>
            <a:ext cx="5900207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342900" indent="-342900">
              <a:buAutoNum type="arabicParenR"/>
            </a:pPr>
            <a:r>
              <a:rPr lang="zh-CN" altLang="en-US" dirty="0"/>
              <a:t>梳理</a:t>
            </a:r>
            <a:r>
              <a:rPr lang="en-US" altLang="zh-CN" dirty="0" smtClean="0"/>
              <a:t>MPC</a:t>
            </a:r>
            <a:r>
              <a:rPr lang="zh-CN" altLang="en-US" dirty="0" smtClean="0"/>
              <a:t>构造路线</a:t>
            </a:r>
            <a:r>
              <a:rPr lang="zh-CN" altLang="en-US" dirty="0"/>
              <a:t>，比如：</a:t>
            </a:r>
            <a:r>
              <a:rPr lang="en-US" altLang="zh-CN" dirty="0"/>
              <a:t>Yao-</a:t>
            </a:r>
            <a:r>
              <a:rPr lang="zh-CN" altLang="en-US" dirty="0"/>
              <a:t>协议、</a:t>
            </a:r>
            <a:r>
              <a:rPr lang="en-US" altLang="zh-CN" dirty="0"/>
              <a:t>GMW-</a:t>
            </a:r>
            <a:r>
              <a:rPr lang="zh-CN" altLang="en-US" dirty="0"/>
              <a:t>协议，</a:t>
            </a:r>
            <a:r>
              <a:rPr lang="en-US" altLang="zh-CN" dirty="0"/>
              <a:t>BGW-</a:t>
            </a:r>
            <a:r>
              <a:rPr lang="zh-CN" altLang="en-US" dirty="0"/>
              <a:t>协议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深入学习不同构造</a:t>
            </a:r>
            <a:r>
              <a:rPr lang="zh-CN" altLang="en-US" dirty="0" smtClean="0"/>
              <a:t>路线的优化</a:t>
            </a:r>
            <a:r>
              <a:rPr lang="zh-CN" altLang="en-US" dirty="0"/>
              <a:t>技术，进一步研究现有优化技术的困难点，比如：</a:t>
            </a:r>
            <a:r>
              <a:rPr lang="en-US" altLang="zh-CN" dirty="0"/>
              <a:t>GRR2</a:t>
            </a:r>
            <a:r>
              <a:rPr lang="zh-CN" altLang="en-US" dirty="0"/>
              <a:t>与</a:t>
            </a:r>
            <a:r>
              <a:rPr lang="en-US" altLang="zh-CN" dirty="0"/>
              <a:t>free XOR</a:t>
            </a:r>
            <a:r>
              <a:rPr lang="zh-CN" altLang="en-US" dirty="0"/>
              <a:t>不兼容，</a:t>
            </a:r>
            <a:r>
              <a:rPr lang="en-US" altLang="zh-CN" dirty="0"/>
              <a:t>Beaver</a:t>
            </a:r>
            <a:r>
              <a:rPr lang="zh-CN" altLang="en-US" dirty="0"/>
              <a:t>乘法组生成</a:t>
            </a:r>
            <a:r>
              <a:rPr lang="zh-CN" altLang="en-US" dirty="0" smtClean="0"/>
              <a:t>效率低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试图突破现有优化技术的桎梏，探索</a:t>
            </a:r>
            <a:r>
              <a:rPr lang="zh-CN" altLang="en-US" dirty="0" smtClean="0"/>
              <a:t>更高效的 </a:t>
            </a:r>
            <a:r>
              <a:rPr lang="en-US" altLang="zh-CN" dirty="0"/>
              <a:t>MPC </a:t>
            </a:r>
            <a:r>
              <a:rPr lang="zh-CN" altLang="en-US" dirty="0" smtClean="0"/>
              <a:t>优化</a:t>
            </a:r>
            <a:r>
              <a:rPr lang="zh-CN" altLang="en-US" dirty="0"/>
              <a:t>技术，实现更加高效的通用 </a:t>
            </a:r>
            <a:r>
              <a:rPr lang="en-US" altLang="zh-CN" dirty="0"/>
              <a:t>MPC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5302270" y="5302180"/>
            <a:ext cx="6539604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342900" indent="-342900">
              <a:buAutoNum type="arabicParenR"/>
            </a:pPr>
            <a:r>
              <a:rPr lang="zh-CN" altLang="en-US" dirty="0"/>
              <a:t>针对传统公钥密码在分布式应用系统中的局限性，探索</a:t>
            </a:r>
            <a:r>
              <a:rPr lang="en-US" altLang="zh-CN" dirty="0"/>
              <a:t>MPC </a:t>
            </a:r>
            <a:r>
              <a:rPr lang="zh-CN" altLang="en-US" dirty="0"/>
              <a:t>技术在门限密码的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探索标准密码算法</a:t>
            </a:r>
            <a:r>
              <a:rPr lang="en-US" altLang="zh-CN" dirty="0"/>
              <a:t>ECDSA</a:t>
            </a:r>
            <a:r>
              <a:rPr lang="zh-CN" altLang="en-US" dirty="0"/>
              <a:t>，</a:t>
            </a:r>
            <a:r>
              <a:rPr lang="en-US" altLang="zh-CN" dirty="0"/>
              <a:t>SM2</a:t>
            </a:r>
            <a:r>
              <a:rPr lang="zh-CN" altLang="en-US" dirty="0"/>
              <a:t>，</a:t>
            </a:r>
            <a:r>
              <a:rPr lang="en-US" altLang="zh-CN" dirty="0"/>
              <a:t>SM9</a:t>
            </a:r>
            <a:r>
              <a:rPr lang="zh-CN" altLang="en-US" dirty="0"/>
              <a:t>等的功能扩展比如：适配器签名、签密等，同时为了满足分布式应用场景，再</a:t>
            </a:r>
            <a:r>
              <a:rPr lang="zh-CN" altLang="en-US" dirty="0" smtClean="0"/>
              <a:t>进一步结合</a:t>
            </a:r>
            <a:r>
              <a:rPr lang="en-US" altLang="zh-CN" dirty="0"/>
              <a:t>MPC</a:t>
            </a:r>
            <a:r>
              <a:rPr lang="zh-CN" altLang="en-US" dirty="0"/>
              <a:t>技术进行门限化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 flipH="1">
            <a:off x="339034" y="3212309"/>
            <a:ext cx="1300163" cy="1298575"/>
          </a:xfrm>
          <a:prstGeom prst="ellips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24C89"/>
              </a:solidFill>
              <a:latin typeface="Arial" panose="020B0604020202020204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flipH="1">
            <a:off x="456509" y="3329784"/>
            <a:ext cx="1063625" cy="1063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2" name="TextBox 62"/>
          <p:cNvSpPr txBox="1">
            <a:spLocks noChangeArrowheads="1"/>
          </p:cNvSpPr>
          <p:nvPr/>
        </p:nvSpPr>
        <p:spPr bwMode="auto">
          <a:xfrm flipH="1">
            <a:off x="602080" y="3513934"/>
            <a:ext cx="7608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"/>
          <p:cNvSpPr>
            <a:spLocks noChangeArrowheads="1"/>
          </p:cNvSpPr>
          <p:nvPr/>
        </p:nvSpPr>
        <p:spPr bwMode="auto">
          <a:xfrm>
            <a:off x="1864622" y="3752059"/>
            <a:ext cx="263525" cy="220663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24C8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8474" y="1664579"/>
            <a:ext cx="66828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sz="1400" dirty="0"/>
              <a:t>调研</a:t>
            </a:r>
            <a:r>
              <a:rPr lang="en-US" altLang="zh-CN" sz="1400" dirty="0"/>
              <a:t>MPC </a:t>
            </a:r>
            <a:r>
              <a:rPr lang="zh-CN" altLang="en-US" sz="1400" dirty="0"/>
              <a:t>安全性模型，比如半诚实模型、恶意模型、静态模型、自适应模型等，研究各种安全模型下 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协议构造技术。</a:t>
            </a:r>
            <a:r>
              <a:rPr lang="zh-CN" altLang="en-US" sz="1400" dirty="0" smtClean="0"/>
              <a:t>探索新</a:t>
            </a:r>
            <a:r>
              <a:rPr lang="zh-CN" altLang="en-US" sz="1400" dirty="0"/>
              <a:t>的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协议设计方法，</a:t>
            </a:r>
            <a:r>
              <a:rPr lang="zh-CN" altLang="en-US" sz="1400" dirty="0" smtClean="0"/>
              <a:t>丰富当前 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</a:t>
            </a:r>
            <a:r>
              <a:rPr lang="zh-CN" altLang="en-US" sz="1400" dirty="0" smtClean="0"/>
              <a:t>构造技术</a:t>
            </a:r>
            <a:endParaRPr lang="en-US" altLang="zh-CN" sz="1400" dirty="0" smtClean="0"/>
          </a:p>
          <a:p>
            <a:pPr marL="342900" indent="-342900">
              <a:buAutoNum type="arabicParenR"/>
            </a:pP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结合实际应用和具体攻击模式，探索更贴近现实的安全性模型，</a:t>
            </a:r>
            <a:r>
              <a:rPr lang="zh-CN" altLang="en-US" sz="1400" dirty="0" smtClean="0"/>
              <a:t>并试图在</a:t>
            </a:r>
            <a:r>
              <a:rPr lang="zh-CN" altLang="en-US" sz="1400" dirty="0"/>
              <a:t>该模型</a:t>
            </a:r>
            <a:r>
              <a:rPr lang="zh-CN" altLang="en-US" sz="1400" dirty="0" smtClean="0"/>
              <a:t>下给</a:t>
            </a:r>
            <a:r>
              <a:rPr lang="zh-CN" altLang="en-US" sz="1400" dirty="0"/>
              <a:t>出具体的</a:t>
            </a:r>
            <a:r>
              <a:rPr lang="en-US" altLang="zh-CN" sz="1400" dirty="0"/>
              <a:t>MPC </a:t>
            </a:r>
            <a:r>
              <a:rPr lang="zh-CN" altLang="en-US" sz="1400" dirty="0"/>
              <a:t>协议的构造</a:t>
            </a:r>
            <a:endParaRPr lang="en-US" altLang="zh-CN" sz="1400" dirty="0"/>
          </a:p>
          <a:p>
            <a:pPr marL="342900" indent="-342900">
              <a:buAutoNum type="arabicParenR"/>
            </a:pP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197219" y="5145201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02 </a:t>
            </a:r>
            <a:r>
              <a:rPr lang="zh-CN" altLang="en-US" dirty="0"/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252784" y="5329873"/>
            <a:ext cx="269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80094" y="5398778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68974" y="5857912"/>
            <a:ext cx="207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esearch </a:t>
            </a:r>
            <a:r>
              <a:rPr lang="en-US" altLang="zh-CN" dirty="0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2357438" y="5443538"/>
            <a:ext cx="720725" cy="720725"/>
          </a:xfrm>
          <a:custGeom>
            <a:avLst/>
            <a:gdLst>
              <a:gd name="T0" fmla="*/ 1038 w 2852"/>
              <a:gd name="T1" fmla="*/ 1920 h 2857"/>
              <a:gd name="T2" fmla="*/ 2852 w 2852"/>
              <a:gd name="T3" fmla="*/ 1920 h 2857"/>
              <a:gd name="T4" fmla="*/ 1950 w 2852"/>
              <a:gd name="T5" fmla="*/ 1171 h 2857"/>
              <a:gd name="T6" fmla="*/ 1950 w 2852"/>
              <a:gd name="T7" fmla="*/ 2670 h 2857"/>
              <a:gd name="T8" fmla="*/ 1950 w 2852"/>
              <a:gd name="T9" fmla="*/ 1171 h 2857"/>
              <a:gd name="T10" fmla="*/ 1991 w 2852"/>
              <a:gd name="T11" fmla="*/ 2382 h 2857"/>
              <a:gd name="T12" fmla="*/ 1853 w 2852"/>
              <a:gd name="T13" fmla="*/ 2397 h 2857"/>
              <a:gd name="T14" fmla="*/ 1533 w 2852"/>
              <a:gd name="T15" fmla="*/ 1934 h 2857"/>
              <a:gd name="T16" fmla="*/ 1902 w 2852"/>
              <a:gd name="T17" fmla="*/ 2183 h 2857"/>
              <a:gd name="T18" fmla="*/ 2417 w 2852"/>
              <a:gd name="T19" fmla="*/ 1556 h 2857"/>
              <a:gd name="T20" fmla="*/ 1992 w 2852"/>
              <a:gd name="T21" fmla="*/ 2382 h 2857"/>
              <a:gd name="T22" fmla="*/ 2075 w 2852"/>
              <a:gd name="T23" fmla="*/ 275 h 2857"/>
              <a:gd name="T24" fmla="*/ 1995 w 2852"/>
              <a:gd name="T25" fmla="*/ 281 h 2857"/>
              <a:gd name="T26" fmla="*/ 1995 w 2852"/>
              <a:gd name="T27" fmla="*/ 94 h 2857"/>
              <a:gd name="T28" fmla="*/ 2120 w 2852"/>
              <a:gd name="T29" fmla="*/ 99 h 2857"/>
              <a:gd name="T30" fmla="*/ 2369 w 2852"/>
              <a:gd name="T31" fmla="*/ 883 h 2857"/>
              <a:gd name="T32" fmla="*/ 2199 w 2852"/>
              <a:gd name="T33" fmla="*/ 404 h 2857"/>
              <a:gd name="T34" fmla="*/ 1678 w 2852"/>
              <a:gd name="T35" fmla="*/ 375 h 2857"/>
              <a:gd name="T36" fmla="*/ 1587 w 2852"/>
              <a:gd name="T37" fmla="*/ 94 h 2857"/>
              <a:gd name="T38" fmla="*/ 1769 w 2852"/>
              <a:gd name="T39" fmla="*/ 94 h 2857"/>
              <a:gd name="T40" fmla="*/ 1678 w 2852"/>
              <a:gd name="T41" fmla="*/ 375 h 2857"/>
              <a:gd name="T42" fmla="*/ 1088 w 2852"/>
              <a:gd name="T43" fmla="*/ 281 h 2857"/>
              <a:gd name="T44" fmla="*/ 1179 w 2852"/>
              <a:gd name="T45" fmla="*/ 0 h 2857"/>
              <a:gd name="T46" fmla="*/ 1270 w 2852"/>
              <a:gd name="T47" fmla="*/ 281 h 2857"/>
              <a:gd name="T48" fmla="*/ 249 w 2852"/>
              <a:gd name="T49" fmla="*/ 2547 h 2857"/>
              <a:gd name="T50" fmla="*/ 0 w 2852"/>
              <a:gd name="T51" fmla="*/ 357 h 2857"/>
              <a:gd name="T52" fmla="*/ 332 w 2852"/>
              <a:gd name="T53" fmla="*/ 99 h 2857"/>
              <a:gd name="T54" fmla="*/ 453 w 2852"/>
              <a:gd name="T55" fmla="*/ 187 h 2857"/>
              <a:gd name="T56" fmla="*/ 332 w 2852"/>
              <a:gd name="T57" fmla="*/ 275 h 2857"/>
              <a:gd name="T58" fmla="*/ 170 w 2852"/>
              <a:gd name="T59" fmla="*/ 404 h 2857"/>
              <a:gd name="T60" fmla="*/ 295 w 2852"/>
              <a:gd name="T61" fmla="*/ 2371 h 2857"/>
              <a:gd name="T62" fmla="*/ 1046 w 2852"/>
              <a:gd name="T63" fmla="*/ 2547 h 2857"/>
              <a:gd name="T64" fmla="*/ 680 w 2852"/>
              <a:gd name="T65" fmla="*/ 375 h 2857"/>
              <a:gd name="T66" fmla="*/ 589 w 2852"/>
              <a:gd name="T67" fmla="*/ 94 h 2857"/>
              <a:gd name="T68" fmla="*/ 771 w 2852"/>
              <a:gd name="T69" fmla="*/ 94 h 2857"/>
              <a:gd name="T70" fmla="*/ 680 w 2852"/>
              <a:gd name="T71" fmla="*/ 375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52" h="2857">
                <a:moveTo>
                  <a:pt x="1945" y="2857"/>
                </a:moveTo>
                <a:cubicBezTo>
                  <a:pt x="1444" y="2857"/>
                  <a:pt x="1038" y="2438"/>
                  <a:pt x="1038" y="1920"/>
                </a:cubicBezTo>
                <a:cubicBezTo>
                  <a:pt x="1038" y="1403"/>
                  <a:pt x="1444" y="984"/>
                  <a:pt x="1945" y="984"/>
                </a:cubicBezTo>
                <a:cubicBezTo>
                  <a:pt x="2445" y="984"/>
                  <a:pt x="2852" y="1403"/>
                  <a:pt x="2852" y="1920"/>
                </a:cubicBezTo>
                <a:cubicBezTo>
                  <a:pt x="2852" y="2438"/>
                  <a:pt x="2445" y="2857"/>
                  <a:pt x="1945" y="2857"/>
                </a:cubicBezTo>
                <a:close/>
                <a:moveTo>
                  <a:pt x="1950" y="1171"/>
                </a:moveTo>
                <a:cubicBezTo>
                  <a:pt x="1549" y="1171"/>
                  <a:pt x="1224" y="1506"/>
                  <a:pt x="1224" y="1920"/>
                </a:cubicBezTo>
                <a:cubicBezTo>
                  <a:pt x="1224" y="2334"/>
                  <a:pt x="1549" y="2670"/>
                  <a:pt x="1950" y="2670"/>
                </a:cubicBezTo>
                <a:cubicBezTo>
                  <a:pt x="2351" y="2670"/>
                  <a:pt x="2676" y="2334"/>
                  <a:pt x="2676" y="1920"/>
                </a:cubicBezTo>
                <a:cubicBezTo>
                  <a:pt x="2676" y="1506"/>
                  <a:pt x="2351" y="1171"/>
                  <a:pt x="1950" y="1171"/>
                </a:cubicBezTo>
                <a:close/>
                <a:moveTo>
                  <a:pt x="1992" y="2382"/>
                </a:moveTo>
                <a:cubicBezTo>
                  <a:pt x="1992" y="2382"/>
                  <a:pt x="1991" y="2382"/>
                  <a:pt x="1991" y="2382"/>
                </a:cubicBezTo>
                <a:cubicBezTo>
                  <a:pt x="1988" y="2387"/>
                  <a:pt x="1986" y="2393"/>
                  <a:pt x="1982" y="2397"/>
                </a:cubicBezTo>
                <a:cubicBezTo>
                  <a:pt x="1946" y="2434"/>
                  <a:pt x="1889" y="2434"/>
                  <a:pt x="1853" y="2397"/>
                </a:cubicBezTo>
                <a:cubicBezTo>
                  <a:pt x="1533" y="2066"/>
                  <a:pt x="1533" y="2066"/>
                  <a:pt x="1533" y="2066"/>
                </a:cubicBezTo>
                <a:cubicBezTo>
                  <a:pt x="1497" y="2030"/>
                  <a:pt x="1497" y="1970"/>
                  <a:pt x="1533" y="1934"/>
                </a:cubicBezTo>
                <a:cubicBezTo>
                  <a:pt x="1568" y="1897"/>
                  <a:pt x="1625" y="1897"/>
                  <a:pt x="1661" y="1934"/>
                </a:cubicBezTo>
                <a:cubicBezTo>
                  <a:pt x="1902" y="2183"/>
                  <a:pt x="1902" y="2183"/>
                  <a:pt x="1902" y="2183"/>
                </a:cubicBezTo>
                <a:cubicBezTo>
                  <a:pt x="2290" y="1572"/>
                  <a:pt x="2290" y="1572"/>
                  <a:pt x="2290" y="1572"/>
                </a:cubicBezTo>
                <a:cubicBezTo>
                  <a:pt x="2321" y="1531"/>
                  <a:pt x="2378" y="1524"/>
                  <a:pt x="2417" y="1556"/>
                </a:cubicBezTo>
                <a:cubicBezTo>
                  <a:pt x="2457" y="1588"/>
                  <a:pt x="2464" y="1647"/>
                  <a:pt x="2433" y="1687"/>
                </a:cubicBezTo>
                <a:cubicBezTo>
                  <a:pt x="1992" y="2382"/>
                  <a:pt x="1992" y="2382"/>
                  <a:pt x="1992" y="2382"/>
                </a:cubicBezTo>
                <a:close/>
                <a:moveTo>
                  <a:pt x="2199" y="404"/>
                </a:moveTo>
                <a:cubicBezTo>
                  <a:pt x="2199" y="333"/>
                  <a:pt x="2144" y="275"/>
                  <a:pt x="2075" y="275"/>
                </a:cubicBezTo>
                <a:cubicBezTo>
                  <a:pt x="2026" y="275"/>
                  <a:pt x="2026" y="275"/>
                  <a:pt x="2026" y="275"/>
                </a:cubicBezTo>
                <a:cubicBezTo>
                  <a:pt x="2016" y="279"/>
                  <a:pt x="2006" y="281"/>
                  <a:pt x="1995" y="281"/>
                </a:cubicBezTo>
                <a:cubicBezTo>
                  <a:pt x="1945" y="281"/>
                  <a:pt x="1905" y="239"/>
                  <a:pt x="1905" y="187"/>
                </a:cubicBezTo>
                <a:cubicBezTo>
                  <a:pt x="1905" y="136"/>
                  <a:pt x="1945" y="94"/>
                  <a:pt x="1995" y="94"/>
                </a:cubicBezTo>
                <a:cubicBezTo>
                  <a:pt x="2006" y="94"/>
                  <a:pt x="2016" y="96"/>
                  <a:pt x="2026" y="99"/>
                </a:cubicBezTo>
                <a:cubicBezTo>
                  <a:pt x="2120" y="99"/>
                  <a:pt x="2120" y="99"/>
                  <a:pt x="2120" y="99"/>
                </a:cubicBezTo>
                <a:cubicBezTo>
                  <a:pt x="2258" y="99"/>
                  <a:pt x="2369" y="215"/>
                  <a:pt x="2369" y="357"/>
                </a:cubicBezTo>
                <a:cubicBezTo>
                  <a:pt x="2369" y="883"/>
                  <a:pt x="2369" y="883"/>
                  <a:pt x="2369" y="883"/>
                </a:cubicBezTo>
                <a:cubicBezTo>
                  <a:pt x="2315" y="859"/>
                  <a:pt x="2258" y="841"/>
                  <a:pt x="2199" y="827"/>
                </a:cubicBezTo>
                <a:cubicBezTo>
                  <a:pt x="2199" y="404"/>
                  <a:pt x="2199" y="404"/>
                  <a:pt x="2199" y="404"/>
                </a:cubicBezTo>
                <a:cubicBezTo>
                  <a:pt x="2199" y="404"/>
                  <a:pt x="2199" y="404"/>
                  <a:pt x="2199" y="404"/>
                </a:cubicBezTo>
                <a:close/>
                <a:moveTo>
                  <a:pt x="1678" y="375"/>
                </a:moveTo>
                <a:cubicBezTo>
                  <a:pt x="1628" y="375"/>
                  <a:pt x="1587" y="333"/>
                  <a:pt x="1587" y="281"/>
                </a:cubicBezTo>
                <a:cubicBezTo>
                  <a:pt x="1587" y="94"/>
                  <a:pt x="1587" y="94"/>
                  <a:pt x="1587" y="94"/>
                </a:cubicBezTo>
                <a:cubicBezTo>
                  <a:pt x="1587" y="42"/>
                  <a:pt x="1628" y="0"/>
                  <a:pt x="1678" y="0"/>
                </a:cubicBezTo>
                <a:cubicBezTo>
                  <a:pt x="1728" y="0"/>
                  <a:pt x="1769" y="42"/>
                  <a:pt x="1769" y="94"/>
                </a:cubicBezTo>
                <a:cubicBezTo>
                  <a:pt x="1769" y="281"/>
                  <a:pt x="1769" y="281"/>
                  <a:pt x="1769" y="281"/>
                </a:cubicBezTo>
                <a:cubicBezTo>
                  <a:pt x="1769" y="333"/>
                  <a:pt x="1728" y="375"/>
                  <a:pt x="1678" y="375"/>
                </a:cubicBezTo>
                <a:close/>
                <a:moveTo>
                  <a:pt x="1179" y="375"/>
                </a:moveTo>
                <a:cubicBezTo>
                  <a:pt x="1129" y="375"/>
                  <a:pt x="1088" y="333"/>
                  <a:pt x="1088" y="281"/>
                </a:cubicBezTo>
                <a:cubicBezTo>
                  <a:pt x="1088" y="94"/>
                  <a:pt x="1088" y="94"/>
                  <a:pt x="1088" y="94"/>
                </a:cubicBezTo>
                <a:cubicBezTo>
                  <a:pt x="1088" y="42"/>
                  <a:pt x="1129" y="0"/>
                  <a:pt x="1179" y="0"/>
                </a:cubicBezTo>
                <a:cubicBezTo>
                  <a:pt x="1229" y="0"/>
                  <a:pt x="1270" y="42"/>
                  <a:pt x="1270" y="94"/>
                </a:cubicBezTo>
                <a:cubicBezTo>
                  <a:pt x="1270" y="281"/>
                  <a:pt x="1270" y="281"/>
                  <a:pt x="1270" y="281"/>
                </a:cubicBezTo>
                <a:cubicBezTo>
                  <a:pt x="1270" y="333"/>
                  <a:pt x="1229" y="375"/>
                  <a:pt x="1179" y="375"/>
                </a:cubicBezTo>
                <a:close/>
                <a:moveTo>
                  <a:pt x="249" y="2547"/>
                </a:moveTo>
                <a:cubicBezTo>
                  <a:pt x="112" y="2547"/>
                  <a:pt x="0" y="2431"/>
                  <a:pt x="0" y="2289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215"/>
                  <a:pt x="112" y="99"/>
                  <a:pt x="249" y="99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42" y="96"/>
                  <a:pt x="352" y="94"/>
                  <a:pt x="363" y="94"/>
                </a:cubicBezTo>
                <a:cubicBezTo>
                  <a:pt x="413" y="94"/>
                  <a:pt x="453" y="136"/>
                  <a:pt x="453" y="187"/>
                </a:cubicBezTo>
                <a:cubicBezTo>
                  <a:pt x="453" y="239"/>
                  <a:pt x="413" y="281"/>
                  <a:pt x="363" y="281"/>
                </a:cubicBezTo>
                <a:cubicBezTo>
                  <a:pt x="352" y="281"/>
                  <a:pt x="342" y="279"/>
                  <a:pt x="332" y="275"/>
                </a:cubicBezTo>
                <a:cubicBezTo>
                  <a:pt x="295" y="275"/>
                  <a:pt x="295" y="275"/>
                  <a:pt x="295" y="275"/>
                </a:cubicBezTo>
                <a:cubicBezTo>
                  <a:pt x="226" y="275"/>
                  <a:pt x="170" y="333"/>
                  <a:pt x="170" y="404"/>
                </a:cubicBezTo>
                <a:cubicBezTo>
                  <a:pt x="170" y="2242"/>
                  <a:pt x="170" y="2242"/>
                  <a:pt x="170" y="2242"/>
                </a:cubicBezTo>
                <a:cubicBezTo>
                  <a:pt x="170" y="2313"/>
                  <a:pt x="226" y="2371"/>
                  <a:pt x="295" y="2371"/>
                </a:cubicBezTo>
                <a:cubicBezTo>
                  <a:pt x="953" y="2371"/>
                  <a:pt x="953" y="2371"/>
                  <a:pt x="953" y="2371"/>
                </a:cubicBezTo>
                <a:cubicBezTo>
                  <a:pt x="979" y="2433"/>
                  <a:pt x="1010" y="2492"/>
                  <a:pt x="1046" y="2547"/>
                </a:cubicBezTo>
                <a:cubicBezTo>
                  <a:pt x="249" y="2547"/>
                  <a:pt x="249" y="2547"/>
                  <a:pt x="249" y="2547"/>
                </a:cubicBezTo>
                <a:close/>
                <a:moveTo>
                  <a:pt x="680" y="375"/>
                </a:moveTo>
                <a:cubicBezTo>
                  <a:pt x="630" y="375"/>
                  <a:pt x="589" y="333"/>
                  <a:pt x="589" y="281"/>
                </a:cubicBezTo>
                <a:cubicBezTo>
                  <a:pt x="589" y="94"/>
                  <a:pt x="589" y="94"/>
                  <a:pt x="589" y="94"/>
                </a:cubicBezTo>
                <a:cubicBezTo>
                  <a:pt x="589" y="42"/>
                  <a:pt x="630" y="0"/>
                  <a:pt x="680" y="0"/>
                </a:cubicBezTo>
                <a:cubicBezTo>
                  <a:pt x="730" y="0"/>
                  <a:pt x="771" y="42"/>
                  <a:pt x="771" y="94"/>
                </a:cubicBezTo>
                <a:cubicBezTo>
                  <a:pt x="771" y="281"/>
                  <a:pt x="771" y="281"/>
                  <a:pt x="771" y="281"/>
                </a:cubicBezTo>
                <a:cubicBezTo>
                  <a:pt x="771" y="333"/>
                  <a:pt x="730" y="375"/>
                  <a:pt x="680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主要工作进展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4610101" y="2623655"/>
            <a:ext cx="1641502" cy="1472748"/>
          </a:xfrm>
          <a:custGeom>
            <a:avLst/>
            <a:gdLst>
              <a:gd name="T0" fmla="*/ 102 w 1498"/>
              <a:gd name="T1" fmla="*/ 1272 h 1344"/>
              <a:gd name="T2" fmla="*/ 130 w 1498"/>
              <a:gd name="T3" fmla="*/ 1220 h 1344"/>
              <a:gd name="T4" fmla="*/ 182 w 1498"/>
              <a:gd name="T5" fmla="*/ 1192 h 1344"/>
              <a:gd name="T6" fmla="*/ 224 w 1498"/>
              <a:gd name="T7" fmla="*/ 1192 h 1344"/>
              <a:gd name="T8" fmla="*/ 274 w 1498"/>
              <a:gd name="T9" fmla="*/ 1220 h 1344"/>
              <a:gd name="T10" fmla="*/ 302 w 1498"/>
              <a:gd name="T11" fmla="*/ 1272 h 1344"/>
              <a:gd name="T12" fmla="*/ 304 w 1498"/>
              <a:gd name="T13" fmla="*/ 1306 h 1344"/>
              <a:gd name="T14" fmla="*/ 290 w 1498"/>
              <a:gd name="T15" fmla="*/ 1344 h 1344"/>
              <a:gd name="T16" fmla="*/ 410 w 1498"/>
              <a:gd name="T17" fmla="*/ 1296 h 1344"/>
              <a:gd name="T18" fmla="*/ 428 w 1498"/>
              <a:gd name="T19" fmla="*/ 1156 h 1344"/>
              <a:gd name="T20" fmla="*/ 468 w 1498"/>
              <a:gd name="T21" fmla="*/ 1024 h 1344"/>
              <a:gd name="T22" fmla="*/ 524 w 1498"/>
              <a:gd name="T23" fmla="*/ 900 h 1344"/>
              <a:gd name="T24" fmla="*/ 598 w 1498"/>
              <a:gd name="T25" fmla="*/ 786 h 1344"/>
              <a:gd name="T26" fmla="*/ 686 w 1498"/>
              <a:gd name="T27" fmla="*/ 686 h 1344"/>
              <a:gd name="T28" fmla="*/ 786 w 1498"/>
              <a:gd name="T29" fmla="*/ 598 h 1344"/>
              <a:gd name="T30" fmla="*/ 900 w 1498"/>
              <a:gd name="T31" fmla="*/ 524 h 1344"/>
              <a:gd name="T32" fmla="*/ 1024 w 1498"/>
              <a:gd name="T33" fmla="*/ 468 h 1344"/>
              <a:gd name="T34" fmla="*/ 1156 w 1498"/>
              <a:gd name="T35" fmla="*/ 428 h 1344"/>
              <a:gd name="T36" fmla="*/ 1296 w 1498"/>
              <a:gd name="T37" fmla="*/ 410 h 1344"/>
              <a:gd name="T38" fmla="*/ 1344 w 1498"/>
              <a:gd name="T39" fmla="*/ 266 h 1344"/>
              <a:gd name="T40" fmla="*/ 1352 w 1498"/>
              <a:gd name="T41" fmla="*/ 256 h 1344"/>
              <a:gd name="T42" fmla="*/ 1364 w 1498"/>
              <a:gd name="T43" fmla="*/ 258 h 1344"/>
              <a:gd name="T44" fmla="*/ 1404 w 1498"/>
              <a:gd name="T45" fmla="*/ 280 h 1344"/>
              <a:gd name="T46" fmla="*/ 1436 w 1498"/>
              <a:gd name="T47" fmla="*/ 280 h 1344"/>
              <a:gd name="T48" fmla="*/ 1476 w 1498"/>
              <a:gd name="T49" fmla="*/ 258 h 1344"/>
              <a:gd name="T50" fmla="*/ 1496 w 1498"/>
              <a:gd name="T51" fmla="*/ 218 h 1344"/>
              <a:gd name="T52" fmla="*/ 1496 w 1498"/>
              <a:gd name="T53" fmla="*/ 188 h 1344"/>
              <a:gd name="T54" fmla="*/ 1476 w 1498"/>
              <a:gd name="T55" fmla="*/ 148 h 1344"/>
              <a:gd name="T56" fmla="*/ 1436 w 1498"/>
              <a:gd name="T57" fmla="*/ 126 h 1344"/>
              <a:gd name="T58" fmla="*/ 1404 w 1498"/>
              <a:gd name="T59" fmla="*/ 126 h 1344"/>
              <a:gd name="T60" fmla="*/ 1364 w 1498"/>
              <a:gd name="T61" fmla="*/ 148 h 1344"/>
              <a:gd name="T62" fmla="*/ 1352 w 1498"/>
              <a:gd name="T63" fmla="*/ 152 h 1344"/>
              <a:gd name="T64" fmla="*/ 1344 w 1498"/>
              <a:gd name="T65" fmla="*/ 140 h 1344"/>
              <a:gd name="T66" fmla="*/ 1274 w 1498"/>
              <a:gd name="T67" fmla="*/ 2 h 1344"/>
              <a:gd name="T68" fmla="*/ 1074 w 1498"/>
              <a:gd name="T69" fmla="*/ 28 h 1344"/>
              <a:gd name="T70" fmla="*/ 884 w 1498"/>
              <a:gd name="T71" fmla="*/ 84 h 1344"/>
              <a:gd name="T72" fmla="*/ 706 w 1498"/>
              <a:gd name="T73" fmla="*/ 166 h 1344"/>
              <a:gd name="T74" fmla="*/ 542 w 1498"/>
              <a:gd name="T75" fmla="*/ 270 h 1344"/>
              <a:gd name="T76" fmla="*/ 396 w 1498"/>
              <a:gd name="T77" fmla="*/ 396 h 1344"/>
              <a:gd name="T78" fmla="*/ 270 w 1498"/>
              <a:gd name="T79" fmla="*/ 542 h 1344"/>
              <a:gd name="T80" fmla="*/ 166 w 1498"/>
              <a:gd name="T81" fmla="*/ 706 h 1344"/>
              <a:gd name="T82" fmla="*/ 84 w 1498"/>
              <a:gd name="T83" fmla="*/ 884 h 1344"/>
              <a:gd name="T84" fmla="*/ 30 w 1498"/>
              <a:gd name="T85" fmla="*/ 1074 h 1344"/>
              <a:gd name="T86" fmla="*/ 2 w 1498"/>
              <a:gd name="T87" fmla="*/ 1276 h 1344"/>
              <a:gd name="T88" fmla="*/ 116 w 1498"/>
              <a:gd name="T89" fmla="*/ 1344 h 1344"/>
              <a:gd name="T90" fmla="*/ 102 w 1498"/>
              <a:gd name="T91" fmla="*/ 1306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4">
                <a:moveTo>
                  <a:pt x="100" y="1292"/>
                </a:moveTo>
                <a:lnTo>
                  <a:pt x="100" y="1292"/>
                </a:lnTo>
                <a:lnTo>
                  <a:pt x="102" y="1272"/>
                </a:lnTo>
                <a:lnTo>
                  <a:pt x="108" y="1252"/>
                </a:lnTo>
                <a:lnTo>
                  <a:pt x="118" y="1234"/>
                </a:lnTo>
                <a:lnTo>
                  <a:pt x="130" y="1220"/>
                </a:lnTo>
                <a:lnTo>
                  <a:pt x="146" y="1208"/>
                </a:lnTo>
                <a:lnTo>
                  <a:pt x="164" y="1198"/>
                </a:lnTo>
                <a:lnTo>
                  <a:pt x="182" y="1192"/>
                </a:lnTo>
                <a:lnTo>
                  <a:pt x="202" y="1190"/>
                </a:lnTo>
                <a:lnTo>
                  <a:pt x="202" y="1190"/>
                </a:lnTo>
                <a:lnTo>
                  <a:pt x="224" y="1192"/>
                </a:lnTo>
                <a:lnTo>
                  <a:pt x="242" y="1198"/>
                </a:lnTo>
                <a:lnTo>
                  <a:pt x="260" y="1208"/>
                </a:lnTo>
                <a:lnTo>
                  <a:pt x="274" y="1220"/>
                </a:lnTo>
                <a:lnTo>
                  <a:pt x="288" y="1234"/>
                </a:lnTo>
                <a:lnTo>
                  <a:pt x="296" y="1252"/>
                </a:lnTo>
                <a:lnTo>
                  <a:pt x="302" y="1272"/>
                </a:lnTo>
                <a:lnTo>
                  <a:pt x="304" y="1292"/>
                </a:lnTo>
                <a:lnTo>
                  <a:pt x="304" y="1292"/>
                </a:lnTo>
                <a:lnTo>
                  <a:pt x="304" y="1306"/>
                </a:lnTo>
                <a:lnTo>
                  <a:pt x="302" y="1320"/>
                </a:lnTo>
                <a:lnTo>
                  <a:pt x="296" y="1332"/>
                </a:lnTo>
                <a:lnTo>
                  <a:pt x="290" y="1344"/>
                </a:lnTo>
                <a:lnTo>
                  <a:pt x="408" y="1344"/>
                </a:lnTo>
                <a:lnTo>
                  <a:pt x="408" y="1344"/>
                </a:lnTo>
                <a:lnTo>
                  <a:pt x="410" y="1296"/>
                </a:lnTo>
                <a:lnTo>
                  <a:pt x="414" y="1248"/>
                </a:lnTo>
                <a:lnTo>
                  <a:pt x="420" y="1202"/>
                </a:lnTo>
                <a:lnTo>
                  <a:pt x="428" y="1156"/>
                </a:lnTo>
                <a:lnTo>
                  <a:pt x="440" y="1112"/>
                </a:lnTo>
                <a:lnTo>
                  <a:pt x="452" y="1068"/>
                </a:lnTo>
                <a:lnTo>
                  <a:pt x="468" y="1024"/>
                </a:lnTo>
                <a:lnTo>
                  <a:pt x="484" y="982"/>
                </a:lnTo>
                <a:lnTo>
                  <a:pt x="504" y="940"/>
                </a:lnTo>
                <a:lnTo>
                  <a:pt x="524" y="900"/>
                </a:lnTo>
                <a:lnTo>
                  <a:pt x="546" y="862"/>
                </a:lnTo>
                <a:lnTo>
                  <a:pt x="572" y="824"/>
                </a:lnTo>
                <a:lnTo>
                  <a:pt x="598" y="786"/>
                </a:lnTo>
                <a:lnTo>
                  <a:pt x="624" y="752"/>
                </a:lnTo>
                <a:lnTo>
                  <a:pt x="654" y="718"/>
                </a:lnTo>
                <a:lnTo>
                  <a:pt x="686" y="686"/>
                </a:lnTo>
                <a:lnTo>
                  <a:pt x="718" y="654"/>
                </a:lnTo>
                <a:lnTo>
                  <a:pt x="752" y="624"/>
                </a:lnTo>
                <a:lnTo>
                  <a:pt x="786" y="598"/>
                </a:lnTo>
                <a:lnTo>
                  <a:pt x="824" y="570"/>
                </a:lnTo>
                <a:lnTo>
                  <a:pt x="862" y="546"/>
                </a:lnTo>
                <a:lnTo>
                  <a:pt x="900" y="524"/>
                </a:lnTo>
                <a:lnTo>
                  <a:pt x="940" y="504"/>
                </a:lnTo>
                <a:lnTo>
                  <a:pt x="982" y="484"/>
                </a:lnTo>
                <a:lnTo>
                  <a:pt x="1024" y="468"/>
                </a:lnTo>
                <a:lnTo>
                  <a:pt x="1066" y="452"/>
                </a:lnTo>
                <a:lnTo>
                  <a:pt x="1112" y="440"/>
                </a:lnTo>
                <a:lnTo>
                  <a:pt x="1156" y="428"/>
                </a:lnTo>
                <a:lnTo>
                  <a:pt x="1202" y="420"/>
                </a:lnTo>
                <a:lnTo>
                  <a:pt x="1248" y="414"/>
                </a:lnTo>
                <a:lnTo>
                  <a:pt x="1296" y="410"/>
                </a:lnTo>
                <a:lnTo>
                  <a:pt x="1344" y="408"/>
                </a:lnTo>
                <a:lnTo>
                  <a:pt x="1344" y="266"/>
                </a:lnTo>
                <a:lnTo>
                  <a:pt x="1344" y="266"/>
                </a:lnTo>
                <a:lnTo>
                  <a:pt x="1346" y="260"/>
                </a:lnTo>
                <a:lnTo>
                  <a:pt x="1352" y="256"/>
                </a:lnTo>
                <a:lnTo>
                  <a:pt x="1352" y="256"/>
                </a:lnTo>
                <a:lnTo>
                  <a:pt x="1358" y="254"/>
                </a:lnTo>
                <a:lnTo>
                  <a:pt x="1364" y="258"/>
                </a:lnTo>
                <a:lnTo>
                  <a:pt x="1364" y="258"/>
                </a:lnTo>
                <a:lnTo>
                  <a:pt x="1376" y="268"/>
                </a:lnTo>
                <a:lnTo>
                  <a:pt x="1390" y="276"/>
                </a:lnTo>
                <a:lnTo>
                  <a:pt x="1404" y="280"/>
                </a:lnTo>
                <a:lnTo>
                  <a:pt x="1420" y="282"/>
                </a:lnTo>
                <a:lnTo>
                  <a:pt x="1420" y="282"/>
                </a:lnTo>
                <a:lnTo>
                  <a:pt x="1436" y="280"/>
                </a:lnTo>
                <a:lnTo>
                  <a:pt x="1450" y="276"/>
                </a:lnTo>
                <a:lnTo>
                  <a:pt x="1464" y="268"/>
                </a:lnTo>
                <a:lnTo>
                  <a:pt x="1476" y="258"/>
                </a:lnTo>
                <a:lnTo>
                  <a:pt x="1484" y="246"/>
                </a:lnTo>
                <a:lnTo>
                  <a:pt x="1492" y="234"/>
                </a:lnTo>
                <a:lnTo>
                  <a:pt x="1496" y="218"/>
                </a:lnTo>
                <a:lnTo>
                  <a:pt x="1498" y="204"/>
                </a:lnTo>
                <a:lnTo>
                  <a:pt x="1498" y="204"/>
                </a:lnTo>
                <a:lnTo>
                  <a:pt x="1496" y="188"/>
                </a:lnTo>
                <a:lnTo>
                  <a:pt x="1492" y="172"/>
                </a:lnTo>
                <a:lnTo>
                  <a:pt x="1484" y="160"/>
                </a:lnTo>
                <a:lnTo>
                  <a:pt x="1476" y="148"/>
                </a:lnTo>
                <a:lnTo>
                  <a:pt x="1464" y="138"/>
                </a:lnTo>
                <a:lnTo>
                  <a:pt x="1450" y="132"/>
                </a:lnTo>
                <a:lnTo>
                  <a:pt x="1436" y="126"/>
                </a:lnTo>
                <a:lnTo>
                  <a:pt x="1420" y="126"/>
                </a:lnTo>
                <a:lnTo>
                  <a:pt x="1420" y="126"/>
                </a:lnTo>
                <a:lnTo>
                  <a:pt x="1404" y="126"/>
                </a:lnTo>
                <a:lnTo>
                  <a:pt x="1390" y="132"/>
                </a:lnTo>
                <a:lnTo>
                  <a:pt x="1376" y="138"/>
                </a:lnTo>
                <a:lnTo>
                  <a:pt x="1364" y="148"/>
                </a:lnTo>
                <a:lnTo>
                  <a:pt x="1364" y="148"/>
                </a:lnTo>
                <a:lnTo>
                  <a:pt x="1358" y="152"/>
                </a:lnTo>
                <a:lnTo>
                  <a:pt x="1352" y="152"/>
                </a:lnTo>
                <a:lnTo>
                  <a:pt x="1352" y="152"/>
                </a:lnTo>
                <a:lnTo>
                  <a:pt x="1346" y="146"/>
                </a:lnTo>
                <a:lnTo>
                  <a:pt x="1344" y="140"/>
                </a:lnTo>
                <a:lnTo>
                  <a:pt x="1344" y="0"/>
                </a:lnTo>
                <a:lnTo>
                  <a:pt x="1344" y="0"/>
                </a:lnTo>
                <a:lnTo>
                  <a:pt x="1274" y="2"/>
                </a:lnTo>
                <a:lnTo>
                  <a:pt x="1206" y="8"/>
                </a:lnTo>
                <a:lnTo>
                  <a:pt x="1140" y="16"/>
                </a:lnTo>
                <a:lnTo>
                  <a:pt x="1074" y="28"/>
                </a:lnTo>
                <a:lnTo>
                  <a:pt x="1010" y="44"/>
                </a:lnTo>
                <a:lnTo>
                  <a:pt x="946" y="62"/>
                </a:lnTo>
                <a:lnTo>
                  <a:pt x="884" y="84"/>
                </a:lnTo>
                <a:lnTo>
                  <a:pt x="822" y="108"/>
                </a:lnTo>
                <a:lnTo>
                  <a:pt x="764" y="136"/>
                </a:lnTo>
                <a:lnTo>
                  <a:pt x="706" y="166"/>
                </a:lnTo>
                <a:lnTo>
                  <a:pt x="650" y="198"/>
                </a:lnTo>
                <a:lnTo>
                  <a:pt x="596" y="232"/>
                </a:lnTo>
                <a:lnTo>
                  <a:pt x="542" y="270"/>
                </a:lnTo>
                <a:lnTo>
                  <a:pt x="492" y="310"/>
                </a:lnTo>
                <a:lnTo>
                  <a:pt x="444" y="352"/>
                </a:lnTo>
                <a:lnTo>
                  <a:pt x="396" y="396"/>
                </a:lnTo>
                <a:lnTo>
                  <a:pt x="352" y="444"/>
                </a:lnTo>
                <a:lnTo>
                  <a:pt x="310" y="492"/>
                </a:lnTo>
                <a:lnTo>
                  <a:pt x="270" y="542"/>
                </a:lnTo>
                <a:lnTo>
                  <a:pt x="232" y="596"/>
                </a:lnTo>
                <a:lnTo>
                  <a:pt x="198" y="650"/>
                </a:lnTo>
                <a:lnTo>
                  <a:pt x="166" y="706"/>
                </a:lnTo>
                <a:lnTo>
                  <a:pt x="136" y="764"/>
                </a:lnTo>
                <a:lnTo>
                  <a:pt x="108" y="822"/>
                </a:lnTo>
                <a:lnTo>
                  <a:pt x="84" y="884"/>
                </a:lnTo>
                <a:lnTo>
                  <a:pt x="62" y="946"/>
                </a:lnTo>
                <a:lnTo>
                  <a:pt x="44" y="1010"/>
                </a:lnTo>
                <a:lnTo>
                  <a:pt x="30" y="1074"/>
                </a:lnTo>
                <a:lnTo>
                  <a:pt x="18" y="1140"/>
                </a:lnTo>
                <a:lnTo>
                  <a:pt x="8" y="1208"/>
                </a:lnTo>
                <a:lnTo>
                  <a:pt x="2" y="1276"/>
                </a:lnTo>
                <a:lnTo>
                  <a:pt x="0" y="1344"/>
                </a:lnTo>
                <a:lnTo>
                  <a:pt x="116" y="1344"/>
                </a:lnTo>
                <a:lnTo>
                  <a:pt x="116" y="1344"/>
                </a:lnTo>
                <a:lnTo>
                  <a:pt x="110" y="1332"/>
                </a:lnTo>
                <a:lnTo>
                  <a:pt x="104" y="1320"/>
                </a:lnTo>
                <a:lnTo>
                  <a:pt x="102" y="1306"/>
                </a:lnTo>
                <a:lnTo>
                  <a:pt x="100" y="1292"/>
                </a:lnTo>
                <a:lnTo>
                  <a:pt x="100" y="12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6109150" y="2623655"/>
            <a:ext cx="1472749" cy="1641500"/>
          </a:xfrm>
          <a:custGeom>
            <a:avLst/>
            <a:gdLst>
              <a:gd name="T0" fmla="*/ 72 w 1344"/>
              <a:gd name="T1" fmla="*/ 104 h 1498"/>
              <a:gd name="T2" fmla="*/ 124 w 1344"/>
              <a:gd name="T3" fmla="*/ 132 h 1498"/>
              <a:gd name="T4" fmla="*/ 152 w 1344"/>
              <a:gd name="T5" fmla="*/ 182 h 1498"/>
              <a:gd name="T6" fmla="*/ 152 w 1344"/>
              <a:gd name="T7" fmla="*/ 224 h 1498"/>
              <a:gd name="T8" fmla="*/ 124 w 1344"/>
              <a:gd name="T9" fmla="*/ 276 h 1498"/>
              <a:gd name="T10" fmla="*/ 72 w 1344"/>
              <a:gd name="T11" fmla="*/ 304 h 1498"/>
              <a:gd name="T12" fmla="*/ 38 w 1344"/>
              <a:gd name="T13" fmla="*/ 304 h 1498"/>
              <a:gd name="T14" fmla="*/ 0 w 1344"/>
              <a:gd name="T15" fmla="*/ 290 h 1498"/>
              <a:gd name="T16" fmla="*/ 48 w 1344"/>
              <a:gd name="T17" fmla="*/ 410 h 1498"/>
              <a:gd name="T18" fmla="*/ 188 w 1344"/>
              <a:gd name="T19" fmla="*/ 428 h 1498"/>
              <a:gd name="T20" fmla="*/ 320 w 1344"/>
              <a:gd name="T21" fmla="*/ 468 h 1498"/>
              <a:gd name="T22" fmla="*/ 444 w 1344"/>
              <a:gd name="T23" fmla="*/ 524 h 1498"/>
              <a:gd name="T24" fmla="*/ 556 w 1344"/>
              <a:gd name="T25" fmla="*/ 598 h 1498"/>
              <a:gd name="T26" fmla="*/ 658 w 1344"/>
              <a:gd name="T27" fmla="*/ 686 h 1498"/>
              <a:gd name="T28" fmla="*/ 746 w 1344"/>
              <a:gd name="T29" fmla="*/ 786 h 1498"/>
              <a:gd name="T30" fmla="*/ 820 w 1344"/>
              <a:gd name="T31" fmla="*/ 900 h 1498"/>
              <a:gd name="T32" fmla="*/ 876 w 1344"/>
              <a:gd name="T33" fmla="*/ 1024 h 1498"/>
              <a:gd name="T34" fmla="*/ 914 w 1344"/>
              <a:gd name="T35" fmla="*/ 1156 h 1498"/>
              <a:gd name="T36" fmla="*/ 934 w 1344"/>
              <a:gd name="T37" fmla="*/ 1296 h 1498"/>
              <a:gd name="T38" fmla="*/ 1078 w 1344"/>
              <a:gd name="T39" fmla="*/ 1344 h 1498"/>
              <a:gd name="T40" fmla="*/ 1088 w 1344"/>
              <a:gd name="T41" fmla="*/ 1352 h 1498"/>
              <a:gd name="T42" fmla="*/ 1086 w 1344"/>
              <a:gd name="T43" fmla="*/ 1364 h 1498"/>
              <a:gd name="T44" fmla="*/ 1064 w 1344"/>
              <a:gd name="T45" fmla="*/ 1404 h 1498"/>
              <a:gd name="T46" fmla="*/ 1064 w 1344"/>
              <a:gd name="T47" fmla="*/ 1436 h 1498"/>
              <a:gd name="T48" fmla="*/ 1086 w 1344"/>
              <a:gd name="T49" fmla="*/ 1476 h 1498"/>
              <a:gd name="T50" fmla="*/ 1124 w 1344"/>
              <a:gd name="T51" fmla="*/ 1496 h 1498"/>
              <a:gd name="T52" fmla="*/ 1156 w 1344"/>
              <a:gd name="T53" fmla="*/ 1496 h 1498"/>
              <a:gd name="T54" fmla="*/ 1196 w 1344"/>
              <a:gd name="T55" fmla="*/ 1476 h 1498"/>
              <a:gd name="T56" fmla="*/ 1218 w 1344"/>
              <a:gd name="T57" fmla="*/ 1436 h 1498"/>
              <a:gd name="T58" fmla="*/ 1218 w 1344"/>
              <a:gd name="T59" fmla="*/ 1404 h 1498"/>
              <a:gd name="T60" fmla="*/ 1196 w 1344"/>
              <a:gd name="T61" fmla="*/ 1364 h 1498"/>
              <a:gd name="T62" fmla="*/ 1192 w 1344"/>
              <a:gd name="T63" fmla="*/ 1352 h 1498"/>
              <a:gd name="T64" fmla="*/ 1204 w 1344"/>
              <a:gd name="T65" fmla="*/ 1344 h 1498"/>
              <a:gd name="T66" fmla="*/ 1342 w 1344"/>
              <a:gd name="T67" fmla="*/ 1276 h 1498"/>
              <a:gd name="T68" fmla="*/ 1314 w 1344"/>
              <a:gd name="T69" fmla="*/ 1074 h 1498"/>
              <a:gd name="T70" fmla="*/ 1260 w 1344"/>
              <a:gd name="T71" fmla="*/ 884 h 1498"/>
              <a:gd name="T72" fmla="*/ 1178 w 1344"/>
              <a:gd name="T73" fmla="*/ 706 h 1498"/>
              <a:gd name="T74" fmla="*/ 1074 w 1344"/>
              <a:gd name="T75" fmla="*/ 542 h 1498"/>
              <a:gd name="T76" fmla="*/ 946 w 1344"/>
              <a:gd name="T77" fmla="*/ 396 h 1498"/>
              <a:gd name="T78" fmla="*/ 800 w 1344"/>
              <a:gd name="T79" fmla="*/ 270 h 1498"/>
              <a:gd name="T80" fmla="*/ 638 w 1344"/>
              <a:gd name="T81" fmla="*/ 166 h 1498"/>
              <a:gd name="T82" fmla="*/ 460 w 1344"/>
              <a:gd name="T83" fmla="*/ 84 h 1498"/>
              <a:gd name="T84" fmla="*/ 270 w 1344"/>
              <a:gd name="T85" fmla="*/ 28 h 1498"/>
              <a:gd name="T86" fmla="*/ 68 w 1344"/>
              <a:gd name="T87" fmla="*/ 2 h 1498"/>
              <a:gd name="T88" fmla="*/ 0 w 1344"/>
              <a:gd name="T89" fmla="*/ 116 h 1498"/>
              <a:gd name="T90" fmla="*/ 38 w 1344"/>
              <a:gd name="T91" fmla="*/ 102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8">
                <a:moveTo>
                  <a:pt x="52" y="102"/>
                </a:moveTo>
                <a:lnTo>
                  <a:pt x="52" y="102"/>
                </a:lnTo>
                <a:lnTo>
                  <a:pt x="72" y="104"/>
                </a:lnTo>
                <a:lnTo>
                  <a:pt x="92" y="110"/>
                </a:lnTo>
                <a:lnTo>
                  <a:pt x="108" y="118"/>
                </a:lnTo>
                <a:lnTo>
                  <a:pt x="124" y="132"/>
                </a:lnTo>
                <a:lnTo>
                  <a:pt x="136" y="146"/>
                </a:lnTo>
                <a:lnTo>
                  <a:pt x="146" y="164"/>
                </a:lnTo>
                <a:lnTo>
                  <a:pt x="152" y="182"/>
                </a:lnTo>
                <a:lnTo>
                  <a:pt x="154" y="204"/>
                </a:lnTo>
                <a:lnTo>
                  <a:pt x="154" y="204"/>
                </a:lnTo>
                <a:lnTo>
                  <a:pt x="152" y="224"/>
                </a:lnTo>
                <a:lnTo>
                  <a:pt x="146" y="242"/>
                </a:lnTo>
                <a:lnTo>
                  <a:pt x="136" y="260"/>
                </a:lnTo>
                <a:lnTo>
                  <a:pt x="124" y="276"/>
                </a:lnTo>
                <a:lnTo>
                  <a:pt x="108" y="288"/>
                </a:lnTo>
                <a:lnTo>
                  <a:pt x="92" y="298"/>
                </a:lnTo>
                <a:lnTo>
                  <a:pt x="72" y="304"/>
                </a:lnTo>
                <a:lnTo>
                  <a:pt x="52" y="306"/>
                </a:lnTo>
                <a:lnTo>
                  <a:pt x="52" y="306"/>
                </a:lnTo>
                <a:lnTo>
                  <a:pt x="38" y="304"/>
                </a:lnTo>
                <a:lnTo>
                  <a:pt x="24" y="302"/>
                </a:lnTo>
                <a:lnTo>
                  <a:pt x="12" y="298"/>
                </a:lnTo>
                <a:lnTo>
                  <a:pt x="0" y="290"/>
                </a:lnTo>
                <a:lnTo>
                  <a:pt x="0" y="408"/>
                </a:lnTo>
                <a:lnTo>
                  <a:pt x="0" y="408"/>
                </a:lnTo>
                <a:lnTo>
                  <a:pt x="48" y="410"/>
                </a:lnTo>
                <a:lnTo>
                  <a:pt x="94" y="414"/>
                </a:lnTo>
                <a:lnTo>
                  <a:pt x="142" y="420"/>
                </a:lnTo>
                <a:lnTo>
                  <a:pt x="188" y="428"/>
                </a:lnTo>
                <a:lnTo>
                  <a:pt x="232" y="440"/>
                </a:lnTo>
                <a:lnTo>
                  <a:pt x="276" y="452"/>
                </a:lnTo>
                <a:lnTo>
                  <a:pt x="320" y="468"/>
                </a:lnTo>
                <a:lnTo>
                  <a:pt x="362" y="484"/>
                </a:lnTo>
                <a:lnTo>
                  <a:pt x="404" y="504"/>
                </a:lnTo>
                <a:lnTo>
                  <a:pt x="444" y="524"/>
                </a:lnTo>
                <a:lnTo>
                  <a:pt x="482" y="546"/>
                </a:lnTo>
                <a:lnTo>
                  <a:pt x="520" y="570"/>
                </a:lnTo>
                <a:lnTo>
                  <a:pt x="556" y="598"/>
                </a:lnTo>
                <a:lnTo>
                  <a:pt x="592" y="624"/>
                </a:lnTo>
                <a:lnTo>
                  <a:pt x="626" y="654"/>
                </a:lnTo>
                <a:lnTo>
                  <a:pt x="658" y="686"/>
                </a:lnTo>
                <a:lnTo>
                  <a:pt x="690" y="718"/>
                </a:lnTo>
                <a:lnTo>
                  <a:pt x="718" y="752"/>
                </a:lnTo>
                <a:lnTo>
                  <a:pt x="746" y="786"/>
                </a:lnTo>
                <a:lnTo>
                  <a:pt x="772" y="824"/>
                </a:lnTo>
                <a:lnTo>
                  <a:pt x="796" y="862"/>
                </a:lnTo>
                <a:lnTo>
                  <a:pt x="820" y="900"/>
                </a:lnTo>
                <a:lnTo>
                  <a:pt x="840" y="940"/>
                </a:lnTo>
                <a:lnTo>
                  <a:pt x="860" y="982"/>
                </a:lnTo>
                <a:lnTo>
                  <a:pt x="876" y="1024"/>
                </a:lnTo>
                <a:lnTo>
                  <a:pt x="890" y="1068"/>
                </a:lnTo>
                <a:lnTo>
                  <a:pt x="904" y="1112"/>
                </a:lnTo>
                <a:lnTo>
                  <a:pt x="914" y="1156"/>
                </a:lnTo>
                <a:lnTo>
                  <a:pt x="924" y="1202"/>
                </a:lnTo>
                <a:lnTo>
                  <a:pt x="930" y="1248"/>
                </a:lnTo>
                <a:lnTo>
                  <a:pt x="934" y="1296"/>
                </a:lnTo>
                <a:lnTo>
                  <a:pt x="936" y="1344"/>
                </a:lnTo>
                <a:lnTo>
                  <a:pt x="1078" y="1344"/>
                </a:lnTo>
                <a:lnTo>
                  <a:pt x="1078" y="1344"/>
                </a:lnTo>
                <a:lnTo>
                  <a:pt x="1084" y="1346"/>
                </a:lnTo>
                <a:lnTo>
                  <a:pt x="1088" y="1352"/>
                </a:lnTo>
                <a:lnTo>
                  <a:pt x="1088" y="1352"/>
                </a:lnTo>
                <a:lnTo>
                  <a:pt x="1090" y="1358"/>
                </a:lnTo>
                <a:lnTo>
                  <a:pt x="1086" y="1364"/>
                </a:lnTo>
                <a:lnTo>
                  <a:pt x="1086" y="1364"/>
                </a:lnTo>
                <a:lnTo>
                  <a:pt x="1076" y="1376"/>
                </a:lnTo>
                <a:lnTo>
                  <a:pt x="1068" y="1390"/>
                </a:lnTo>
                <a:lnTo>
                  <a:pt x="1064" y="1404"/>
                </a:lnTo>
                <a:lnTo>
                  <a:pt x="1062" y="1420"/>
                </a:lnTo>
                <a:lnTo>
                  <a:pt x="1062" y="1420"/>
                </a:lnTo>
                <a:lnTo>
                  <a:pt x="1064" y="1436"/>
                </a:lnTo>
                <a:lnTo>
                  <a:pt x="1068" y="1450"/>
                </a:lnTo>
                <a:lnTo>
                  <a:pt x="1076" y="1464"/>
                </a:lnTo>
                <a:lnTo>
                  <a:pt x="1086" y="1476"/>
                </a:lnTo>
                <a:lnTo>
                  <a:pt x="1098" y="1486"/>
                </a:lnTo>
                <a:lnTo>
                  <a:pt x="1110" y="1492"/>
                </a:lnTo>
                <a:lnTo>
                  <a:pt x="1124" y="1496"/>
                </a:lnTo>
                <a:lnTo>
                  <a:pt x="1140" y="1498"/>
                </a:lnTo>
                <a:lnTo>
                  <a:pt x="1140" y="1498"/>
                </a:lnTo>
                <a:lnTo>
                  <a:pt x="1156" y="1496"/>
                </a:lnTo>
                <a:lnTo>
                  <a:pt x="1170" y="1492"/>
                </a:lnTo>
                <a:lnTo>
                  <a:pt x="1184" y="1486"/>
                </a:lnTo>
                <a:lnTo>
                  <a:pt x="1196" y="1476"/>
                </a:lnTo>
                <a:lnTo>
                  <a:pt x="1206" y="1464"/>
                </a:lnTo>
                <a:lnTo>
                  <a:pt x="1212" y="1450"/>
                </a:lnTo>
                <a:lnTo>
                  <a:pt x="1218" y="1436"/>
                </a:lnTo>
                <a:lnTo>
                  <a:pt x="1218" y="1420"/>
                </a:lnTo>
                <a:lnTo>
                  <a:pt x="1218" y="1420"/>
                </a:lnTo>
                <a:lnTo>
                  <a:pt x="1218" y="1404"/>
                </a:lnTo>
                <a:lnTo>
                  <a:pt x="1212" y="1390"/>
                </a:lnTo>
                <a:lnTo>
                  <a:pt x="1206" y="1376"/>
                </a:lnTo>
                <a:lnTo>
                  <a:pt x="1196" y="1364"/>
                </a:lnTo>
                <a:lnTo>
                  <a:pt x="1196" y="1364"/>
                </a:lnTo>
                <a:lnTo>
                  <a:pt x="1192" y="1358"/>
                </a:lnTo>
                <a:lnTo>
                  <a:pt x="1192" y="1352"/>
                </a:lnTo>
                <a:lnTo>
                  <a:pt x="1192" y="1352"/>
                </a:lnTo>
                <a:lnTo>
                  <a:pt x="1196" y="1346"/>
                </a:lnTo>
                <a:lnTo>
                  <a:pt x="1204" y="1344"/>
                </a:lnTo>
                <a:lnTo>
                  <a:pt x="1344" y="1344"/>
                </a:lnTo>
                <a:lnTo>
                  <a:pt x="1344" y="1344"/>
                </a:lnTo>
                <a:lnTo>
                  <a:pt x="1342" y="1276"/>
                </a:lnTo>
                <a:lnTo>
                  <a:pt x="1336" y="1208"/>
                </a:lnTo>
                <a:lnTo>
                  <a:pt x="1326" y="1140"/>
                </a:lnTo>
                <a:lnTo>
                  <a:pt x="1314" y="1074"/>
                </a:lnTo>
                <a:lnTo>
                  <a:pt x="1298" y="1010"/>
                </a:lnTo>
                <a:lnTo>
                  <a:pt x="1280" y="946"/>
                </a:lnTo>
                <a:lnTo>
                  <a:pt x="1260" y="884"/>
                </a:lnTo>
                <a:lnTo>
                  <a:pt x="1234" y="822"/>
                </a:lnTo>
                <a:lnTo>
                  <a:pt x="1208" y="764"/>
                </a:lnTo>
                <a:lnTo>
                  <a:pt x="1178" y="706"/>
                </a:lnTo>
                <a:lnTo>
                  <a:pt x="1146" y="650"/>
                </a:lnTo>
                <a:lnTo>
                  <a:pt x="1110" y="596"/>
                </a:lnTo>
                <a:lnTo>
                  <a:pt x="1074" y="542"/>
                </a:lnTo>
                <a:lnTo>
                  <a:pt x="1034" y="492"/>
                </a:lnTo>
                <a:lnTo>
                  <a:pt x="992" y="444"/>
                </a:lnTo>
                <a:lnTo>
                  <a:pt x="946" y="396"/>
                </a:lnTo>
                <a:lnTo>
                  <a:pt x="900" y="352"/>
                </a:lnTo>
                <a:lnTo>
                  <a:pt x="852" y="310"/>
                </a:lnTo>
                <a:lnTo>
                  <a:pt x="800" y="270"/>
                </a:lnTo>
                <a:lnTo>
                  <a:pt x="748" y="232"/>
                </a:lnTo>
                <a:lnTo>
                  <a:pt x="694" y="198"/>
                </a:lnTo>
                <a:lnTo>
                  <a:pt x="638" y="166"/>
                </a:lnTo>
                <a:lnTo>
                  <a:pt x="580" y="136"/>
                </a:lnTo>
                <a:lnTo>
                  <a:pt x="520" y="108"/>
                </a:lnTo>
                <a:lnTo>
                  <a:pt x="460" y="84"/>
                </a:lnTo>
                <a:lnTo>
                  <a:pt x="398" y="62"/>
                </a:lnTo>
                <a:lnTo>
                  <a:pt x="334" y="44"/>
                </a:lnTo>
                <a:lnTo>
                  <a:pt x="270" y="28"/>
                </a:lnTo>
                <a:lnTo>
                  <a:pt x="204" y="16"/>
                </a:lnTo>
                <a:lnTo>
                  <a:pt x="136" y="8"/>
                </a:lnTo>
                <a:lnTo>
                  <a:pt x="68" y="2"/>
                </a:lnTo>
                <a:lnTo>
                  <a:pt x="0" y="0"/>
                </a:lnTo>
                <a:lnTo>
                  <a:pt x="0" y="116"/>
                </a:lnTo>
                <a:lnTo>
                  <a:pt x="0" y="116"/>
                </a:lnTo>
                <a:lnTo>
                  <a:pt x="12" y="110"/>
                </a:lnTo>
                <a:lnTo>
                  <a:pt x="24" y="104"/>
                </a:lnTo>
                <a:lnTo>
                  <a:pt x="38" y="102"/>
                </a:lnTo>
                <a:lnTo>
                  <a:pt x="52" y="102"/>
                </a:lnTo>
                <a:lnTo>
                  <a:pt x="52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5940397" y="4122702"/>
            <a:ext cx="1641502" cy="1470557"/>
          </a:xfrm>
          <a:custGeom>
            <a:avLst/>
            <a:gdLst>
              <a:gd name="T0" fmla="*/ 1394 w 1498"/>
              <a:gd name="T1" fmla="*/ 72 h 1342"/>
              <a:gd name="T2" fmla="*/ 1366 w 1498"/>
              <a:gd name="T3" fmla="*/ 124 h 1342"/>
              <a:gd name="T4" fmla="*/ 1316 w 1498"/>
              <a:gd name="T5" fmla="*/ 152 h 1342"/>
              <a:gd name="T6" fmla="*/ 1274 w 1498"/>
              <a:gd name="T7" fmla="*/ 152 h 1342"/>
              <a:gd name="T8" fmla="*/ 1222 w 1498"/>
              <a:gd name="T9" fmla="*/ 124 h 1342"/>
              <a:gd name="T10" fmla="*/ 1194 w 1498"/>
              <a:gd name="T11" fmla="*/ 72 h 1342"/>
              <a:gd name="T12" fmla="*/ 1194 w 1498"/>
              <a:gd name="T13" fmla="*/ 38 h 1342"/>
              <a:gd name="T14" fmla="*/ 1208 w 1498"/>
              <a:gd name="T15" fmla="*/ 0 h 1342"/>
              <a:gd name="T16" fmla="*/ 1088 w 1498"/>
              <a:gd name="T17" fmla="*/ 48 h 1342"/>
              <a:gd name="T18" fmla="*/ 1068 w 1498"/>
              <a:gd name="T19" fmla="*/ 188 h 1342"/>
              <a:gd name="T20" fmla="*/ 1030 w 1498"/>
              <a:gd name="T21" fmla="*/ 320 h 1342"/>
              <a:gd name="T22" fmla="*/ 972 w 1498"/>
              <a:gd name="T23" fmla="*/ 444 h 1342"/>
              <a:gd name="T24" fmla="*/ 900 w 1498"/>
              <a:gd name="T25" fmla="*/ 556 h 1342"/>
              <a:gd name="T26" fmla="*/ 812 w 1498"/>
              <a:gd name="T27" fmla="*/ 658 h 1342"/>
              <a:gd name="T28" fmla="*/ 710 w 1498"/>
              <a:gd name="T29" fmla="*/ 746 h 1342"/>
              <a:gd name="T30" fmla="*/ 596 w 1498"/>
              <a:gd name="T31" fmla="*/ 818 h 1342"/>
              <a:gd name="T32" fmla="*/ 474 w 1498"/>
              <a:gd name="T33" fmla="*/ 874 h 1342"/>
              <a:gd name="T34" fmla="*/ 342 w 1498"/>
              <a:gd name="T35" fmla="*/ 914 h 1342"/>
              <a:gd name="T36" fmla="*/ 202 w 1498"/>
              <a:gd name="T37" fmla="*/ 932 h 1342"/>
              <a:gd name="T38" fmla="*/ 154 w 1498"/>
              <a:gd name="T39" fmla="*/ 1078 h 1342"/>
              <a:gd name="T40" fmla="*/ 146 w 1498"/>
              <a:gd name="T41" fmla="*/ 1090 h 1342"/>
              <a:gd name="T42" fmla="*/ 134 w 1498"/>
              <a:gd name="T43" fmla="*/ 1086 h 1342"/>
              <a:gd name="T44" fmla="*/ 92 w 1498"/>
              <a:gd name="T45" fmla="*/ 1064 h 1342"/>
              <a:gd name="T46" fmla="*/ 62 w 1498"/>
              <a:gd name="T47" fmla="*/ 1064 h 1342"/>
              <a:gd name="T48" fmla="*/ 22 w 1498"/>
              <a:gd name="T49" fmla="*/ 1086 h 1342"/>
              <a:gd name="T50" fmla="*/ 2 w 1498"/>
              <a:gd name="T51" fmla="*/ 1126 h 1342"/>
              <a:gd name="T52" fmla="*/ 2 w 1498"/>
              <a:gd name="T53" fmla="*/ 1156 h 1342"/>
              <a:gd name="T54" fmla="*/ 22 w 1498"/>
              <a:gd name="T55" fmla="*/ 1196 h 1342"/>
              <a:gd name="T56" fmla="*/ 62 w 1498"/>
              <a:gd name="T57" fmla="*/ 1218 h 1342"/>
              <a:gd name="T58" fmla="*/ 92 w 1498"/>
              <a:gd name="T59" fmla="*/ 1218 h 1342"/>
              <a:gd name="T60" fmla="*/ 134 w 1498"/>
              <a:gd name="T61" fmla="*/ 1196 h 1342"/>
              <a:gd name="T62" fmla="*/ 146 w 1498"/>
              <a:gd name="T63" fmla="*/ 1192 h 1342"/>
              <a:gd name="T64" fmla="*/ 154 w 1498"/>
              <a:gd name="T65" fmla="*/ 1204 h 1342"/>
              <a:gd name="T66" fmla="*/ 222 w 1498"/>
              <a:gd name="T67" fmla="*/ 1340 h 1342"/>
              <a:gd name="T68" fmla="*/ 424 w 1498"/>
              <a:gd name="T69" fmla="*/ 1314 h 1342"/>
              <a:gd name="T70" fmla="*/ 614 w 1498"/>
              <a:gd name="T71" fmla="*/ 1258 h 1342"/>
              <a:gd name="T72" fmla="*/ 792 w 1498"/>
              <a:gd name="T73" fmla="*/ 1178 h 1342"/>
              <a:gd name="T74" fmla="*/ 954 w 1498"/>
              <a:gd name="T75" fmla="*/ 1072 h 1342"/>
              <a:gd name="T76" fmla="*/ 1100 w 1498"/>
              <a:gd name="T77" fmla="*/ 946 h 1342"/>
              <a:gd name="T78" fmla="*/ 1226 w 1498"/>
              <a:gd name="T79" fmla="*/ 800 h 1342"/>
              <a:gd name="T80" fmla="*/ 1332 w 1498"/>
              <a:gd name="T81" fmla="*/ 638 h 1342"/>
              <a:gd name="T82" fmla="*/ 1412 w 1498"/>
              <a:gd name="T83" fmla="*/ 460 h 1342"/>
              <a:gd name="T84" fmla="*/ 1468 w 1498"/>
              <a:gd name="T85" fmla="*/ 270 h 1342"/>
              <a:gd name="T86" fmla="*/ 1494 w 1498"/>
              <a:gd name="T87" fmla="*/ 68 h 1342"/>
              <a:gd name="T88" fmla="*/ 1382 w 1498"/>
              <a:gd name="T89" fmla="*/ 0 h 1342"/>
              <a:gd name="T90" fmla="*/ 1396 w 1498"/>
              <a:gd name="T91" fmla="*/ 38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2">
                <a:moveTo>
                  <a:pt x="1396" y="52"/>
                </a:moveTo>
                <a:lnTo>
                  <a:pt x="1396" y="52"/>
                </a:lnTo>
                <a:lnTo>
                  <a:pt x="1394" y="72"/>
                </a:lnTo>
                <a:lnTo>
                  <a:pt x="1388" y="92"/>
                </a:lnTo>
                <a:lnTo>
                  <a:pt x="1380" y="110"/>
                </a:lnTo>
                <a:lnTo>
                  <a:pt x="1366" y="124"/>
                </a:lnTo>
                <a:lnTo>
                  <a:pt x="1352" y="136"/>
                </a:lnTo>
                <a:lnTo>
                  <a:pt x="1334" y="146"/>
                </a:lnTo>
                <a:lnTo>
                  <a:pt x="1316" y="152"/>
                </a:lnTo>
                <a:lnTo>
                  <a:pt x="1294" y="154"/>
                </a:lnTo>
                <a:lnTo>
                  <a:pt x="1294" y="154"/>
                </a:lnTo>
                <a:lnTo>
                  <a:pt x="1274" y="152"/>
                </a:lnTo>
                <a:lnTo>
                  <a:pt x="1254" y="146"/>
                </a:lnTo>
                <a:lnTo>
                  <a:pt x="1238" y="136"/>
                </a:lnTo>
                <a:lnTo>
                  <a:pt x="1222" y="124"/>
                </a:lnTo>
                <a:lnTo>
                  <a:pt x="1210" y="110"/>
                </a:lnTo>
                <a:lnTo>
                  <a:pt x="1200" y="92"/>
                </a:lnTo>
                <a:lnTo>
                  <a:pt x="1194" y="72"/>
                </a:lnTo>
                <a:lnTo>
                  <a:pt x="1192" y="52"/>
                </a:lnTo>
                <a:lnTo>
                  <a:pt x="1192" y="52"/>
                </a:lnTo>
                <a:lnTo>
                  <a:pt x="1194" y="38"/>
                </a:lnTo>
                <a:lnTo>
                  <a:pt x="1196" y="26"/>
                </a:lnTo>
                <a:lnTo>
                  <a:pt x="1200" y="12"/>
                </a:lnTo>
                <a:lnTo>
                  <a:pt x="1208" y="0"/>
                </a:lnTo>
                <a:lnTo>
                  <a:pt x="1090" y="0"/>
                </a:lnTo>
                <a:lnTo>
                  <a:pt x="1090" y="0"/>
                </a:lnTo>
                <a:lnTo>
                  <a:pt x="1088" y="48"/>
                </a:lnTo>
                <a:lnTo>
                  <a:pt x="1084" y="96"/>
                </a:lnTo>
                <a:lnTo>
                  <a:pt x="1076" y="142"/>
                </a:lnTo>
                <a:lnTo>
                  <a:pt x="1068" y="188"/>
                </a:lnTo>
                <a:lnTo>
                  <a:pt x="1058" y="232"/>
                </a:lnTo>
                <a:lnTo>
                  <a:pt x="1044" y="276"/>
                </a:lnTo>
                <a:lnTo>
                  <a:pt x="1030" y="320"/>
                </a:lnTo>
                <a:lnTo>
                  <a:pt x="1012" y="362"/>
                </a:lnTo>
                <a:lnTo>
                  <a:pt x="994" y="402"/>
                </a:lnTo>
                <a:lnTo>
                  <a:pt x="972" y="444"/>
                </a:lnTo>
                <a:lnTo>
                  <a:pt x="950" y="482"/>
                </a:lnTo>
                <a:lnTo>
                  <a:pt x="926" y="520"/>
                </a:lnTo>
                <a:lnTo>
                  <a:pt x="900" y="556"/>
                </a:lnTo>
                <a:lnTo>
                  <a:pt x="872" y="592"/>
                </a:lnTo>
                <a:lnTo>
                  <a:pt x="842" y="626"/>
                </a:lnTo>
                <a:lnTo>
                  <a:pt x="812" y="658"/>
                </a:lnTo>
                <a:lnTo>
                  <a:pt x="780" y="688"/>
                </a:lnTo>
                <a:lnTo>
                  <a:pt x="746" y="718"/>
                </a:lnTo>
                <a:lnTo>
                  <a:pt x="710" y="746"/>
                </a:lnTo>
                <a:lnTo>
                  <a:pt x="674" y="772"/>
                </a:lnTo>
                <a:lnTo>
                  <a:pt x="636" y="796"/>
                </a:lnTo>
                <a:lnTo>
                  <a:pt x="596" y="818"/>
                </a:lnTo>
                <a:lnTo>
                  <a:pt x="556" y="840"/>
                </a:lnTo>
                <a:lnTo>
                  <a:pt x="516" y="858"/>
                </a:lnTo>
                <a:lnTo>
                  <a:pt x="474" y="874"/>
                </a:lnTo>
                <a:lnTo>
                  <a:pt x="430" y="890"/>
                </a:lnTo>
                <a:lnTo>
                  <a:pt x="386" y="902"/>
                </a:lnTo>
                <a:lnTo>
                  <a:pt x="342" y="914"/>
                </a:lnTo>
                <a:lnTo>
                  <a:pt x="296" y="922"/>
                </a:lnTo>
                <a:lnTo>
                  <a:pt x="248" y="928"/>
                </a:lnTo>
                <a:lnTo>
                  <a:pt x="202" y="932"/>
                </a:lnTo>
                <a:lnTo>
                  <a:pt x="154" y="934"/>
                </a:lnTo>
                <a:lnTo>
                  <a:pt x="154" y="1078"/>
                </a:lnTo>
                <a:lnTo>
                  <a:pt x="154" y="1078"/>
                </a:lnTo>
                <a:lnTo>
                  <a:pt x="152" y="1084"/>
                </a:lnTo>
                <a:lnTo>
                  <a:pt x="146" y="1090"/>
                </a:lnTo>
                <a:lnTo>
                  <a:pt x="146" y="1090"/>
                </a:lnTo>
                <a:lnTo>
                  <a:pt x="140" y="1090"/>
                </a:lnTo>
                <a:lnTo>
                  <a:pt x="134" y="1086"/>
                </a:lnTo>
                <a:lnTo>
                  <a:pt x="134" y="1086"/>
                </a:lnTo>
                <a:lnTo>
                  <a:pt x="122" y="1076"/>
                </a:lnTo>
                <a:lnTo>
                  <a:pt x="108" y="1070"/>
                </a:lnTo>
                <a:lnTo>
                  <a:pt x="92" y="1064"/>
                </a:lnTo>
                <a:lnTo>
                  <a:pt x="78" y="1064"/>
                </a:lnTo>
                <a:lnTo>
                  <a:pt x="78" y="1064"/>
                </a:lnTo>
                <a:lnTo>
                  <a:pt x="62" y="1064"/>
                </a:lnTo>
                <a:lnTo>
                  <a:pt x="48" y="1070"/>
                </a:lnTo>
                <a:lnTo>
                  <a:pt x="34" y="1076"/>
                </a:lnTo>
                <a:lnTo>
                  <a:pt x="22" y="1086"/>
                </a:lnTo>
                <a:lnTo>
                  <a:pt x="12" y="1098"/>
                </a:lnTo>
                <a:lnTo>
                  <a:pt x="6" y="1110"/>
                </a:lnTo>
                <a:lnTo>
                  <a:pt x="2" y="1126"/>
                </a:lnTo>
                <a:lnTo>
                  <a:pt x="0" y="1142"/>
                </a:lnTo>
                <a:lnTo>
                  <a:pt x="0" y="1142"/>
                </a:lnTo>
                <a:lnTo>
                  <a:pt x="2" y="1156"/>
                </a:lnTo>
                <a:lnTo>
                  <a:pt x="6" y="1172"/>
                </a:lnTo>
                <a:lnTo>
                  <a:pt x="12" y="1184"/>
                </a:lnTo>
                <a:lnTo>
                  <a:pt x="22" y="1196"/>
                </a:lnTo>
                <a:lnTo>
                  <a:pt x="34" y="1206"/>
                </a:lnTo>
                <a:lnTo>
                  <a:pt x="48" y="1212"/>
                </a:lnTo>
                <a:lnTo>
                  <a:pt x="62" y="1218"/>
                </a:lnTo>
                <a:lnTo>
                  <a:pt x="78" y="1220"/>
                </a:lnTo>
                <a:lnTo>
                  <a:pt x="78" y="1220"/>
                </a:lnTo>
                <a:lnTo>
                  <a:pt x="92" y="1218"/>
                </a:lnTo>
                <a:lnTo>
                  <a:pt x="108" y="1212"/>
                </a:lnTo>
                <a:lnTo>
                  <a:pt x="122" y="1206"/>
                </a:lnTo>
                <a:lnTo>
                  <a:pt x="134" y="1196"/>
                </a:lnTo>
                <a:lnTo>
                  <a:pt x="134" y="1196"/>
                </a:lnTo>
                <a:lnTo>
                  <a:pt x="140" y="1192"/>
                </a:lnTo>
                <a:lnTo>
                  <a:pt x="146" y="1192"/>
                </a:lnTo>
                <a:lnTo>
                  <a:pt x="146" y="1192"/>
                </a:lnTo>
                <a:lnTo>
                  <a:pt x="152" y="1198"/>
                </a:lnTo>
                <a:lnTo>
                  <a:pt x="154" y="1204"/>
                </a:lnTo>
                <a:lnTo>
                  <a:pt x="154" y="1342"/>
                </a:lnTo>
                <a:lnTo>
                  <a:pt x="154" y="1342"/>
                </a:lnTo>
                <a:lnTo>
                  <a:pt x="222" y="1340"/>
                </a:lnTo>
                <a:lnTo>
                  <a:pt x="290" y="1334"/>
                </a:lnTo>
                <a:lnTo>
                  <a:pt x="358" y="1326"/>
                </a:lnTo>
                <a:lnTo>
                  <a:pt x="424" y="1314"/>
                </a:lnTo>
                <a:lnTo>
                  <a:pt x="488" y="1298"/>
                </a:lnTo>
                <a:lnTo>
                  <a:pt x="552" y="1280"/>
                </a:lnTo>
                <a:lnTo>
                  <a:pt x="614" y="1258"/>
                </a:lnTo>
                <a:lnTo>
                  <a:pt x="674" y="1234"/>
                </a:lnTo>
                <a:lnTo>
                  <a:pt x="734" y="1206"/>
                </a:lnTo>
                <a:lnTo>
                  <a:pt x="792" y="1178"/>
                </a:lnTo>
                <a:lnTo>
                  <a:pt x="848" y="1144"/>
                </a:lnTo>
                <a:lnTo>
                  <a:pt x="902" y="1110"/>
                </a:lnTo>
                <a:lnTo>
                  <a:pt x="954" y="1072"/>
                </a:lnTo>
                <a:lnTo>
                  <a:pt x="1004" y="1032"/>
                </a:lnTo>
                <a:lnTo>
                  <a:pt x="1054" y="990"/>
                </a:lnTo>
                <a:lnTo>
                  <a:pt x="1100" y="946"/>
                </a:lnTo>
                <a:lnTo>
                  <a:pt x="1144" y="900"/>
                </a:lnTo>
                <a:lnTo>
                  <a:pt x="1186" y="850"/>
                </a:lnTo>
                <a:lnTo>
                  <a:pt x="1226" y="800"/>
                </a:lnTo>
                <a:lnTo>
                  <a:pt x="1264" y="748"/>
                </a:lnTo>
                <a:lnTo>
                  <a:pt x="1298" y="694"/>
                </a:lnTo>
                <a:lnTo>
                  <a:pt x="1332" y="638"/>
                </a:lnTo>
                <a:lnTo>
                  <a:pt x="1362" y="580"/>
                </a:lnTo>
                <a:lnTo>
                  <a:pt x="1388" y="520"/>
                </a:lnTo>
                <a:lnTo>
                  <a:pt x="1412" y="460"/>
                </a:lnTo>
                <a:lnTo>
                  <a:pt x="1434" y="398"/>
                </a:lnTo>
                <a:lnTo>
                  <a:pt x="1452" y="334"/>
                </a:lnTo>
                <a:lnTo>
                  <a:pt x="1468" y="270"/>
                </a:lnTo>
                <a:lnTo>
                  <a:pt x="1480" y="204"/>
                </a:lnTo>
                <a:lnTo>
                  <a:pt x="1490" y="136"/>
                </a:lnTo>
                <a:lnTo>
                  <a:pt x="1494" y="68"/>
                </a:lnTo>
                <a:lnTo>
                  <a:pt x="1498" y="0"/>
                </a:lnTo>
                <a:lnTo>
                  <a:pt x="1382" y="0"/>
                </a:lnTo>
                <a:lnTo>
                  <a:pt x="1382" y="0"/>
                </a:lnTo>
                <a:lnTo>
                  <a:pt x="1388" y="12"/>
                </a:lnTo>
                <a:lnTo>
                  <a:pt x="1392" y="26"/>
                </a:lnTo>
                <a:lnTo>
                  <a:pt x="1396" y="38"/>
                </a:lnTo>
                <a:lnTo>
                  <a:pt x="1396" y="52"/>
                </a:lnTo>
                <a:lnTo>
                  <a:pt x="1396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610101" y="3953950"/>
            <a:ext cx="1472749" cy="1639309"/>
          </a:xfrm>
          <a:custGeom>
            <a:avLst/>
            <a:gdLst>
              <a:gd name="T0" fmla="*/ 1270 w 1344"/>
              <a:gd name="T1" fmla="*/ 1394 h 1496"/>
              <a:gd name="T2" fmla="*/ 1220 w 1344"/>
              <a:gd name="T3" fmla="*/ 1368 h 1496"/>
              <a:gd name="T4" fmla="*/ 1192 w 1344"/>
              <a:gd name="T5" fmla="*/ 1316 h 1496"/>
              <a:gd name="T6" fmla="*/ 1192 w 1344"/>
              <a:gd name="T7" fmla="*/ 1274 h 1496"/>
              <a:gd name="T8" fmla="*/ 1220 w 1344"/>
              <a:gd name="T9" fmla="*/ 1222 h 1496"/>
              <a:gd name="T10" fmla="*/ 1270 w 1344"/>
              <a:gd name="T11" fmla="*/ 1196 h 1496"/>
              <a:gd name="T12" fmla="*/ 1306 w 1344"/>
              <a:gd name="T13" fmla="*/ 1194 h 1496"/>
              <a:gd name="T14" fmla="*/ 1344 w 1344"/>
              <a:gd name="T15" fmla="*/ 1208 h 1496"/>
              <a:gd name="T16" fmla="*/ 1296 w 1344"/>
              <a:gd name="T17" fmla="*/ 1086 h 1496"/>
              <a:gd name="T18" fmla="*/ 1156 w 1344"/>
              <a:gd name="T19" fmla="*/ 1068 h 1496"/>
              <a:gd name="T20" fmla="*/ 1024 w 1344"/>
              <a:gd name="T21" fmla="*/ 1028 h 1496"/>
              <a:gd name="T22" fmla="*/ 900 w 1344"/>
              <a:gd name="T23" fmla="*/ 972 h 1496"/>
              <a:gd name="T24" fmla="*/ 788 w 1344"/>
              <a:gd name="T25" fmla="*/ 900 h 1496"/>
              <a:gd name="T26" fmla="*/ 686 w 1344"/>
              <a:gd name="T27" fmla="*/ 812 h 1496"/>
              <a:gd name="T28" fmla="*/ 598 w 1344"/>
              <a:gd name="T29" fmla="*/ 710 h 1496"/>
              <a:gd name="T30" fmla="*/ 524 w 1344"/>
              <a:gd name="T31" fmla="*/ 598 h 1496"/>
              <a:gd name="T32" fmla="*/ 468 w 1344"/>
              <a:gd name="T33" fmla="*/ 474 h 1496"/>
              <a:gd name="T34" fmla="*/ 430 w 1344"/>
              <a:gd name="T35" fmla="*/ 342 h 1496"/>
              <a:gd name="T36" fmla="*/ 410 w 1344"/>
              <a:gd name="T37" fmla="*/ 202 h 1496"/>
              <a:gd name="T38" fmla="*/ 266 w 1344"/>
              <a:gd name="T39" fmla="*/ 154 h 1496"/>
              <a:gd name="T40" fmla="*/ 254 w 1344"/>
              <a:gd name="T41" fmla="*/ 146 h 1496"/>
              <a:gd name="T42" fmla="*/ 258 w 1344"/>
              <a:gd name="T43" fmla="*/ 134 h 1496"/>
              <a:gd name="T44" fmla="*/ 280 w 1344"/>
              <a:gd name="T45" fmla="*/ 94 h 1496"/>
              <a:gd name="T46" fmla="*/ 280 w 1344"/>
              <a:gd name="T47" fmla="*/ 62 h 1496"/>
              <a:gd name="T48" fmla="*/ 258 w 1344"/>
              <a:gd name="T49" fmla="*/ 22 h 1496"/>
              <a:gd name="T50" fmla="*/ 218 w 1344"/>
              <a:gd name="T51" fmla="*/ 2 h 1496"/>
              <a:gd name="T52" fmla="*/ 188 w 1344"/>
              <a:gd name="T53" fmla="*/ 2 h 1496"/>
              <a:gd name="T54" fmla="*/ 148 w 1344"/>
              <a:gd name="T55" fmla="*/ 22 h 1496"/>
              <a:gd name="T56" fmla="*/ 126 w 1344"/>
              <a:gd name="T57" fmla="*/ 62 h 1496"/>
              <a:gd name="T58" fmla="*/ 126 w 1344"/>
              <a:gd name="T59" fmla="*/ 94 h 1496"/>
              <a:gd name="T60" fmla="*/ 148 w 1344"/>
              <a:gd name="T61" fmla="*/ 134 h 1496"/>
              <a:gd name="T62" fmla="*/ 150 w 1344"/>
              <a:gd name="T63" fmla="*/ 146 h 1496"/>
              <a:gd name="T64" fmla="*/ 140 w 1344"/>
              <a:gd name="T65" fmla="*/ 154 h 1496"/>
              <a:gd name="T66" fmla="*/ 2 w 1344"/>
              <a:gd name="T67" fmla="*/ 222 h 1496"/>
              <a:gd name="T68" fmla="*/ 30 w 1344"/>
              <a:gd name="T69" fmla="*/ 424 h 1496"/>
              <a:gd name="T70" fmla="*/ 84 w 1344"/>
              <a:gd name="T71" fmla="*/ 614 h 1496"/>
              <a:gd name="T72" fmla="*/ 166 w 1344"/>
              <a:gd name="T73" fmla="*/ 792 h 1496"/>
              <a:gd name="T74" fmla="*/ 272 w 1344"/>
              <a:gd name="T75" fmla="*/ 954 h 1496"/>
              <a:gd name="T76" fmla="*/ 398 w 1344"/>
              <a:gd name="T77" fmla="*/ 1100 h 1496"/>
              <a:gd name="T78" fmla="*/ 544 w 1344"/>
              <a:gd name="T79" fmla="*/ 1226 h 1496"/>
              <a:gd name="T80" fmla="*/ 706 w 1344"/>
              <a:gd name="T81" fmla="*/ 1332 h 1496"/>
              <a:gd name="T82" fmla="*/ 884 w 1344"/>
              <a:gd name="T83" fmla="*/ 1412 h 1496"/>
              <a:gd name="T84" fmla="*/ 1074 w 1344"/>
              <a:gd name="T85" fmla="*/ 1468 h 1496"/>
              <a:gd name="T86" fmla="*/ 1274 w 1344"/>
              <a:gd name="T87" fmla="*/ 1494 h 1496"/>
              <a:gd name="T88" fmla="*/ 1344 w 1344"/>
              <a:gd name="T89" fmla="*/ 1382 h 1496"/>
              <a:gd name="T90" fmla="*/ 1306 w 1344"/>
              <a:gd name="T91" fmla="*/ 1396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6">
                <a:moveTo>
                  <a:pt x="1292" y="1398"/>
                </a:moveTo>
                <a:lnTo>
                  <a:pt x="1292" y="1398"/>
                </a:lnTo>
                <a:lnTo>
                  <a:pt x="1270" y="1394"/>
                </a:lnTo>
                <a:lnTo>
                  <a:pt x="1252" y="1390"/>
                </a:lnTo>
                <a:lnTo>
                  <a:pt x="1234" y="1380"/>
                </a:lnTo>
                <a:lnTo>
                  <a:pt x="1220" y="1368"/>
                </a:lnTo>
                <a:lnTo>
                  <a:pt x="1206" y="1352"/>
                </a:lnTo>
                <a:lnTo>
                  <a:pt x="1198" y="1334"/>
                </a:lnTo>
                <a:lnTo>
                  <a:pt x="1192" y="1316"/>
                </a:lnTo>
                <a:lnTo>
                  <a:pt x="1190" y="1296"/>
                </a:lnTo>
                <a:lnTo>
                  <a:pt x="1190" y="1296"/>
                </a:lnTo>
                <a:lnTo>
                  <a:pt x="1192" y="1274"/>
                </a:lnTo>
                <a:lnTo>
                  <a:pt x="1198" y="1256"/>
                </a:lnTo>
                <a:lnTo>
                  <a:pt x="1206" y="1238"/>
                </a:lnTo>
                <a:lnTo>
                  <a:pt x="1220" y="1222"/>
                </a:lnTo>
                <a:lnTo>
                  <a:pt x="1234" y="1210"/>
                </a:lnTo>
                <a:lnTo>
                  <a:pt x="1252" y="1202"/>
                </a:lnTo>
                <a:lnTo>
                  <a:pt x="1270" y="1196"/>
                </a:lnTo>
                <a:lnTo>
                  <a:pt x="1292" y="1194"/>
                </a:lnTo>
                <a:lnTo>
                  <a:pt x="1292" y="1194"/>
                </a:lnTo>
                <a:lnTo>
                  <a:pt x="1306" y="1194"/>
                </a:lnTo>
                <a:lnTo>
                  <a:pt x="1318" y="1196"/>
                </a:lnTo>
                <a:lnTo>
                  <a:pt x="1332" y="1202"/>
                </a:lnTo>
                <a:lnTo>
                  <a:pt x="1344" y="1208"/>
                </a:lnTo>
                <a:lnTo>
                  <a:pt x="1344" y="1088"/>
                </a:lnTo>
                <a:lnTo>
                  <a:pt x="1344" y="1088"/>
                </a:lnTo>
                <a:lnTo>
                  <a:pt x="1296" y="1086"/>
                </a:lnTo>
                <a:lnTo>
                  <a:pt x="1248" y="1082"/>
                </a:lnTo>
                <a:lnTo>
                  <a:pt x="1202" y="1076"/>
                </a:lnTo>
                <a:lnTo>
                  <a:pt x="1156" y="1068"/>
                </a:lnTo>
                <a:lnTo>
                  <a:pt x="1112" y="1056"/>
                </a:lnTo>
                <a:lnTo>
                  <a:pt x="1068" y="1044"/>
                </a:lnTo>
                <a:lnTo>
                  <a:pt x="1024" y="1028"/>
                </a:lnTo>
                <a:lnTo>
                  <a:pt x="982" y="1012"/>
                </a:lnTo>
                <a:lnTo>
                  <a:pt x="940" y="994"/>
                </a:lnTo>
                <a:lnTo>
                  <a:pt x="900" y="972"/>
                </a:lnTo>
                <a:lnTo>
                  <a:pt x="862" y="950"/>
                </a:lnTo>
                <a:lnTo>
                  <a:pt x="824" y="926"/>
                </a:lnTo>
                <a:lnTo>
                  <a:pt x="788" y="900"/>
                </a:lnTo>
                <a:lnTo>
                  <a:pt x="752" y="872"/>
                </a:lnTo>
                <a:lnTo>
                  <a:pt x="718" y="842"/>
                </a:lnTo>
                <a:lnTo>
                  <a:pt x="686" y="812"/>
                </a:lnTo>
                <a:lnTo>
                  <a:pt x="656" y="780"/>
                </a:lnTo>
                <a:lnTo>
                  <a:pt x="626" y="746"/>
                </a:lnTo>
                <a:lnTo>
                  <a:pt x="598" y="710"/>
                </a:lnTo>
                <a:lnTo>
                  <a:pt x="572" y="674"/>
                </a:lnTo>
                <a:lnTo>
                  <a:pt x="548" y="636"/>
                </a:lnTo>
                <a:lnTo>
                  <a:pt x="524" y="598"/>
                </a:lnTo>
                <a:lnTo>
                  <a:pt x="504" y="556"/>
                </a:lnTo>
                <a:lnTo>
                  <a:pt x="486" y="516"/>
                </a:lnTo>
                <a:lnTo>
                  <a:pt x="468" y="474"/>
                </a:lnTo>
                <a:lnTo>
                  <a:pt x="454" y="430"/>
                </a:lnTo>
                <a:lnTo>
                  <a:pt x="440" y="386"/>
                </a:lnTo>
                <a:lnTo>
                  <a:pt x="430" y="342"/>
                </a:lnTo>
                <a:lnTo>
                  <a:pt x="420" y="296"/>
                </a:lnTo>
                <a:lnTo>
                  <a:pt x="414" y="250"/>
                </a:lnTo>
                <a:lnTo>
                  <a:pt x="410" y="202"/>
                </a:lnTo>
                <a:lnTo>
                  <a:pt x="408" y="154"/>
                </a:lnTo>
                <a:lnTo>
                  <a:pt x="266" y="154"/>
                </a:lnTo>
                <a:lnTo>
                  <a:pt x="266" y="154"/>
                </a:lnTo>
                <a:lnTo>
                  <a:pt x="260" y="152"/>
                </a:lnTo>
                <a:lnTo>
                  <a:pt x="254" y="146"/>
                </a:lnTo>
                <a:lnTo>
                  <a:pt x="254" y="146"/>
                </a:lnTo>
                <a:lnTo>
                  <a:pt x="254" y="140"/>
                </a:lnTo>
                <a:lnTo>
                  <a:pt x="258" y="134"/>
                </a:lnTo>
                <a:lnTo>
                  <a:pt x="258" y="134"/>
                </a:lnTo>
                <a:lnTo>
                  <a:pt x="268" y="122"/>
                </a:lnTo>
                <a:lnTo>
                  <a:pt x="274" y="108"/>
                </a:lnTo>
                <a:lnTo>
                  <a:pt x="280" y="94"/>
                </a:lnTo>
                <a:lnTo>
                  <a:pt x="280" y="78"/>
                </a:lnTo>
                <a:lnTo>
                  <a:pt x="280" y="78"/>
                </a:lnTo>
                <a:lnTo>
                  <a:pt x="280" y="62"/>
                </a:lnTo>
                <a:lnTo>
                  <a:pt x="274" y="48"/>
                </a:lnTo>
                <a:lnTo>
                  <a:pt x="268" y="34"/>
                </a:lnTo>
                <a:lnTo>
                  <a:pt x="258" y="22"/>
                </a:lnTo>
                <a:lnTo>
                  <a:pt x="246" y="14"/>
                </a:lnTo>
                <a:lnTo>
                  <a:pt x="234" y="6"/>
                </a:lnTo>
                <a:lnTo>
                  <a:pt x="218" y="2"/>
                </a:lnTo>
                <a:lnTo>
                  <a:pt x="202" y="0"/>
                </a:lnTo>
                <a:lnTo>
                  <a:pt x="202" y="0"/>
                </a:lnTo>
                <a:lnTo>
                  <a:pt x="188" y="2"/>
                </a:lnTo>
                <a:lnTo>
                  <a:pt x="172" y="6"/>
                </a:lnTo>
                <a:lnTo>
                  <a:pt x="160" y="14"/>
                </a:lnTo>
                <a:lnTo>
                  <a:pt x="148" y="22"/>
                </a:lnTo>
                <a:lnTo>
                  <a:pt x="138" y="34"/>
                </a:lnTo>
                <a:lnTo>
                  <a:pt x="130" y="48"/>
                </a:lnTo>
                <a:lnTo>
                  <a:pt x="126" y="62"/>
                </a:lnTo>
                <a:lnTo>
                  <a:pt x="124" y="78"/>
                </a:lnTo>
                <a:lnTo>
                  <a:pt x="124" y="78"/>
                </a:lnTo>
                <a:lnTo>
                  <a:pt x="126" y="94"/>
                </a:lnTo>
                <a:lnTo>
                  <a:pt x="130" y="108"/>
                </a:lnTo>
                <a:lnTo>
                  <a:pt x="138" y="122"/>
                </a:lnTo>
                <a:lnTo>
                  <a:pt x="148" y="134"/>
                </a:lnTo>
                <a:lnTo>
                  <a:pt x="148" y="134"/>
                </a:lnTo>
                <a:lnTo>
                  <a:pt x="152" y="140"/>
                </a:lnTo>
                <a:lnTo>
                  <a:pt x="150" y="146"/>
                </a:lnTo>
                <a:lnTo>
                  <a:pt x="150" y="146"/>
                </a:lnTo>
                <a:lnTo>
                  <a:pt x="146" y="152"/>
                </a:lnTo>
                <a:lnTo>
                  <a:pt x="140" y="154"/>
                </a:lnTo>
                <a:lnTo>
                  <a:pt x="0" y="154"/>
                </a:lnTo>
                <a:lnTo>
                  <a:pt x="0" y="154"/>
                </a:lnTo>
                <a:lnTo>
                  <a:pt x="2" y="222"/>
                </a:lnTo>
                <a:lnTo>
                  <a:pt x="8" y="290"/>
                </a:lnTo>
                <a:lnTo>
                  <a:pt x="18" y="358"/>
                </a:lnTo>
                <a:lnTo>
                  <a:pt x="30" y="424"/>
                </a:lnTo>
                <a:lnTo>
                  <a:pt x="46" y="488"/>
                </a:lnTo>
                <a:lnTo>
                  <a:pt x="64" y="552"/>
                </a:lnTo>
                <a:lnTo>
                  <a:pt x="84" y="614"/>
                </a:lnTo>
                <a:lnTo>
                  <a:pt x="110" y="674"/>
                </a:lnTo>
                <a:lnTo>
                  <a:pt x="136" y="734"/>
                </a:lnTo>
                <a:lnTo>
                  <a:pt x="166" y="792"/>
                </a:lnTo>
                <a:lnTo>
                  <a:pt x="198" y="848"/>
                </a:lnTo>
                <a:lnTo>
                  <a:pt x="234" y="902"/>
                </a:lnTo>
                <a:lnTo>
                  <a:pt x="272" y="954"/>
                </a:lnTo>
                <a:lnTo>
                  <a:pt x="310" y="1004"/>
                </a:lnTo>
                <a:lnTo>
                  <a:pt x="354" y="1054"/>
                </a:lnTo>
                <a:lnTo>
                  <a:pt x="398" y="1100"/>
                </a:lnTo>
                <a:lnTo>
                  <a:pt x="444" y="1144"/>
                </a:lnTo>
                <a:lnTo>
                  <a:pt x="492" y="1186"/>
                </a:lnTo>
                <a:lnTo>
                  <a:pt x="544" y="1226"/>
                </a:lnTo>
                <a:lnTo>
                  <a:pt x="596" y="1264"/>
                </a:lnTo>
                <a:lnTo>
                  <a:pt x="650" y="1298"/>
                </a:lnTo>
                <a:lnTo>
                  <a:pt x="706" y="1332"/>
                </a:lnTo>
                <a:lnTo>
                  <a:pt x="764" y="1360"/>
                </a:lnTo>
                <a:lnTo>
                  <a:pt x="824" y="1388"/>
                </a:lnTo>
                <a:lnTo>
                  <a:pt x="884" y="1412"/>
                </a:lnTo>
                <a:lnTo>
                  <a:pt x="946" y="1434"/>
                </a:lnTo>
                <a:lnTo>
                  <a:pt x="1010" y="1452"/>
                </a:lnTo>
                <a:lnTo>
                  <a:pt x="1074" y="1468"/>
                </a:lnTo>
                <a:lnTo>
                  <a:pt x="1140" y="1480"/>
                </a:lnTo>
                <a:lnTo>
                  <a:pt x="1206" y="1488"/>
                </a:lnTo>
                <a:lnTo>
                  <a:pt x="1274" y="1494"/>
                </a:lnTo>
                <a:lnTo>
                  <a:pt x="1344" y="1496"/>
                </a:lnTo>
                <a:lnTo>
                  <a:pt x="1344" y="1382"/>
                </a:lnTo>
                <a:lnTo>
                  <a:pt x="1344" y="1382"/>
                </a:lnTo>
                <a:lnTo>
                  <a:pt x="1332" y="1388"/>
                </a:lnTo>
                <a:lnTo>
                  <a:pt x="1318" y="1394"/>
                </a:lnTo>
                <a:lnTo>
                  <a:pt x="1306" y="1396"/>
                </a:lnTo>
                <a:lnTo>
                  <a:pt x="1292" y="1398"/>
                </a:lnTo>
                <a:lnTo>
                  <a:pt x="1292" y="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latin typeface="微软雅黑 Light" panose="020B0502040204020203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98756" y="2818875"/>
            <a:ext cx="2590481" cy="2628914"/>
            <a:chOff x="4798756" y="2114937"/>
            <a:chExt cx="2590481" cy="2628914"/>
          </a:xfrm>
        </p:grpSpPr>
        <p:sp>
          <p:nvSpPr>
            <p:cNvPr id="8" name="矩形 45"/>
            <p:cNvSpPr/>
            <p:nvPr/>
          </p:nvSpPr>
          <p:spPr>
            <a:xfrm rot="19102303">
              <a:off x="4798756" y="2389667"/>
              <a:ext cx="1462907" cy="727599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 dirty="0">
                  <a:solidFill>
                    <a:prstClr val="white"/>
                  </a:solidFill>
                  <a:latin typeface="微软雅黑 Light" panose="020B0502040204020203" charset="-122"/>
                </a:rPr>
                <a:t>工作一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 rot="3015817">
              <a:off x="6044902" y="2482590"/>
              <a:ext cx="1462906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工作二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0" name="矩形 45"/>
            <p:cNvSpPr/>
            <p:nvPr/>
          </p:nvSpPr>
          <p:spPr>
            <a:xfrm rot="8284992">
              <a:off x="5926330" y="3698643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工作三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1" name="矩形 45"/>
            <p:cNvSpPr/>
            <p:nvPr/>
          </p:nvSpPr>
          <p:spPr>
            <a:xfrm rot="13772023">
              <a:off x="4744301" y="3648598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spc="200">
                  <a:solidFill>
                    <a:prstClr val="white"/>
                  </a:solidFill>
                  <a:latin typeface="微软雅黑 Light" panose="020B0502040204020203" charset="-122"/>
                </a:rPr>
                <a:t>工作四</a:t>
              </a:r>
              <a:endParaRPr lang="en-US" altLang="zh-CN" sz="1600" b="1" spc="200" dirty="0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55549" y="3168007"/>
            <a:ext cx="1880900" cy="1880899"/>
            <a:chOff x="5155549" y="2464069"/>
            <a:chExt cx="1880900" cy="1880899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5155549" y="2464069"/>
              <a:ext cx="1880900" cy="18808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latin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85521" y="3142909"/>
              <a:ext cx="1620958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 Light" panose="020B0502040204020203" charset="-122"/>
                </a:rPr>
                <a:t>研究进展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14400" y="2082800"/>
            <a:ext cx="3473207" cy="1004740"/>
            <a:chOff x="914400" y="2082800"/>
            <a:chExt cx="3473207" cy="1004740"/>
          </a:xfrm>
        </p:grpSpPr>
        <p:sp>
          <p:nvSpPr>
            <p:cNvPr id="20" name="矩形 19"/>
            <p:cNvSpPr/>
            <p:nvPr/>
          </p:nvSpPr>
          <p:spPr>
            <a:xfrm>
              <a:off x="2372264" y="2082800"/>
              <a:ext cx="1928225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Yao</a:t>
              </a:r>
              <a:r>
                <a:rPr lang="zh-CN" altLang="en-US" sz="2400" b="1" dirty="0"/>
                <a:t>协议优化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14400" y="2779763"/>
              <a:ext cx="34732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/>
                <a:t>初步给出优化 </a:t>
              </a:r>
              <a:r>
                <a:rPr lang="en-US" altLang="zh-CN" sz="1400" dirty="0"/>
                <a:t>GRR2 </a:t>
              </a:r>
              <a:r>
                <a:rPr lang="zh-CN" altLang="en-US" sz="1400" dirty="0"/>
                <a:t>技术的</a:t>
              </a:r>
              <a:r>
                <a:rPr lang="zh-CN" altLang="en-US" sz="1400" dirty="0" smtClean="0"/>
                <a:t>设计</a:t>
              </a:r>
              <a:r>
                <a:rPr lang="zh-CN" altLang="en-US" sz="1400" dirty="0"/>
                <a:t>想法</a:t>
              </a:r>
              <a:endParaRPr lang="en-US" altLang="zh-CN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1094" y="4863437"/>
            <a:ext cx="3572620" cy="1435627"/>
            <a:chOff x="914400" y="2082800"/>
            <a:chExt cx="3473207" cy="1435627"/>
          </a:xfrm>
        </p:grpSpPr>
        <p:sp>
          <p:nvSpPr>
            <p:cNvPr id="23" name="矩形 22"/>
            <p:cNvSpPr/>
            <p:nvPr/>
          </p:nvSpPr>
          <p:spPr>
            <a:xfrm>
              <a:off x="2497088" y="20828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b="1" dirty="0"/>
                <a:t>门限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4400" y="2779763"/>
              <a:ext cx="347320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/>
                <a:t>基于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的两方签名</a:t>
              </a:r>
              <a:endParaRPr lang="en-US" altLang="zh-CN" sz="1400" dirty="0"/>
            </a:p>
            <a:p>
              <a:pPr algn="r"/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的适配器</a:t>
              </a:r>
              <a:r>
                <a:rPr lang="zh-CN" altLang="en-US" sz="1400" dirty="0"/>
                <a:t>签名</a:t>
              </a:r>
              <a:endParaRPr lang="en-US" altLang="zh-CN" sz="1400" dirty="0"/>
            </a:p>
            <a:p>
              <a:pPr algn="r"/>
              <a:r>
                <a:rPr lang="zh-CN" altLang="en-US" sz="1400" dirty="0"/>
                <a:t>基于</a:t>
              </a:r>
              <a:r>
                <a:rPr lang="en-US" altLang="zh-CN" sz="1400" dirty="0"/>
                <a:t>MPC</a:t>
              </a:r>
              <a:r>
                <a:rPr lang="zh-CN" altLang="en-US" sz="1400" dirty="0"/>
                <a:t>技术构造两方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适配器</a:t>
              </a:r>
              <a:endParaRPr lang="en-US" altLang="zh-CN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04390" y="2082799"/>
            <a:ext cx="3473207" cy="1220184"/>
            <a:chOff x="2387598" y="2057483"/>
            <a:chExt cx="3473207" cy="1220184"/>
          </a:xfrm>
        </p:grpSpPr>
        <p:sp>
          <p:nvSpPr>
            <p:cNvPr id="26" name="矩形 25"/>
            <p:cNvSpPr/>
            <p:nvPr/>
          </p:nvSpPr>
          <p:spPr>
            <a:xfrm>
              <a:off x="2497087" y="2057483"/>
              <a:ext cx="2110015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BGW</a:t>
              </a:r>
              <a:r>
                <a:rPr lang="zh-CN" altLang="en-US" sz="2400" b="1" dirty="0"/>
                <a:t>协议优化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387598" y="2754447"/>
              <a:ext cx="34732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初步给</a:t>
              </a:r>
              <a:r>
                <a:rPr lang="zh-CN" altLang="en-US" sz="1400" dirty="0" smtClean="0"/>
                <a:t>出高效</a:t>
              </a:r>
              <a:r>
                <a:rPr lang="zh-CN" altLang="en-US" sz="1400" dirty="0"/>
                <a:t>生成 </a:t>
              </a:r>
              <a:r>
                <a:rPr lang="en-US" altLang="zh-CN" sz="1400" dirty="0"/>
                <a:t>Beaver </a:t>
              </a:r>
              <a:r>
                <a:rPr lang="zh-CN" altLang="en-US" sz="1400" dirty="0"/>
                <a:t>三元组的设计思想</a:t>
              </a:r>
              <a:endParaRPr lang="en-US" altLang="zh-CN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04389" y="4863436"/>
            <a:ext cx="3473207" cy="1435628"/>
            <a:chOff x="2387598" y="2057483"/>
            <a:chExt cx="3473207" cy="1435628"/>
          </a:xfrm>
        </p:grpSpPr>
        <p:sp>
          <p:nvSpPr>
            <p:cNvPr id="29" name="矩形 28"/>
            <p:cNvSpPr/>
            <p:nvPr/>
          </p:nvSpPr>
          <p:spPr>
            <a:xfrm>
              <a:off x="2497087" y="2057483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</a:t>
              </a:r>
              <a:r>
                <a:rPr lang="en-US" altLang="zh-CN" sz="2400" b="1" dirty="0"/>
                <a:t>SM2</a:t>
              </a:r>
              <a:endParaRPr lang="zh-CN" altLang="en-US" sz="24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87598" y="2754447"/>
              <a:ext cx="347320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SM2</a:t>
              </a:r>
              <a:r>
                <a:rPr lang="zh-CN" altLang="en-US" sz="1400" dirty="0"/>
                <a:t>适配器签名</a:t>
              </a:r>
              <a:endParaRPr lang="en-US" altLang="zh-CN" sz="1400" dirty="0"/>
            </a:p>
            <a:p>
              <a:r>
                <a:rPr lang="en-US" altLang="zh-CN" sz="1400" dirty="0"/>
                <a:t>SM2</a:t>
              </a:r>
              <a:r>
                <a:rPr lang="zh-CN" altLang="en-US" sz="1400" dirty="0"/>
                <a:t>签密方案</a:t>
              </a:r>
              <a:endParaRPr lang="en-US" altLang="zh-CN" sz="1400" dirty="0"/>
            </a:p>
            <a:p>
              <a:r>
                <a:rPr lang="zh-CN" altLang="en-US" sz="1400" dirty="0"/>
                <a:t>支持两方签名的</a:t>
              </a:r>
              <a:r>
                <a:rPr lang="en-US" altLang="zh-CN" sz="1400" dirty="0"/>
                <a:t>SM2</a:t>
              </a:r>
              <a:r>
                <a:rPr lang="zh-CN" altLang="en-US" sz="1400" dirty="0"/>
                <a:t>签</a:t>
              </a:r>
              <a:r>
                <a:rPr lang="zh-CN" altLang="en-US" sz="1400" dirty="0" smtClean="0"/>
                <a:t>密</a:t>
              </a:r>
              <a:endParaRPr lang="en-US" altLang="zh-CN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MPC</a:t>
            </a:r>
            <a:r>
              <a:rPr lang="zh-CN" altLang="en-US" sz="3200" b="1" dirty="0">
                <a:latin typeface="+mj-ea"/>
                <a:ea typeface="+mj-ea"/>
              </a:rPr>
              <a:t>协议</a:t>
            </a:r>
            <a:r>
              <a:rPr lang="zh-CN" altLang="en-US" sz="3200" b="1" dirty="0" smtClean="0">
                <a:latin typeface="+mj-ea"/>
                <a:ea typeface="+mj-ea"/>
              </a:rPr>
              <a:t>优化</a:t>
            </a:r>
            <a:r>
              <a:rPr lang="en-US" altLang="zh-CN" sz="3200" b="1" dirty="0" smtClean="0">
                <a:latin typeface="+mj-ea"/>
                <a:ea typeface="+mj-ea"/>
              </a:rPr>
              <a:t>-Yao</a:t>
            </a:r>
            <a:r>
              <a:rPr lang="zh-CN" altLang="en-US" sz="3200" b="1" dirty="0" smtClean="0">
                <a:latin typeface="+mj-ea"/>
                <a:ea typeface="+mj-ea"/>
              </a:rPr>
              <a:t>协议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578" y="1711698"/>
            <a:ext cx="5907660" cy="1334602"/>
            <a:chOff x="347579" y="1940040"/>
            <a:chExt cx="5907660" cy="1334602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GRR2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428459" y="225049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9058" y="2535978"/>
              <a:ext cx="426618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传输两个多项式值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不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兼容</a:t>
              </a:r>
              <a:r>
                <a:rPr lang="en-US" altLang="zh-CN" sz="1400" dirty="0" smtClean="0">
                  <a:latin typeface="微软雅黑 Light" panose="020B0502040204020203" charset="-122"/>
                </a:rPr>
                <a:t>free XOR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578" y="3411856"/>
            <a:ext cx="6443991" cy="1334602"/>
            <a:chOff x="347579" y="1940040"/>
            <a:chExt cx="6443991" cy="1334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989056" y="2535978"/>
              <a:ext cx="48025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探索秘密份额不同</a:t>
              </a:r>
              <a:r>
                <a:rPr lang="zh-CN" altLang="en-US" sz="1400" dirty="0">
                  <a:latin typeface="微软雅黑 Light" panose="020B0502040204020203" charset="-122"/>
                </a:rPr>
                <a:t>尺寸的秘密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分享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增加</a:t>
              </a:r>
              <a:r>
                <a:rPr lang="zh-CN" altLang="en-US" sz="1400" dirty="0">
                  <a:latin typeface="微软雅黑 Light" panose="020B0502040204020203" charset="-122"/>
                </a:rPr>
                <a:t>多项式的次数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，兼容</a:t>
              </a:r>
              <a:r>
                <a:rPr lang="en-US" altLang="zh-CN" sz="1400" dirty="0">
                  <a:latin typeface="微软雅黑 Light" panose="020B0502040204020203" charset="-122"/>
                </a:rPr>
                <a:t>free </a:t>
              </a:r>
              <a:r>
                <a:rPr lang="en-US" altLang="zh-CN" sz="1400" dirty="0" smtClean="0">
                  <a:latin typeface="微软雅黑 Light" panose="020B0502040204020203" charset="-122"/>
                </a:rPr>
                <a:t>XOR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ED3708-2905-48DF-88C1-B017055A8C05}"/>
              </a:ext>
            </a:extLst>
          </p:cNvPr>
          <p:cNvGrpSpPr/>
          <p:nvPr/>
        </p:nvGrpSpPr>
        <p:grpSpPr>
          <a:xfrm>
            <a:off x="214359" y="5019837"/>
            <a:ext cx="6450210" cy="1765489"/>
            <a:chOff x="347579" y="1940040"/>
            <a:chExt cx="6450210" cy="1765489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ADDC3AD-4C13-4FCD-8D66-B3848848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51DCB8B-845D-447A-A4E5-75BB37F07D80}"/>
                </a:ext>
              </a:extLst>
            </p:cNvPr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74562E3-CC57-4FAF-B219-E60A6926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CF1331D-0F57-42EF-A052-AE001D1C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7D8D9E-9E8C-4996-AEF1-E2A8A6AB2295}"/>
                </a:ext>
              </a:extLst>
            </p:cNvPr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EAFC4C-60BB-43C1-AC97-93E918AF22CA}"/>
                </a:ext>
              </a:extLst>
            </p:cNvPr>
            <p:cNvSpPr/>
            <p:nvPr/>
          </p:nvSpPr>
          <p:spPr>
            <a:xfrm>
              <a:off x="1989056" y="2535978"/>
              <a:ext cx="480873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 smtClean="0">
                  <a:latin typeface="微软雅黑 Light" panose="020B0502040204020203" charset="-122"/>
                </a:rPr>
                <a:t>Shamir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秘密</a:t>
              </a:r>
              <a:r>
                <a:rPr lang="zh-CN" altLang="en-US" sz="1400" dirty="0">
                  <a:latin typeface="微软雅黑 Light" panose="020B0502040204020203" charset="-122"/>
                </a:rPr>
                <a:t>分享，秘密和秘密份额尺寸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相同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对秘密</a:t>
              </a:r>
              <a:r>
                <a:rPr lang="zh-CN" altLang="en-US" sz="1400" dirty="0">
                  <a:latin typeface="微软雅黑 Light" panose="020B0502040204020203" charset="-122"/>
                </a:rPr>
                <a:t>进行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加密</a:t>
              </a:r>
              <a:r>
                <a:rPr lang="zh-CN" altLang="en-US" sz="1400" dirty="0">
                  <a:latin typeface="微软雅黑 Light" panose="020B0502040204020203" charset="-122"/>
                </a:rPr>
                <a:t>，分享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密钥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秘密</a:t>
              </a:r>
              <a:r>
                <a:rPr lang="zh-CN" altLang="en-US" sz="1400" dirty="0">
                  <a:latin typeface="微软雅黑 Light" panose="020B0502040204020203" charset="-122"/>
                </a:rPr>
                <a:t>尺寸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较大时，减少</a:t>
              </a:r>
              <a:r>
                <a:rPr lang="zh-CN" altLang="en-US" sz="1400" dirty="0">
                  <a:latin typeface="微软雅黑 Light" panose="020B0502040204020203" charset="-122"/>
                </a:rPr>
                <a:t>秘密份额的尺寸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0" y="105807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574569" y="1371004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69" y="1371004"/>
                <a:ext cx="3943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18380" y="938420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938420"/>
                <a:ext cx="315023" cy="276999"/>
              </a:xfrm>
              <a:prstGeom prst="rect">
                <a:avLst/>
              </a:prstGeom>
              <a:blipFill>
                <a:blip r:embed="rId4"/>
                <a:stretch>
                  <a:fillRect l="-15385" t="-2222" r="-384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18380" y="1322642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1322642"/>
                <a:ext cx="315023" cy="276999"/>
              </a:xfrm>
              <a:prstGeom prst="rect">
                <a:avLst/>
              </a:prstGeom>
              <a:blipFill>
                <a:blip r:embed="rId5"/>
                <a:stretch>
                  <a:fillRect l="-15385" t="-2222" r="-19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421316" y="1635948"/>
                <a:ext cx="314124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16" y="1635948"/>
                <a:ext cx="314124" cy="289695"/>
              </a:xfrm>
              <a:prstGeom prst="rect">
                <a:avLst/>
              </a:prstGeom>
              <a:blipFill>
                <a:blip r:embed="rId6"/>
                <a:stretch>
                  <a:fillRect l="-15385" r="-576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21316" y="2020170"/>
                <a:ext cx="310598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16" y="2020170"/>
                <a:ext cx="310598" cy="287386"/>
              </a:xfrm>
              <a:prstGeom prst="rect">
                <a:avLst/>
              </a:prstGeom>
              <a:blipFill>
                <a:blip r:embed="rId7"/>
                <a:stretch>
                  <a:fillRect l="-15686" r="-588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751273" y="1293044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73" y="1293044"/>
                <a:ext cx="314125" cy="276999"/>
              </a:xfrm>
              <a:prstGeom prst="rect">
                <a:avLst/>
              </a:prstGeom>
              <a:blipFill>
                <a:blip r:embed="rId8"/>
                <a:stretch>
                  <a:fillRect l="-15686" t="-2174" r="-588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751273" y="1677266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73" y="1677266"/>
                <a:ext cx="309187" cy="276999"/>
              </a:xfrm>
              <a:prstGeom prst="rect">
                <a:avLst/>
              </a:prstGeom>
              <a:blipFill>
                <a:blip r:embed="rId9"/>
                <a:stretch>
                  <a:fillRect l="-16000" t="-2174" r="-600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275879" y="2764857"/>
                <a:ext cx="2548711" cy="2186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79" y="2764857"/>
                <a:ext cx="2548711" cy="21869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444290" y="2951756"/>
                <a:ext cx="17027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90" y="2951756"/>
                <a:ext cx="1702710" cy="553998"/>
              </a:xfrm>
              <a:prstGeom prst="rect">
                <a:avLst/>
              </a:prstGeom>
              <a:blipFill>
                <a:blip r:embed="rId11"/>
                <a:stretch>
                  <a:fillRect l="-3214"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9206500" y="3926885"/>
                <a:ext cx="217828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00" y="3926885"/>
                <a:ext cx="2178289" cy="1107996"/>
              </a:xfrm>
              <a:prstGeom prst="rect">
                <a:avLst/>
              </a:prstGeom>
              <a:blipFill>
                <a:blip r:embed="rId12"/>
                <a:stretch>
                  <a:fillRect l="-1397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8122" y="1044112"/>
            <a:ext cx="1283670" cy="1281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0830774" y="1276475"/>
                <a:ext cx="7783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74" y="1276475"/>
                <a:ext cx="778365" cy="646331"/>
              </a:xfrm>
              <a:prstGeom prst="rect">
                <a:avLst/>
              </a:prstGeom>
              <a:blipFill>
                <a:blip r:embed="rId1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9651484" y="1353418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484" y="1353418"/>
                <a:ext cx="605935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418380" y="5517635"/>
                <a:ext cx="46611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0" y="5517635"/>
                <a:ext cx="4661148" cy="1200329"/>
              </a:xfrm>
              <a:prstGeom prst="rect">
                <a:avLst/>
              </a:prstGeom>
              <a:blipFill>
                <a:blip r:embed="rId16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>
            <a:off x="5996358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MPC</a:t>
            </a:r>
            <a:r>
              <a:rPr lang="zh-CN" altLang="en-US" sz="3200" b="1" dirty="0">
                <a:latin typeface="+mj-ea"/>
                <a:ea typeface="+mj-ea"/>
              </a:rPr>
              <a:t>协议</a:t>
            </a:r>
            <a:r>
              <a:rPr lang="zh-CN" altLang="en-US" sz="3200" b="1" dirty="0" smtClean="0">
                <a:latin typeface="+mj-ea"/>
                <a:ea typeface="+mj-ea"/>
              </a:rPr>
              <a:t>优化</a:t>
            </a:r>
            <a:r>
              <a:rPr lang="en-US" altLang="zh-CN" sz="3200" b="1" dirty="0" smtClean="0">
                <a:latin typeface="+mj-ea"/>
                <a:ea typeface="+mj-ea"/>
              </a:rPr>
              <a:t>-BGW</a:t>
            </a:r>
            <a:r>
              <a:rPr lang="zh-CN" altLang="en-US" sz="3200" b="1" dirty="0" smtClean="0">
                <a:latin typeface="+mj-ea"/>
                <a:ea typeface="+mj-ea"/>
              </a:rPr>
              <a:t>协议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578" y="1711698"/>
            <a:ext cx="5863699" cy="1550045"/>
            <a:chOff x="347579" y="1940040"/>
            <a:chExt cx="5863699" cy="1550045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Beaver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三元组生成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428459" y="225049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9056" y="2535978"/>
              <a:ext cx="422222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SHE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构造，计算复杂度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OT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构造，通信复杂度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578" y="3411856"/>
            <a:ext cx="5863699" cy="1334602"/>
            <a:chOff x="347579" y="1940040"/>
            <a:chExt cx="5863699" cy="1334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989056" y="2535978"/>
              <a:ext cx="422222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少量预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存三元组</a:t>
              </a:r>
              <a:r>
                <a:rPr lang="zh-CN" altLang="en-US" sz="1400" dirty="0">
                  <a:latin typeface="微软雅黑 Light" panose="020B0502040204020203" charset="-122"/>
                </a:rPr>
                <a:t>扩展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大量三元组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重复使用预存的三元组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ED3708-2905-48DF-88C1-B017055A8C05}"/>
              </a:ext>
            </a:extLst>
          </p:cNvPr>
          <p:cNvGrpSpPr/>
          <p:nvPr/>
        </p:nvGrpSpPr>
        <p:grpSpPr>
          <a:xfrm>
            <a:off x="214359" y="5019837"/>
            <a:ext cx="6318326" cy="1334602"/>
            <a:chOff x="347579" y="1940040"/>
            <a:chExt cx="6318326" cy="1334602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ADDC3AD-4C13-4FCD-8D66-B3848848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理论分析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51DCB8B-845D-447A-A4E5-75BB37F07D80}"/>
                </a:ext>
              </a:extLst>
            </p:cNvPr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74562E3-CC57-4FAF-B219-E60A6926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CF1331D-0F57-42EF-A052-AE001D1C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7D8D9E-9E8C-4996-AEF1-E2A8A6AB2295}"/>
                </a:ext>
              </a:extLst>
            </p:cNvPr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EAFC4C-60BB-43C1-AC97-93E918AF22CA}"/>
                </a:ext>
              </a:extLst>
            </p:cNvPr>
            <p:cNvSpPr/>
            <p:nvPr/>
          </p:nvSpPr>
          <p:spPr>
            <a:xfrm>
              <a:off x="1989056" y="2535978"/>
              <a:ext cx="46768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秘密分享技术隐藏预存三元组的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信息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随机多项式隐藏交互信息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001422" y="2360328"/>
                <a:ext cx="395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22" y="2360328"/>
                <a:ext cx="3952877" cy="276999"/>
              </a:xfrm>
              <a:prstGeom prst="rect">
                <a:avLst/>
              </a:prstGeom>
              <a:blipFill>
                <a:blip r:embed="rId2"/>
                <a:stretch>
                  <a:fillRect r="-61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98619" y="2818216"/>
                <a:ext cx="2040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19" y="2818216"/>
                <a:ext cx="204055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525857" y="2853080"/>
                <a:ext cx="2077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857" y="2853080"/>
                <a:ext cx="207755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/>
          <p:cNvCxnSpPr/>
          <p:nvPr/>
        </p:nvCxnSpPr>
        <p:spPr>
          <a:xfrm>
            <a:off x="5996358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618" y="933903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718738" y="1191558"/>
                <a:ext cx="4664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38" y="1191558"/>
                <a:ext cx="46647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598618" y="814251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18" y="814251"/>
                <a:ext cx="202811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601554" y="1511779"/>
                <a:ext cx="202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554" y="1511779"/>
                <a:ext cx="202748" cy="276999"/>
              </a:xfrm>
              <a:prstGeom prst="rect">
                <a:avLst/>
              </a:prstGeom>
              <a:blipFill>
                <a:blip r:embed="rId8"/>
                <a:stretch>
                  <a:fillRect l="-24242" r="-24242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931511" y="116887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11" y="1168875"/>
                <a:ext cx="185114" cy="276999"/>
              </a:xfrm>
              <a:prstGeom prst="rect">
                <a:avLst/>
              </a:prstGeom>
              <a:blipFill>
                <a:blip r:embed="rId9"/>
                <a:stretch>
                  <a:fillRect l="-12903" r="-9677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>
            <a:off x="7700023" y="3746184"/>
            <a:ext cx="2555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7700023" y="4153982"/>
            <a:ext cx="2555677" cy="10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7621454" y="3376919"/>
                <a:ext cx="2634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54" y="3376919"/>
                <a:ext cx="2634246" cy="276999"/>
              </a:xfrm>
              <a:prstGeom prst="rect">
                <a:avLst/>
              </a:prstGeom>
              <a:blipFill>
                <a:blip r:embed="rId10"/>
                <a:stretch>
                  <a:fillRect l="-1852" r="-463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599523" y="3808425"/>
                <a:ext cx="266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23" y="3808425"/>
                <a:ext cx="2660857" cy="276999"/>
              </a:xfrm>
              <a:prstGeom prst="rect">
                <a:avLst/>
              </a:prstGeom>
              <a:blipFill>
                <a:blip r:embed="rId11"/>
                <a:stretch>
                  <a:fillRect l="-1835" r="-459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6084277" y="4389733"/>
                <a:ext cx="275402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77" y="4389733"/>
                <a:ext cx="2754024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9429516" y="4389733"/>
                <a:ext cx="227023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16" y="4389733"/>
                <a:ext cx="2270237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6196933" y="5771879"/>
                <a:ext cx="5634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33" y="5771879"/>
                <a:ext cx="5634491" cy="276999"/>
              </a:xfrm>
              <a:prstGeom prst="rect">
                <a:avLst/>
              </a:prstGeom>
              <a:blipFill>
                <a:blip r:embed="rId14"/>
                <a:stretch>
                  <a:fillRect l="-108" r="-54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632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MPC</a:t>
            </a:r>
            <a:r>
              <a:rPr lang="zh-CN" altLang="en-US" sz="3200" b="1" dirty="0">
                <a:latin typeface="+mj-ea"/>
                <a:ea typeface="+mj-ea"/>
              </a:rPr>
              <a:t>协议</a:t>
            </a:r>
            <a:r>
              <a:rPr lang="zh-CN" altLang="en-US" sz="3200" b="1" dirty="0" smtClean="0">
                <a:latin typeface="+mj-ea"/>
                <a:ea typeface="+mj-ea"/>
              </a:rPr>
              <a:t>优化</a:t>
            </a:r>
            <a:r>
              <a:rPr lang="en-US" altLang="zh-CN" sz="3200" b="1" dirty="0" smtClean="0">
                <a:latin typeface="+mj-ea"/>
                <a:ea typeface="+mj-ea"/>
              </a:rPr>
              <a:t>-BGW</a:t>
            </a:r>
            <a:r>
              <a:rPr lang="zh-CN" altLang="en-US" sz="3200" b="1" dirty="0" smtClean="0">
                <a:latin typeface="+mj-ea"/>
                <a:ea typeface="+mj-ea"/>
              </a:rPr>
              <a:t>协议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578" y="1711698"/>
            <a:ext cx="5863699" cy="1550045"/>
            <a:chOff x="347579" y="1940040"/>
            <a:chExt cx="5863699" cy="1550045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Beaver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三元组生成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428459" y="225049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9056" y="2535978"/>
              <a:ext cx="422222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SHE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构造，计算复杂度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基于</a:t>
              </a:r>
              <a:r>
                <a:rPr lang="en-US" altLang="zh-CN" sz="1400" dirty="0">
                  <a:latin typeface="微软雅黑 Light" panose="020B0502040204020203" charset="-122"/>
                </a:rPr>
                <a:t>OT</a:t>
              </a:r>
              <a:r>
                <a:rPr lang="zh-CN" altLang="en-US" sz="1400" dirty="0">
                  <a:latin typeface="微软雅黑 Light" panose="020B0502040204020203" charset="-122"/>
                </a:rPr>
                <a:t>构造，通信复杂度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较高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578" y="3411856"/>
            <a:ext cx="5863699" cy="1334602"/>
            <a:chOff x="347579" y="1940040"/>
            <a:chExt cx="5863699" cy="1334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989056" y="2535978"/>
              <a:ext cx="422222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少量预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存三元组</a:t>
              </a:r>
              <a:r>
                <a:rPr lang="zh-CN" altLang="en-US" sz="1400" dirty="0">
                  <a:latin typeface="微软雅黑 Light" panose="020B0502040204020203" charset="-122"/>
                </a:rPr>
                <a:t>扩展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大量三元组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>
                  <a:latin typeface="微软雅黑 Light" panose="020B0502040204020203" charset="-122"/>
                </a:rPr>
                <a:t>重复使用预存的三元组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ED3708-2905-48DF-88C1-B017055A8C05}"/>
              </a:ext>
            </a:extLst>
          </p:cNvPr>
          <p:cNvGrpSpPr/>
          <p:nvPr/>
        </p:nvGrpSpPr>
        <p:grpSpPr>
          <a:xfrm>
            <a:off x="214359" y="5019837"/>
            <a:ext cx="6318326" cy="1334602"/>
            <a:chOff x="347579" y="1940040"/>
            <a:chExt cx="6318326" cy="1334602"/>
          </a:xfrm>
        </p:grpSpPr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ADDC3AD-4C13-4FCD-8D66-B3848848C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055" y="1940040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理论分析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51DCB8B-845D-447A-A4E5-75BB37F07D80}"/>
                </a:ext>
              </a:extLst>
            </p:cNvPr>
            <p:cNvSpPr/>
            <p:nvPr/>
          </p:nvSpPr>
          <p:spPr bwMode="auto">
            <a:xfrm>
              <a:off x="1571542" y="2379720"/>
              <a:ext cx="269875" cy="312737"/>
            </a:xfrm>
            <a:custGeom>
              <a:avLst/>
              <a:gdLst>
                <a:gd name="T0" fmla="*/ 2147483647 w 274"/>
                <a:gd name="T1" fmla="*/ 2147483647 h 317"/>
                <a:gd name="T2" fmla="*/ 2147483647 w 274"/>
                <a:gd name="T3" fmla="*/ 2147483647 h 317"/>
                <a:gd name="T4" fmla="*/ 0 w 274"/>
                <a:gd name="T5" fmla="*/ 2147483647 h 317"/>
                <a:gd name="T6" fmla="*/ 0 w 274"/>
                <a:gd name="T7" fmla="*/ 2147483647 h 317"/>
                <a:gd name="T8" fmla="*/ 0 w 274"/>
                <a:gd name="T9" fmla="*/ 0 h 317"/>
                <a:gd name="T10" fmla="*/ 2147483647 w 274"/>
                <a:gd name="T11" fmla="*/ 2147483647 h 317"/>
                <a:gd name="T12" fmla="*/ 2147483647 w 274"/>
                <a:gd name="T13" fmla="*/ 2147483647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24C89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74562E3-CC57-4FAF-B219-E60A6926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9" y="1998720"/>
              <a:ext cx="1076325" cy="1076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24C89"/>
                </a:solidFill>
                <a:latin typeface="Arial" panose="020B0604020202020204"/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CF1331D-0F57-42EF-A052-AE001D1C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91" y="2274368"/>
              <a:ext cx="90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7D8D9E-9E8C-4996-AEF1-E2A8A6AB2295}"/>
                </a:ext>
              </a:extLst>
            </p:cNvPr>
            <p:cNvCxnSpPr/>
            <p:nvPr/>
          </p:nvCxnSpPr>
          <p:spPr>
            <a:xfrm>
              <a:off x="2082800" y="2439805"/>
              <a:ext cx="179061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9EAFC4C-60BB-43C1-AC97-93E918AF22CA}"/>
                </a:ext>
              </a:extLst>
            </p:cNvPr>
            <p:cNvSpPr/>
            <p:nvPr/>
          </p:nvSpPr>
          <p:spPr>
            <a:xfrm>
              <a:off x="1989056" y="2535978"/>
              <a:ext cx="467684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基于</a:t>
              </a:r>
              <a:r>
                <a:rPr lang="zh-CN" altLang="en-US" sz="1400" dirty="0">
                  <a:latin typeface="微软雅黑 Light" panose="020B0502040204020203" charset="-122"/>
                </a:rPr>
                <a:t>秘密分享技术隐藏预存三元组的</a:t>
              </a:r>
              <a:r>
                <a:rPr lang="zh-CN" altLang="en-US" sz="1400" dirty="0" smtClean="0">
                  <a:latin typeface="微软雅黑 Light" panose="020B0502040204020203" charset="-122"/>
                </a:rPr>
                <a:t>信息</a:t>
              </a: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endParaRPr lang="en-US" altLang="zh-CN" sz="1400" dirty="0" smtClean="0">
                <a:latin typeface="微软雅黑 Light" panose="020B0502040204020203" charset="-122"/>
              </a:endParaRPr>
            </a:p>
            <a:p>
              <a:pPr marL="342900" indent="-342900">
                <a:buAutoNum type="arabicParenR"/>
              </a:pPr>
              <a:r>
                <a:rPr lang="zh-CN" altLang="en-US" sz="1400" dirty="0" smtClean="0">
                  <a:latin typeface="微软雅黑 Light" panose="020B0502040204020203" charset="-122"/>
                </a:rPr>
                <a:t>随机多项式隐藏交互信息</a:t>
              </a:r>
              <a:endParaRPr lang="en-US" altLang="zh-CN" sz="1400" dirty="0">
                <a:latin typeface="微软雅黑 Light" panose="020B0502040204020203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980961" y="947865"/>
                <a:ext cx="395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61" y="947865"/>
                <a:ext cx="3952877" cy="276999"/>
              </a:xfrm>
              <a:prstGeom prst="rect">
                <a:avLst/>
              </a:prstGeom>
              <a:blipFill>
                <a:blip r:embed="rId2"/>
                <a:stretch>
                  <a:fillRect r="-46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33595" y="1319408"/>
                <a:ext cx="1419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95" y="1319408"/>
                <a:ext cx="141936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460833" y="1354272"/>
                <a:ext cx="14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1354272"/>
                <a:ext cx="144571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52000" y="1723604"/>
                <a:ext cx="2051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00" y="1723604"/>
                <a:ext cx="2051587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460833" y="1723604"/>
                <a:ext cx="206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1723604"/>
                <a:ext cx="206755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252000" y="2107743"/>
                <a:ext cx="20923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00" y="2107743"/>
                <a:ext cx="2092368" cy="923330"/>
              </a:xfrm>
              <a:prstGeom prst="rect">
                <a:avLst/>
              </a:prstGeom>
              <a:blipFill>
                <a:blip r:embed="rId7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9460833" y="2124937"/>
                <a:ext cx="20923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33" y="2124937"/>
                <a:ext cx="2092368" cy="923330"/>
              </a:xfrm>
              <a:prstGeom prst="rect">
                <a:avLst/>
              </a:prstGeom>
              <a:blipFill>
                <a:blip r:embed="rId8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50179" y="3093940"/>
                <a:ext cx="4409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9" y="3093940"/>
                <a:ext cx="440986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flipV="1">
            <a:off x="7209692" y="3463191"/>
            <a:ext cx="3446585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209692" y="3976112"/>
            <a:ext cx="3446585" cy="1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658743" y="3616214"/>
                <a:ext cx="4409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43" y="3616214"/>
                <a:ext cx="440986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235663" y="4172116"/>
                <a:ext cx="4137415" cy="68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663" y="4172116"/>
                <a:ext cx="4137415" cy="681982"/>
              </a:xfrm>
              <a:prstGeom prst="rect">
                <a:avLst/>
              </a:prstGeom>
              <a:blipFill>
                <a:blip r:embed="rId11"/>
                <a:stretch>
                  <a:fillRect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7877809" y="4869047"/>
                <a:ext cx="4164730" cy="68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09" y="4869047"/>
                <a:ext cx="4164730" cy="681982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233595" y="5625809"/>
                <a:ext cx="5886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95" y="5625809"/>
                <a:ext cx="5886868" cy="369332"/>
              </a:xfrm>
              <a:prstGeom prst="rect">
                <a:avLst/>
              </a:prstGeom>
              <a:blipFill>
                <a:blip r:embed="rId13"/>
                <a:stretch>
                  <a:fillRect l="-9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130565" y="6154842"/>
                <a:ext cx="4585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(0))(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65" y="6154842"/>
                <a:ext cx="4585679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603757" y="6093286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57" y="6093286"/>
                <a:ext cx="605935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/>
          <p:cNvCxnSpPr/>
          <p:nvPr/>
        </p:nvCxnSpPr>
        <p:spPr>
          <a:xfrm>
            <a:off x="5996358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3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grpSp>
        <p:nvGrpSpPr>
          <p:cNvPr id="4" name="组合 3"/>
          <p:cNvGrpSpPr/>
          <p:nvPr/>
        </p:nvGrpSpPr>
        <p:grpSpPr>
          <a:xfrm>
            <a:off x="6680993" y="3639273"/>
            <a:ext cx="3671165" cy="879373"/>
            <a:chOff x="6680993" y="3639273"/>
            <a:chExt cx="3671165" cy="879373"/>
          </a:xfrm>
        </p:grpSpPr>
        <p:sp>
          <p:nvSpPr>
            <p:cNvPr id="47" name="文本框 46"/>
            <p:cNvSpPr txBox="1"/>
            <p:nvPr/>
          </p:nvSpPr>
          <p:spPr>
            <a:xfrm>
              <a:off x="7552935" y="3639273"/>
              <a:ext cx="279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7460070" y="3690719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7634547" y="4149314"/>
              <a:ext cx="2019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Research </a:t>
              </a:r>
              <a:r>
                <a:rPr lang="en-US" altLang="zh-CN"/>
                <a:t>Content</a:t>
              </a:r>
              <a:endParaRPr lang="zh-CN" altLang="en-US"/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6680993" y="3722277"/>
              <a:ext cx="519113" cy="681037"/>
            </a:xfrm>
            <a:custGeom>
              <a:avLst/>
              <a:gdLst>
                <a:gd name="T0" fmla="*/ 459 w 2178"/>
                <a:gd name="T1" fmla="*/ 1146 h 2866"/>
                <a:gd name="T2" fmla="*/ 1719 w 2178"/>
                <a:gd name="T3" fmla="*/ 1146 h 2866"/>
                <a:gd name="T4" fmla="*/ 1719 w 2178"/>
                <a:gd name="T5" fmla="*/ 917 h 2866"/>
                <a:gd name="T6" fmla="*/ 459 w 2178"/>
                <a:gd name="T7" fmla="*/ 917 h 2866"/>
                <a:gd name="T8" fmla="*/ 459 w 2178"/>
                <a:gd name="T9" fmla="*/ 1146 h 2866"/>
                <a:gd name="T10" fmla="*/ 459 w 2178"/>
                <a:gd name="T11" fmla="*/ 1605 h 2866"/>
                <a:gd name="T12" fmla="*/ 1719 w 2178"/>
                <a:gd name="T13" fmla="*/ 1605 h 2866"/>
                <a:gd name="T14" fmla="*/ 1719 w 2178"/>
                <a:gd name="T15" fmla="*/ 1376 h 2866"/>
                <a:gd name="T16" fmla="*/ 459 w 2178"/>
                <a:gd name="T17" fmla="*/ 1376 h 2866"/>
                <a:gd name="T18" fmla="*/ 459 w 2178"/>
                <a:gd name="T19" fmla="*/ 1605 h 2866"/>
                <a:gd name="T20" fmla="*/ 459 w 2178"/>
                <a:gd name="T21" fmla="*/ 2063 h 2866"/>
                <a:gd name="T22" fmla="*/ 1032 w 2178"/>
                <a:gd name="T23" fmla="*/ 2063 h 2866"/>
                <a:gd name="T24" fmla="*/ 1032 w 2178"/>
                <a:gd name="T25" fmla="*/ 1834 h 2866"/>
                <a:gd name="T26" fmla="*/ 459 w 2178"/>
                <a:gd name="T27" fmla="*/ 1834 h 2866"/>
                <a:gd name="T28" fmla="*/ 459 w 2178"/>
                <a:gd name="T29" fmla="*/ 2063 h 2866"/>
                <a:gd name="T30" fmla="*/ 2178 w 2178"/>
                <a:gd name="T31" fmla="*/ 229 h 2866"/>
                <a:gd name="T32" fmla="*/ 1949 w 2178"/>
                <a:gd name="T33" fmla="*/ 0 h 2866"/>
                <a:gd name="T34" fmla="*/ 229 w 2178"/>
                <a:gd name="T35" fmla="*/ 0 h 2866"/>
                <a:gd name="T36" fmla="*/ 0 w 2178"/>
                <a:gd name="T37" fmla="*/ 229 h 2866"/>
                <a:gd name="T38" fmla="*/ 0 w 2178"/>
                <a:gd name="T39" fmla="*/ 2636 h 2866"/>
                <a:gd name="T40" fmla="*/ 229 w 2178"/>
                <a:gd name="T41" fmla="*/ 2866 h 2866"/>
                <a:gd name="T42" fmla="*/ 1490 w 2178"/>
                <a:gd name="T43" fmla="*/ 2866 h 2866"/>
                <a:gd name="T44" fmla="*/ 1490 w 2178"/>
                <a:gd name="T45" fmla="*/ 2805 h 2866"/>
                <a:gd name="T46" fmla="*/ 2063 w 2178"/>
                <a:gd name="T47" fmla="*/ 2232 h 2866"/>
                <a:gd name="T48" fmla="*/ 2010 w 2178"/>
                <a:gd name="T49" fmla="*/ 2178 h 2866"/>
                <a:gd name="T50" fmla="*/ 2178 w 2178"/>
                <a:gd name="T51" fmla="*/ 2178 h 2866"/>
                <a:gd name="T52" fmla="*/ 2178 w 2178"/>
                <a:gd name="T53" fmla="*/ 229 h 2866"/>
                <a:gd name="T54" fmla="*/ 1490 w 2178"/>
                <a:gd name="T55" fmla="*/ 2468 h 2866"/>
                <a:gd name="T56" fmla="*/ 1490 w 2178"/>
                <a:gd name="T57" fmla="*/ 2293 h 2866"/>
                <a:gd name="T58" fmla="*/ 1605 w 2178"/>
                <a:gd name="T59" fmla="*/ 2178 h 2866"/>
                <a:gd name="T60" fmla="*/ 1780 w 2178"/>
                <a:gd name="T61" fmla="*/ 2178 h 2866"/>
                <a:gd name="T62" fmla="*/ 1490 w 2178"/>
                <a:gd name="T63" fmla="*/ 2468 h 2866"/>
                <a:gd name="T64" fmla="*/ 1949 w 2178"/>
                <a:gd name="T65" fmla="*/ 1949 h 2866"/>
                <a:gd name="T66" fmla="*/ 1490 w 2178"/>
                <a:gd name="T67" fmla="*/ 1949 h 2866"/>
                <a:gd name="T68" fmla="*/ 1261 w 2178"/>
                <a:gd name="T69" fmla="*/ 2178 h 2866"/>
                <a:gd name="T70" fmla="*/ 1261 w 2178"/>
                <a:gd name="T71" fmla="*/ 2636 h 2866"/>
                <a:gd name="T72" fmla="*/ 344 w 2178"/>
                <a:gd name="T73" fmla="*/ 2636 h 2866"/>
                <a:gd name="T74" fmla="*/ 229 w 2178"/>
                <a:gd name="T75" fmla="*/ 2522 h 2866"/>
                <a:gd name="T76" fmla="*/ 229 w 2178"/>
                <a:gd name="T77" fmla="*/ 344 h 2866"/>
                <a:gd name="T78" fmla="*/ 344 w 2178"/>
                <a:gd name="T79" fmla="*/ 229 h 2866"/>
                <a:gd name="T80" fmla="*/ 1834 w 2178"/>
                <a:gd name="T81" fmla="*/ 229 h 2866"/>
                <a:gd name="T82" fmla="*/ 1949 w 2178"/>
                <a:gd name="T83" fmla="*/ 344 h 2866"/>
                <a:gd name="T84" fmla="*/ 1949 w 2178"/>
                <a:gd name="T85" fmla="*/ 1949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8" h="2866">
                  <a:moveTo>
                    <a:pt x="459" y="1146"/>
                  </a:moveTo>
                  <a:cubicBezTo>
                    <a:pt x="1719" y="1146"/>
                    <a:pt x="1719" y="1146"/>
                    <a:pt x="1719" y="1146"/>
                  </a:cubicBezTo>
                  <a:cubicBezTo>
                    <a:pt x="1719" y="917"/>
                    <a:pt x="1719" y="917"/>
                    <a:pt x="1719" y="917"/>
                  </a:cubicBezTo>
                  <a:cubicBezTo>
                    <a:pt x="459" y="917"/>
                    <a:pt x="459" y="917"/>
                    <a:pt x="459" y="917"/>
                  </a:cubicBezTo>
                  <a:cubicBezTo>
                    <a:pt x="459" y="1146"/>
                    <a:pt x="459" y="1146"/>
                    <a:pt x="459" y="1146"/>
                  </a:cubicBezTo>
                  <a:close/>
                  <a:moveTo>
                    <a:pt x="459" y="1605"/>
                  </a:moveTo>
                  <a:cubicBezTo>
                    <a:pt x="1719" y="1605"/>
                    <a:pt x="1719" y="1605"/>
                    <a:pt x="1719" y="1605"/>
                  </a:cubicBezTo>
                  <a:cubicBezTo>
                    <a:pt x="1719" y="1376"/>
                    <a:pt x="1719" y="1376"/>
                    <a:pt x="1719" y="1376"/>
                  </a:cubicBezTo>
                  <a:cubicBezTo>
                    <a:pt x="459" y="1376"/>
                    <a:pt x="459" y="1376"/>
                    <a:pt x="459" y="1376"/>
                  </a:cubicBezTo>
                  <a:cubicBezTo>
                    <a:pt x="459" y="1605"/>
                    <a:pt x="459" y="1605"/>
                    <a:pt x="459" y="1605"/>
                  </a:cubicBezTo>
                  <a:close/>
                  <a:moveTo>
                    <a:pt x="459" y="2063"/>
                  </a:moveTo>
                  <a:cubicBezTo>
                    <a:pt x="1032" y="2063"/>
                    <a:pt x="1032" y="2063"/>
                    <a:pt x="1032" y="2063"/>
                  </a:cubicBezTo>
                  <a:cubicBezTo>
                    <a:pt x="1032" y="1834"/>
                    <a:pt x="1032" y="1834"/>
                    <a:pt x="1032" y="1834"/>
                  </a:cubicBezTo>
                  <a:cubicBezTo>
                    <a:pt x="459" y="1834"/>
                    <a:pt x="459" y="1834"/>
                    <a:pt x="459" y="1834"/>
                  </a:cubicBezTo>
                  <a:cubicBezTo>
                    <a:pt x="459" y="2063"/>
                    <a:pt x="459" y="2063"/>
                    <a:pt x="459" y="2063"/>
                  </a:cubicBezTo>
                  <a:close/>
                  <a:moveTo>
                    <a:pt x="2178" y="229"/>
                  </a:moveTo>
                  <a:cubicBezTo>
                    <a:pt x="2178" y="103"/>
                    <a:pt x="2075" y="0"/>
                    <a:pt x="194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2636"/>
                    <a:pt x="0" y="2636"/>
                    <a:pt x="0" y="2636"/>
                  </a:cubicBezTo>
                  <a:cubicBezTo>
                    <a:pt x="0" y="2763"/>
                    <a:pt x="103" y="2866"/>
                    <a:pt x="229" y="2866"/>
                  </a:cubicBezTo>
                  <a:cubicBezTo>
                    <a:pt x="1490" y="2866"/>
                    <a:pt x="1490" y="2866"/>
                    <a:pt x="1490" y="2866"/>
                  </a:cubicBezTo>
                  <a:cubicBezTo>
                    <a:pt x="1490" y="2805"/>
                    <a:pt x="1490" y="2805"/>
                    <a:pt x="1490" y="2805"/>
                  </a:cubicBezTo>
                  <a:cubicBezTo>
                    <a:pt x="2063" y="2232"/>
                    <a:pt x="2063" y="2232"/>
                    <a:pt x="2063" y="2232"/>
                  </a:cubicBezTo>
                  <a:cubicBezTo>
                    <a:pt x="2010" y="2178"/>
                    <a:pt x="2010" y="2178"/>
                    <a:pt x="2010" y="2178"/>
                  </a:cubicBezTo>
                  <a:cubicBezTo>
                    <a:pt x="2178" y="2178"/>
                    <a:pt x="2178" y="2178"/>
                    <a:pt x="2178" y="2178"/>
                  </a:cubicBezTo>
                  <a:cubicBezTo>
                    <a:pt x="2178" y="229"/>
                    <a:pt x="2178" y="229"/>
                    <a:pt x="2178" y="229"/>
                  </a:cubicBezTo>
                  <a:close/>
                  <a:moveTo>
                    <a:pt x="1490" y="2468"/>
                  </a:moveTo>
                  <a:cubicBezTo>
                    <a:pt x="1490" y="2293"/>
                    <a:pt x="1490" y="2293"/>
                    <a:pt x="1490" y="2293"/>
                  </a:cubicBezTo>
                  <a:cubicBezTo>
                    <a:pt x="1490" y="2229"/>
                    <a:pt x="1542" y="2178"/>
                    <a:pt x="1605" y="2178"/>
                  </a:cubicBezTo>
                  <a:cubicBezTo>
                    <a:pt x="1780" y="2178"/>
                    <a:pt x="1780" y="2178"/>
                    <a:pt x="1780" y="2178"/>
                  </a:cubicBezTo>
                  <a:cubicBezTo>
                    <a:pt x="1490" y="2468"/>
                    <a:pt x="1490" y="2468"/>
                    <a:pt x="1490" y="2468"/>
                  </a:cubicBezTo>
                  <a:close/>
                  <a:moveTo>
                    <a:pt x="1949" y="1949"/>
                  </a:moveTo>
                  <a:cubicBezTo>
                    <a:pt x="1490" y="1949"/>
                    <a:pt x="1490" y="1949"/>
                    <a:pt x="1490" y="1949"/>
                  </a:cubicBezTo>
                  <a:cubicBezTo>
                    <a:pt x="1364" y="1949"/>
                    <a:pt x="1261" y="2051"/>
                    <a:pt x="1261" y="2178"/>
                  </a:cubicBezTo>
                  <a:cubicBezTo>
                    <a:pt x="1261" y="2636"/>
                    <a:pt x="1261" y="2636"/>
                    <a:pt x="1261" y="2636"/>
                  </a:cubicBezTo>
                  <a:cubicBezTo>
                    <a:pt x="344" y="2636"/>
                    <a:pt x="344" y="2636"/>
                    <a:pt x="344" y="2636"/>
                  </a:cubicBezTo>
                  <a:cubicBezTo>
                    <a:pt x="281" y="2636"/>
                    <a:pt x="229" y="2585"/>
                    <a:pt x="229" y="2522"/>
                  </a:cubicBezTo>
                  <a:cubicBezTo>
                    <a:pt x="229" y="344"/>
                    <a:pt x="229" y="344"/>
                    <a:pt x="229" y="344"/>
                  </a:cubicBezTo>
                  <a:cubicBezTo>
                    <a:pt x="229" y="281"/>
                    <a:pt x="281" y="229"/>
                    <a:pt x="344" y="229"/>
                  </a:cubicBezTo>
                  <a:cubicBezTo>
                    <a:pt x="1834" y="229"/>
                    <a:pt x="1834" y="229"/>
                    <a:pt x="1834" y="229"/>
                  </a:cubicBezTo>
                  <a:cubicBezTo>
                    <a:pt x="1897" y="229"/>
                    <a:pt x="1949" y="281"/>
                    <a:pt x="1949" y="344"/>
                  </a:cubicBezTo>
                  <a:cubicBezTo>
                    <a:pt x="1949" y="1949"/>
                    <a:pt x="1949" y="1949"/>
                    <a:pt x="1949" y="19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62200" y="3639273"/>
            <a:ext cx="3588543" cy="879373"/>
            <a:chOff x="2362200" y="3639273"/>
            <a:chExt cx="3588543" cy="879373"/>
          </a:xfrm>
        </p:grpSpPr>
        <p:sp>
          <p:nvSpPr>
            <p:cNvPr id="43" name="文本框 42"/>
            <p:cNvSpPr txBox="1"/>
            <p:nvPr/>
          </p:nvSpPr>
          <p:spPr>
            <a:xfrm>
              <a:off x="3252784" y="3639273"/>
              <a:ext cx="2697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3176109" y="3690719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3268974" y="4149314"/>
              <a:ext cx="249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Research </a:t>
              </a:r>
              <a:r>
                <a:rPr lang="en-US" altLang="zh-CN" dirty="0"/>
                <a:t>B</a:t>
              </a:r>
              <a:r>
                <a:rPr lang="zh-CN" altLang="en-US" dirty="0"/>
                <a:t>ackground</a:t>
              </a:r>
            </a:p>
          </p:txBody>
        </p:sp>
        <p:grpSp>
          <p:nvGrpSpPr>
            <p:cNvPr id="73" name="Group 12"/>
            <p:cNvGrpSpPr>
              <a:grpSpLocks noChangeAspect="1"/>
            </p:cNvGrpSpPr>
            <p:nvPr/>
          </p:nvGrpSpPr>
          <p:grpSpPr bwMode="auto">
            <a:xfrm>
              <a:off x="2362200" y="3860800"/>
              <a:ext cx="719138" cy="542925"/>
              <a:chOff x="1496" y="2432"/>
              <a:chExt cx="453" cy="342"/>
            </a:xfrm>
            <a:solidFill>
              <a:schemeClr val="accent1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496" y="2432"/>
                <a:ext cx="453" cy="342"/>
              </a:xfrm>
              <a:custGeom>
                <a:avLst/>
                <a:gdLst>
                  <a:gd name="T0" fmla="*/ 3051 w 3053"/>
                  <a:gd name="T1" fmla="*/ 804 h 2295"/>
                  <a:gd name="T2" fmla="*/ 2971 w 3053"/>
                  <a:gd name="T3" fmla="*/ 724 h 2295"/>
                  <a:gd name="T4" fmla="*/ 2256 w 3053"/>
                  <a:gd name="T5" fmla="*/ 726 h 2295"/>
                  <a:gd name="T6" fmla="*/ 2191 w 3053"/>
                  <a:gd name="T7" fmla="*/ 661 h 2295"/>
                  <a:gd name="T8" fmla="*/ 2256 w 3053"/>
                  <a:gd name="T9" fmla="*/ 596 h 2295"/>
                  <a:gd name="T10" fmla="*/ 2662 w 3053"/>
                  <a:gd name="T11" fmla="*/ 596 h 2295"/>
                  <a:gd name="T12" fmla="*/ 2742 w 3053"/>
                  <a:gd name="T13" fmla="*/ 516 h 2295"/>
                  <a:gd name="T14" fmla="*/ 2662 w 3053"/>
                  <a:gd name="T15" fmla="*/ 436 h 2295"/>
                  <a:gd name="T16" fmla="*/ 2378 w 3053"/>
                  <a:gd name="T17" fmla="*/ 436 h 2295"/>
                  <a:gd name="T18" fmla="*/ 1477 w 3053"/>
                  <a:gd name="T19" fmla="*/ 0 h 2295"/>
                  <a:gd name="T20" fmla="*/ 330 w 3053"/>
                  <a:gd name="T21" fmla="*/ 1148 h 2295"/>
                  <a:gd name="T22" fmla="*/ 368 w 3053"/>
                  <a:gd name="T23" fmla="*/ 1442 h 2295"/>
                  <a:gd name="T24" fmla="*/ 243 w 3053"/>
                  <a:gd name="T25" fmla="*/ 1442 h 2295"/>
                  <a:gd name="T26" fmla="*/ 163 w 3053"/>
                  <a:gd name="T27" fmla="*/ 1522 h 2295"/>
                  <a:gd name="T28" fmla="*/ 243 w 3053"/>
                  <a:gd name="T29" fmla="*/ 1602 h 2295"/>
                  <a:gd name="T30" fmla="*/ 423 w 3053"/>
                  <a:gd name="T31" fmla="*/ 1602 h 2295"/>
                  <a:gd name="T32" fmla="*/ 424 w 3053"/>
                  <a:gd name="T33" fmla="*/ 1602 h 2295"/>
                  <a:gd name="T34" fmla="*/ 536 w 3053"/>
                  <a:gd name="T35" fmla="*/ 1602 h 2295"/>
                  <a:gd name="T36" fmla="*/ 581 w 3053"/>
                  <a:gd name="T37" fmla="*/ 1647 h 2295"/>
                  <a:gd name="T38" fmla="*/ 536 w 3053"/>
                  <a:gd name="T39" fmla="*/ 1692 h 2295"/>
                  <a:gd name="T40" fmla="*/ 467 w 3053"/>
                  <a:gd name="T41" fmla="*/ 1692 h 2295"/>
                  <a:gd name="T42" fmla="*/ 467 w 3053"/>
                  <a:gd name="T43" fmla="*/ 1692 h 2295"/>
                  <a:gd name="T44" fmla="*/ 82 w 3053"/>
                  <a:gd name="T45" fmla="*/ 1692 h 2295"/>
                  <a:gd name="T46" fmla="*/ 2 w 3053"/>
                  <a:gd name="T47" fmla="*/ 1772 h 2295"/>
                  <a:gd name="T48" fmla="*/ 82 w 3053"/>
                  <a:gd name="T49" fmla="*/ 1852 h 2295"/>
                  <a:gd name="T50" fmla="*/ 572 w 3053"/>
                  <a:gd name="T51" fmla="*/ 1852 h 2295"/>
                  <a:gd name="T52" fmla="*/ 573 w 3053"/>
                  <a:gd name="T53" fmla="*/ 1853 h 2295"/>
                  <a:gd name="T54" fmla="*/ 702 w 3053"/>
                  <a:gd name="T55" fmla="*/ 1853 h 2295"/>
                  <a:gd name="T56" fmla="*/ 750 w 3053"/>
                  <a:gd name="T57" fmla="*/ 1901 h 2295"/>
                  <a:gd name="T58" fmla="*/ 702 w 3053"/>
                  <a:gd name="T59" fmla="*/ 1948 h 2295"/>
                  <a:gd name="T60" fmla="*/ 589 w 3053"/>
                  <a:gd name="T61" fmla="*/ 1948 h 2295"/>
                  <a:gd name="T62" fmla="*/ 523 w 3053"/>
                  <a:gd name="T63" fmla="*/ 2027 h 2295"/>
                  <a:gd name="T64" fmla="*/ 603 w 3053"/>
                  <a:gd name="T65" fmla="*/ 2107 h 2295"/>
                  <a:gd name="T66" fmla="*/ 848 w 3053"/>
                  <a:gd name="T67" fmla="*/ 2107 h 2295"/>
                  <a:gd name="T68" fmla="*/ 1478 w 3053"/>
                  <a:gd name="T69" fmla="*/ 2295 h 2295"/>
                  <a:gd name="T70" fmla="*/ 2625 w 3053"/>
                  <a:gd name="T71" fmla="*/ 1164 h 2295"/>
                  <a:gd name="T72" fmla="*/ 2733 w 3053"/>
                  <a:gd name="T73" fmla="*/ 1164 h 2295"/>
                  <a:gd name="T74" fmla="*/ 2813 w 3053"/>
                  <a:gd name="T75" fmla="*/ 1084 h 2295"/>
                  <a:gd name="T76" fmla="*/ 2733 w 3053"/>
                  <a:gd name="T77" fmla="*/ 1004 h 2295"/>
                  <a:gd name="T78" fmla="*/ 2404 w 3053"/>
                  <a:gd name="T79" fmla="*/ 1003 h 2295"/>
                  <a:gd name="T80" fmla="*/ 2346 w 3053"/>
                  <a:gd name="T81" fmla="*/ 945 h 2295"/>
                  <a:gd name="T82" fmla="*/ 2404 w 3053"/>
                  <a:gd name="T83" fmla="*/ 886 h 2295"/>
                  <a:gd name="T84" fmla="*/ 2971 w 3053"/>
                  <a:gd name="T85" fmla="*/ 884 h 2295"/>
                  <a:gd name="T86" fmla="*/ 3051 w 3053"/>
                  <a:gd name="T87" fmla="*/ 804 h 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3" h="2295">
                    <a:moveTo>
                      <a:pt x="3051" y="804"/>
                    </a:moveTo>
                    <a:cubicBezTo>
                      <a:pt x="3049" y="761"/>
                      <a:pt x="3016" y="724"/>
                      <a:pt x="2971" y="724"/>
                    </a:cubicBezTo>
                    <a:cubicBezTo>
                      <a:pt x="2256" y="726"/>
                      <a:pt x="2256" y="726"/>
                      <a:pt x="2256" y="726"/>
                    </a:cubicBezTo>
                    <a:cubicBezTo>
                      <a:pt x="2220" y="726"/>
                      <a:pt x="2193" y="697"/>
                      <a:pt x="2191" y="661"/>
                    </a:cubicBezTo>
                    <a:cubicBezTo>
                      <a:pt x="2190" y="626"/>
                      <a:pt x="2222" y="596"/>
                      <a:pt x="2256" y="596"/>
                    </a:cubicBezTo>
                    <a:cubicBezTo>
                      <a:pt x="2662" y="596"/>
                      <a:pt x="2662" y="596"/>
                      <a:pt x="2662" y="596"/>
                    </a:cubicBezTo>
                    <a:cubicBezTo>
                      <a:pt x="2704" y="596"/>
                      <a:pt x="2744" y="560"/>
                      <a:pt x="2742" y="516"/>
                    </a:cubicBezTo>
                    <a:cubicBezTo>
                      <a:pt x="2740" y="473"/>
                      <a:pt x="2706" y="436"/>
                      <a:pt x="2662" y="436"/>
                    </a:cubicBezTo>
                    <a:cubicBezTo>
                      <a:pt x="2378" y="436"/>
                      <a:pt x="2378" y="436"/>
                      <a:pt x="2378" y="436"/>
                    </a:cubicBezTo>
                    <a:cubicBezTo>
                      <a:pt x="2168" y="171"/>
                      <a:pt x="1842" y="0"/>
                      <a:pt x="1477" y="0"/>
                    </a:cubicBezTo>
                    <a:cubicBezTo>
                      <a:pt x="843" y="0"/>
                      <a:pt x="330" y="514"/>
                      <a:pt x="330" y="1148"/>
                    </a:cubicBezTo>
                    <a:cubicBezTo>
                      <a:pt x="330" y="1249"/>
                      <a:pt x="343" y="1348"/>
                      <a:pt x="368" y="1442"/>
                    </a:cubicBezTo>
                    <a:cubicBezTo>
                      <a:pt x="243" y="1442"/>
                      <a:pt x="243" y="1442"/>
                      <a:pt x="243" y="1442"/>
                    </a:cubicBezTo>
                    <a:cubicBezTo>
                      <a:pt x="201" y="1442"/>
                      <a:pt x="161" y="1479"/>
                      <a:pt x="163" y="1522"/>
                    </a:cubicBezTo>
                    <a:cubicBezTo>
                      <a:pt x="165" y="1565"/>
                      <a:pt x="199" y="1602"/>
                      <a:pt x="243" y="1602"/>
                    </a:cubicBezTo>
                    <a:cubicBezTo>
                      <a:pt x="423" y="1602"/>
                      <a:pt x="423" y="1602"/>
                      <a:pt x="423" y="1602"/>
                    </a:cubicBezTo>
                    <a:cubicBezTo>
                      <a:pt x="423" y="1602"/>
                      <a:pt x="423" y="1602"/>
                      <a:pt x="424" y="1602"/>
                    </a:cubicBezTo>
                    <a:cubicBezTo>
                      <a:pt x="536" y="1602"/>
                      <a:pt x="536" y="1602"/>
                      <a:pt x="536" y="1602"/>
                    </a:cubicBezTo>
                    <a:cubicBezTo>
                      <a:pt x="560" y="1602"/>
                      <a:pt x="581" y="1623"/>
                      <a:pt x="581" y="1647"/>
                    </a:cubicBezTo>
                    <a:cubicBezTo>
                      <a:pt x="581" y="1671"/>
                      <a:pt x="560" y="1692"/>
                      <a:pt x="536" y="1692"/>
                    </a:cubicBezTo>
                    <a:cubicBezTo>
                      <a:pt x="467" y="1692"/>
                      <a:pt x="467" y="1692"/>
                      <a:pt x="467" y="1692"/>
                    </a:cubicBezTo>
                    <a:cubicBezTo>
                      <a:pt x="467" y="1692"/>
                      <a:pt x="467" y="1692"/>
                      <a:pt x="467" y="1692"/>
                    </a:cubicBezTo>
                    <a:cubicBezTo>
                      <a:pt x="82" y="1692"/>
                      <a:pt x="82" y="1692"/>
                      <a:pt x="82" y="1692"/>
                    </a:cubicBezTo>
                    <a:cubicBezTo>
                      <a:pt x="40" y="1692"/>
                      <a:pt x="0" y="1729"/>
                      <a:pt x="2" y="1772"/>
                    </a:cubicBezTo>
                    <a:cubicBezTo>
                      <a:pt x="4" y="1816"/>
                      <a:pt x="37" y="1852"/>
                      <a:pt x="82" y="1852"/>
                    </a:cubicBezTo>
                    <a:cubicBezTo>
                      <a:pt x="572" y="1852"/>
                      <a:pt x="572" y="1852"/>
                      <a:pt x="572" y="1852"/>
                    </a:cubicBezTo>
                    <a:cubicBezTo>
                      <a:pt x="572" y="1853"/>
                      <a:pt x="573" y="1853"/>
                      <a:pt x="573" y="1853"/>
                    </a:cubicBezTo>
                    <a:cubicBezTo>
                      <a:pt x="702" y="1853"/>
                      <a:pt x="702" y="1853"/>
                      <a:pt x="702" y="1853"/>
                    </a:cubicBezTo>
                    <a:cubicBezTo>
                      <a:pt x="728" y="1853"/>
                      <a:pt x="750" y="1875"/>
                      <a:pt x="750" y="1901"/>
                    </a:cubicBezTo>
                    <a:cubicBezTo>
                      <a:pt x="750" y="1927"/>
                      <a:pt x="728" y="1948"/>
                      <a:pt x="702" y="1948"/>
                    </a:cubicBezTo>
                    <a:cubicBezTo>
                      <a:pt x="589" y="1948"/>
                      <a:pt x="589" y="1948"/>
                      <a:pt x="589" y="1948"/>
                    </a:cubicBezTo>
                    <a:cubicBezTo>
                      <a:pt x="552" y="1956"/>
                      <a:pt x="521" y="1989"/>
                      <a:pt x="523" y="2027"/>
                    </a:cubicBezTo>
                    <a:cubicBezTo>
                      <a:pt x="525" y="2070"/>
                      <a:pt x="558" y="2107"/>
                      <a:pt x="603" y="2107"/>
                    </a:cubicBezTo>
                    <a:cubicBezTo>
                      <a:pt x="848" y="2107"/>
                      <a:pt x="848" y="2107"/>
                      <a:pt x="848" y="2107"/>
                    </a:cubicBezTo>
                    <a:cubicBezTo>
                      <a:pt x="1029" y="2226"/>
                      <a:pt x="1245" y="2295"/>
                      <a:pt x="1478" y="2295"/>
                    </a:cubicBezTo>
                    <a:cubicBezTo>
                      <a:pt x="2106" y="2295"/>
                      <a:pt x="2616" y="1790"/>
                      <a:pt x="2625" y="1164"/>
                    </a:cubicBezTo>
                    <a:cubicBezTo>
                      <a:pt x="2733" y="1164"/>
                      <a:pt x="2733" y="1164"/>
                      <a:pt x="2733" y="1164"/>
                    </a:cubicBezTo>
                    <a:cubicBezTo>
                      <a:pt x="2775" y="1164"/>
                      <a:pt x="2815" y="1128"/>
                      <a:pt x="2813" y="1084"/>
                    </a:cubicBezTo>
                    <a:cubicBezTo>
                      <a:pt x="2811" y="1041"/>
                      <a:pt x="2778" y="1004"/>
                      <a:pt x="2733" y="1004"/>
                    </a:cubicBezTo>
                    <a:cubicBezTo>
                      <a:pt x="2404" y="1003"/>
                      <a:pt x="2404" y="1003"/>
                      <a:pt x="2404" y="1003"/>
                    </a:cubicBezTo>
                    <a:cubicBezTo>
                      <a:pt x="2371" y="1003"/>
                      <a:pt x="2347" y="976"/>
                      <a:pt x="2346" y="945"/>
                    </a:cubicBezTo>
                    <a:cubicBezTo>
                      <a:pt x="2344" y="913"/>
                      <a:pt x="2374" y="886"/>
                      <a:pt x="2404" y="886"/>
                    </a:cubicBezTo>
                    <a:cubicBezTo>
                      <a:pt x="2971" y="884"/>
                      <a:pt x="2971" y="884"/>
                      <a:pt x="2971" y="884"/>
                    </a:cubicBezTo>
                    <a:cubicBezTo>
                      <a:pt x="3012" y="884"/>
                      <a:pt x="3053" y="847"/>
                      <a:pt x="3051" y="8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 noEditPoints="1"/>
              </p:cNvSpPr>
              <p:nvPr/>
            </p:nvSpPr>
            <p:spPr bwMode="auto">
              <a:xfrm>
                <a:off x="1513" y="2496"/>
                <a:ext cx="434" cy="251"/>
              </a:xfrm>
              <a:custGeom>
                <a:avLst/>
                <a:gdLst>
                  <a:gd name="T0" fmla="*/ 2743 w 2921"/>
                  <a:gd name="T1" fmla="*/ 160 h 1683"/>
                  <a:gd name="T2" fmla="*/ 2839 w 2921"/>
                  <a:gd name="T3" fmla="*/ 160 h 1683"/>
                  <a:gd name="T4" fmla="*/ 2919 w 2921"/>
                  <a:gd name="T5" fmla="*/ 80 h 1683"/>
                  <a:gd name="T6" fmla="*/ 2839 w 2921"/>
                  <a:gd name="T7" fmla="*/ 0 h 1683"/>
                  <a:gd name="T8" fmla="*/ 2743 w 2921"/>
                  <a:gd name="T9" fmla="*/ 0 h 1683"/>
                  <a:gd name="T10" fmla="*/ 2663 w 2921"/>
                  <a:gd name="T11" fmla="*/ 80 h 1683"/>
                  <a:gd name="T12" fmla="*/ 2743 w 2921"/>
                  <a:gd name="T13" fmla="*/ 160 h 1683"/>
                  <a:gd name="T14" fmla="*/ 82 w 2921"/>
                  <a:gd name="T15" fmla="*/ 1523 h 1683"/>
                  <a:gd name="T16" fmla="*/ 2 w 2921"/>
                  <a:gd name="T17" fmla="*/ 1603 h 1683"/>
                  <a:gd name="T18" fmla="*/ 82 w 2921"/>
                  <a:gd name="T19" fmla="*/ 1683 h 1683"/>
                  <a:gd name="T20" fmla="*/ 162 w 2921"/>
                  <a:gd name="T21" fmla="*/ 1603 h 1683"/>
                  <a:gd name="T22" fmla="*/ 82 w 2921"/>
                  <a:gd name="T23" fmla="*/ 1523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21" h="1683">
                    <a:moveTo>
                      <a:pt x="2743" y="160"/>
                    </a:moveTo>
                    <a:cubicBezTo>
                      <a:pt x="2839" y="160"/>
                      <a:pt x="2839" y="160"/>
                      <a:pt x="2839" y="160"/>
                    </a:cubicBezTo>
                    <a:cubicBezTo>
                      <a:pt x="2881" y="160"/>
                      <a:pt x="2921" y="123"/>
                      <a:pt x="2919" y="80"/>
                    </a:cubicBezTo>
                    <a:cubicBezTo>
                      <a:pt x="2917" y="36"/>
                      <a:pt x="2884" y="0"/>
                      <a:pt x="2839" y="0"/>
                    </a:cubicBezTo>
                    <a:cubicBezTo>
                      <a:pt x="2743" y="0"/>
                      <a:pt x="2743" y="0"/>
                      <a:pt x="2743" y="0"/>
                    </a:cubicBezTo>
                    <a:cubicBezTo>
                      <a:pt x="2701" y="0"/>
                      <a:pt x="2661" y="36"/>
                      <a:pt x="2663" y="80"/>
                    </a:cubicBezTo>
                    <a:cubicBezTo>
                      <a:pt x="2665" y="123"/>
                      <a:pt x="2698" y="160"/>
                      <a:pt x="2743" y="160"/>
                    </a:cubicBezTo>
                    <a:close/>
                    <a:moveTo>
                      <a:pt x="82" y="1523"/>
                    </a:moveTo>
                    <a:cubicBezTo>
                      <a:pt x="40" y="1523"/>
                      <a:pt x="0" y="1560"/>
                      <a:pt x="2" y="1603"/>
                    </a:cubicBezTo>
                    <a:cubicBezTo>
                      <a:pt x="4" y="1646"/>
                      <a:pt x="37" y="1683"/>
                      <a:pt x="82" y="1683"/>
                    </a:cubicBezTo>
                    <a:cubicBezTo>
                      <a:pt x="124" y="1683"/>
                      <a:pt x="164" y="1646"/>
                      <a:pt x="162" y="1603"/>
                    </a:cubicBezTo>
                    <a:cubicBezTo>
                      <a:pt x="160" y="1560"/>
                      <a:pt x="126" y="1523"/>
                      <a:pt x="82" y="15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50" name="文本框 49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88126" y="5249863"/>
            <a:ext cx="3563016" cy="977381"/>
            <a:chOff x="6588126" y="5249863"/>
            <a:chExt cx="3563016" cy="977381"/>
          </a:xfrm>
        </p:grpSpPr>
        <p:sp>
          <p:nvSpPr>
            <p:cNvPr id="53" name="文本框 52"/>
            <p:cNvSpPr txBox="1"/>
            <p:nvPr/>
          </p:nvSpPr>
          <p:spPr>
            <a:xfrm>
              <a:off x="7552935" y="5329873"/>
              <a:ext cx="2598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研究展望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7456085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552935" y="5857912"/>
              <a:ext cx="2083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Research Prospect</a:t>
              </a:r>
              <a:endParaRPr lang="zh-CN" altLang="en-US"/>
            </a:p>
          </p:txBody>
        </p:sp>
        <p:sp>
          <p:nvSpPr>
            <p:cNvPr id="84" name="Freeform 22"/>
            <p:cNvSpPr>
              <a:spLocks noEditPoints="1"/>
            </p:cNvSpPr>
            <p:nvPr/>
          </p:nvSpPr>
          <p:spPr bwMode="auto">
            <a:xfrm>
              <a:off x="6588126" y="5249863"/>
              <a:ext cx="723900" cy="868362"/>
            </a:xfrm>
            <a:custGeom>
              <a:avLst/>
              <a:gdLst>
                <a:gd name="T0" fmla="*/ 608 w 2388"/>
                <a:gd name="T1" fmla="*/ 348 h 2867"/>
                <a:gd name="T2" fmla="*/ 578 w 2388"/>
                <a:gd name="T3" fmla="*/ 200 h 2867"/>
                <a:gd name="T4" fmla="*/ 495 w 2388"/>
                <a:gd name="T5" fmla="*/ 248 h 2867"/>
                <a:gd name="T6" fmla="*/ 79 w 2388"/>
                <a:gd name="T7" fmla="*/ 664 h 2867"/>
                <a:gd name="T8" fmla="*/ 31 w 2388"/>
                <a:gd name="T9" fmla="*/ 747 h 2867"/>
                <a:gd name="T10" fmla="*/ 179 w 2388"/>
                <a:gd name="T11" fmla="*/ 777 h 2867"/>
                <a:gd name="T12" fmla="*/ 79 w 2388"/>
                <a:gd name="T13" fmla="*/ 664 h 2867"/>
                <a:gd name="T14" fmla="*/ 190 w 2388"/>
                <a:gd name="T15" fmla="*/ 1386 h 2867"/>
                <a:gd name="T16" fmla="*/ 668 w 2388"/>
                <a:gd name="T17" fmla="*/ 2342 h 2867"/>
                <a:gd name="T18" fmla="*/ 1528 w 2388"/>
                <a:gd name="T19" fmla="*/ 2533 h 2867"/>
                <a:gd name="T20" fmla="*/ 1719 w 2388"/>
                <a:gd name="T21" fmla="*/ 2237 h 2867"/>
                <a:gd name="T22" fmla="*/ 1194 w 2388"/>
                <a:gd name="T23" fmla="*/ 382 h 2867"/>
                <a:gd name="T24" fmla="*/ 1624 w 2388"/>
                <a:gd name="T25" fmla="*/ 2246 h 2867"/>
                <a:gd name="T26" fmla="*/ 955 w 2388"/>
                <a:gd name="T27" fmla="*/ 2437 h 2867"/>
                <a:gd name="T28" fmla="*/ 764 w 2388"/>
                <a:gd name="T29" fmla="*/ 2181 h 2867"/>
                <a:gd name="T30" fmla="*/ 1194 w 2388"/>
                <a:gd name="T31" fmla="*/ 478 h 2867"/>
                <a:gd name="T32" fmla="*/ 1624 w 2388"/>
                <a:gd name="T33" fmla="*/ 2181 h 2867"/>
                <a:gd name="T34" fmla="*/ 1242 w 2388"/>
                <a:gd name="T35" fmla="*/ 143 h 2867"/>
                <a:gd name="T36" fmla="*/ 1194 w 2388"/>
                <a:gd name="T37" fmla="*/ 0 h 2867"/>
                <a:gd name="T38" fmla="*/ 1146 w 2388"/>
                <a:gd name="T39" fmla="*/ 143 h 2867"/>
                <a:gd name="T40" fmla="*/ 1911 w 2388"/>
                <a:gd name="T41" fmla="*/ 1290 h 2867"/>
                <a:gd name="T42" fmla="*/ 1911 w 2388"/>
                <a:gd name="T43" fmla="*/ 1386 h 2867"/>
                <a:gd name="T44" fmla="*/ 1911 w 2388"/>
                <a:gd name="T45" fmla="*/ 1290 h 2867"/>
                <a:gd name="T46" fmla="*/ 1146 w 2388"/>
                <a:gd name="T47" fmla="*/ 669 h 2867"/>
                <a:gd name="T48" fmla="*/ 1195 w 2388"/>
                <a:gd name="T49" fmla="*/ 717 h 2867"/>
                <a:gd name="T50" fmla="*/ 1945 w 2388"/>
                <a:gd name="T51" fmla="*/ 1243 h 2867"/>
                <a:gd name="T52" fmla="*/ 1481 w 2388"/>
                <a:gd name="T53" fmla="*/ 2628 h 2867"/>
                <a:gd name="T54" fmla="*/ 859 w 2388"/>
                <a:gd name="T55" fmla="*/ 2676 h 2867"/>
                <a:gd name="T56" fmla="*/ 1481 w 2388"/>
                <a:gd name="T57" fmla="*/ 2724 h 2867"/>
                <a:gd name="T58" fmla="*/ 1481 w 2388"/>
                <a:gd name="T59" fmla="*/ 2628 h 2867"/>
                <a:gd name="T60" fmla="*/ 2309 w 2388"/>
                <a:gd name="T61" fmla="*/ 664 h 2867"/>
                <a:gd name="T62" fmla="*/ 2209 w 2388"/>
                <a:gd name="T63" fmla="*/ 777 h 2867"/>
                <a:gd name="T64" fmla="*/ 2357 w 2388"/>
                <a:gd name="T65" fmla="*/ 747 h 2867"/>
                <a:gd name="T66" fmla="*/ 1845 w 2388"/>
                <a:gd name="T67" fmla="*/ 331 h 2867"/>
                <a:gd name="T68" fmla="*/ 1875 w 2388"/>
                <a:gd name="T69" fmla="*/ 183 h 2867"/>
                <a:gd name="T70" fmla="*/ 1762 w 2388"/>
                <a:gd name="T71" fmla="*/ 283 h 2867"/>
                <a:gd name="T72" fmla="*/ 1845 w 2388"/>
                <a:gd name="T73" fmla="*/ 331 h 2867"/>
                <a:gd name="T74" fmla="*/ 1003 w 2388"/>
                <a:gd name="T75" fmla="*/ 2772 h 2867"/>
                <a:gd name="T76" fmla="*/ 1003 w 2388"/>
                <a:gd name="T77" fmla="*/ 2867 h 2867"/>
                <a:gd name="T78" fmla="*/ 1433 w 2388"/>
                <a:gd name="T79" fmla="*/ 2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8" h="2867">
                  <a:moveTo>
                    <a:pt x="543" y="331"/>
                  </a:moveTo>
                  <a:cubicBezTo>
                    <a:pt x="556" y="353"/>
                    <a:pt x="585" y="361"/>
                    <a:pt x="608" y="348"/>
                  </a:cubicBezTo>
                  <a:cubicBezTo>
                    <a:pt x="631" y="335"/>
                    <a:pt x="639" y="306"/>
                    <a:pt x="625" y="283"/>
                  </a:cubicBezTo>
                  <a:cubicBezTo>
                    <a:pt x="578" y="200"/>
                    <a:pt x="578" y="200"/>
                    <a:pt x="578" y="200"/>
                  </a:cubicBezTo>
                  <a:cubicBezTo>
                    <a:pt x="565" y="177"/>
                    <a:pt x="535" y="169"/>
                    <a:pt x="512" y="183"/>
                  </a:cubicBezTo>
                  <a:cubicBezTo>
                    <a:pt x="489" y="196"/>
                    <a:pt x="482" y="225"/>
                    <a:pt x="495" y="248"/>
                  </a:cubicBezTo>
                  <a:cubicBezTo>
                    <a:pt x="543" y="331"/>
                    <a:pt x="543" y="331"/>
                    <a:pt x="543" y="331"/>
                  </a:cubicBezTo>
                  <a:close/>
                  <a:moveTo>
                    <a:pt x="79" y="664"/>
                  </a:moveTo>
                  <a:cubicBezTo>
                    <a:pt x="56" y="651"/>
                    <a:pt x="27" y="659"/>
                    <a:pt x="13" y="682"/>
                  </a:cubicBezTo>
                  <a:cubicBezTo>
                    <a:pt x="0" y="705"/>
                    <a:pt x="8" y="734"/>
                    <a:pt x="31" y="747"/>
                  </a:cubicBezTo>
                  <a:cubicBezTo>
                    <a:pt x="114" y="795"/>
                    <a:pt x="114" y="795"/>
                    <a:pt x="114" y="795"/>
                  </a:cubicBezTo>
                  <a:cubicBezTo>
                    <a:pt x="136" y="808"/>
                    <a:pt x="166" y="800"/>
                    <a:pt x="179" y="777"/>
                  </a:cubicBezTo>
                  <a:cubicBezTo>
                    <a:pt x="192" y="754"/>
                    <a:pt x="184" y="725"/>
                    <a:pt x="161" y="712"/>
                  </a:cubicBezTo>
                  <a:cubicBezTo>
                    <a:pt x="79" y="664"/>
                    <a:pt x="79" y="664"/>
                    <a:pt x="79" y="664"/>
                  </a:cubicBezTo>
                  <a:close/>
                  <a:moveTo>
                    <a:pt x="1194" y="382"/>
                  </a:moveTo>
                  <a:cubicBezTo>
                    <a:pt x="640" y="382"/>
                    <a:pt x="190" y="832"/>
                    <a:pt x="190" y="1386"/>
                  </a:cubicBezTo>
                  <a:cubicBezTo>
                    <a:pt x="190" y="1747"/>
                    <a:pt x="382" y="2060"/>
                    <a:pt x="668" y="2237"/>
                  </a:cubicBezTo>
                  <a:cubicBezTo>
                    <a:pt x="668" y="2342"/>
                    <a:pt x="668" y="2342"/>
                    <a:pt x="668" y="2342"/>
                  </a:cubicBezTo>
                  <a:cubicBezTo>
                    <a:pt x="668" y="2447"/>
                    <a:pt x="754" y="2533"/>
                    <a:pt x="859" y="2533"/>
                  </a:cubicBezTo>
                  <a:cubicBezTo>
                    <a:pt x="1528" y="2533"/>
                    <a:pt x="1528" y="2533"/>
                    <a:pt x="1528" y="2533"/>
                  </a:cubicBezTo>
                  <a:cubicBezTo>
                    <a:pt x="1634" y="2533"/>
                    <a:pt x="1719" y="2447"/>
                    <a:pt x="1719" y="2342"/>
                  </a:cubicBezTo>
                  <a:cubicBezTo>
                    <a:pt x="1719" y="2237"/>
                    <a:pt x="1719" y="2237"/>
                    <a:pt x="1719" y="2237"/>
                  </a:cubicBezTo>
                  <a:cubicBezTo>
                    <a:pt x="2005" y="2060"/>
                    <a:pt x="2197" y="1747"/>
                    <a:pt x="2197" y="1386"/>
                  </a:cubicBezTo>
                  <a:cubicBezTo>
                    <a:pt x="2197" y="831"/>
                    <a:pt x="1748" y="382"/>
                    <a:pt x="1194" y="382"/>
                  </a:cubicBezTo>
                  <a:close/>
                  <a:moveTo>
                    <a:pt x="1624" y="2181"/>
                  </a:moveTo>
                  <a:cubicBezTo>
                    <a:pt x="1624" y="2246"/>
                    <a:pt x="1624" y="2246"/>
                    <a:pt x="1624" y="2246"/>
                  </a:cubicBezTo>
                  <a:cubicBezTo>
                    <a:pt x="1624" y="2352"/>
                    <a:pt x="1538" y="2437"/>
                    <a:pt x="1433" y="2437"/>
                  </a:cubicBezTo>
                  <a:cubicBezTo>
                    <a:pt x="955" y="2437"/>
                    <a:pt x="955" y="2437"/>
                    <a:pt x="955" y="2437"/>
                  </a:cubicBezTo>
                  <a:cubicBezTo>
                    <a:pt x="849" y="2437"/>
                    <a:pt x="764" y="2351"/>
                    <a:pt x="764" y="2246"/>
                  </a:cubicBezTo>
                  <a:cubicBezTo>
                    <a:pt x="764" y="2181"/>
                    <a:pt x="764" y="2181"/>
                    <a:pt x="764" y="2181"/>
                  </a:cubicBezTo>
                  <a:cubicBezTo>
                    <a:pt x="481" y="2027"/>
                    <a:pt x="286" y="1731"/>
                    <a:pt x="286" y="1386"/>
                  </a:cubicBezTo>
                  <a:cubicBezTo>
                    <a:pt x="286" y="884"/>
                    <a:pt x="693" y="478"/>
                    <a:pt x="1194" y="478"/>
                  </a:cubicBezTo>
                  <a:cubicBezTo>
                    <a:pt x="1695" y="478"/>
                    <a:pt x="2102" y="884"/>
                    <a:pt x="2102" y="1386"/>
                  </a:cubicBezTo>
                  <a:cubicBezTo>
                    <a:pt x="2102" y="1731"/>
                    <a:pt x="1907" y="2027"/>
                    <a:pt x="1624" y="2181"/>
                  </a:cubicBezTo>
                  <a:close/>
                  <a:moveTo>
                    <a:pt x="1194" y="191"/>
                  </a:moveTo>
                  <a:cubicBezTo>
                    <a:pt x="1220" y="191"/>
                    <a:pt x="1242" y="170"/>
                    <a:pt x="1242" y="143"/>
                  </a:cubicBezTo>
                  <a:cubicBezTo>
                    <a:pt x="1242" y="48"/>
                    <a:pt x="1242" y="48"/>
                    <a:pt x="1242" y="48"/>
                  </a:cubicBezTo>
                  <a:cubicBezTo>
                    <a:pt x="1242" y="21"/>
                    <a:pt x="1220" y="0"/>
                    <a:pt x="1194" y="0"/>
                  </a:cubicBezTo>
                  <a:cubicBezTo>
                    <a:pt x="1167" y="0"/>
                    <a:pt x="1146" y="21"/>
                    <a:pt x="1146" y="48"/>
                  </a:cubicBezTo>
                  <a:cubicBezTo>
                    <a:pt x="1146" y="143"/>
                    <a:pt x="1146" y="143"/>
                    <a:pt x="1146" y="143"/>
                  </a:cubicBezTo>
                  <a:cubicBezTo>
                    <a:pt x="1146" y="170"/>
                    <a:pt x="1167" y="191"/>
                    <a:pt x="1194" y="191"/>
                  </a:cubicBezTo>
                  <a:close/>
                  <a:moveTo>
                    <a:pt x="1911" y="1290"/>
                  </a:moveTo>
                  <a:cubicBezTo>
                    <a:pt x="1884" y="1290"/>
                    <a:pt x="1863" y="1312"/>
                    <a:pt x="1863" y="1338"/>
                  </a:cubicBezTo>
                  <a:cubicBezTo>
                    <a:pt x="1863" y="1364"/>
                    <a:pt x="1884" y="1386"/>
                    <a:pt x="1911" y="1386"/>
                  </a:cubicBezTo>
                  <a:cubicBezTo>
                    <a:pt x="1937" y="1386"/>
                    <a:pt x="1958" y="1364"/>
                    <a:pt x="1958" y="1338"/>
                  </a:cubicBezTo>
                  <a:cubicBezTo>
                    <a:pt x="1958" y="1312"/>
                    <a:pt x="1937" y="1290"/>
                    <a:pt x="1911" y="1290"/>
                  </a:cubicBezTo>
                  <a:close/>
                  <a:moveTo>
                    <a:pt x="1194" y="621"/>
                  </a:moveTo>
                  <a:cubicBezTo>
                    <a:pt x="1167" y="621"/>
                    <a:pt x="1146" y="642"/>
                    <a:pt x="1146" y="669"/>
                  </a:cubicBezTo>
                  <a:cubicBezTo>
                    <a:pt x="1146" y="695"/>
                    <a:pt x="1167" y="717"/>
                    <a:pt x="1194" y="717"/>
                  </a:cubicBezTo>
                  <a:cubicBezTo>
                    <a:pt x="1194" y="717"/>
                    <a:pt x="1195" y="717"/>
                    <a:pt x="1195" y="717"/>
                  </a:cubicBezTo>
                  <a:cubicBezTo>
                    <a:pt x="1515" y="717"/>
                    <a:pt x="1782" y="942"/>
                    <a:pt x="1848" y="1243"/>
                  </a:cubicBezTo>
                  <a:cubicBezTo>
                    <a:pt x="1945" y="1243"/>
                    <a:pt x="1945" y="1243"/>
                    <a:pt x="1945" y="1243"/>
                  </a:cubicBezTo>
                  <a:cubicBezTo>
                    <a:pt x="1878" y="889"/>
                    <a:pt x="1567" y="621"/>
                    <a:pt x="1194" y="621"/>
                  </a:cubicBezTo>
                  <a:close/>
                  <a:moveTo>
                    <a:pt x="1481" y="2628"/>
                  </a:moveTo>
                  <a:cubicBezTo>
                    <a:pt x="907" y="2628"/>
                    <a:pt x="907" y="2628"/>
                    <a:pt x="907" y="2628"/>
                  </a:cubicBezTo>
                  <a:cubicBezTo>
                    <a:pt x="881" y="2628"/>
                    <a:pt x="859" y="2649"/>
                    <a:pt x="859" y="2676"/>
                  </a:cubicBezTo>
                  <a:cubicBezTo>
                    <a:pt x="859" y="2702"/>
                    <a:pt x="881" y="2724"/>
                    <a:pt x="907" y="2724"/>
                  </a:cubicBezTo>
                  <a:cubicBezTo>
                    <a:pt x="1481" y="2724"/>
                    <a:pt x="1481" y="2724"/>
                    <a:pt x="1481" y="2724"/>
                  </a:cubicBezTo>
                  <a:cubicBezTo>
                    <a:pt x="1507" y="2724"/>
                    <a:pt x="1528" y="2702"/>
                    <a:pt x="1528" y="2676"/>
                  </a:cubicBezTo>
                  <a:cubicBezTo>
                    <a:pt x="1528" y="2650"/>
                    <a:pt x="1507" y="2628"/>
                    <a:pt x="1481" y="2628"/>
                  </a:cubicBezTo>
                  <a:close/>
                  <a:moveTo>
                    <a:pt x="2374" y="682"/>
                  </a:moveTo>
                  <a:cubicBezTo>
                    <a:pt x="2361" y="659"/>
                    <a:pt x="2332" y="651"/>
                    <a:pt x="2309" y="664"/>
                  </a:cubicBezTo>
                  <a:cubicBezTo>
                    <a:pt x="2226" y="712"/>
                    <a:pt x="2226" y="712"/>
                    <a:pt x="2226" y="712"/>
                  </a:cubicBezTo>
                  <a:cubicBezTo>
                    <a:pt x="2203" y="725"/>
                    <a:pt x="2196" y="754"/>
                    <a:pt x="2209" y="777"/>
                  </a:cubicBezTo>
                  <a:cubicBezTo>
                    <a:pt x="2222" y="800"/>
                    <a:pt x="2251" y="808"/>
                    <a:pt x="2274" y="795"/>
                  </a:cubicBezTo>
                  <a:cubicBezTo>
                    <a:pt x="2357" y="747"/>
                    <a:pt x="2357" y="747"/>
                    <a:pt x="2357" y="747"/>
                  </a:cubicBezTo>
                  <a:cubicBezTo>
                    <a:pt x="2380" y="734"/>
                    <a:pt x="2388" y="705"/>
                    <a:pt x="2374" y="682"/>
                  </a:cubicBezTo>
                  <a:close/>
                  <a:moveTo>
                    <a:pt x="1845" y="331"/>
                  </a:moveTo>
                  <a:cubicBezTo>
                    <a:pt x="1893" y="248"/>
                    <a:pt x="1893" y="248"/>
                    <a:pt x="1893" y="248"/>
                  </a:cubicBezTo>
                  <a:cubicBezTo>
                    <a:pt x="1906" y="225"/>
                    <a:pt x="1898" y="196"/>
                    <a:pt x="1875" y="183"/>
                  </a:cubicBezTo>
                  <a:cubicBezTo>
                    <a:pt x="1853" y="170"/>
                    <a:pt x="1823" y="177"/>
                    <a:pt x="1810" y="200"/>
                  </a:cubicBezTo>
                  <a:cubicBezTo>
                    <a:pt x="1762" y="283"/>
                    <a:pt x="1762" y="283"/>
                    <a:pt x="1762" y="283"/>
                  </a:cubicBezTo>
                  <a:cubicBezTo>
                    <a:pt x="1749" y="306"/>
                    <a:pt x="1757" y="335"/>
                    <a:pt x="1780" y="348"/>
                  </a:cubicBezTo>
                  <a:cubicBezTo>
                    <a:pt x="1803" y="361"/>
                    <a:pt x="1832" y="353"/>
                    <a:pt x="1845" y="331"/>
                  </a:cubicBezTo>
                  <a:close/>
                  <a:moveTo>
                    <a:pt x="1385" y="2772"/>
                  </a:moveTo>
                  <a:cubicBezTo>
                    <a:pt x="1003" y="2772"/>
                    <a:pt x="1003" y="2772"/>
                    <a:pt x="1003" y="2772"/>
                  </a:cubicBezTo>
                  <a:cubicBezTo>
                    <a:pt x="976" y="2772"/>
                    <a:pt x="955" y="2793"/>
                    <a:pt x="955" y="2819"/>
                  </a:cubicBezTo>
                  <a:cubicBezTo>
                    <a:pt x="955" y="2846"/>
                    <a:pt x="976" y="2867"/>
                    <a:pt x="1003" y="2867"/>
                  </a:cubicBezTo>
                  <a:cubicBezTo>
                    <a:pt x="1385" y="2867"/>
                    <a:pt x="1385" y="2867"/>
                    <a:pt x="1385" y="2867"/>
                  </a:cubicBezTo>
                  <a:cubicBezTo>
                    <a:pt x="1412" y="2867"/>
                    <a:pt x="1433" y="2846"/>
                    <a:pt x="1433" y="2819"/>
                  </a:cubicBezTo>
                  <a:cubicBezTo>
                    <a:pt x="1433" y="2793"/>
                    <a:pt x="1411" y="2772"/>
                    <a:pt x="1385" y="2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3248272" cy="1795536"/>
            <a:chOff x="215899" y="1943100"/>
            <a:chExt cx="3248272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组合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324827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签名可</a:t>
              </a:r>
              <a:r>
                <a:rPr lang="zh-CN" altLang="en-US" sz="1400" dirty="0" smtClean="0"/>
                <a:t>组合的结构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易组合易</a:t>
              </a:r>
              <a:r>
                <a:rPr lang="zh-CN" altLang="en-US" sz="1400" dirty="0" smtClean="0"/>
                <a:t>拆分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zh-CN" altLang="en-US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</a:t>
              </a:r>
              <a:r>
                <a:rPr lang="zh-CN" altLang="en-US" sz="1400" dirty="0" smtClean="0"/>
                <a:t>安全</a:t>
              </a:r>
              <a:endParaRPr lang="en-US" altLang="zh-CN" sz="1400" dirty="0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208" y="1046752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722799" y="1298300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799" y="1298300"/>
                <a:ext cx="594202" cy="276999"/>
              </a:xfrm>
              <a:prstGeom prst="rect">
                <a:avLst/>
              </a:prstGeom>
              <a:blipFill>
                <a:blip r:embed="rId3"/>
                <a:stretch>
                  <a:fillRect l="-8247" r="-412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965036" y="1368234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36" y="1368234"/>
                <a:ext cx="7614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045431" y="1264759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431" y="1264759"/>
                <a:ext cx="1015727" cy="276999"/>
              </a:xfrm>
              <a:prstGeom prst="rect">
                <a:avLst/>
              </a:prstGeom>
              <a:blipFill>
                <a:blip r:embed="rId5"/>
                <a:stretch>
                  <a:fillRect l="-2410" r="-722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4642339" y="712177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487747" y="2253085"/>
                <a:ext cx="4759188" cy="122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𝑥𝐺</m:t>
                      </m:r>
                    </m:oMath>
                  </m:oMathPara>
                </a14:m>
                <a:endParaRPr lang="en-US" altLang="zh-CN" sz="20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ECDSA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ECDSA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Vrfy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𝑟𝑥𝐺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𝑘𝐺</m:t>
                      </m:r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47" y="2253085"/>
                <a:ext cx="4759188" cy="1226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59139" y="3918562"/>
                <a:ext cx="6749155" cy="1896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cECDSA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cECDSA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Vrfy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39" y="3918562"/>
                <a:ext cx="6749155" cy="1896417"/>
              </a:xfrm>
              <a:prstGeom prst="rect">
                <a:avLst/>
              </a:prstGeom>
              <a:blipFill>
                <a:blip r:embed="rId7"/>
                <a:stretch>
                  <a:fillRect b="-4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 rot="5400000">
                <a:off x="8030750" y="3284902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30750" y="3284902"/>
                <a:ext cx="60593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10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3248272" cy="1795536"/>
            <a:chOff x="215899" y="1943100"/>
            <a:chExt cx="3248272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组合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324827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签名可</a:t>
              </a:r>
              <a:r>
                <a:rPr lang="zh-CN" altLang="en-US" sz="1400" dirty="0" smtClean="0"/>
                <a:t>组合的结构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易组合易</a:t>
              </a:r>
              <a:r>
                <a:rPr lang="zh-CN" altLang="en-US" sz="1400" dirty="0" smtClean="0"/>
                <a:t>拆分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zh-CN" altLang="en-US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</a:t>
              </a:r>
              <a:r>
                <a:rPr lang="zh-CN" altLang="en-US" sz="1400" dirty="0" smtClean="0"/>
                <a:t>安全</a:t>
              </a:r>
              <a:endParaRPr lang="en-US" altLang="zh-CN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5900" y="3985814"/>
            <a:ext cx="3248270" cy="2226423"/>
            <a:chOff x="215899" y="1943100"/>
            <a:chExt cx="3248270" cy="2226423"/>
          </a:xfrm>
        </p:grpSpPr>
        <p:sp>
          <p:nvSpPr>
            <p:cNvPr id="16" name="矩形 1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两方签名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5899" y="2569085"/>
              <a:ext cx="324827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基于组合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构造两方</a:t>
              </a:r>
              <a:r>
                <a:rPr lang="zh-CN" altLang="en-US" sz="1400" dirty="0" smtClean="0"/>
                <a:t>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可证明安全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参与</a:t>
              </a:r>
              <a:r>
                <a:rPr lang="zh-CN" altLang="en-US" sz="1400" dirty="0" smtClean="0"/>
                <a:t>方签名</a:t>
              </a:r>
              <a:r>
                <a:rPr lang="zh-CN" altLang="en-US" sz="1400" dirty="0"/>
                <a:t>分享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原</a:t>
              </a: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相似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避免复杂</a:t>
              </a:r>
              <a:r>
                <a:rPr lang="en-US" altLang="zh-CN" sz="1400" dirty="0" smtClean="0"/>
                <a:t>MPC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零</a:t>
              </a:r>
              <a:r>
                <a:rPr lang="zh-CN" altLang="en-US" sz="1400" dirty="0" smtClean="0"/>
                <a:t>知识证明</a:t>
              </a:r>
              <a:endParaRPr lang="en-US" altLang="zh-CN" sz="1400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78" y="966217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851862" y="1238321"/>
                <a:ext cx="921150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862" y="1238321"/>
                <a:ext cx="921150" cy="538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613751" y="858953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858953"/>
                <a:ext cx="704167" cy="276999"/>
              </a:xfrm>
              <a:prstGeom prst="rect">
                <a:avLst/>
              </a:prstGeom>
              <a:blipFill>
                <a:blip r:embed="rId4"/>
                <a:stretch>
                  <a:fillRect l="-3448" r="-25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613751" y="1571738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1571738"/>
                <a:ext cx="720069" cy="276999"/>
              </a:xfrm>
              <a:prstGeom prst="rect">
                <a:avLst/>
              </a:prstGeom>
              <a:blipFill>
                <a:blip r:embed="rId5"/>
                <a:stretch>
                  <a:fillRect l="-3390" r="-339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1082999" y="1173190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999" y="1173190"/>
                <a:ext cx="1015727" cy="276999"/>
              </a:xfrm>
              <a:prstGeom prst="rect">
                <a:avLst/>
              </a:prstGeom>
              <a:blipFill>
                <a:blip r:embed="rId6"/>
                <a:stretch>
                  <a:fillRect l="-2395" r="-65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562" y="981451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718153" y="1232999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53" y="1232999"/>
                <a:ext cx="594202" cy="276999"/>
              </a:xfrm>
              <a:prstGeom prst="rect">
                <a:avLst/>
              </a:prstGeom>
              <a:blipFill>
                <a:blip r:embed="rId8"/>
                <a:stretch>
                  <a:fillRect l="-8247" r="-412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960390" y="1302933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90" y="1302933"/>
                <a:ext cx="7614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040785" y="1199458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85" y="1199458"/>
                <a:ext cx="1015727" cy="276999"/>
              </a:xfrm>
              <a:prstGeom prst="rect">
                <a:avLst/>
              </a:prstGeom>
              <a:blipFill>
                <a:blip r:embed="rId10"/>
                <a:stretch>
                  <a:fillRect l="-2395" r="-658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117321" y="1217794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21" y="1217794"/>
                <a:ext cx="60593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4642339" y="712177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376370" y="2315758"/>
                <a:ext cx="6584623" cy="3297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?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70" y="2315758"/>
                <a:ext cx="6584623" cy="3297826"/>
              </a:xfrm>
              <a:prstGeom prst="rect">
                <a:avLst/>
              </a:prstGeom>
              <a:blipFill>
                <a:blip r:embed="rId12"/>
                <a:stretch>
                  <a:fillRect b="-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 rot="5400000">
                <a:off x="8117320" y="2907638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7320" y="2907638"/>
                <a:ext cx="605935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8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3248272" cy="1795536"/>
            <a:chOff x="215899" y="1943100"/>
            <a:chExt cx="3248272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组合</a:t>
              </a:r>
              <a:r>
                <a:rPr lang="en-US" altLang="zh-CN" sz="2400" b="1" dirty="0"/>
                <a:t>ECDSA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324827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签名可</a:t>
              </a:r>
              <a:r>
                <a:rPr lang="zh-CN" altLang="en-US" sz="1400" dirty="0" smtClean="0"/>
                <a:t>组合的结构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易组合易</a:t>
              </a:r>
              <a:r>
                <a:rPr lang="zh-CN" altLang="en-US" sz="1400" dirty="0" smtClean="0"/>
                <a:t>拆分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zh-CN" altLang="en-US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</a:t>
              </a:r>
              <a:r>
                <a:rPr lang="zh-CN" altLang="en-US" sz="1400" dirty="0" smtClean="0"/>
                <a:t>安全</a:t>
              </a:r>
              <a:endParaRPr lang="en-US" altLang="zh-CN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5900" y="3985814"/>
            <a:ext cx="3248270" cy="2226423"/>
            <a:chOff x="215899" y="1943100"/>
            <a:chExt cx="3248270" cy="2226423"/>
          </a:xfrm>
        </p:grpSpPr>
        <p:sp>
          <p:nvSpPr>
            <p:cNvPr id="16" name="矩形 1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两方签名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5899" y="2569085"/>
              <a:ext cx="324827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基于组合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构造两方</a:t>
              </a:r>
              <a:r>
                <a:rPr lang="zh-CN" altLang="en-US" sz="1400" dirty="0" smtClean="0"/>
                <a:t>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可证明安全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参与</a:t>
              </a:r>
              <a:r>
                <a:rPr lang="zh-CN" altLang="en-US" sz="1400" dirty="0" smtClean="0"/>
                <a:t>方签名</a:t>
              </a:r>
              <a:r>
                <a:rPr lang="zh-CN" altLang="en-US" sz="1400" dirty="0"/>
                <a:t>分享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原</a:t>
              </a: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相似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避免复杂</a:t>
              </a:r>
              <a:r>
                <a:rPr lang="en-US" altLang="zh-CN" sz="1400" dirty="0" smtClean="0"/>
                <a:t>MPC</a:t>
              </a:r>
              <a:r>
                <a:rPr lang="zh-CN" altLang="en-US" sz="1400" dirty="0" smtClean="0"/>
                <a:t>和</a:t>
              </a:r>
              <a:r>
                <a:rPr lang="zh-CN" altLang="en-US" sz="1400" dirty="0"/>
                <a:t>零</a:t>
              </a:r>
              <a:r>
                <a:rPr lang="zh-CN" altLang="en-US" sz="1400" dirty="0" smtClean="0"/>
                <a:t>知识证明</a:t>
              </a:r>
              <a:endParaRPr lang="en-US" altLang="zh-CN" sz="1400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78" y="966217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851862" y="1238321"/>
                <a:ext cx="921150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862" y="1238321"/>
                <a:ext cx="921150" cy="538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613751" y="858953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858953"/>
                <a:ext cx="704167" cy="276999"/>
              </a:xfrm>
              <a:prstGeom prst="rect">
                <a:avLst/>
              </a:prstGeom>
              <a:blipFill>
                <a:blip r:embed="rId4"/>
                <a:stretch>
                  <a:fillRect l="-3448" r="-25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613751" y="1571738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51" y="1571738"/>
                <a:ext cx="720069" cy="276999"/>
              </a:xfrm>
              <a:prstGeom prst="rect">
                <a:avLst/>
              </a:prstGeom>
              <a:blipFill>
                <a:blip r:embed="rId5"/>
                <a:stretch>
                  <a:fillRect l="-3390" r="-339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1082999" y="1173190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999" y="1173190"/>
                <a:ext cx="1015727" cy="276999"/>
              </a:xfrm>
              <a:prstGeom prst="rect">
                <a:avLst/>
              </a:prstGeom>
              <a:blipFill>
                <a:blip r:embed="rId6"/>
                <a:stretch>
                  <a:fillRect l="-2395" r="-65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562" y="981451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718153" y="1232999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53" y="1232999"/>
                <a:ext cx="594202" cy="276999"/>
              </a:xfrm>
              <a:prstGeom prst="rect">
                <a:avLst/>
              </a:prstGeom>
              <a:blipFill>
                <a:blip r:embed="rId8"/>
                <a:stretch>
                  <a:fillRect l="-8247" r="-412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960390" y="1302933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90" y="1302933"/>
                <a:ext cx="7614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040785" y="1199458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85" y="1199458"/>
                <a:ext cx="1015727" cy="276999"/>
              </a:xfrm>
              <a:prstGeom prst="rect">
                <a:avLst/>
              </a:prstGeom>
              <a:blipFill>
                <a:blip r:embed="rId10"/>
                <a:stretch>
                  <a:fillRect l="-2395" r="-658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117321" y="1217794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21" y="1217794"/>
                <a:ext cx="60593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8079" y="2933407"/>
            <a:ext cx="4163087" cy="2489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122786" y="3092718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786" y="3092718"/>
                <a:ext cx="704167" cy="276999"/>
              </a:xfrm>
              <a:prstGeom prst="rect">
                <a:avLst/>
              </a:prstGeom>
              <a:blipFill>
                <a:blip r:embed="rId13"/>
                <a:stretch>
                  <a:fillRect l="-3448" r="-258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141219" y="4417540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19" y="4417540"/>
                <a:ext cx="720069" cy="276999"/>
              </a:xfrm>
              <a:prstGeom prst="rect">
                <a:avLst/>
              </a:prstGeom>
              <a:blipFill>
                <a:blip r:embed="rId14"/>
                <a:stretch>
                  <a:fillRect l="-3361" r="-252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7275230" y="3197619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30" y="3197619"/>
                <a:ext cx="76142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7275229" y="4556039"/>
                <a:ext cx="76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29" y="4556039"/>
                <a:ext cx="76142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9026257" y="3874150"/>
                <a:ext cx="397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57" y="3874150"/>
                <a:ext cx="397545" cy="369332"/>
              </a:xfrm>
              <a:prstGeom prst="rect">
                <a:avLst/>
              </a:prstGeom>
              <a:blipFill>
                <a:blip r:embed="rId17"/>
                <a:stretch>
                  <a:fillRect l="-21538" r="-2153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9649051" y="3735650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051" y="3735650"/>
                <a:ext cx="1015727" cy="276999"/>
              </a:xfrm>
              <a:prstGeom prst="rect">
                <a:avLst/>
              </a:prstGeom>
              <a:blipFill>
                <a:blip r:embed="rId18"/>
                <a:stretch>
                  <a:fillRect l="-2410" r="-722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188203" y="3206880"/>
                <a:ext cx="120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203" y="3206880"/>
                <a:ext cx="1207830" cy="276999"/>
              </a:xfrm>
              <a:prstGeom prst="rect">
                <a:avLst/>
              </a:prstGeom>
              <a:blipFill>
                <a:blip r:embed="rId19"/>
                <a:stretch>
                  <a:fillRect l="-2020" r="-606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258960" y="4694539"/>
                <a:ext cx="1239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960" y="4694539"/>
                <a:ext cx="1239634" cy="276999"/>
              </a:xfrm>
              <a:prstGeom prst="rect">
                <a:avLst/>
              </a:prstGeom>
              <a:blipFill>
                <a:blip r:embed="rId20"/>
                <a:stretch>
                  <a:fillRect l="-1970" r="-6404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4642339" y="712177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561008" y="2078765"/>
                <a:ext cx="5332806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?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08" y="2078765"/>
                <a:ext cx="5332806" cy="342338"/>
              </a:xfrm>
              <a:prstGeom prst="rect">
                <a:avLst/>
              </a:prstGeom>
              <a:blipFill>
                <a:blip r:embed="rId21"/>
                <a:stretch>
                  <a:fillRect b="-26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154455" y="5485551"/>
                <a:ext cx="6615080" cy="99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55" y="5485551"/>
                <a:ext cx="6615080" cy="999441"/>
              </a:xfrm>
              <a:prstGeom prst="rect">
                <a:avLst/>
              </a:prstGeom>
              <a:blipFill>
                <a:blip r:embed="rId22"/>
                <a:stretch>
                  <a:fillRect l="-92" r="-46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7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8" y="1943100"/>
            <a:ext cx="4505571" cy="2010980"/>
            <a:chOff x="215898" y="1943100"/>
            <a:chExt cx="4505571" cy="2010980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实验分析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8" y="2569085"/>
              <a:ext cx="450557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OpenSSL</a:t>
              </a:r>
              <a:r>
                <a:rPr lang="zh-CN" altLang="en-US" sz="1400" dirty="0" smtClean="0"/>
                <a:t>，实现了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，</a:t>
              </a:r>
              <a:r>
                <a:rPr lang="zh-CN" altLang="en-US" sz="1400" dirty="0"/>
                <a:t>组合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，两方签名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各</a:t>
              </a:r>
              <a:r>
                <a:rPr lang="zh-CN" altLang="en-US" sz="1400" dirty="0" smtClean="0"/>
                <a:t>参与方签名效率和原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签名效率近似 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图中</a:t>
              </a:r>
              <a:r>
                <a:rPr lang="en-US" altLang="zh-CN" sz="1400" dirty="0" smtClean="0"/>
                <a:t>)</a:t>
              </a:r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组合</a:t>
            </a:r>
            <a:r>
              <a:rPr lang="en-US" altLang="zh-CN" sz="3200" b="1" dirty="0">
                <a:solidFill>
                  <a:schemeClr val="bg1"/>
                </a:solidFill>
              </a:rPr>
              <a:t>ECDSA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签名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8" y="3598531"/>
            <a:ext cx="7913440" cy="28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1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4989148" cy="2226423"/>
            <a:chOff x="215899" y="1943100"/>
            <a:chExt cx="4989148" cy="2226423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适配器签名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498914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签名扩展：签名</a:t>
              </a:r>
              <a:r>
                <a:rPr lang="zh-CN" altLang="en-US" sz="1400" dirty="0"/>
                <a:t>算法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困难</a:t>
              </a:r>
              <a:r>
                <a:rPr lang="zh-CN" altLang="en-US" sz="1400" dirty="0" smtClean="0"/>
                <a:t>关系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同时拥有签名授权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证据提取两种</a:t>
              </a:r>
              <a:r>
                <a:rPr lang="zh-CN" altLang="en-US" sz="1400" dirty="0" smtClean="0"/>
                <a:t>功能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解决区</a:t>
              </a:r>
              <a:r>
                <a:rPr lang="zh-CN" altLang="en-US" sz="1400" dirty="0" smtClean="0"/>
                <a:t>块链扩展性</a:t>
              </a:r>
              <a:r>
                <a:rPr lang="zh-CN" altLang="en-US" sz="1400" dirty="0"/>
                <a:t>差、吞吐量低等</a:t>
              </a:r>
              <a:r>
                <a:rPr lang="zh-CN" altLang="en-US" sz="1400" dirty="0" smtClean="0"/>
                <a:t>问题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 smtClean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应用：原子交换</a:t>
              </a:r>
              <a:r>
                <a:rPr lang="zh-CN" altLang="en-US" sz="1400" dirty="0" smtClean="0"/>
                <a:t>协议</a:t>
              </a:r>
              <a:endParaRPr lang="en-US" altLang="zh-CN" sz="1400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723168"/>
            <a:ext cx="2080745" cy="12519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92" y="1702416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569183" y="1953964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83" y="1953964"/>
                <a:ext cx="594202" cy="276999"/>
              </a:xfrm>
              <a:prstGeom prst="rect">
                <a:avLst/>
              </a:prstGeom>
              <a:blipFill>
                <a:blip r:embed="rId4"/>
                <a:stretch>
                  <a:fillRect l="-8247" r="-412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799389" y="2023898"/>
                <a:ext cx="76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389" y="2023898"/>
                <a:ext cx="7614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891815" y="1920423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815" y="1920423"/>
                <a:ext cx="1015727" cy="276999"/>
              </a:xfrm>
              <a:prstGeom prst="rect">
                <a:avLst/>
              </a:prstGeom>
              <a:blipFill>
                <a:blip r:embed="rId6"/>
                <a:stretch>
                  <a:fillRect l="-2410" r="-722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914729" y="2040006"/>
                <a:ext cx="923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GenR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29" y="2040006"/>
                <a:ext cx="9233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42976" y="1932915"/>
                <a:ext cx="1052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76" y="1932915"/>
                <a:ext cx="1052724" cy="276999"/>
              </a:xfrm>
              <a:prstGeom prst="rect">
                <a:avLst/>
              </a:prstGeom>
              <a:blipFill>
                <a:blip r:embed="rId8"/>
                <a:stretch>
                  <a:fillRect r="-346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4740" y="3494814"/>
            <a:ext cx="6044255" cy="307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620745" y="4435083"/>
                <a:ext cx="961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pSign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45" y="4435083"/>
                <a:ext cx="96180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277702" y="4435082"/>
                <a:ext cx="1025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dapt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02" y="4435082"/>
                <a:ext cx="102592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0199469" y="4435081"/>
                <a:ext cx="6075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Ext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469" y="4435081"/>
                <a:ext cx="60753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749272" y="3960247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72" y="3960247"/>
                <a:ext cx="3986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42587" y="4641125"/>
                <a:ext cx="778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7" y="4641125"/>
                <a:ext cx="7788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848346" y="4701244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346" y="4701244"/>
                <a:ext cx="209224" cy="276999"/>
              </a:xfrm>
              <a:prstGeom prst="rect">
                <a:avLst/>
              </a:prstGeom>
              <a:blipFill>
                <a:blip r:embed="rId15"/>
                <a:stretch>
                  <a:fillRect l="-11429" r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598578" y="469972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578" y="4699722"/>
                <a:ext cx="262892" cy="276999"/>
              </a:xfrm>
              <a:prstGeom prst="rect">
                <a:avLst/>
              </a:prstGeom>
              <a:blipFill>
                <a:blip r:embed="rId16"/>
                <a:stretch>
                  <a:fillRect l="-20930" t="-2222" r="-2325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0526540" y="3494814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540" y="3494814"/>
                <a:ext cx="209224" cy="276999"/>
              </a:xfrm>
              <a:prstGeom prst="rect">
                <a:avLst/>
              </a:prstGeom>
              <a:blipFill>
                <a:blip r:embed="rId17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726867" y="3402481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67" y="3402481"/>
                <a:ext cx="387414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1168651" y="4266487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651" y="4266487"/>
                <a:ext cx="387414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7204776" y="5540387"/>
                <a:ext cx="114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776" y="5540387"/>
                <a:ext cx="114646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9077293" y="5591617"/>
                <a:ext cx="946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93" y="5591617"/>
                <a:ext cx="94609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166036" y="5453509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36" y="5453509"/>
                <a:ext cx="623889" cy="369332"/>
              </a:xfrm>
              <a:prstGeom prst="rect">
                <a:avLst/>
              </a:prstGeom>
              <a:blipFill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950357" y="5453509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357" y="5453509"/>
                <a:ext cx="623889" cy="369332"/>
              </a:xfrm>
              <a:prstGeom prst="rect">
                <a:avLst/>
              </a:prstGeom>
              <a:blipFill>
                <a:blip r:embed="rId2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5547955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 rot="5400000">
                <a:off x="8153671" y="2744348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53671" y="2744348"/>
                <a:ext cx="605935" cy="4924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719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5899" y="1943100"/>
            <a:ext cx="4989148" cy="2226423"/>
            <a:chOff x="215899" y="1943100"/>
            <a:chExt cx="4989148" cy="2226423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适配器签名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498914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签名扩展：签名</a:t>
              </a:r>
              <a:r>
                <a:rPr lang="zh-CN" altLang="en-US" sz="1400" dirty="0"/>
                <a:t>算法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困难</a:t>
              </a:r>
              <a:r>
                <a:rPr lang="zh-CN" altLang="en-US" sz="1400" dirty="0" smtClean="0"/>
                <a:t>关系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同时拥有签名授权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证据提取两种</a:t>
              </a:r>
              <a:r>
                <a:rPr lang="zh-CN" altLang="en-US" sz="1400" dirty="0" smtClean="0"/>
                <a:t>功能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解决区</a:t>
              </a:r>
              <a:r>
                <a:rPr lang="zh-CN" altLang="en-US" sz="1400" dirty="0" smtClean="0"/>
                <a:t>块链扩展性</a:t>
              </a:r>
              <a:r>
                <a:rPr lang="zh-CN" altLang="en-US" sz="1400" dirty="0"/>
                <a:t>差、吞吐量低等</a:t>
              </a:r>
              <a:r>
                <a:rPr lang="zh-CN" altLang="en-US" sz="1400" dirty="0" smtClean="0"/>
                <a:t>问题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应用：原子交换</a:t>
              </a:r>
              <a:r>
                <a:rPr lang="zh-CN" altLang="en-US" sz="1400" dirty="0" smtClean="0"/>
                <a:t>协议</a:t>
              </a:r>
              <a:endParaRPr lang="en-US" altLang="zh-CN" sz="1400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55" y="1065865"/>
            <a:ext cx="6044255" cy="307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717460" y="2006134"/>
                <a:ext cx="961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pSign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60" y="2006134"/>
                <a:ext cx="9618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374417" y="2006133"/>
                <a:ext cx="1025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dapt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17" y="2006133"/>
                <a:ext cx="10259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0296184" y="2006132"/>
                <a:ext cx="6075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Ext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84" y="2006132"/>
                <a:ext cx="6075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845987" y="1531298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87" y="1531298"/>
                <a:ext cx="3986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739302" y="2212176"/>
                <a:ext cx="778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02" y="2212176"/>
                <a:ext cx="7788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945061" y="2272295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61" y="2272295"/>
                <a:ext cx="209224" cy="276999"/>
              </a:xfrm>
              <a:prstGeom prst="rect">
                <a:avLst/>
              </a:prstGeom>
              <a:blipFill>
                <a:blip r:embed="rId8"/>
                <a:stretch>
                  <a:fillRect l="-11429" r="-8571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695293" y="2270773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93" y="2270773"/>
                <a:ext cx="262892" cy="276999"/>
              </a:xfrm>
              <a:prstGeom prst="rect">
                <a:avLst/>
              </a:prstGeom>
              <a:blipFill>
                <a:blip r:embed="rId9"/>
                <a:stretch>
                  <a:fillRect l="-20455" t="-2222" r="-204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0623255" y="1065865"/>
                <a:ext cx="209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255" y="1065865"/>
                <a:ext cx="209224" cy="276999"/>
              </a:xfrm>
              <a:prstGeom prst="rect">
                <a:avLst/>
              </a:prstGeom>
              <a:blipFill>
                <a:blip r:embed="rId10"/>
                <a:stretch>
                  <a:fillRect l="-11765" r="-11765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823582" y="973532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582" y="973532"/>
                <a:ext cx="38741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1265366" y="1837538"/>
                <a:ext cx="387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366" y="1837538"/>
                <a:ext cx="387414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7301491" y="3111438"/>
                <a:ext cx="114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91" y="3111438"/>
                <a:ext cx="114646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9174008" y="3162668"/>
                <a:ext cx="946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008" y="3162668"/>
                <a:ext cx="9460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262751" y="3024560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51" y="3024560"/>
                <a:ext cx="623889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10047072" y="3024560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072" y="3024560"/>
                <a:ext cx="623889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5547955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84116" y="4333994"/>
                <a:ext cx="1382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16" y="4333994"/>
                <a:ext cx="138217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9411354" y="4368858"/>
                <a:ext cx="950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354" y="4368858"/>
                <a:ext cx="950581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/>
          <p:nvPr/>
        </p:nvCxnSpPr>
        <p:spPr>
          <a:xfrm>
            <a:off x="7585520" y="5261962"/>
            <a:ext cx="2555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7585520" y="5669760"/>
            <a:ext cx="2555677" cy="10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7558991" y="4892697"/>
                <a:ext cx="268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pSign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,Y</a:t>
                </a: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1" y="4892697"/>
                <a:ext cx="2680670" cy="276999"/>
              </a:xfrm>
              <a:prstGeom prst="rect">
                <a:avLst/>
              </a:prstGeom>
              <a:blipFill>
                <a:blip r:embed="rId19"/>
                <a:stretch>
                  <a:fillRect l="-2273" t="-31111" r="-4318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607820" y="5314210"/>
                <a:ext cx="2578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pSign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𝑡𝑟𝑎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20" y="5314210"/>
                <a:ext cx="2578976" cy="276999"/>
              </a:xfrm>
              <a:prstGeom prst="rect">
                <a:avLst/>
              </a:prstGeom>
              <a:blipFill>
                <a:blip r:embed="rId20"/>
                <a:stretch>
                  <a:fillRect l="-946" r="-307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504862" y="5380308"/>
                <a:ext cx="207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dapt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2" y="5380308"/>
                <a:ext cx="2073516" cy="369332"/>
              </a:xfrm>
              <a:prstGeom prst="rect">
                <a:avLst/>
              </a:prstGeom>
              <a:blipFill>
                <a:blip r:embed="rId2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7588451" y="6108951"/>
            <a:ext cx="2555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608861" y="5730855"/>
                <a:ext cx="500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61" y="5730855"/>
                <a:ext cx="5003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120344" y="5814340"/>
                <a:ext cx="184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Ext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44" y="5814340"/>
                <a:ext cx="1846724" cy="369332"/>
              </a:xfrm>
              <a:prstGeom prst="rect">
                <a:avLst/>
              </a:prstGeom>
              <a:blipFill>
                <a:blip r:embed="rId2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100900" y="6171955"/>
                <a:ext cx="207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dapt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00" y="6171955"/>
                <a:ext cx="2073516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215900" y="4363880"/>
            <a:ext cx="4989148" cy="2226423"/>
            <a:chOff x="215899" y="1943100"/>
            <a:chExt cx="4989148" cy="2226423"/>
          </a:xfrm>
        </p:grpSpPr>
        <p:sp>
          <p:nvSpPr>
            <p:cNvPr id="58" name="矩形 57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ECDSA</a:t>
              </a:r>
              <a:r>
                <a:rPr lang="zh-CN" altLang="en-US" sz="2400" b="1" dirty="0"/>
                <a:t>扩展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15899" y="2569085"/>
              <a:ext cx="498914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现有</a:t>
              </a:r>
              <a:r>
                <a:rPr lang="en-US" altLang="zh-CN" sz="1400" dirty="0"/>
                <a:t>ECDSA</a:t>
              </a:r>
              <a:r>
                <a:rPr lang="zh-CN" altLang="en-US" sz="1400" dirty="0"/>
                <a:t>适配器预签名过程复杂，难以分布式</a:t>
              </a:r>
              <a:r>
                <a:rPr lang="zh-CN" altLang="en-US" sz="1400" dirty="0" smtClean="0"/>
                <a:t>设计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支持离线证明，预签名结构和原</a:t>
              </a:r>
              <a:r>
                <a:rPr lang="en-US" altLang="zh-CN" sz="1400" dirty="0"/>
                <a:t>ECDSA</a:t>
              </a:r>
              <a:r>
                <a:rPr lang="zh-CN" altLang="en-US" sz="1400" dirty="0" smtClean="0"/>
                <a:t>类似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容易给出两方场景扩展（基于</a:t>
              </a:r>
              <a:r>
                <a:rPr lang="en-US" altLang="zh-CN" sz="1400" dirty="0"/>
                <a:t>Lin18</a:t>
              </a:r>
              <a:r>
                <a:rPr lang="zh-CN" altLang="en-US" sz="1400" dirty="0"/>
                <a:t>技术给出两方扩展</a:t>
              </a:r>
              <a:r>
                <a:rPr lang="zh-CN" altLang="en-US" sz="1400" dirty="0" smtClean="0"/>
                <a:t>）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给出形式化定义，并进行可证明安全分析</a:t>
              </a: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851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ECDSA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9" y="3358648"/>
            <a:ext cx="4989148" cy="1149205"/>
            <a:chOff x="215899" y="1943100"/>
            <a:chExt cx="4989148" cy="1149205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实验分析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9" y="2569085"/>
              <a:ext cx="49891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预</a:t>
              </a:r>
              <a:r>
                <a:rPr lang="zh-CN" altLang="en-US" sz="1400" dirty="0"/>
                <a:t>签名效率比</a:t>
              </a:r>
              <a:r>
                <a:rPr lang="zh-CN" altLang="en-US" sz="1400" dirty="0" smtClean="0"/>
                <a:t>现有</a:t>
              </a:r>
              <a:r>
                <a:rPr lang="en-US" altLang="zh-CN" sz="1400" dirty="0" smtClean="0"/>
                <a:t>ECDSA </a:t>
              </a:r>
              <a:r>
                <a:rPr lang="zh-CN" altLang="en-US" sz="1400" dirty="0"/>
                <a:t>适配器签名</a:t>
              </a:r>
              <a:r>
                <a:rPr lang="zh-CN" altLang="en-US" sz="1400" dirty="0" smtClean="0"/>
                <a:t>快 </a:t>
              </a:r>
              <a:r>
                <a:rPr lang="en-US" altLang="zh-CN" sz="1400" dirty="0"/>
                <a:t>2.5 </a:t>
              </a:r>
              <a:r>
                <a:rPr lang="zh-CN" altLang="en-US" sz="1400" dirty="0" smtClean="0"/>
                <a:t>倍 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图左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预</a:t>
              </a:r>
              <a:r>
                <a:rPr lang="zh-CN" altLang="en-US" sz="1400" dirty="0" smtClean="0"/>
                <a:t>签名验证算法效率</a:t>
              </a:r>
              <a:r>
                <a:rPr lang="zh-CN" altLang="en-US" sz="1400" dirty="0" smtClean="0"/>
                <a:t>相近</a:t>
              </a:r>
              <a:r>
                <a:rPr lang="en-US" altLang="zh-CN" sz="1400" dirty="0"/>
                <a:t>(</a:t>
              </a:r>
              <a:r>
                <a:rPr lang="zh-CN" altLang="en-US" sz="1400" dirty="0" smtClean="0"/>
                <a:t>图右</a:t>
              </a:r>
              <a:r>
                <a:rPr lang="en-US" altLang="zh-CN" sz="1400" dirty="0" smtClean="0"/>
                <a:t>)</a:t>
              </a: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适配器签名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扩展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" y="4473128"/>
            <a:ext cx="5787016" cy="235849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15899" y="1943100"/>
            <a:ext cx="3399547" cy="1364649"/>
            <a:chOff x="215899" y="1943100"/>
            <a:chExt cx="3399547" cy="1364649"/>
          </a:xfrm>
        </p:grpSpPr>
        <p:sp>
          <p:nvSpPr>
            <p:cNvPr id="26" name="矩形 25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 smtClean="0"/>
                <a:t>两</a:t>
              </a:r>
              <a:r>
                <a:rPr lang="zh-CN" altLang="en-US" sz="2400" b="1" dirty="0" smtClean="0"/>
                <a:t>方</a:t>
              </a:r>
              <a:r>
                <a:rPr lang="zh-CN" altLang="en-US" sz="2400" b="1" dirty="0"/>
                <a:t>扩展</a:t>
              </a:r>
              <a:endParaRPr lang="zh-CN" altLang="en-US" sz="24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15899" y="2569085"/>
              <a:ext cx="33995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给出支持交互式密钥生成的两方适配器签名算法的形式化定义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构造了两</a:t>
              </a:r>
              <a:r>
                <a:rPr lang="zh-CN" altLang="en-US" sz="1400" dirty="0" smtClean="0"/>
                <a:t>方</a:t>
              </a:r>
              <a:r>
                <a:rPr lang="en-US" altLang="zh-CN" sz="1400" dirty="0" smtClean="0"/>
                <a:t>ECDSA</a:t>
              </a:r>
              <a:r>
                <a:rPr lang="zh-CN" altLang="en-US" sz="1400" dirty="0" smtClean="0"/>
                <a:t>适配器签名</a:t>
              </a:r>
              <a:endParaRPr lang="en-US" altLang="zh-CN" sz="1400" dirty="0" smtClean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31" y="199405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blipFill>
                <a:blip r:embed="rId5"/>
                <a:stretch>
                  <a:fillRect l="-2614" r="-457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blipFill>
                <a:blip r:embed="rId6"/>
                <a:stretch>
                  <a:fillRect l="-2564" r="-384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blipFill>
                <a:blip r:embed="rId7"/>
                <a:stretch>
                  <a:fillRect l="-2410" r="-722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04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8" y="973532"/>
            <a:ext cx="56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SM2</a:t>
            </a:r>
            <a:r>
              <a:rPr lang="zh-CN" altLang="en-US" sz="3200" b="1" dirty="0">
                <a:latin typeface="+mj-ea"/>
                <a:ea typeface="+mj-ea"/>
              </a:rPr>
              <a:t>适配器签名及其门限化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65429" y="973532"/>
            <a:ext cx="2472583" cy="2472584"/>
            <a:chOff x="1140255" y="1161504"/>
            <a:chExt cx="2472583" cy="2472584"/>
          </a:xfrm>
        </p:grpSpPr>
        <p:sp>
          <p:nvSpPr>
            <p:cNvPr id="4" name="Freeform 675"/>
            <p:cNvSpPr>
              <a:spLocks noEditPoints="1"/>
            </p:cNvSpPr>
            <p:nvPr/>
          </p:nvSpPr>
          <p:spPr bwMode="auto">
            <a:xfrm rot="4026370">
              <a:off x="1140255" y="1161504"/>
              <a:ext cx="2472584" cy="2472583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5" name="Oval 676"/>
            <p:cNvSpPr>
              <a:spLocks noChangeArrowheads="1"/>
            </p:cNvSpPr>
            <p:nvPr/>
          </p:nvSpPr>
          <p:spPr bwMode="auto">
            <a:xfrm rot="4026370">
              <a:off x="1405230" y="1426334"/>
              <a:ext cx="1943725" cy="1942581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96304" y="3130075"/>
            <a:ext cx="1896792" cy="1895647"/>
            <a:chOff x="2371130" y="3318047"/>
            <a:chExt cx="1896792" cy="1895647"/>
          </a:xfrm>
        </p:grpSpPr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4026370">
              <a:off x="2371702" y="3317475"/>
              <a:ext cx="1895647" cy="1896792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8" name="Oval 677"/>
            <p:cNvSpPr>
              <a:spLocks noChangeArrowheads="1"/>
            </p:cNvSpPr>
            <p:nvPr/>
          </p:nvSpPr>
          <p:spPr bwMode="auto">
            <a:xfrm rot="4026370">
              <a:off x="2669729" y="3615700"/>
              <a:ext cx="1299251" cy="1299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 dirty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70527" y="4578649"/>
            <a:ext cx="1662125" cy="1660981"/>
            <a:chOff x="1445353" y="4766621"/>
            <a:chExt cx="1662125" cy="1660981"/>
          </a:xfrm>
        </p:grpSpPr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4026370">
              <a:off x="1445925" y="4766049"/>
              <a:ext cx="1660981" cy="166212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226779">
              <a:off x="1707320" y="5027643"/>
              <a:ext cx="1137846" cy="1137846"/>
            </a:xfrm>
            <a:prstGeom prst="ellipse">
              <a:avLst/>
            </a:prstGeom>
            <a:solidFill>
              <a:srgbClr val="920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2400" kern="0">
                <a:solidFill>
                  <a:prstClr val="white">
                    <a:lumMod val="65000"/>
                  </a:prstClr>
                </a:solidFill>
                <a:latin typeface="华文细黑" panose="02010600040101010101" charset="-122"/>
                <a:ea typeface="Gulim" pitchFamily="34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5898" y="1943100"/>
            <a:ext cx="7351229" cy="1795536"/>
            <a:chOff x="215898" y="1943100"/>
            <a:chExt cx="7351229" cy="1795536"/>
          </a:xfrm>
        </p:grpSpPr>
        <p:sp>
          <p:nvSpPr>
            <p:cNvPr id="13" name="矩形 1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SM2</a:t>
              </a:r>
              <a:r>
                <a:rPr lang="zh-CN" altLang="en-US" sz="2400" b="1" dirty="0"/>
                <a:t>扩展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898" y="2569085"/>
              <a:ext cx="735122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构造了</a:t>
              </a:r>
              <a:r>
                <a:rPr lang="en-US" altLang="zh-CN" sz="1400" dirty="0" smtClean="0"/>
                <a:t>SM2</a:t>
              </a:r>
              <a:r>
                <a:rPr lang="zh-CN" altLang="en-US" sz="1400" dirty="0"/>
                <a:t>适配器</a:t>
              </a:r>
              <a:r>
                <a:rPr lang="zh-CN" altLang="en-US" sz="1400" dirty="0" smtClean="0"/>
                <a:t>签名</a:t>
              </a:r>
              <a:endParaRPr lang="en-US" altLang="zh-CN" sz="1400" dirty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支持离线证明，预签名效率</a:t>
              </a:r>
              <a:r>
                <a:rPr lang="zh-CN" altLang="en-US" sz="1400" dirty="0" smtClean="0"/>
                <a:t>高</a:t>
              </a:r>
              <a:endParaRPr lang="en-US" altLang="zh-CN" sz="1400" dirty="0" smtClean="0"/>
            </a:p>
            <a:p>
              <a:pPr marL="342900" indent="-342900">
                <a:buFontTx/>
                <a:buAutoNum type="arabicParenR"/>
              </a:pPr>
              <a:r>
                <a:rPr lang="zh-CN" altLang="en-US" sz="1400" dirty="0"/>
                <a:t>两</a:t>
              </a:r>
              <a:r>
                <a:rPr lang="zh-CN" altLang="en-US" sz="1400" dirty="0" smtClean="0"/>
                <a:t>方和门限场景后续工作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5898" y="3396871"/>
            <a:ext cx="8065966" cy="1149205"/>
            <a:chOff x="215899" y="1943100"/>
            <a:chExt cx="8065966" cy="1149205"/>
          </a:xfrm>
        </p:grpSpPr>
        <p:sp>
          <p:nvSpPr>
            <p:cNvPr id="19" name="矩形 18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实验分析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899" y="2569085"/>
              <a:ext cx="80659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预</a:t>
              </a:r>
              <a:r>
                <a:rPr lang="zh-CN" altLang="en-US" sz="1400" dirty="0" smtClean="0"/>
                <a:t>签名算法效率</a:t>
              </a:r>
              <a:r>
                <a:rPr lang="zh-CN" altLang="en-US" sz="1400" dirty="0"/>
                <a:t>比 </a:t>
              </a:r>
              <a:r>
                <a:rPr lang="en-US" altLang="zh-CN" sz="1400" dirty="0"/>
                <a:t>ECDSA </a:t>
              </a:r>
              <a:r>
                <a:rPr lang="zh-CN" altLang="en-US" sz="1400" dirty="0"/>
                <a:t>适配器签名</a:t>
              </a:r>
              <a:r>
                <a:rPr lang="zh-CN" altLang="en-US" sz="1400" dirty="0" smtClean="0"/>
                <a:t>快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倍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预签名验证效率相近</a:t>
              </a:r>
              <a:endParaRPr lang="en-US" altLang="zh-CN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510F40-F245-4954-AC30-23EAC8C9749B}"/>
              </a:ext>
            </a:extLst>
          </p:cNvPr>
          <p:cNvSpPr txBox="1"/>
          <p:nvPr/>
        </p:nvSpPr>
        <p:spPr>
          <a:xfrm>
            <a:off x="9088775" y="1671043"/>
            <a:ext cx="1625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适配器签名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BAE-920B-4D30-A449-FB715B78050B}"/>
              </a:ext>
            </a:extLst>
          </p:cNvPr>
          <p:cNvSpPr txBox="1"/>
          <p:nvPr/>
        </p:nvSpPr>
        <p:spPr>
          <a:xfrm>
            <a:off x="10031582" y="3577514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两方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EA8D6E-B2B1-4614-AA88-48685FAD72BE}"/>
              </a:ext>
            </a:extLst>
          </p:cNvPr>
          <p:cNvSpPr txBox="1"/>
          <p:nvPr/>
        </p:nvSpPr>
        <p:spPr>
          <a:xfrm>
            <a:off x="9010085" y="5008699"/>
            <a:ext cx="162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门限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" y="4525575"/>
            <a:ext cx="5765549" cy="230357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31" y="199405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27" y="2257364"/>
                <a:ext cx="1108701" cy="538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1886788"/>
                <a:ext cx="935834" cy="276999"/>
              </a:xfrm>
              <a:prstGeom prst="rect">
                <a:avLst/>
              </a:prstGeom>
              <a:blipFill>
                <a:blip r:embed="rId5"/>
                <a:stretch>
                  <a:fillRect l="-2614" r="-457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4" y="2599573"/>
                <a:ext cx="951735" cy="276999"/>
              </a:xfrm>
              <a:prstGeom prst="rect">
                <a:avLst/>
              </a:prstGeom>
              <a:blipFill>
                <a:blip r:embed="rId6"/>
                <a:stretch>
                  <a:fillRect l="-2564" r="-384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52" y="2201025"/>
                <a:ext cx="1015727" cy="276999"/>
              </a:xfrm>
              <a:prstGeom prst="rect">
                <a:avLst/>
              </a:prstGeom>
              <a:blipFill>
                <a:blip r:embed="rId7"/>
                <a:stretch>
                  <a:fillRect l="-2410" r="-722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301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门限</a:t>
            </a:r>
            <a:r>
              <a:rPr lang="en-US" altLang="zh-CN" sz="3200" b="1" dirty="0">
                <a:latin typeface="+mj-ea"/>
                <a:ea typeface="+mj-ea"/>
              </a:rPr>
              <a:t>SM2</a:t>
            </a:r>
            <a:r>
              <a:rPr lang="zh-CN" altLang="en-US" sz="3200" b="1" dirty="0">
                <a:latin typeface="+mj-ea"/>
                <a:ea typeface="+mj-ea"/>
              </a:rPr>
              <a:t>签密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AAA9C9-F513-4937-8F86-76704E550FC3}"/>
              </a:ext>
            </a:extLst>
          </p:cNvPr>
          <p:cNvGrpSpPr/>
          <p:nvPr/>
        </p:nvGrpSpPr>
        <p:grpSpPr>
          <a:xfrm>
            <a:off x="215898" y="1943100"/>
            <a:ext cx="5252917" cy="1149205"/>
            <a:chOff x="215898" y="1943100"/>
            <a:chExt cx="5252917" cy="114920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301F36-C33F-49B0-9B47-2DA994B2C65B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签密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F068A32-01F1-42D0-8048-425ECC0B3B7B}"/>
                </a:ext>
              </a:extLst>
            </p:cNvPr>
            <p:cNvSpPr/>
            <p:nvPr/>
          </p:nvSpPr>
          <p:spPr>
            <a:xfrm>
              <a:off x="215898" y="2569085"/>
              <a:ext cx="52529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/>
                <a:t>同时支持签名和加密两种功能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比先加密后</a:t>
              </a:r>
              <a:r>
                <a:rPr lang="zh-CN" altLang="en-US" sz="1400" dirty="0" smtClean="0"/>
                <a:t>签名的效率</a:t>
              </a:r>
              <a:r>
                <a:rPr lang="zh-CN" altLang="en-US" sz="1400" dirty="0"/>
                <a:t>更</a:t>
              </a:r>
              <a:r>
                <a:rPr lang="zh-CN" altLang="en-US" sz="1400" dirty="0" smtClean="0"/>
                <a:t>高</a:t>
              </a:r>
              <a:endParaRPr lang="en-US" altLang="zh-CN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51D442-B822-4F47-81F4-83FA7E4E51BB}"/>
              </a:ext>
            </a:extLst>
          </p:cNvPr>
          <p:cNvGrpSpPr/>
          <p:nvPr/>
        </p:nvGrpSpPr>
        <p:grpSpPr>
          <a:xfrm>
            <a:off x="215899" y="3282395"/>
            <a:ext cx="4663978" cy="1795536"/>
            <a:chOff x="215899" y="1943100"/>
            <a:chExt cx="4663978" cy="179553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41FA27-B4E7-4F80-8764-D6739F4F27E7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SM2</a:t>
              </a:r>
              <a:r>
                <a:rPr lang="zh-CN" altLang="en-US" sz="2400" b="1" dirty="0"/>
                <a:t>签密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14D916-DD5F-4FE0-A211-6CB74F5CADF3}"/>
                </a:ext>
              </a:extLst>
            </p:cNvPr>
            <p:cNvSpPr/>
            <p:nvPr/>
          </p:nvSpPr>
          <p:spPr>
            <a:xfrm>
              <a:off x="215899" y="2569085"/>
              <a:ext cx="4663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采用模块化通用构造模型：承诺</a:t>
              </a:r>
              <a:r>
                <a:rPr lang="en-US" altLang="zh-CN" sz="1400" dirty="0" smtClean="0"/>
                <a:t>+</a:t>
              </a:r>
              <a:r>
                <a:rPr lang="zh-CN" altLang="en-US" sz="1400" dirty="0" smtClean="0"/>
                <a:t>加密和签名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使用</a:t>
              </a:r>
              <a:r>
                <a:rPr lang="en-US" altLang="zh-CN" sz="1400" dirty="0" smtClean="0"/>
                <a:t>Pedersen</a:t>
              </a:r>
              <a:r>
                <a:rPr lang="zh-CN" altLang="en-US" sz="1400" dirty="0" smtClean="0"/>
                <a:t>承诺，具有加法同态功能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使用两方签名方案，支持两方协同</a:t>
              </a:r>
              <a:r>
                <a:rPr lang="zh-CN" altLang="en-US" sz="1400" dirty="0" smtClean="0"/>
                <a:t>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门限扩展作为后续工作</a:t>
              </a:r>
              <a:r>
                <a:rPr lang="en-US" altLang="zh-CN" sz="1400" dirty="0" smtClean="0"/>
                <a:t> 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endParaRPr lang="en-US" altLang="zh-CN" sz="14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A6DE0E-E06C-4EA7-9337-7C1EF4A0B1F8}"/>
              </a:ext>
            </a:extLst>
          </p:cNvPr>
          <p:cNvGrpSpPr/>
          <p:nvPr/>
        </p:nvGrpSpPr>
        <p:grpSpPr>
          <a:xfrm>
            <a:off x="215900" y="4862487"/>
            <a:ext cx="5252915" cy="1364649"/>
            <a:chOff x="215899" y="1943100"/>
            <a:chExt cx="5252915" cy="136464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13C4F53-453D-4B11-920B-7B3A0F95975C}"/>
                </a:ext>
              </a:extLst>
            </p:cNvPr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实验分析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3E210F8-082E-474D-B5A8-FEB09F4D4766}"/>
                </a:ext>
              </a:extLst>
            </p:cNvPr>
            <p:cNvSpPr/>
            <p:nvPr/>
          </p:nvSpPr>
          <p:spPr>
            <a:xfrm>
              <a:off x="215899" y="2569085"/>
              <a:ext cx="52529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OpenSSL</a:t>
              </a:r>
              <a:r>
                <a:rPr lang="zh-CN" altLang="en-US" sz="1400" dirty="0" smtClean="0"/>
                <a:t>，实现了</a:t>
              </a:r>
              <a:r>
                <a:rPr lang="en-US" altLang="zh-CN" sz="1400" dirty="0" smtClean="0"/>
                <a:t>SM2</a:t>
              </a:r>
              <a:r>
                <a:rPr lang="zh-CN" altLang="en-US" sz="1400" dirty="0" smtClean="0"/>
                <a:t>签密，测试</a:t>
              </a:r>
              <a:r>
                <a:rPr lang="en-US" altLang="zh-CN" sz="1400" dirty="0" smtClean="0"/>
                <a:t>1000</a:t>
              </a:r>
              <a:r>
                <a:rPr lang="zh-CN" altLang="en-US" sz="1400" dirty="0" smtClean="0"/>
                <a:t>次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承诺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1.18ms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次；加密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2.94ms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次；签名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1.48ms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</a:t>
              </a:r>
              <a:r>
                <a:rPr lang="zh-CN" altLang="en-US" sz="1400" dirty="0" smtClean="0"/>
                <a:t>；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      </a:t>
              </a:r>
              <a:r>
                <a:rPr lang="zh-CN" altLang="en-US" sz="1400" dirty="0" smtClean="0"/>
                <a:t>验签：</a:t>
              </a:r>
              <a:r>
                <a:rPr lang="en-US" altLang="zh-CN" sz="1400" dirty="0" smtClean="0"/>
                <a:t>1.63ms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次；解密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1.54ms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</a:t>
              </a:r>
              <a:r>
                <a:rPr lang="zh-CN" altLang="en-US" sz="1400" dirty="0" smtClean="0"/>
                <a:t>；打开：</a:t>
              </a:r>
              <a:r>
                <a:rPr lang="en-US" altLang="zh-CN" sz="1400" dirty="0" smtClean="0"/>
                <a:t>0.75ms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次。</a:t>
              </a:r>
              <a:endParaRPr lang="en-US" altLang="zh-CN" sz="1400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00" y="1615258"/>
            <a:ext cx="2874768" cy="4206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0100848" y="1558307"/>
                <a:ext cx="451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848" y="1558307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9596702" y="2160024"/>
                <a:ext cx="1073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Commit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02" y="2160024"/>
                <a:ext cx="10735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9151957" y="2944297"/>
                <a:ext cx="537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SM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en-US" altLang="zh-CN" sz="1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57" y="2944297"/>
                <a:ext cx="53732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0590650" y="2944296"/>
                <a:ext cx="537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SM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en-US" altLang="zh-CN" sz="1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Enc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650" y="2944296"/>
                <a:ext cx="5373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9151957" y="3968213"/>
                <a:ext cx="537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SM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en-US" altLang="zh-CN" sz="1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Vrfy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57" y="3968213"/>
                <a:ext cx="53732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10573066" y="3969906"/>
                <a:ext cx="5517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SM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en-US" altLang="zh-CN" sz="1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Dec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066" y="3969906"/>
                <a:ext cx="55175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9740204" y="4856291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Open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204" y="4856291"/>
                <a:ext cx="772969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9484245" y="2522523"/>
                <a:ext cx="366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245" y="2522523"/>
                <a:ext cx="366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10407299" y="2495424"/>
                <a:ext cx="870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99" y="2495424"/>
                <a:ext cx="870816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611128" y="2805796"/>
                <a:ext cx="494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28" y="2805796"/>
                <a:ext cx="494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11208253" y="2786009"/>
                <a:ext cx="515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253" y="2786009"/>
                <a:ext cx="515206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9012108" y="3470555"/>
                <a:ext cx="393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08" y="3470555"/>
                <a:ext cx="3938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8567058" y="3872651"/>
                <a:ext cx="512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58" y="3872651"/>
                <a:ext cx="512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10791942" y="3441365"/>
                <a:ext cx="456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942" y="3441365"/>
                <a:ext cx="45640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11190483" y="3872651"/>
                <a:ext cx="520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483" y="3872651"/>
                <a:ext cx="5200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9241554" y="4473089"/>
                <a:ext cx="62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54" y="4473089"/>
                <a:ext cx="623889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10472255" y="4459218"/>
                <a:ext cx="870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55" y="4459218"/>
                <a:ext cx="870816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10036847" y="5369902"/>
                <a:ext cx="870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47" y="5369902"/>
                <a:ext cx="870816" cy="369332"/>
              </a:xfrm>
              <a:prstGeom prst="rect">
                <a:avLst/>
              </a:prstGeom>
              <a:blipFill>
                <a:blip r:embed="rId2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24273" y="1945224"/>
            <a:ext cx="1440902" cy="3197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7919360" y="3292015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360" y="3292015"/>
                <a:ext cx="605935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817851" y="2691800"/>
                <a:ext cx="6639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Enc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51" y="2691800"/>
                <a:ext cx="663964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6777046" y="3998990"/>
                <a:ext cx="726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046" y="3998990"/>
                <a:ext cx="726481" cy="400110"/>
              </a:xfrm>
              <a:prstGeom prst="rect">
                <a:avLst/>
              </a:prstGeom>
              <a:blipFill>
                <a:blip r:embed="rId2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7104651" y="1875762"/>
                <a:ext cx="451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51" y="1875762"/>
                <a:ext cx="4515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6185468" y="2569085"/>
                <a:ext cx="515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68" y="2569085"/>
                <a:ext cx="515206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6172773" y="3872651"/>
                <a:ext cx="494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773" y="3872651"/>
                <a:ext cx="49436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099778" y="3278944"/>
                <a:ext cx="456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78" y="3278944"/>
                <a:ext cx="45640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7108811" y="4565148"/>
                <a:ext cx="683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811" y="4565148"/>
                <a:ext cx="68326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>
            <a:off x="5547955" y="975946"/>
            <a:ext cx="0" cy="57420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371430" y="5145201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02 </a:t>
            </a:r>
            <a:r>
              <a:rPr lang="zh-CN" altLang="en-US" dirty="0"/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252784" y="5329873"/>
            <a:ext cx="269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03 </a:t>
            </a:r>
            <a:r>
              <a:rPr lang="zh-CN" altLang="en-US" dirty="0"/>
              <a:t>研究进展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80094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68974" y="5857912"/>
            <a:ext cx="207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esearch </a:t>
            </a:r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Research Prospect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accent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2357438" y="5443538"/>
            <a:ext cx="720725" cy="720725"/>
          </a:xfrm>
          <a:custGeom>
            <a:avLst/>
            <a:gdLst>
              <a:gd name="T0" fmla="*/ 1038 w 2852"/>
              <a:gd name="T1" fmla="*/ 1920 h 2857"/>
              <a:gd name="T2" fmla="*/ 2852 w 2852"/>
              <a:gd name="T3" fmla="*/ 1920 h 2857"/>
              <a:gd name="T4" fmla="*/ 1950 w 2852"/>
              <a:gd name="T5" fmla="*/ 1171 h 2857"/>
              <a:gd name="T6" fmla="*/ 1950 w 2852"/>
              <a:gd name="T7" fmla="*/ 2670 h 2857"/>
              <a:gd name="T8" fmla="*/ 1950 w 2852"/>
              <a:gd name="T9" fmla="*/ 1171 h 2857"/>
              <a:gd name="T10" fmla="*/ 1991 w 2852"/>
              <a:gd name="T11" fmla="*/ 2382 h 2857"/>
              <a:gd name="T12" fmla="*/ 1853 w 2852"/>
              <a:gd name="T13" fmla="*/ 2397 h 2857"/>
              <a:gd name="T14" fmla="*/ 1533 w 2852"/>
              <a:gd name="T15" fmla="*/ 1934 h 2857"/>
              <a:gd name="T16" fmla="*/ 1902 w 2852"/>
              <a:gd name="T17" fmla="*/ 2183 h 2857"/>
              <a:gd name="T18" fmla="*/ 2417 w 2852"/>
              <a:gd name="T19" fmla="*/ 1556 h 2857"/>
              <a:gd name="T20" fmla="*/ 1992 w 2852"/>
              <a:gd name="T21" fmla="*/ 2382 h 2857"/>
              <a:gd name="T22" fmla="*/ 2075 w 2852"/>
              <a:gd name="T23" fmla="*/ 275 h 2857"/>
              <a:gd name="T24" fmla="*/ 1995 w 2852"/>
              <a:gd name="T25" fmla="*/ 281 h 2857"/>
              <a:gd name="T26" fmla="*/ 1995 w 2852"/>
              <a:gd name="T27" fmla="*/ 94 h 2857"/>
              <a:gd name="T28" fmla="*/ 2120 w 2852"/>
              <a:gd name="T29" fmla="*/ 99 h 2857"/>
              <a:gd name="T30" fmla="*/ 2369 w 2852"/>
              <a:gd name="T31" fmla="*/ 883 h 2857"/>
              <a:gd name="T32" fmla="*/ 2199 w 2852"/>
              <a:gd name="T33" fmla="*/ 404 h 2857"/>
              <a:gd name="T34" fmla="*/ 1678 w 2852"/>
              <a:gd name="T35" fmla="*/ 375 h 2857"/>
              <a:gd name="T36" fmla="*/ 1587 w 2852"/>
              <a:gd name="T37" fmla="*/ 94 h 2857"/>
              <a:gd name="T38" fmla="*/ 1769 w 2852"/>
              <a:gd name="T39" fmla="*/ 94 h 2857"/>
              <a:gd name="T40" fmla="*/ 1678 w 2852"/>
              <a:gd name="T41" fmla="*/ 375 h 2857"/>
              <a:gd name="T42" fmla="*/ 1088 w 2852"/>
              <a:gd name="T43" fmla="*/ 281 h 2857"/>
              <a:gd name="T44" fmla="*/ 1179 w 2852"/>
              <a:gd name="T45" fmla="*/ 0 h 2857"/>
              <a:gd name="T46" fmla="*/ 1270 w 2852"/>
              <a:gd name="T47" fmla="*/ 281 h 2857"/>
              <a:gd name="T48" fmla="*/ 249 w 2852"/>
              <a:gd name="T49" fmla="*/ 2547 h 2857"/>
              <a:gd name="T50" fmla="*/ 0 w 2852"/>
              <a:gd name="T51" fmla="*/ 357 h 2857"/>
              <a:gd name="T52" fmla="*/ 332 w 2852"/>
              <a:gd name="T53" fmla="*/ 99 h 2857"/>
              <a:gd name="T54" fmla="*/ 453 w 2852"/>
              <a:gd name="T55" fmla="*/ 187 h 2857"/>
              <a:gd name="T56" fmla="*/ 332 w 2852"/>
              <a:gd name="T57" fmla="*/ 275 h 2857"/>
              <a:gd name="T58" fmla="*/ 170 w 2852"/>
              <a:gd name="T59" fmla="*/ 404 h 2857"/>
              <a:gd name="T60" fmla="*/ 295 w 2852"/>
              <a:gd name="T61" fmla="*/ 2371 h 2857"/>
              <a:gd name="T62" fmla="*/ 1046 w 2852"/>
              <a:gd name="T63" fmla="*/ 2547 h 2857"/>
              <a:gd name="T64" fmla="*/ 680 w 2852"/>
              <a:gd name="T65" fmla="*/ 375 h 2857"/>
              <a:gd name="T66" fmla="*/ 589 w 2852"/>
              <a:gd name="T67" fmla="*/ 94 h 2857"/>
              <a:gd name="T68" fmla="*/ 771 w 2852"/>
              <a:gd name="T69" fmla="*/ 94 h 2857"/>
              <a:gd name="T70" fmla="*/ 680 w 2852"/>
              <a:gd name="T71" fmla="*/ 375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52" h="2857">
                <a:moveTo>
                  <a:pt x="1945" y="2857"/>
                </a:moveTo>
                <a:cubicBezTo>
                  <a:pt x="1444" y="2857"/>
                  <a:pt x="1038" y="2438"/>
                  <a:pt x="1038" y="1920"/>
                </a:cubicBezTo>
                <a:cubicBezTo>
                  <a:pt x="1038" y="1403"/>
                  <a:pt x="1444" y="984"/>
                  <a:pt x="1945" y="984"/>
                </a:cubicBezTo>
                <a:cubicBezTo>
                  <a:pt x="2445" y="984"/>
                  <a:pt x="2852" y="1403"/>
                  <a:pt x="2852" y="1920"/>
                </a:cubicBezTo>
                <a:cubicBezTo>
                  <a:pt x="2852" y="2438"/>
                  <a:pt x="2445" y="2857"/>
                  <a:pt x="1945" y="2857"/>
                </a:cubicBezTo>
                <a:close/>
                <a:moveTo>
                  <a:pt x="1950" y="1171"/>
                </a:moveTo>
                <a:cubicBezTo>
                  <a:pt x="1549" y="1171"/>
                  <a:pt x="1224" y="1506"/>
                  <a:pt x="1224" y="1920"/>
                </a:cubicBezTo>
                <a:cubicBezTo>
                  <a:pt x="1224" y="2334"/>
                  <a:pt x="1549" y="2670"/>
                  <a:pt x="1950" y="2670"/>
                </a:cubicBezTo>
                <a:cubicBezTo>
                  <a:pt x="2351" y="2670"/>
                  <a:pt x="2676" y="2334"/>
                  <a:pt x="2676" y="1920"/>
                </a:cubicBezTo>
                <a:cubicBezTo>
                  <a:pt x="2676" y="1506"/>
                  <a:pt x="2351" y="1171"/>
                  <a:pt x="1950" y="1171"/>
                </a:cubicBezTo>
                <a:close/>
                <a:moveTo>
                  <a:pt x="1992" y="2382"/>
                </a:moveTo>
                <a:cubicBezTo>
                  <a:pt x="1992" y="2382"/>
                  <a:pt x="1991" y="2382"/>
                  <a:pt x="1991" y="2382"/>
                </a:cubicBezTo>
                <a:cubicBezTo>
                  <a:pt x="1988" y="2387"/>
                  <a:pt x="1986" y="2393"/>
                  <a:pt x="1982" y="2397"/>
                </a:cubicBezTo>
                <a:cubicBezTo>
                  <a:pt x="1946" y="2434"/>
                  <a:pt x="1889" y="2434"/>
                  <a:pt x="1853" y="2397"/>
                </a:cubicBezTo>
                <a:cubicBezTo>
                  <a:pt x="1533" y="2066"/>
                  <a:pt x="1533" y="2066"/>
                  <a:pt x="1533" y="2066"/>
                </a:cubicBezTo>
                <a:cubicBezTo>
                  <a:pt x="1497" y="2030"/>
                  <a:pt x="1497" y="1970"/>
                  <a:pt x="1533" y="1934"/>
                </a:cubicBezTo>
                <a:cubicBezTo>
                  <a:pt x="1568" y="1897"/>
                  <a:pt x="1625" y="1897"/>
                  <a:pt x="1661" y="1934"/>
                </a:cubicBezTo>
                <a:cubicBezTo>
                  <a:pt x="1902" y="2183"/>
                  <a:pt x="1902" y="2183"/>
                  <a:pt x="1902" y="2183"/>
                </a:cubicBezTo>
                <a:cubicBezTo>
                  <a:pt x="2290" y="1572"/>
                  <a:pt x="2290" y="1572"/>
                  <a:pt x="2290" y="1572"/>
                </a:cubicBezTo>
                <a:cubicBezTo>
                  <a:pt x="2321" y="1531"/>
                  <a:pt x="2378" y="1524"/>
                  <a:pt x="2417" y="1556"/>
                </a:cubicBezTo>
                <a:cubicBezTo>
                  <a:pt x="2457" y="1588"/>
                  <a:pt x="2464" y="1647"/>
                  <a:pt x="2433" y="1687"/>
                </a:cubicBezTo>
                <a:cubicBezTo>
                  <a:pt x="1992" y="2382"/>
                  <a:pt x="1992" y="2382"/>
                  <a:pt x="1992" y="2382"/>
                </a:cubicBezTo>
                <a:close/>
                <a:moveTo>
                  <a:pt x="2199" y="404"/>
                </a:moveTo>
                <a:cubicBezTo>
                  <a:pt x="2199" y="333"/>
                  <a:pt x="2144" y="275"/>
                  <a:pt x="2075" y="275"/>
                </a:cubicBezTo>
                <a:cubicBezTo>
                  <a:pt x="2026" y="275"/>
                  <a:pt x="2026" y="275"/>
                  <a:pt x="2026" y="275"/>
                </a:cubicBezTo>
                <a:cubicBezTo>
                  <a:pt x="2016" y="279"/>
                  <a:pt x="2006" y="281"/>
                  <a:pt x="1995" y="281"/>
                </a:cubicBezTo>
                <a:cubicBezTo>
                  <a:pt x="1945" y="281"/>
                  <a:pt x="1905" y="239"/>
                  <a:pt x="1905" y="187"/>
                </a:cubicBezTo>
                <a:cubicBezTo>
                  <a:pt x="1905" y="136"/>
                  <a:pt x="1945" y="94"/>
                  <a:pt x="1995" y="94"/>
                </a:cubicBezTo>
                <a:cubicBezTo>
                  <a:pt x="2006" y="94"/>
                  <a:pt x="2016" y="96"/>
                  <a:pt x="2026" y="99"/>
                </a:cubicBezTo>
                <a:cubicBezTo>
                  <a:pt x="2120" y="99"/>
                  <a:pt x="2120" y="99"/>
                  <a:pt x="2120" y="99"/>
                </a:cubicBezTo>
                <a:cubicBezTo>
                  <a:pt x="2258" y="99"/>
                  <a:pt x="2369" y="215"/>
                  <a:pt x="2369" y="357"/>
                </a:cubicBezTo>
                <a:cubicBezTo>
                  <a:pt x="2369" y="883"/>
                  <a:pt x="2369" y="883"/>
                  <a:pt x="2369" y="883"/>
                </a:cubicBezTo>
                <a:cubicBezTo>
                  <a:pt x="2315" y="859"/>
                  <a:pt x="2258" y="841"/>
                  <a:pt x="2199" y="827"/>
                </a:cubicBezTo>
                <a:cubicBezTo>
                  <a:pt x="2199" y="404"/>
                  <a:pt x="2199" y="404"/>
                  <a:pt x="2199" y="404"/>
                </a:cubicBezTo>
                <a:cubicBezTo>
                  <a:pt x="2199" y="404"/>
                  <a:pt x="2199" y="404"/>
                  <a:pt x="2199" y="404"/>
                </a:cubicBezTo>
                <a:close/>
                <a:moveTo>
                  <a:pt x="1678" y="375"/>
                </a:moveTo>
                <a:cubicBezTo>
                  <a:pt x="1628" y="375"/>
                  <a:pt x="1587" y="333"/>
                  <a:pt x="1587" y="281"/>
                </a:cubicBezTo>
                <a:cubicBezTo>
                  <a:pt x="1587" y="94"/>
                  <a:pt x="1587" y="94"/>
                  <a:pt x="1587" y="94"/>
                </a:cubicBezTo>
                <a:cubicBezTo>
                  <a:pt x="1587" y="42"/>
                  <a:pt x="1628" y="0"/>
                  <a:pt x="1678" y="0"/>
                </a:cubicBezTo>
                <a:cubicBezTo>
                  <a:pt x="1728" y="0"/>
                  <a:pt x="1769" y="42"/>
                  <a:pt x="1769" y="94"/>
                </a:cubicBezTo>
                <a:cubicBezTo>
                  <a:pt x="1769" y="281"/>
                  <a:pt x="1769" y="281"/>
                  <a:pt x="1769" y="281"/>
                </a:cubicBezTo>
                <a:cubicBezTo>
                  <a:pt x="1769" y="333"/>
                  <a:pt x="1728" y="375"/>
                  <a:pt x="1678" y="375"/>
                </a:cubicBezTo>
                <a:close/>
                <a:moveTo>
                  <a:pt x="1179" y="375"/>
                </a:moveTo>
                <a:cubicBezTo>
                  <a:pt x="1129" y="375"/>
                  <a:pt x="1088" y="333"/>
                  <a:pt x="1088" y="281"/>
                </a:cubicBezTo>
                <a:cubicBezTo>
                  <a:pt x="1088" y="94"/>
                  <a:pt x="1088" y="94"/>
                  <a:pt x="1088" y="94"/>
                </a:cubicBezTo>
                <a:cubicBezTo>
                  <a:pt x="1088" y="42"/>
                  <a:pt x="1129" y="0"/>
                  <a:pt x="1179" y="0"/>
                </a:cubicBezTo>
                <a:cubicBezTo>
                  <a:pt x="1229" y="0"/>
                  <a:pt x="1270" y="42"/>
                  <a:pt x="1270" y="94"/>
                </a:cubicBezTo>
                <a:cubicBezTo>
                  <a:pt x="1270" y="281"/>
                  <a:pt x="1270" y="281"/>
                  <a:pt x="1270" y="281"/>
                </a:cubicBezTo>
                <a:cubicBezTo>
                  <a:pt x="1270" y="333"/>
                  <a:pt x="1229" y="375"/>
                  <a:pt x="1179" y="375"/>
                </a:cubicBezTo>
                <a:close/>
                <a:moveTo>
                  <a:pt x="249" y="2547"/>
                </a:moveTo>
                <a:cubicBezTo>
                  <a:pt x="112" y="2547"/>
                  <a:pt x="0" y="2431"/>
                  <a:pt x="0" y="2289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215"/>
                  <a:pt x="112" y="99"/>
                  <a:pt x="249" y="99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42" y="96"/>
                  <a:pt x="352" y="94"/>
                  <a:pt x="363" y="94"/>
                </a:cubicBezTo>
                <a:cubicBezTo>
                  <a:pt x="413" y="94"/>
                  <a:pt x="453" y="136"/>
                  <a:pt x="453" y="187"/>
                </a:cubicBezTo>
                <a:cubicBezTo>
                  <a:pt x="453" y="239"/>
                  <a:pt x="413" y="281"/>
                  <a:pt x="363" y="281"/>
                </a:cubicBezTo>
                <a:cubicBezTo>
                  <a:pt x="352" y="281"/>
                  <a:pt x="342" y="279"/>
                  <a:pt x="332" y="275"/>
                </a:cubicBezTo>
                <a:cubicBezTo>
                  <a:pt x="295" y="275"/>
                  <a:pt x="295" y="275"/>
                  <a:pt x="295" y="275"/>
                </a:cubicBezTo>
                <a:cubicBezTo>
                  <a:pt x="226" y="275"/>
                  <a:pt x="170" y="333"/>
                  <a:pt x="170" y="404"/>
                </a:cubicBezTo>
                <a:cubicBezTo>
                  <a:pt x="170" y="2242"/>
                  <a:pt x="170" y="2242"/>
                  <a:pt x="170" y="2242"/>
                </a:cubicBezTo>
                <a:cubicBezTo>
                  <a:pt x="170" y="2313"/>
                  <a:pt x="226" y="2371"/>
                  <a:pt x="295" y="2371"/>
                </a:cubicBezTo>
                <a:cubicBezTo>
                  <a:pt x="953" y="2371"/>
                  <a:pt x="953" y="2371"/>
                  <a:pt x="953" y="2371"/>
                </a:cubicBezTo>
                <a:cubicBezTo>
                  <a:pt x="979" y="2433"/>
                  <a:pt x="1010" y="2492"/>
                  <a:pt x="1046" y="2547"/>
                </a:cubicBezTo>
                <a:cubicBezTo>
                  <a:pt x="249" y="2547"/>
                  <a:pt x="249" y="2547"/>
                  <a:pt x="249" y="2547"/>
                </a:cubicBezTo>
                <a:close/>
                <a:moveTo>
                  <a:pt x="680" y="375"/>
                </a:moveTo>
                <a:cubicBezTo>
                  <a:pt x="630" y="375"/>
                  <a:pt x="589" y="333"/>
                  <a:pt x="589" y="281"/>
                </a:cubicBezTo>
                <a:cubicBezTo>
                  <a:pt x="589" y="94"/>
                  <a:pt x="589" y="94"/>
                  <a:pt x="589" y="94"/>
                </a:cubicBezTo>
                <a:cubicBezTo>
                  <a:pt x="589" y="42"/>
                  <a:pt x="630" y="0"/>
                  <a:pt x="680" y="0"/>
                </a:cubicBezTo>
                <a:cubicBezTo>
                  <a:pt x="730" y="0"/>
                  <a:pt x="771" y="42"/>
                  <a:pt x="771" y="94"/>
                </a:cubicBezTo>
                <a:cubicBezTo>
                  <a:pt x="771" y="281"/>
                  <a:pt x="771" y="281"/>
                  <a:pt x="771" y="281"/>
                </a:cubicBezTo>
                <a:cubicBezTo>
                  <a:pt x="771" y="333"/>
                  <a:pt x="730" y="375"/>
                  <a:pt x="680" y="3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1657" y="3497943"/>
            <a:ext cx="3504328" cy="1204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2288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91136" y="2332432"/>
            <a:ext cx="165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j-ea"/>
                <a:ea typeface="+mj-ea"/>
              </a:rPr>
              <a:t>目录</a:t>
            </a:r>
            <a:endParaRPr lang="en-US" altLang="zh-CN" sz="4000" b="1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8081" y="3084512"/>
            <a:ext cx="225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600"/>
              <a:t>CONTENT</a:t>
            </a:r>
            <a:endParaRPr lang="zh-CN" altLang="en-US" sz="1400" spc="600"/>
          </a:p>
        </p:txBody>
      </p:sp>
      <p:sp>
        <p:nvSpPr>
          <p:cNvPr id="43" name="文本框 42"/>
          <p:cNvSpPr txBox="1"/>
          <p:nvPr/>
        </p:nvSpPr>
        <p:spPr>
          <a:xfrm>
            <a:off x="3252784" y="3639273"/>
            <a:ext cx="269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176109" y="3690719"/>
            <a:ext cx="0" cy="72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552935" y="3639273"/>
            <a:ext cx="2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60070" y="3690719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552935" y="5329873"/>
            <a:ext cx="25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研究展望</a:t>
            </a: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456085" y="5398778"/>
            <a:ext cx="0" cy="720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68974" y="4149314"/>
            <a:ext cx="242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Research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ackground</a:t>
            </a:r>
          </a:p>
        </p:txBody>
      </p:sp>
      <p:sp>
        <p:nvSpPr>
          <p:cNvPr id="65" name="矩形 64"/>
          <p:cNvSpPr/>
          <p:nvPr/>
        </p:nvSpPr>
        <p:spPr>
          <a:xfrm>
            <a:off x="7634547" y="4149314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Research </a:t>
            </a:r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52935" y="5857912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Research Prospect</a:t>
            </a:r>
            <a:endParaRPr lang="zh-CN" altLang="en-US"/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6680993" y="3722277"/>
            <a:ext cx="519113" cy="681037"/>
          </a:xfrm>
          <a:custGeom>
            <a:avLst/>
            <a:gdLst>
              <a:gd name="T0" fmla="*/ 459 w 2178"/>
              <a:gd name="T1" fmla="*/ 1146 h 2866"/>
              <a:gd name="T2" fmla="*/ 1719 w 2178"/>
              <a:gd name="T3" fmla="*/ 1146 h 2866"/>
              <a:gd name="T4" fmla="*/ 1719 w 2178"/>
              <a:gd name="T5" fmla="*/ 917 h 2866"/>
              <a:gd name="T6" fmla="*/ 459 w 2178"/>
              <a:gd name="T7" fmla="*/ 917 h 2866"/>
              <a:gd name="T8" fmla="*/ 459 w 2178"/>
              <a:gd name="T9" fmla="*/ 1146 h 2866"/>
              <a:gd name="T10" fmla="*/ 459 w 2178"/>
              <a:gd name="T11" fmla="*/ 1605 h 2866"/>
              <a:gd name="T12" fmla="*/ 1719 w 2178"/>
              <a:gd name="T13" fmla="*/ 1605 h 2866"/>
              <a:gd name="T14" fmla="*/ 1719 w 2178"/>
              <a:gd name="T15" fmla="*/ 1376 h 2866"/>
              <a:gd name="T16" fmla="*/ 459 w 2178"/>
              <a:gd name="T17" fmla="*/ 1376 h 2866"/>
              <a:gd name="T18" fmla="*/ 459 w 2178"/>
              <a:gd name="T19" fmla="*/ 1605 h 2866"/>
              <a:gd name="T20" fmla="*/ 459 w 2178"/>
              <a:gd name="T21" fmla="*/ 2063 h 2866"/>
              <a:gd name="T22" fmla="*/ 1032 w 2178"/>
              <a:gd name="T23" fmla="*/ 2063 h 2866"/>
              <a:gd name="T24" fmla="*/ 1032 w 2178"/>
              <a:gd name="T25" fmla="*/ 1834 h 2866"/>
              <a:gd name="T26" fmla="*/ 459 w 2178"/>
              <a:gd name="T27" fmla="*/ 1834 h 2866"/>
              <a:gd name="T28" fmla="*/ 459 w 2178"/>
              <a:gd name="T29" fmla="*/ 2063 h 2866"/>
              <a:gd name="T30" fmla="*/ 2178 w 2178"/>
              <a:gd name="T31" fmla="*/ 229 h 2866"/>
              <a:gd name="T32" fmla="*/ 1949 w 2178"/>
              <a:gd name="T33" fmla="*/ 0 h 2866"/>
              <a:gd name="T34" fmla="*/ 229 w 2178"/>
              <a:gd name="T35" fmla="*/ 0 h 2866"/>
              <a:gd name="T36" fmla="*/ 0 w 2178"/>
              <a:gd name="T37" fmla="*/ 229 h 2866"/>
              <a:gd name="T38" fmla="*/ 0 w 2178"/>
              <a:gd name="T39" fmla="*/ 2636 h 2866"/>
              <a:gd name="T40" fmla="*/ 229 w 2178"/>
              <a:gd name="T41" fmla="*/ 2866 h 2866"/>
              <a:gd name="T42" fmla="*/ 1490 w 2178"/>
              <a:gd name="T43" fmla="*/ 2866 h 2866"/>
              <a:gd name="T44" fmla="*/ 1490 w 2178"/>
              <a:gd name="T45" fmla="*/ 2805 h 2866"/>
              <a:gd name="T46" fmla="*/ 2063 w 2178"/>
              <a:gd name="T47" fmla="*/ 2232 h 2866"/>
              <a:gd name="T48" fmla="*/ 2010 w 2178"/>
              <a:gd name="T49" fmla="*/ 2178 h 2866"/>
              <a:gd name="T50" fmla="*/ 2178 w 2178"/>
              <a:gd name="T51" fmla="*/ 2178 h 2866"/>
              <a:gd name="T52" fmla="*/ 2178 w 2178"/>
              <a:gd name="T53" fmla="*/ 229 h 2866"/>
              <a:gd name="T54" fmla="*/ 1490 w 2178"/>
              <a:gd name="T55" fmla="*/ 2468 h 2866"/>
              <a:gd name="T56" fmla="*/ 1490 w 2178"/>
              <a:gd name="T57" fmla="*/ 2293 h 2866"/>
              <a:gd name="T58" fmla="*/ 1605 w 2178"/>
              <a:gd name="T59" fmla="*/ 2178 h 2866"/>
              <a:gd name="T60" fmla="*/ 1780 w 2178"/>
              <a:gd name="T61" fmla="*/ 2178 h 2866"/>
              <a:gd name="T62" fmla="*/ 1490 w 2178"/>
              <a:gd name="T63" fmla="*/ 2468 h 2866"/>
              <a:gd name="T64" fmla="*/ 1949 w 2178"/>
              <a:gd name="T65" fmla="*/ 1949 h 2866"/>
              <a:gd name="T66" fmla="*/ 1490 w 2178"/>
              <a:gd name="T67" fmla="*/ 1949 h 2866"/>
              <a:gd name="T68" fmla="*/ 1261 w 2178"/>
              <a:gd name="T69" fmla="*/ 2178 h 2866"/>
              <a:gd name="T70" fmla="*/ 1261 w 2178"/>
              <a:gd name="T71" fmla="*/ 2636 h 2866"/>
              <a:gd name="T72" fmla="*/ 344 w 2178"/>
              <a:gd name="T73" fmla="*/ 2636 h 2866"/>
              <a:gd name="T74" fmla="*/ 229 w 2178"/>
              <a:gd name="T75" fmla="*/ 2522 h 2866"/>
              <a:gd name="T76" fmla="*/ 229 w 2178"/>
              <a:gd name="T77" fmla="*/ 344 h 2866"/>
              <a:gd name="T78" fmla="*/ 344 w 2178"/>
              <a:gd name="T79" fmla="*/ 229 h 2866"/>
              <a:gd name="T80" fmla="*/ 1834 w 2178"/>
              <a:gd name="T81" fmla="*/ 229 h 2866"/>
              <a:gd name="T82" fmla="*/ 1949 w 2178"/>
              <a:gd name="T83" fmla="*/ 344 h 2866"/>
              <a:gd name="T84" fmla="*/ 1949 w 2178"/>
              <a:gd name="T85" fmla="*/ 1949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866">
                <a:moveTo>
                  <a:pt x="459" y="1146"/>
                </a:moveTo>
                <a:cubicBezTo>
                  <a:pt x="1719" y="1146"/>
                  <a:pt x="1719" y="1146"/>
                  <a:pt x="1719" y="1146"/>
                </a:cubicBezTo>
                <a:cubicBezTo>
                  <a:pt x="1719" y="917"/>
                  <a:pt x="1719" y="917"/>
                  <a:pt x="1719" y="917"/>
                </a:cubicBezTo>
                <a:cubicBezTo>
                  <a:pt x="459" y="917"/>
                  <a:pt x="459" y="917"/>
                  <a:pt x="459" y="917"/>
                </a:cubicBezTo>
                <a:cubicBezTo>
                  <a:pt x="459" y="1146"/>
                  <a:pt x="459" y="1146"/>
                  <a:pt x="459" y="1146"/>
                </a:cubicBezTo>
                <a:close/>
                <a:moveTo>
                  <a:pt x="459" y="1605"/>
                </a:moveTo>
                <a:cubicBezTo>
                  <a:pt x="1719" y="1605"/>
                  <a:pt x="1719" y="1605"/>
                  <a:pt x="1719" y="1605"/>
                </a:cubicBezTo>
                <a:cubicBezTo>
                  <a:pt x="1719" y="1376"/>
                  <a:pt x="1719" y="1376"/>
                  <a:pt x="1719" y="1376"/>
                </a:cubicBezTo>
                <a:cubicBezTo>
                  <a:pt x="459" y="1376"/>
                  <a:pt x="459" y="1376"/>
                  <a:pt x="459" y="1376"/>
                </a:cubicBezTo>
                <a:cubicBezTo>
                  <a:pt x="459" y="1605"/>
                  <a:pt x="459" y="1605"/>
                  <a:pt x="459" y="1605"/>
                </a:cubicBezTo>
                <a:close/>
                <a:moveTo>
                  <a:pt x="459" y="2063"/>
                </a:moveTo>
                <a:cubicBezTo>
                  <a:pt x="1032" y="2063"/>
                  <a:pt x="1032" y="2063"/>
                  <a:pt x="1032" y="2063"/>
                </a:cubicBezTo>
                <a:cubicBezTo>
                  <a:pt x="1032" y="1834"/>
                  <a:pt x="1032" y="1834"/>
                  <a:pt x="1032" y="1834"/>
                </a:cubicBezTo>
                <a:cubicBezTo>
                  <a:pt x="459" y="1834"/>
                  <a:pt x="459" y="1834"/>
                  <a:pt x="459" y="1834"/>
                </a:cubicBezTo>
                <a:cubicBezTo>
                  <a:pt x="459" y="2063"/>
                  <a:pt x="459" y="2063"/>
                  <a:pt x="459" y="2063"/>
                </a:cubicBezTo>
                <a:close/>
                <a:moveTo>
                  <a:pt x="2178" y="229"/>
                </a:moveTo>
                <a:cubicBezTo>
                  <a:pt x="2178" y="103"/>
                  <a:pt x="2075" y="0"/>
                  <a:pt x="19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0" y="2636"/>
                  <a:pt x="0" y="2636"/>
                  <a:pt x="0" y="2636"/>
                </a:cubicBezTo>
                <a:cubicBezTo>
                  <a:pt x="0" y="2763"/>
                  <a:pt x="103" y="2866"/>
                  <a:pt x="229" y="2866"/>
                </a:cubicBezTo>
                <a:cubicBezTo>
                  <a:pt x="1490" y="2866"/>
                  <a:pt x="1490" y="2866"/>
                  <a:pt x="1490" y="2866"/>
                </a:cubicBezTo>
                <a:cubicBezTo>
                  <a:pt x="1490" y="2805"/>
                  <a:pt x="1490" y="2805"/>
                  <a:pt x="1490" y="2805"/>
                </a:cubicBezTo>
                <a:cubicBezTo>
                  <a:pt x="2063" y="2232"/>
                  <a:pt x="2063" y="2232"/>
                  <a:pt x="2063" y="2232"/>
                </a:cubicBezTo>
                <a:cubicBezTo>
                  <a:pt x="2010" y="2178"/>
                  <a:pt x="2010" y="2178"/>
                  <a:pt x="2010" y="2178"/>
                </a:cubicBezTo>
                <a:cubicBezTo>
                  <a:pt x="2178" y="2178"/>
                  <a:pt x="2178" y="2178"/>
                  <a:pt x="2178" y="2178"/>
                </a:cubicBezTo>
                <a:cubicBezTo>
                  <a:pt x="2178" y="229"/>
                  <a:pt x="2178" y="229"/>
                  <a:pt x="2178" y="229"/>
                </a:cubicBezTo>
                <a:close/>
                <a:moveTo>
                  <a:pt x="1490" y="2468"/>
                </a:moveTo>
                <a:cubicBezTo>
                  <a:pt x="1490" y="2293"/>
                  <a:pt x="1490" y="2293"/>
                  <a:pt x="1490" y="2293"/>
                </a:cubicBezTo>
                <a:cubicBezTo>
                  <a:pt x="1490" y="2229"/>
                  <a:pt x="1542" y="2178"/>
                  <a:pt x="1605" y="2178"/>
                </a:cubicBezTo>
                <a:cubicBezTo>
                  <a:pt x="1780" y="2178"/>
                  <a:pt x="1780" y="2178"/>
                  <a:pt x="1780" y="2178"/>
                </a:cubicBezTo>
                <a:cubicBezTo>
                  <a:pt x="1490" y="2468"/>
                  <a:pt x="1490" y="2468"/>
                  <a:pt x="1490" y="2468"/>
                </a:cubicBezTo>
                <a:close/>
                <a:moveTo>
                  <a:pt x="1949" y="1949"/>
                </a:moveTo>
                <a:cubicBezTo>
                  <a:pt x="1490" y="1949"/>
                  <a:pt x="1490" y="1949"/>
                  <a:pt x="1490" y="1949"/>
                </a:cubicBezTo>
                <a:cubicBezTo>
                  <a:pt x="1364" y="1949"/>
                  <a:pt x="1261" y="2051"/>
                  <a:pt x="1261" y="2178"/>
                </a:cubicBezTo>
                <a:cubicBezTo>
                  <a:pt x="1261" y="2636"/>
                  <a:pt x="1261" y="2636"/>
                  <a:pt x="1261" y="2636"/>
                </a:cubicBezTo>
                <a:cubicBezTo>
                  <a:pt x="344" y="2636"/>
                  <a:pt x="344" y="2636"/>
                  <a:pt x="344" y="2636"/>
                </a:cubicBezTo>
                <a:cubicBezTo>
                  <a:pt x="281" y="2636"/>
                  <a:pt x="229" y="2585"/>
                  <a:pt x="229" y="2522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29" y="281"/>
                  <a:pt x="281" y="229"/>
                  <a:pt x="344" y="229"/>
                </a:cubicBezTo>
                <a:cubicBezTo>
                  <a:pt x="1834" y="229"/>
                  <a:pt x="1834" y="229"/>
                  <a:pt x="1834" y="229"/>
                </a:cubicBezTo>
                <a:cubicBezTo>
                  <a:pt x="1897" y="229"/>
                  <a:pt x="1949" y="281"/>
                  <a:pt x="1949" y="344"/>
                </a:cubicBezTo>
                <a:cubicBezTo>
                  <a:pt x="1949" y="1949"/>
                  <a:pt x="1949" y="1949"/>
                  <a:pt x="1949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3" name="Group 12"/>
          <p:cNvGrpSpPr>
            <a:grpSpLocks noChangeAspect="1"/>
          </p:cNvGrpSpPr>
          <p:nvPr/>
        </p:nvGrpSpPr>
        <p:grpSpPr bwMode="auto">
          <a:xfrm>
            <a:off x="2362200" y="3860800"/>
            <a:ext cx="719138" cy="542925"/>
            <a:chOff x="1496" y="2432"/>
            <a:chExt cx="453" cy="342"/>
          </a:xfrm>
          <a:solidFill>
            <a:schemeClr val="bg1"/>
          </a:solidFill>
        </p:grpSpPr>
        <p:sp>
          <p:nvSpPr>
            <p:cNvPr id="75" name="Freeform 13"/>
            <p:cNvSpPr/>
            <p:nvPr/>
          </p:nvSpPr>
          <p:spPr bwMode="auto">
            <a:xfrm>
              <a:off x="1496" y="2432"/>
              <a:ext cx="453" cy="342"/>
            </a:xfrm>
            <a:custGeom>
              <a:avLst/>
              <a:gdLst>
                <a:gd name="T0" fmla="*/ 3051 w 3053"/>
                <a:gd name="T1" fmla="*/ 804 h 2295"/>
                <a:gd name="T2" fmla="*/ 2971 w 3053"/>
                <a:gd name="T3" fmla="*/ 724 h 2295"/>
                <a:gd name="T4" fmla="*/ 2256 w 3053"/>
                <a:gd name="T5" fmla="*/ 726 h 2295"/>
                <a:gd name="T6" fmla="*/ 2191 w 3053"/>
                <a:gd name="T7" fmla="*/ 661 h 2295"/>
                <a:gd name="T8" fmla="*/ 2256 w 3053"/>
                <a:gd name="T9" fmla="*/ 596 h 2295"/>
                <a:gd name="T10" fmla="*/ 2662 w 3053"/>
                <a:gd name="T11" fmla="*/ 596 h 2295"/>
                <a:gd name="T12" fmla="*/ 2742 w 3053"/>
                <a:gd name="T13" fmla="*/ 516 h 2295"/>
                <a:gd name="T14" fmla="*/ 2662 w 3053"/>
                <a:gd name="T15" fmla="*/ 436 h 2295"/>
                <a:gd name="T16" fmla="*/ 2378 w 3053"/>
                <a:gd name="T17" fmla="*/ 436 h 2295"/>
                <a:gd name="T18" fmla="*/ 1477 w 3053"/>
                <a:gd name="T19" fmla="*/ 0 h 2295"/>
                <a:gd name="T20" fmla="*/ 330 w 3053"/>
                <a:gd name="T21" fmla="*/ 1148 h 2295"/>
                <a:gd name="T22" fmla="*/ 368 w 3053"/>
                <a:gd name="T23" fmla="*/ 1442 h 2295"/>
                <a:gd name="T24" fmla="*/ 243 w 3053"/>
                <a:gd name="T25" fmla="*/ 1442 h 2295"/>
                <a:gd name="T26" fmla="*/ 163 w 3053"/>
                <a:gd name="T27" fmla="*/ 1522 h 2295"/>
                <a:gd name="T28" fmla="*/ 243 w 3053"/>
                <a:gd name="T29" fmla="*/ 1602 h 2295"/>
                <a:gd name="T30" fmla="*/ 423 w 3053"/>
                <a:gd name="T31" fmla="*/ 1602 h 2295"/>
                <a:gd name="T32" fmla="*/ 424 w 3053"/>
                <a:gd name="T33" fmla="*/ 1602 h 2295"/>
                <a:gd name="T34" fmla="*/ 536 w 3053"/>
                <a:gd name="T35" fmla="*/ 1602 h 2295"/>
                <a:gd name="T36" fmla="*/ 581 w 3053"/>
                <a:gd name="T37" fmla="*/ 1647 h 2295"/>
                <a:gd name="T38" fmla="*/ 536 w 3053"/>
                <a:gd name="T39" fmla="*/ 1692 h 2295"/>
                <a:gd name="T40" fmla="*/ 467 w 3053"/>
                <a:gd name="T41" fmla="*/ 1692 h 2295"/>
                <a:gd name="T42" fmla="*/ 467 w 3053"/>
                <a:gd name="T43" fmla="*/ 1692 h 2295"/>
                <a:gd name="T44" fmla="*/ 82 w 3053"/>
                <a:gd name="T45" fmla="*/ 1692 h 2295"/>
                <a:gd name="T46" fmla="*/ 2 w 3053"/>
                <a:gd name="T47" fmla="*/ 1772 h 2295"/>
                <a:gd name="T48" fmla="*/ 82 w 3053"/>
                <a:gd name="T49" fmla="*/ 1852 h 2295"/>
                <a:gd name="T50" fmla="*/ 572 w 3053"/>
                <a:gd name="T51" fmla="*/ 1852 h 2295"/>
                <a:gd name="T52" fmla="*/ 573 w 3053"/>
                <a:gd name="T53" fmla="*/ 1853 h 2295"/>
                <a:gd name="T54" fmla="*/ 702 w 3053"/>
                <a:gd name="T55" fmla="*/ 1853 h 2295"/>
                <a:gd name="T56" fmla="*/ 750 w 3053"/>
                <a:gd name="T57" fmla="*/ 1901 h 2295"/>
                <a:gd name="T58" fmla="*/ 702 w 3053"/>
                <a:gd name="T59" fmla="*/ 1948 h 2295"/>
                <a:gd name="T60" fmla="*/ 589 w 3053"/>
                <a:gd name="T61" fmla="*/ 1948 h 2295"/>
                <a:gd name="T62" fmla="*/ 523 w 3053"/>
                <a:gd name="T63" fmla="*/ 2027 h 2295"/>
                <a:gd name="T64" fmla="*/ 603 w 3053"/>
                <a:gd name="T65" fmla="*/ 2107 h 2295"/>
                <a:gd name="T66" fmla="*/ 848 w 3053"/>
                <a:gd name="T67" fmla="*/ 2107 h 2295"/>
                <a:gd name="T68" fmla="*/ 1478 w 3053"/>
                <a:gd name="T69" fmla="*/ 2295 h 2295"/>
                <a:gd name="T70" fmla="*/ 2625 w 3053"/>
                <a:gd name="T71" fmla="*/ 1164 h 2295"/>
                <a:gd name="T72" fmla="*/ 2733 w 3053"/>
                <a:gd name="T73" fmla="*/ 1164 h 2295"/>
                <a:gd name="T74" fmla="*/ 2813 w 3053"/>
                <a:gd name="T75" fmla="*/ 1084 h 2295"/>
                <a:gd name="T76" fmla="*/ 2733 w 3053"/>
                <a:gd name="T77" fmla="*/ 1004 h 2295"/>
                <a:gd name="T78" fmla="*/ 2404 w 3053"/>
                <a:gd name="T79" fmla="*/ 1003 h 2295"/>
                <a:gd name="T80" fmla="*/ 2346 w 3053"/>
                <a:gd name="T81" fmla="*/ 945 h 2295"/>
                <a:gd name="T82" fmla="*/ 2404 w 3053"/>
                <a:gd name="T83" fmla="*/ 886 h 2295"/>
                <a:gd name="T84" fmla="*/ 2971 w 3053"/>
                <a:gd name="T85" fmla="*/ 884 h 2295"/>
                <a:gd name="T86" fmla="*/ 3051 w 3053"/>
                <a:gd name="T87" fmla="*/ 80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3" h="2295">
                  <a:moveTo>
                    <a:pt x="3051" y="804"/>
                  </a:moveTo>
                  <a:cubicBezTo>
                    <a:pt x="3049" y="761"/>
                    <a:pt x="3016" y="724"/>
                    <a:pt x="2971" y="724"/>
                  </a:cubicBezTo>
                  <a:cubicBezTo>
                    <a:pt x="2256" y="726"/>
                    <a:pt x="2256" y="726"/>
                    <a:pt x="2256" y="726"/>
                  </a:cubicBezTo>
                  <a:cubicBezTo>
                    <a:pt x="2220" y="726"/>
                    <a:pt x="2193" y="697"/>
                    <a:pt x="2191" y="661"/>
                  </a:cubicBezTo>
                  <a:cubicBezTo>
                    <a:pt x="2190" y="626"/>
                    <a:pt x="2222" y="596"/>
                    <a:pt x="2256" y="596"/>
                  </a:cubicBezTo>
                  <a:cubicBezTo>
                    <a:pt x="2662" y="596"/>
                    <a:pt x="2662" y="596"/>
                    <a:pt x="2662" y="596"/>
                  </a:cubicBezTo>
                  <a:cubicBezTo>
                    <a:pt x="2704" y="596"/>
                    <a:pt x="2744" y="560"/>
                    <a:pt x="2742" y="516"/>
                  </a:cubicBezTo>
                  <a:cubicBezTo>
                    <a:pt x="2740" y="473"/>
                    <a:pt x="2706" y="436"/>
                    <a:pt x="2662" y="436"/>
                  </a:cubicBezTo>
                  <a:cubicBezTo>
                    <a:pt x="2378" y="436"/>
                    <a:pt x="2378" y="436"/>
                    <a:pt x="2378" y="436"/>
                  </a:cubicBezTo>
                  <a:cubicBezTo>
                    <a:pt x="2168" y="171"/>
                    <a:pt x="1842" y="0"/>
                    <a:pt x="1477" y="0"/>
                  </a:cubicBezTo>
                  <a:cubicBezTo>
                    <a:pt x="843" y="0"/>
                    <a:pt x="330" y="514"/>
                    <a:pt x="330" y="1148"/>
                  </a:cubicBezTo>
                  <a:cubicBezTo>
                    <a:pt x="330" y="1249"/>
                    <a:pt x="343" y="1348"/>
                    <a:pt x="368" y="1442"/>
                  </a:cubicBezTo>
                  <a:cubicBezTo>
                    <a:pt x="243" y="1442"/>
                    <a:pt x="243" y="1442"/>
                    <a:pt x="243" y="1442"/>
                  </a:cubicBezTo>
                  <a:cubicBezTo>
                    <a:pt x="201" y="1442"/>
                    <a:pt x="161" y="1479"/>
                    <a:pt x="163" y="1522"/>
                  </a:cubicBezTo>
                  <a:cubicBezTo>
                    <a:pt x="165" y="1565"/>
                    <a:pt x="199" y="1602"/>
                    <a:pt x="243" y="1602"/>
                  </a:cubicBezTo>
                  <a:cubicBezTo>
                    <a:pt x="423" y="1602"/>
                    <a:pt x="423" y="1602"/>
                    <a:pt x="423" y="1602"/>
                  </a:cubicBezTo>
                  <a:cubicBezTo>
                    <a:pt x="423" y="1602"/>
                    <a:pt x="423" y="1602"/>
                    <a:pt x="424" y="1602"/>
                  </a:cubicBezTo>
                  <a:cubicBezTo>
                    <a:pt x="536" y="1602"/>
                    <a:pt x="536" y="1602"/>
                    <a:pt x="536" y="1602"/>
                  </a:cubicBezTo>
                  <a:cubicBezTo>
                    <a:pt x="560" y="1602"/>
                    <a:pt x="581" y="1623"/>
                    <a:pt x="581" y="1647"/>
                  </a:cubicBezTo>
                  <a:cubicBezTo>
                    <a:pt x="581" y="1671"/>
                    <a:pt x="560" y="1692"/>
                    <a:pt x="536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467" y="1692"/>
                    <a:pt x="467" y="1692"/>
                    <a:pt x="467" y="1692"/>
                  </a:cubicBezTo>
                  <a:cubicBezTo>
                    <a:pt x="82" y="1692"/>
                    <a:pt x="82" y="1692"/>
                    <a:pt x="82" y="1692"/>
                  </a:cubicBezTo>
                  <a:cubicBezTo>
                    <a:pt x="40" y="1692"/>
                    <a:pt x="0" y="1729"/>
                    <a:pt x="2" y="1772"/>
                  </a:cubicBezTo>
                  <a:cubicBezTo>
                    <a:pt x="4" y="1816"/>
                    <a:pt x="37" y="1852"/>
                    <a:pt x="82" y="1852"/>
                  </a:cubicBezTo>
                  <a:cubicBezTo>
                    <a:pt x="572" y="1852"/>
                    <a:pt x="572" y="1852"/>
                    <a:pt x="572" y="1852"/>
                  </a:cubicBezTo>
                  <a:cubicBezTo>
                    <a:pt x="572" y="1853"/>
                    <a:pt x="573" y="1853"/>
                    <a:pt x="573" y="1853"/>
                  </a:cubicBezTo>
                  <a:cubicBezTo>
                    <a:pt x="702" y="1853"/>
                    <a:pt x="702" y="1853"/>
                    <a:pt x="702" y="1853"/>
                  </a:cubicBezTo>
                  <a:cubicBezTo>
                    <a:pt x="728" y="1853"/>
                    <a:pt x="750" y="1875"/>
                    <a:pt x="750" y="1901"/>
                  </a:cubicBezTo>
                  <a:cubicBezTo>
                    <a:pt x="750" y="1927"/>
                    <a:pt x="728" y="1948"/>
                    <a:pt x="702" y="1948"/>
                  </a:cubicBezTo>
                  <a:cubicBezTo>
                    <a:pt x="589" y="1948"/>
                    <a:pt x="589" y="1948"/>
                    <a:pt x="589" y="1948"/>
                  </a:cubicBezTo>
                  <a:cubicBezTo>
                    <a:pt x="552" y="1956"/>
                    <a:pt x="521" y="1989"/>
                    <a:pt x="523" y="2027"/>
                  </a:cubicBezTo>
                  <a:cubicBezTo>
                    <a:pt x="525" y="2070"/>
                    <a:pt x="558" y="2107"/>
                    <a:pt x="603" y="2107"/>
                  </a:cubicBezTo>
                  <a:cubicBezTo>
                    <a:pt x="848" y="2107"/>
                    <a:pt x="848" y="2107"/>
                    <a:pt x="848" y="2107"/>
                  </a:cubicBezTo>
                  <a:cubicBezTo>
                    <a:pt x="1029" y="2226"/>
                    <a:pt x="1245" y="2295"/>
                    <a:pt x="1478" y="2295"/>
                  </a:cubicBezTo>
                  <a:cubicBezTo>
                    <a:pt x="2106" y="2295"/>
                    <a:pt x="2616" y="1790"/>
                    <a:pt x="2625" y="1164"/>
                  </a:cubicBezTo>
                  <a:cubicBezTo>
                    <a:pt x="2733" y="1164"/>
                    <a:pt x="2733" y="1164"/>
                    <a:pt x="2733" y="1164"/>
                  </a:cubicBezTo>
                  <a:cubicBezTo>
                    <a:pt x="2775" y="1164"/>
                    <a:pt x="2815" y="1128"/>
                    <a:pt x="2813" y="1084"/>
                  </a:cubicBezTo>
                  <a:cubicBezTo>
                    <a:pt x="2811" y="1041"/>
                    <a:pt x="2778" y="1004"/>
                    <a:pt x="2733" y="1004"/>
                  </a:cubicBezTo>
                  <a:cubicBezTo>
                    <a:pt x="2404" y="1003"/>
                    <a:pt x="2404" y="1003"/>
                    <a:pt x="2404" y="1003"/>
                  </a:cubicBezTo>
                  <a:cubicBezTo>
                    <a:pt x="2371" y="1003"/>
                    <a:pt x="2347" y="976"/>
                    <a:pt x="2346" y="945"/>
                  </a:cubicBezTo>
                  <a:cubicBezTo>
                    <a:pt x="2344" y="913"/>
                    <a:pt x="2374" y="886"/>
                    <a:pt x="2404" y="886"/>
                  </a:cubicBezTo>
                  <a:cubicBezTo>
                    <a:pt x="2971" y="884"/>
                    <a:pt x="2971" y="884"/>
                    <a:pt x="2971" y="884"/>
                  </a:cubicBezTo>
                  <a:cubicBezTo>
                    <a:pt x="3012" y="884"/>
                    <a:pt x="3053" y="847"/>
                    <a:pt x="3051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513" y="2496"/>
              <a:ext cx="434" cy="251"/>
            </a:xfrm>
            <a:custGeom>
              <a:avLst/>
              <a:gdLst>
                <a:gd name="T0" fmla="*/ 2743 w 2921"/>
                <a:gd name="T1" fmla="*/ 160 h 1683"/>
                <a:gd name="T2" fmla="*/ 2839 w 2921"/>
                <a:gd name="T3" fmla="*/ 160 h 1683"/>
                <a:gd name="T4" fmla="*/ 2919 w 2921"/>
                <a:gd name="T5" fmla="*/ 80 h 1683"/>
                <a:gd name="T6" fmla="*/ 2839 w 2921"/>
                <a:gd name="T7" fmla="*/ 0 h 1683"/>
                <a:gd name="T8" fmla="*/ 2743 w 2921"/>
                <a:gd name="T9" fmla="*/ 0 h 1683"/>
                <a:gd name="T10" fmla="*/ 2663 w 2921"/>
                <a:gd name="T11" fmla="*/ 80 h 1683"/>
                <a:gd name="T12" fmla="*/ 2743 w 2921"/>
                <a:gd name="T13" fmla="*/ 160 h 1683"/>
                <a:gd name="T14" fmla="*/ 82 w 2921"/>
                <a:gd name="T15" fmla="*/ 1523 h 1683"/>
                <a:gd name="T16" fmla="*/ 2 w 2921"/>
                <a:gd name="T17" fmla="*/ 1603 h 1683"/>
                <a:gd name="T18" fmla="*/ 82 w 2921"/>
                <a:gd name="T19" fmla="*/ 1683 h 1683"/>
                <a:gd name="T20" fmla="*/ 162 w 2921"/>
                <a:gd name="T21" fmla="*/ 1603 h 1683"/>
                <a:gd name="T22" fmla="*/ 82 w 2921"/>
                <a:gd name="T23" fmla="*/ 152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1" h="1683">
                  <a:moveTo>
                    <a:pt x="2743" y="160"/>
                  </a:moveTo>
                  <a:cubicBezTo>
                    <a:pt x="2839" y="160"/>
                    <a:pt x="2839" y="160"/>
                    <a:pt x="2839" y="160"/>
                  </a:cubicBezTo>
                  <a:cubicBezTo>
                    <a:pt x="2881" y="160"/>
                    <a:pt x="2921" y="123"/>
                    <a:pt x="2919" y="80"/>
                  </a:cubicBezTo>
                  <a:cubicBezTo>
                    <a:pt x="2917" y="36"/>
                    <a:pt x="2884" y="0"/>
                    <a:pt x="2839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2701" y="0"/>
                    <a:pt x="2661" y="36"/>
                    <a:pt x="2663" y="80"/>
                  </a:cubicBezTo>
                  <a:cubicBezTo>
                    <a:pt x="2665" y="123"/>
                    <a:pt x="2698" y="160"/>
                    <a:pt x="2743" y="160"/>
                  </a:cubicBezTo>
                  <a:close/>
                  <a:moveTo>
                    <a:pt x="82" y="1523"/>
                  </a:moveTo>
                  <a:cubicBezTo>
                    <a:pt x="40" y="1523"/>
                    <a:pt x="0" y="1560"/>
                    <a:pt x="2" y="1603"/>
                  </a:cubicBezTo>
                  <a:cubicBezTo>
                    <a:pt x="4" y="1646"/>
                    <a:pt x="37" y="1683"/>
                    <a:pt x="82" y="1683"/>
                  </a:cubicBezTo>
                  <a:cubicBezTo>
                    <a:pt x="124" y="1683"/>
                    <a:pt x="164" y="1646"/>
                    <a:pt x="162" y="1603"/>
                  </a:cubicBezTo>
                  <a:cubicBezTo>
                    <a:pt x="160" y="1560"/>
                    <a:pt x="126" y="1523"/>
                    <a:pt x="82" y="1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Freeform 22"/>
          <p:cNvSpPr>
            <a:spLocks noEditPoints="1"/>
          </p:cNvSpPr>
          <p:nvPr/>
        </p:nvSpPr>
        <p:spPr bwMode="auto">
          <a:xfrm>
            <a:off x="6588126" y="5249863"/>
            <a:ext cx="723900" cy="868362"/>
          </a:xfrm>
          <a:custGeom>
            <a:avLst/>
            <a:gdLst>
              <a:gd name="T0" fmla="*/ 608 w 2388"/>
              <a:gd name="T1" fmla="*/ 348 h 2867"/>
              <a:gd name="T2" fmla="*/ 578 w 2388"/>
              <a:gd name="T3" fmla="*/ 200 h 2867"/>
              <a:gd name="T4" fmla="*/ 495 w 2388"/>
              <a:gd name="T5" fmla="*/ 248 h 2867"/>
              <a:gd name="T6" fmla="*/ 79 w 2388"/>
              <a:gd name="T7" fmla="*/ 664 h 2867"/>
              <a:gd name="T8" fmla="*/ 31 w 2388"/>
              <a:gd name="T9" fmla="*/ 747 h 2867"/>
              <a:gd name="T10" fmla="*/ 179 w 2388"/>
              <a:gd name="T11" fmla="*/ 777 h 2867"/>
              <a:gd name="T12" fmla="*/ 79 w 2388"/>
              <a:gd name="T13" fmla="*/ 664 h 2867"/>
              <a:gd name="T14" fmla="*/ 190 w 2388"/>
              <a:gd name="T15" fmla="*/ 1386 h 2867"/>
              <a:gd name="T16" fmla="*/ 668 w 2388"/>
              <a:gd name="T17" fmla="*/ 2342 h 2867"/>
              <a:gd name="T18" fmla="*/ 1528 w 2388"/>
              <a:gd name="T19" fmla="*/ 2533 h 2867"/>
              <a:gd name="T20" fmla="*/ 1719 w 2388"/>
              <a:gd name="T21" fmla="*/ 2237 h 2867"/>
              <a:gd name="T22" fmla="*/ 1194 w 2388"/>
              <a:gd name="T23" fmla="*/ 382 h 2867"/>
              <a:gd name="T24" fmla="*/ 1624 w 2388"/>
              <a:gd name="T25" fmla="*/ 2246 h 2867"/>
              <a:gd name="T26" fmla="*/ 955 w 2388"/>
              <a:gd name="T27" fmla="*/ 2437 h 2867"/>
              <a:gd name="T28" fmla="*/ 764 w 2388"/>
              <a:gd name="T29" fmla="*/ 2181 h 2867"/>
              <a:gd name="T30" fmla="*/ 1194 w 2388"/>
              <a:gd name="T31" fmla="*/ 478 h 2867"/>
              <a:gd name="T32" fmla="*/ 1624 w 2388"/>
              <a:gd name="T33" fmla="*/ 2181 h 2867"/>
              <a:gd name="T34" fmla="*/ 1242 w 2388"/>
              <a:gd name="T35" fmla="*/ 143 h 2867"/>
              <a:gd name="T36" fmla="*/ 1194 w 2388"/>
              <a:gd name="T37" fmla="*/ 0 h 2867"/>
              <a:gd name="T38" fmla="*/ 1146 w 2388"/>
              <a:gd name="T39" fmla="*/ 143 h 2867"/>
              <a:gd name="T40" fmla="*/ 1911 w 2388"/>
              <a:gd name="T41" fmla="*/ 1290 h 2867"/>
              <a:gd name="T42" fmla="*/ 1911 w 2388"/>
              <a:gd name="T43" fmla="*/ 1386 h 2867"/>
              <a:gd name="T44" fmla="*/ 1911 w 2388"/>
              <a:gd name="T45" fmla="*/ 1290 h 2867"/>
              <a:gd name="T46" fmla="*/ 1146 w 2388"/>
              <a:gd name="T47" fmla="*/ 669 h 2867"/>
              <a:gd name="T48" fmla="*/ 1195 w 2388"/>
              <a:gd name="T49" fmla="*/ 717 h 2867"/>
              <a:gd name="T50" fmla="*/ 1945 w 2388"/>
              <a:gd name="T51" fmla="*/ 1243 h 2867"/>
              <a:gd name="T52" fmla="*/ 1481 w 2388"/>
              <a:gd name="T53" fmla="*/ 2628 h 2867"/>
              <a:gd name="T54" fmla="*/ 859 w 2388"/>
              <a:gd name="T55" fmla="*/ 2676 h 2867"/>
              <a:gd name="T56" fmla="*/ 1481 w 2388"/>
              <a:gd name="T57" fmla="*/ 2724 h 2867"/>
              <a:gd name="T58" fmla="*/ 1481 w 2388"/>
              <a:gd name="T59" fmla="*/ 2628 h 2867"/>
              <a:gd name="T60" fmla="*/ 2309 w 2388"/>
              <a:gd name="T61" fmla="*/ 664 h 2867"/>
              <a:gd name="T62" fmla="*/ 2209 w 2388"/>
              <a:gd name="T63" fmla="*/ 777 h 2867"/>
              <a:gd name="T64" fmla="*/ 2357 w 2388"/>
              <a:gd name="T65" fmla="*/ 747 h 2867"/>
              <a:gd name="T66" fmla="*/ 1845 w 2388"/>
              <a:gd name="T67" fmla="*/ 331 h 2867"/>
              <a:gd name="T68" fmla="*/ 1875 w 2388"/>
              <a:gd name="T69" fmla="*/ 183 h 2867"/>
              <a:gd name="T70" fmla="*/ 1762 w 2388"/>
              <a:gd name="T71" fmla="*/ 283 h 2867"/>
              <a:gd name="T72" fmla="*/ 1845 w 2388"/>
              <a:gd name="T73" fmla="*/ 331 h 2867"/>
              <a:gd name="T74" fmla="*/ 1003 w 2388"/>
              <a:gd name="T75" fmla="*/ 2772 h 2867"/>
              <a:gd name="T76" fmla="*/ 1003 w 2388"/>
              <a:gd name="T77" fmla="*/ 2867 h 2867"/>
              <a:gd name="T78" fmla="*/ 1433 w 2388"/>
              <a:gd name="T79" fmla="*/ 2819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88" h="2867">
                <a:moveTo>
                  <a:pt x="543" y="331"/>
                </a:moveTo>
                <a:cubicBezTo>
                  <a:pt x="556" y="353"/>
                  <a:pt x="585" y="361"/>
                  <a:pt x="608" y="348"/>
                </a:cubicBezTo>
                <a:cubicBezTo>
                  <a:pt x="631" y="335"/>
                  <a:pt x="639" y="306"/>
                  <a:pt x="625" y="283"/>
                </a:cubicBezTo>
                <a:cubicBezTo>
                  <a:pt x="578" y="200"/>
                  <a:pt x="578" y="200"/>
                  <a:pt x="578" y="200"/>
                </a:cubicBezTo>
                <a:cubicBezTo>
                  <a:pt x="565" y="177"/>
                  <a:pt x="535" y="169"/>
                  <a:pt x="512" y="183"/>
                </a:cubicBezTo>
                <a:cubicBezTo>
                  <a:pt x="489" y="196"/>
                  <a:pt x="482" y="225"/>
                  <a:pt x="495" y="248"/>
                </a:cubicBezTo>
                <a:cubicBezTo>
                  <a:pt x="543" y="331"/>
                  <a:pt x="543" y="331"/>
                  <a:pt x="543" y="331"/>
                </a:cubicBezTo>
                <a:close/>
                <a:moveTo>
                  <a:pt x="79" y="664"/>
                </a:moveTo>
                <a:cubicBezTo>
                  <a:pt x="56" y="651"/>
                  <a:pt x="27" y="659"/>
                  <a:pt x="13" y="682"/>
                </a:cubicBezTo>
                <a:cubicBezTo>
                  <a:pt x="0" y="705"/>
                  <a:pt x="8" y="734"/>
                  <a:pt x="31" y="747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36" y="808"/>
                  <a:pt x="166" y="800"/>
                  <a:pt x="179" y="777"/>
                </a:cubicBezTo>
                <a:cubicBezTo>
                  <a:pt x="192" y="754"/>
                  <a:pt x="184" y="725"/>
                  <a:pt x="161" y="712"/>
                </a:cubicBezTo>
                <a:cubicBezTo>
                  <a:pt x="79" y="664"/>
                  <a:pt x="79" y="664"/>
                  <a:pt x="79" y="664"/>
                </a:cubicBezTo>
                <a:close/>
                <a:moveTo>
                  <a:pt x="1194" y="382"/>
                </a:moveTo>
                <a:cubicBezTo>
                  <a:pt x="640" y="382"/>
                  <a:pt x="190" y="832"/>
                  <a:pt x="190" y="1386"/>
                </a:cubicBezTo>
                <a:cubicBezTo>
                  <a:pt x="190" y="1747"/>
                  <a:pt x="382" y="2060"/>
                  <a:pt x="668" y="2237"/>
                </a:cubicBezTo>
                <a:cubicBezTo>
                  <a:pt x="668" y="2342"/>
                  <a:pt x="668" y="2342"/>
                  <a:pt x="668" y="2342"/>
                </a:cubicBezTo>
                <a:cubicBezTo>
                  <a:pt x="668" y="2447"/>
                  <a:pt x="754" y="2533"/>
                  <a:pt x="859" y="2533"/>
                </a:cubicBezTo>
                <a:cubicBezTo>
                  <a:pt x="1528" y="2533"/>
                  <a:pt x="1528" y="2533"/>
                  <a:pt x="1528" y="2533"/>
                </a:cubicBezTo>
                <a:cubicBezTo>
                  <a:pt x="1634" y="2533"/>
                  <a:pt x="1719" y="2447"/>
                  <a:pt x="1719" y="2342"/>
                </a:cubicBezTo>
                <a:cubicBezTo>
                  <a:pt x="1719" y="2237"/>
                  <a:pt x="1719" y="2237"/>
                  <a:pt x="1719" y="2237"/>
                </a:cubicBezTo>
                <a:cubicBezTo>
                  <a:pt x="2005" y="2060"/>
                  <a:pt x="2197" y="1747"/>
                  <a:pt x="2197" y="1386"/>
                </a:cubicBezTo>
                <a:cubicBezTo>
                  <a:pt x="2197" y="831"/>
                  <a:pt x="1748" y="382"/>
                  <a:pt x="1194" y="382"/>
                </a:cubicBezTo>
                <a:close/>
                <a:moveTo>
                  <a:pt x="1624" y="2181"/>
                </a:moveTo>
                <a:cubicBezTo>
                  <a:pt x="1624" y="2246"/>
                  <a:pt x="1624" y="2246"/>
                  <a:pt x="1624" y="2246"/>
                </a:cubicBezTo>
                <a:cubicBezTo>
                  <a:pt x="1624" y="2352"/>
                  <a:pt x="1538" y="2437"/>
                  <a:pt x="1433" y="2437"/>
                </a:cubicBezTo>
                <a:cubicBezTo>
                  <a:pt x="955" y="2437"/>
                  <a:pt x="955" y="2437"/>
                  <a:pt x="955" y="2437"/>
                </a:cubicBezTo>
                <a:cubicBezTo>
                  <a:pt x="849" y="2437"/>
                  <a:pt x="764" y="2351"/>
                  <a:pt x="764" y="2246"/>
                </a:cubicBezTo>
                <a:cubicBezTo>
                  <a:pt x="764" y="2181"/>
                  <a:pt x="764" y="2181"/>
                  <a:pt x="764" y="2181"/>
                </a:cubicBezTo>
                <a:cubicBezTo>
                  <a:pt x="481" y="2027"/>
                  <a:pt x="286" y="1731"/>
                  <a:pt x="286" y="1386"/>
                </a:cubicBezTo>
                <a:cubicBezTo>
                  <a:pt x="286" y="884"/>
                  <a:pt x="693" y="478"/>
                  <a:pt x="1194" y="478"/>
                </a:cubicBezTo>
                <a:cubicBezTo>
                  <a:pt x="1695" y="478"/>
                  <a:pt x="2102" y="884"/>
                  <a:pt x="2102" y="1386"/>
                </a:cubicBezTo>
                <a:cubicBezTo>
                  <a:pt x="2102" y="1731"/>
                  <a:pt x="1907" y="2027"/>
                  <a:pt x="1624" y="2181"/>
                </a:cubicBezTo>
                <a:close/>
                <a:moveTo>
                  <a:pt x="1194" y="191"/>
                </a:moveTo>
                <a:cubicBezTo>
                  <a:pt x="1220" y="191"/>
                  <a:pt x="1242" y="170"/>
                  <a:pt x="1242" y="143"/>
                </a:cubicBezTo>
                <a:cubicBezTo>
                  <a:pt x="1242" y="48"/>
                  <a:pt x="1242" y="48"/>
                  <a:pt x="1242" y="48"/>
                </a:cubicBezTo>
                <a:cubicBezTo>
                  <a:pt x="1242" y="21"/>
                  <a:pt x="1220" y="0"/>
                  <a:pt x="1194" y="0"/>
                </a:cubicBezTo>
                <a:cubicBezTo>
                  <a:pt x="1167" y="0"/>
                  <a:pt x="1146" y="21"/>
                  <a:pt x="1146" y="48"/>
                </a:cubicBezTo>
                <a:cubicBezTo>
                  <a:pt x="1146" y="143"/>
                  <a:pt x="1146" y="143"/>
                  <a:pt x="1146" y="143"/>
                </a:cubicBezTo>
                <a:cubicBezTo>
                  <a:pt x="1146" y="170"/>
                  <a:pt x="1167" y="191"/>
                  <a:pt x="1194" y="191"/>
                </a:cubicBezTo>
                <a:close/>
                <a:moveTo>
                  <a:pt x="1911" y="1290"/>
                </a:moveTo>
                <a:cubicBezTo>
                  <a:pt x="1884" y="1290"/>
                  <a:pt x="1863" y="1312"/>
                  <a:pt x="1863" y="1338"/>
                </a:cubicBezTo>
                <a:cubicBezTo>
                  <a:pt x="1863" y="1364"/>
                  <a:pt x="1884" y="1386"/>
                  <a:pt x="1911" y="1386"/>
                </a:cubicBezTo>
                <a:cubicBezTo>
                  <a:pt x="1937" y="1386"/>
                  <a:pt x="1958" y="1364"/>
                  <a:pt x="1958" y="1338"/>
                </a:cubicBezTo>
                <a:cubicBezTo>
                  <a:pt x="1958" y="1312"/>
                  <a:pt x="1937" y="1290"/>
                  <a:pt x="1911" y="1290"/>
                </a:cubicBezTo>
                <a:close/>
                <a:moveTo>
                  <a:pt x="1194" y="621"/>
                </a:moveTo>
                <a:cubicBezTo>
                  <a:pt x="1167" y="621"/>
                  <a:pt x="1146" y="642"/>
                  <a:pt x="1146" y="669"/>
                </a:cubicBezTo>
                <a:cubicBezTo>
                  <a:pt x="1146" y="695"/>
                  <a:pt x="1167" y="717"/>
                  <a:pt x="1194" y="717"/>
                </a:cubicBezTo>
                <a:cubicBezTo>
                  <a:pt x="1194" y="717"/>
                  <a:pt x="1195" y="717"/>
                  <a:pt x="1195" y="717"/>
                </a:cubicBezTo>
                <a:cubicBezTo>
                  <a:pt x="1515" y="717"/>
                  <a:pt x="1782" y="942"/>
                  <a:pt x="1848" y="1243"/>
                </a:cubicBezTo>
                <a:cubicBezTo>
                  <a:pt x="1945" y="1243"/>
                  <a:pt x="1945" y="1243"/>
                  <a:pt x="1945" y="1243"/>
                </a:cubicBezTo>
                <a:cubicBezTo>
                  <a:pt x="1878" y="889"/>
                  <a:pt x="1567" y="621"/>
                  <a:pt x="1194" y="621"/>
                </a:cubicBezTo>
                <a:close/>
                <a:moveTo>
                  <a:pt x="1481" y="2628"/>
                </a:moveTo>
                <a:cubicBezTo>
                  <a:pt x="907" y="2628"/>
                  <a:pt x="907" y="2628"/>
                  <a:pt x="907" y="2628"/>
                </a:cubicBezTo>
                <a:cubicBezTo>
                  <a:pt x="881" y="2628"/>
                  <a:pt x="859" y="2649"/>
                  <a:pt x="859" y="2676"/>
                </a:cubicBezTo>
                <a:cubicBezTo>
                  <a:pt x="859" y="2702"/>
                  <a:pt x="881" y="2724"/>
                  <a:pt x="907" y="2724"/>
                </a:cubicBezTo>
                <a:cubicBezTo>
                  <a:pt x="1481" y="2724"/>
                  <a:pt x="1481" y="2724"/>
                  <a:pt x="1481" y="2724"/>
                </a:cubicBezTo>
                <a:cubicBezTo>
                  <a:pt x="1507" y="2724"/>
                  <a:pt x="1528" y="2702"/>
                  <a:pt x="1528" y="2676"/>
                </a:cubicBezTo>
                <a:cubicBezTo>
                  <a:pt x="1528" y="2650"/>
                  <a:pt x="1507" y="2628"/>
                  <a:pt x="1481" y="2628"/>
                </a:cubicBezTo>
                <a:close/>
                <a:moveTo>
                  <a:pt x="2374" y="682"/>
                </a:moveTo>
                <a:cubicBezTo>
                  <a:pt x="2361" y="659"/>
                  <a:pt x="2332" y="651"/>
                  <a:pt x="2309" y="664"/>
                </a:cubicBezTo>
                <a:cubicBezTo>
                  <a:pt x="2226" y="712"/>
                  <a:pt x="2226" y="712"/>
                  <a:pt x="2226" y="712"/>
                </a:cubicBezTo>
                <a:cubicBezTo>
                  <a:pt x="2203" y="725"/>
                  <a:pt x="2196" y="754"/>
                  <a:pt x="2209" y="777"/>
                </a:cubicBezTo>
                <a:cubicBezTo>
                  <a:pt x="2222" y="800"/>
                  <a:pt x="2251" y="808"/>
                  <a:pt x="2274" y="795"/>
                </a:cubicBezTo>
                <a:cubicBezTo>
                  <a:pt x="2357" y="747"/>
                  <a:pt x="2357" y="747"/>
                  <a:pt x="2357" y="747"/>
                </a:cubicBezTo>
                <a:cubicBezTo>
                  <a:pt x="2380" y="734"/>
                  <a:pt x="2388" y="705"/>
                  <a:pt x="2374" y="682"/>
                </a:cubicBezTo>
                <a:close/>
                <a:moveTo>
                  <a:pt x="1845" y="331"/>
                </a:moveTo>
                <a:cubicBezTo>
                  <a:pt x="1893" y="248"/>
                  <a:pt x="1893" y="248"/>
                  <a:pt x="1893" y="248"/>
                </a:cubicBezTo>
                <a:cubicBezTo>
                  <a:pt x="1906" y="225"/>
                  <a:pt x="1898" y="196"/>
                  <a:pt x="1875" y="183"/>
                </a:cubicBezTo>
                <a:cubicBezTo>
                  <a:pt x="1853" y="170"/>
                  <a:pt x="1823" y="177"/>
                  <a:pt x="1810" y="200"/>
                </a:cubicBezTo>
                <a:cubicBezTo>
                  <a:pt x="1762" y="283"/>
                  <a:pt x="1762" y="283"/>
                  <a:pt x="1762" y="283"/>
                </a:cubicBezTo>
                <a:cubicBezTo>
                  <a:pt x="1749" y="306"/>
                  <a:pt x="1757" y="335"/>
                  <a:pt x="1780" y="348"/>
                </a:cubicBezTo>
                <a:cubicBezTo>
                  <a:pt x="1803" y="361"/>
                  <a:pt x="1832" y="353"/>
                  <a:pt x="1845" y="331"/>
                </a:cubicBezTo>
                <a:close/>
                <a:moveTo>
                  <a:pt x="1385" y="2772"/>
                </a:moveTo>
                <a:cubicBezTo>
                  <a:pt x="1003" y="2772"/>
                  <a:pt x="1003" y="2772"/>
                  <a:pt x="1003" y="2772"/>
                </a:cubicBezTo>
                <a:cubicBezTo>
                  <a:pt x="976" y="2772"/>
                  <a:pt x="955" y="2793"/>
                  <a:pt x="955" y="2819"/>
                </a:cubicBezTo>
                <a:cubicBezTo>
                  <a:pt x="955" y="2846"/>
                  <a:pt x="976" y="2867"/>
                  <a:pt x="1003" y="2867"/>
                </a:cubicBezTo>
                <a:cubicBezTo>
                  <a:pt x="1385" y="2867"/>
                  <a:pt x="1385" y="2867"/>
                  <a:pt x="1385" y="2867"/>
                </a:cubicBezTo>
                <a:cubicBezTo>
                  <a:pt x="1412" y="2867"/>
                  <a:pt x="1433" y="2846"/>
                  <a:pt x="1433" y="2819"/>
                </a:cubicBezTo>
                <a:cubicBezTo>
                  <a:pt x="1433" y="2793"/>
                  <a:pt x="1411" y="2772"/>
                  <a:pt x="1385" y="2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5" y="167837"/>
            <a:ext cx="1958181" cy="195818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357438" y="5329873"/>
            <a:ext cx="3589320" cy="897371"/>
            <a:chOff x="2357438" y="5329873"/>
            <a:chExt cx="3589320" cy="897371"/>
          </a:xfrm>
        </p:grpSpPr>
        <p:sp>
          <p:nvSpPr>
            <p:cNvPr id="26" name="文本框 25"/>
            <p:cNvSpPr txBox="1"/>
            <p:nvPr/>
          </p:nvSpPr>
          <p:spPr>
            <a:xfrm>
              <a:off x="3252784" y="5329873"/>
              <a:ext cx="2693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3180094" y="5398778"/>
              <a:ext cx="0" cy="720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268974" y="5857912"/>
              <a:ext cx="20726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esearch </a:t>
              </a:r>
              <a:r>
                <a:rPr lang="en-US" altLang="zh-CN" dirty="0"/>
                <a:t>Progress</a:t>
              </a:r>
              <a:endParaRPr lang="zh-CN" alt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2357438" y="5443538"/>
              <a:ext cx="720725" cy="720725"/>
            </a:xfrm>
            <a:custGeom>
              <a:avLst/>
              <a:gdLst>
                <a:gd name="T0" fmla="*/ 1038 w 2852"/>
                <a:gd name="T1" fmla="*/ 1920 h 2857"/>
                <a:gd name="T2" fmla="*/ 2852 w 2852"/>
                <a:gd name="T3" fmla="*/ 1920 h 2857"/>
                <a:gd name="T4" fmla="*/ 1950 w 2852"/>
                <a:gd name="T5" fmla="*/ 1171 h 2857"/>
                <a:gd name="T6" fmla="*/ 1950 w 2852"/>
                <a:gd name="T7" fmla="*/ 2670 h 2857"/>
                <a:gd name="T8" fmla="*/ 1950 w 2852"/>
                <a:gd name="T9" fmla="*/ 1171 h 2857"/>
                <a:gd name="T10" fmla="*/ 1991 w 2852"/>
                <a:gd name="T11" fmla="*/ 2382 h 2857"/>
                <a:gd name="T12" fmla="*/ 1853 w 2852"/>
                <a:gd name="T13" fmla="*/ 2397 h 2857"/>
                <a:gd name="T14" fmla="*/ 1533 w 2852"/>
                <a:gd name="T15" fmla="*/ 1934 h 2857"/>
                <a:gd name="T16" fmla="*/ 1902 w 2852"/>
                <a:gd name="T17" fmla="*/ 2183 h 2857"/>
                <a:gd name="T18" fmla="*/ 2417 w 2852"/>
                <a:gd name="T19" fmla="*/ 1556 h 2857"/>
                <a:gd name="T20" fmla="*/ 1992 w 2852"/>
                <a:gd name="T21" fmla="*/ 2382 h 2857"/>
                <a:gd name="T22" fmla="*/ 2075 w 2852"/>
                <a:gd name="T23" fmla="*/ 275 h 2857"/>
                <a:gd name="T24" fmla="*/ 1995 w 2852"/>
                <a:gd name="T25" fmla="*/ 281 h 2857"/>
                <a:gd name="T26" fmla="*/ 1995 w 2852"/>
                <a:gd name="T27" fmla="*/ 94 h 2857"/>
                <a:gd name="T28" fmla="*/ 2120 w 2852"/>
                <a:gd name="T29" fmla="*/ 99 h 2857"/>
                <a:gd name="T30" fmla="*/ 2369 w 2852"/>
                <a:gd name="T31" fmla="*/ 883 h 2857"/>
                <a:gd name="T32" fmla="*/ 2199 w 2852"/>
                <a:gd name="T33" fmla="*/ 404 h 2857"/>
                <a:gd name="T34" fmla="*/ 1678 w 2852"/>
                <a:gd name="T35" fmla="*/ 375 h 2857"/>
                <a:gd name="T36" fmla="*/ 1587 w 2852"/>
                <a:gd name="T37" fmla="*/ 94 h 2857"/>
                <a:gd name="T38" fmla="*/ 1769 w 2852"/>
                <a:gd name="T39" fmla="*/ 94 h 2857"/>
                <a:gd name="T40" fmla="*/ 1678 w 2852"/>
                <a:gd name="T41" fmla="*/ 375 h 2857"/>
                <a:gd name="T42" fmla="*/ 1088 w 2852"/>
                <a:gd name="T43" fmla="*/ 281 h 2857"/>
                <a:gd name="T44" fmla="*/ 1179 w 2852"/>
                <a:gd name="T45" fmla="*/ 0 h 2857"/>
                <a:gd name="T46" fmla="*/ 1270 w 2852"/>
                <a:gd name="T47" fmla="*/ 281 h 2857"/>
                <a:gd name="T48" fmla="*/ 249 w 2852"/>
                <a:gd name="T49" fmla="*/ 2547 h 2857"/>
                <a:gd name="T50" fmla="*/ 0 w 2852"/>
                <a:gd name="T51" fmla="*/ 357 h 2857"/>
                <a:gd name="T52" fmla="*/ 332 w 2852"/>
                <a:gd name="T53" fmla="*/ 99 h 2857"/>
                <a:gd name="T54" fmla="*/ 453 w 2852"/>
                <a:gd name="T55" fmla="*/ 187 h 2857"/>
                <a:gd name="T56" fmla="*/ 332 w 2852"/>
                <a:gd name="T57" fmla="*/ 275 h 2857"/>
                <a:gd name="T58" fmla="*/ 170 w 2852"/>
                <a:gd name="T59" fmla="*/ 404 h 2857"/>
                <a:gd name="T60" fmla="*/ 295 w 2852"/>
                <a:gd name="T61" fmla="*/ 2371 h 2857"/>
                <a:gd name="T62" fmla="*/ 1046 w 2852"/>
                <a:gd name="T63" fmla="*/ 2547 h 2857"/>
                <a:gd name="T64" fmla="*/ 680 w 2852"/>
                <a:gd name="T65" fmla="*/ 375 h 2857"/>
                <a:gd name="T66" fmla="*/ 589 w 2852"/>
                <a:gd name="T67" fmla="*/ 94 h 2857"/>
                <a:gd name="T68" fmla="*/ 771 w 2852"/>
                <a:gd name="T69" fmla="*/ 94 h 2857"/>
                <a:gd name="T70" fmla="*/ 680 w 2852"/>
                <a:gd name="T71" fmla="*/ 375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52" h="2857">
                  <a:moveTo>
                    <a:pt x="1945" y="2857"/>
                  </a:moveTo>
                  <a:cubicBezTo>
                    <a:pt x="1444" y="2857"/>
                    <a:pt x="1038" y="2438"/>
                    <a:pt x="1038" y="1920"/>
                  </a:cubicBezTo>
                  <a:cubicBezTo>
                    <a:pt x="1038" y="1403"/>
                    <a:pt x="1444" y="984"/>
                    <a:pt x="1945" y="984"/>
                  </a:cubicBezTo>
                  <a:cubicBezTo>
                    <a:pt x="2445" y="984"/>
                    <a:pt x="2852" y="1403"/>
                    <a:pt x="2852" y="1920"/>
                  </a:cubicBezTo>
                  <a:cubicBezTo>
                    <a:pt x="2852" y="2438"/>
                    <a:pt x="2445" y="2857"/>
                    <a:pt x="1945" y="2857"/>
                  </a:cubicBezTo>
                  <a:close/>
                  <a:moveTo>
                    <a:pt x="1950" y="1171"/>
                  </a:moveTo>
                  <a:cubicBezTo>
                    <a:pt x="1549" y="1171"/>
                    <a:pt x="1224" y="1506"/>
                    <a:pt x="1224" y="1920"/>
                  </a:cubicBezTo>
                  <a:cubicBezTo>
                    <a:pt x="1224" y="2334"/>
                    <a:pt x="1549" y="2670"/>
                    <a:pt x="1950" y="2670"/>
                  </a:cubicBezTo>
                  <a:cubicBezTo>
                    <a:pt x="2351" y="2670"/>
                    <a:pt x="2676" y="2334"/>
                    <a:pt x="2676" y="1920"/>
                  </a:cubicBezTo>
                  <a:cubicBezTo>
                    <a:pt x="2676" y="1506"/>
                    <a:pt x="2351" y="1171"/>
                    <a:pt x="1950" y="1171"/>
                  </a:cubicBezTo>
                  <a:close/>
                  <a:moveTo>
                    <a:pt x="1992" y="2382"/>
                  </a:moveTo>
                  <a:cubicBezTo>
                    <a:pt x="1992" y="2382"/>
                    <a:pt x="1991" y="2382"/>
                    <a:pt x="1991" y="2382"/>
                  </a:cubicBezTo>
                  <a:cubicBezTo>
                    <a:pt x="1988" y="2387"/>
                    <a:pt x="1986" y="2393"/>
                    <a:pt x="1982" y="2397"/>
                  </a:cubicBezTo>
                  <a:cubicBezTo>
                    <a:pt x="1946" y="2434"/>
                    <a:pt x="1889" y="2434"/>
                    <a:pt x="1853" y="2397"/>
                  </a:cubicBezTo>
                  <a:cubicBezTo>
                    <a:pt x="1533" y="2066"/>
                    <a:pt x="1533" y="2066"/>
                    <a:pt x="1533" y="2066"/>
                  </a:cubicBezTo>
                  <a:cubicBezTo>
                    <a:pt x="1497" y="2030"/>
                    <a:pt x="1497" y="1970"/>
                    <a:pt x="1533" y="1934"/>
                  </a:cubicBezTo>
                  <a:cubicBezTo>
                    <a:pt x="1568" y="1897"/>
                    <a:pt x="1625" y="1897"/>
                    <a:pt x="1661" y="1934"/>
                  </a:cubicBezTo>
                  <a:cubicBezTo>
                    <a:pt x="1902" y="2183"/>
                    <a:pt x="1902" y="2183"/>
                    <a:pt x="1902" y="2183"/>
                  </a:cubicBezTo>
                  <a:cubicBezTo>
                    <a:pt x="2290" y="1572"/>
                    <a:pt x="2290" y="1572"/>
                    <a:pt x="2290" y="1572"/>
                  </a:cubicBezTo>
                  <a:cubicBezTo>
                    <a:pt x="2321" y="1531"/>
                    <a:pt x="2378" y="1524"/>
                    <a:pt x="2417" y="1556"/>
                  </a:cubicBezTo>
                  <a:cubicBezTo>
                    <a:pt x="2457" y="1588"/>
                    <a:pt x="2464" y="1647"/>
                    <a:pt x="2433" y="1687"/>
                  </a:cubicBezTo>
                  <a:cubicBezTo>
                    <a:pt x="1992" y="2382"/>
                    <a:pt x="1992" y="2382"/>
                    <a:pt x="1992" y="2382"/>
                  </a:cubicBezTo>
                  <a:close/>
                  <a:moveTo>
                    <a:pt x="2199" y="404"/>
                  </a:moveTo>
                  <a:cubicBezTo>
                    <a:pt x="2199" y="333"/>
                    <a:pt x="2144" y="275"/>
                    <a:pt x="2075" y="275"/>
                  </a:cubicBezTo>
                  <a:cubicBezTo>
                    <a:pt x="2026" y="275"/>
                    <a:pt x="2026" y="275"/>
                    <a:pt x="2026" y="275"/>
                  </a:cubicBezTo>
                  <a:cubicBezTo>
                    <a:pt x="2016" y="279"/>
                    <a:pt x="2006" y="281"/>
                    <a:pt x="1995" y="281"/>
                  </a:cubicBezTo>
                  <a:cubicBezTo>
                    <a:pt x="1945" y="281"/>
                    <a:pt x="1905" y="239"/>
                    <a:pt x="1905" y="187"/>
                  </a:cubicBezTo>
                  <a:cubicBezTo>
                    <a:pt x="1905" y="136"/>
                    <a:pt x="1945" y="94"/>
                    <a:pt x="1995" y="94"/>
                  </a:cubicBezTo>
                  <a:cubicBezTo>
                    <a:pt x="2006" y="94"/>
                    <a:pt x="2016" y="96"/>
                    <a:pt x="2026" y="99"/>
                  </a:cubicBezTo>
                  <a:cubicBezTo>
                    <a:pt x="2120" y="99"/>
                    <a:pt x="2120" y="99"/>
                    <a:pt x="2120" y="99"/>
                  </a:cubicBezTo>
                  <a:cubicBezTo>
                    <a:pt x="2258" y="99"/>
                    <a:pt x="2369" y="215"/>
                    <a:pt x="2369" y="357"/>
                  </a:cubicBezTo>
                  <a:cubicBezTo>
                    <a:pt x="2369" y="883"/>
                    <a:pt x="2369" y="883"/>
                    <a:pt x="2369" y="883"/>
                  </a:cubicBezTo>
                  <a:cubicBezTo>
                    <a:pt x="2315" y="859"/>
                    <a:pt x="2258" y="841"/>
                    <a:pt x="2199" y="827"/>
                  </a:cubicBezTo>
                  <a:cubicBezTo>
                    <a:pt x="2199" y="404"/>
                    <a:pt x="2199" y="404"/>
                    <a:pt x="2199" y="404"/>
                  </a:cubicBezTo>
                  <a:cubicBezTo>
                    <a:pt x="2199" y="404"/>
                    <a:pt x="2199" y="404"/>
                    <a:pt x="2199" y="404"/>
                  </a:cubicBezTo>
                  <a:close/>
                  <a:moveTo>
                    <a:pt x="1678" y="375"/>
                  </a:moveTo>
                  <a:cubicBezTo>
                    <a:pt x="1628" y="375"/>
                    <a:pt x="1587" y="333"/>
                    <a:pt x="1587" y="281"/>
                  </a:cubicBezTo>
                  <a:cubicBezTo>
                    <a:pt x="1587" y="94"/>
                    <a:pt x="1587" y="94"/>
                    <a:pt x="1587" y="94"/>
                  </a:cubicBezTo>
                  <a:cubicBezTo>
                    <a:pt x="1587" y="42"/>
                    <a:pt x="1628" y="0"/>
                    <a:pt x="1678" y="0"/>
                  </a:cubicBezTo>
                  <a:cubicBezTo>
                    <a:pt x="1728" y="0"/>
                    <a:pt x="1769" y="42"/>
                    <a:pt x="1769" y="94"/>
                  </a:cubicBezTo>
                  <a:cubicBezTo>
                    <a:pt x="1769" y="281"/>
                    <a:pt x="1769" y="281"/>
                    <a:pt x="1769" y="281"/>
                  </a:cubicBezTo>
                  <a:cubicBezTo>
                    <a:pt x="1769" y="333"/>
                    <a:pt x="1728" y="375"/>
                    <a:pt x="1678" y="375"/>
                  </a:cubicBezTo>
                  <a:close/>
                  <a:moveTo>
                    <a:pt x="1179" y="375"/>
                  </a:moveTo>
                  <a:cubicBezTo>
                    <a:pt x="1129" y="375"/>
                    <a:pt x="1088" y="333"/>
                    <a:pt x="1088" y="281"/>
                  </a:cubicBezTo>
                  <a:cubicBezTo>
                    <a:pt x="1088" y="94"/>
                    <a:pt x="1088" y="94"/>
                    <a:pt x="1088" y="94"/>
                  </a:cubicBezTo>
                  <a:cubicBezTo>
                    <a:pt x="1088" y="42"/>
                    <a:pt x="1129" y="0"/>
                    <a:pt x="1179" y="0"/>
                  </a:cubicBezTo>
                  <a:cubicBezTo>
                    <a:pt x="1229" y="0"/>
                    <a:pt x="1270" y="42"/>
                    <a:pt x="1270" y="94"/>
                  </a:cubicBezTo>
                  <a:cubicBezTo>
                    <a:pt x="1270" y="281"/>
                    <a:pt x="1270" y="281"/>
                    <a:pt x="1270" y="281"/>
                  </a:cubicBezTo>
                  <a:cubicBezTo>
                    <a:pt x="1270" y="333"/>
                    <a:pt x="1229" y="375"/>
                    <a:pt x="1179" y="375"/>
                  </a:cubicBezTo>
                  <a:close/>
                  <a:moveTo>
                    <a:pt x="249" y="2547"/>
                  </a:moveTo>
                  <a:cubicBezTo>
                    <a:pt x="112" y="2547"/>
                    <a:pt x="0" y="2431"/>
                    <a:pt x="0" y="228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215"/>
                    <a:pt x="112" y="99"/>
                    <a:pt x="249" y="99"/>
                  </a:cubicBezTo>
                  <a:cubicBezTo>
                    <a:pt x="332" y="99"/>
                    <a:pt x="332" y="99"/>
                    <a:pt x="332" y="99"/>
                  </a:cubicBezTo>
                  <a:cubicBezTo>
                    <a:pt x="342" y="96"/>
                    <a:pt x="352" y="94"/>
                    <a:pt x="363" y="94"/>
                  </a:cubicBezTo>
                  <a:cubicBezTo>
                    <a:pt x="413" y="94"/>
                    <a:pt x="453" y="136"/>
                    <a:pt x="453" y="187"/>
                  </a:cubicBezTo>
                  <a:cubicBezTo>
                    <a:pt x="453" y="239"/>
                    <a:pt x="413" y="281"/>
                    <a:pt x="363" y="281"/>
                  </a:cubicBezTo>
                  <a:cubicBezTo>
                    <a:pt x="352" y="281"/>
                    <a:pt x="342" y="279"/>
                    <a:pt x="332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26" y="275"/>
                    <a:pt x="170" y="333"/>
                    <a:pt x="170" y="404"/>
                  </a:cubicBezTo>
                  <a:cubicBezTo>
                    <a:pt x="170" y="2242"/>
                    <a:pt x="170" y="2242"/>
                    <a:pt x="170" y="2242"/>
                  </a:cubicBezTo>
                  <a:cubicBezTo>
                    <a:pt x="170" y="2313"/>
                    <a:pt x="226" y="2371"/>
                    <a:pt x="295" y="2371"/>
                  </a:cubicBezTo>
                  <a:cubicBezTo>
                    <a:pt x="953" y="2371"/>
                    <a:pt x="953" y="2371"/>
                    <a:pt x="953" y="2371"/>
                  </a:cubicBezTo>
                  <a:cubicBezTo>
                    <a:pt x="979" y="2433"/>
                    <a:pt x="1010" y="2492"/>
                    <a:pt x="1046" y="2547"/>
                  </a:cubicBezTo>
                  <a:cubicBezTo>
                    <a:pt x="249" y="2547"/>
                    <a:pt x="249" y="2547"/>
                    <a:pt x="249" y="2547"/>
                  </a:cubicBezTo>
                  <a:close/>
                  <a:moveTo>
                    <a:pt x="680" y="375"/>
                  </a:moveTo>
                  <a:cubicBezTo>
                    <a:pt x="630" y="375"/>
                    <a:pt x="589" y="333"/>
                    <a:pt x="589" y="281"/>
                  </a:cubicBezTo>
                  <a:cubicBezTo>
                    <a:pt x="589" y="94"/>
                    <a:pt x="589" y="94"/>
                    <a:pt x="589" y="94"/>
                  </a:cubicBezTo>
                  <a:cubicBezTo>
                    <a:pt x="589" y="42"/>
                    <a:pt x="630" y="0"/>
                    <a:pt x="680" y="0"/>
                  </a:cubicBezTo>
                  <a:cubicBezTo>
                    <a:pt x="730" y="0"/>
                    <a:pt x="771" y="42"/>
                    <a:pt x="771" y="94"/>
                  </a:cubicBezTo>
                  <a:cubicBezTo>
                    <a:pt x="771" y="281"/>
                    <a:pt x="771" y="281"/>
                    <a:pt x="771" y="281"/>
                  </a:cubicBezTo>
                  <a:cubicBezTo>
                    <a:pt x="771" y="333"/>
                    <a:pt x="730" y="375"/>
                    <a:pt x="680" y="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研究展望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5899" y="1963775"/>
            <a:ext cx="3794125" cy="4482743"/>
            <a:chOff x="215899" y="1963775"/>
            <a:chExt cx="3794125" cy="4482743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协议效率优化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5899" y="1963775"/>
              <a:ext cx="3371363" cy="4482743"/>
              <a:chOff x="215899" y="1963775"/>
              <a:chExt cx="3371363" cy="4482743"/>
            </a:xfrm>
          </p:grpSpPr>
          <p:sp>
            <p:nvSpPr>
              <p:cNvPr id="3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15899" y="3891973"/>
                <a:ext cx="337136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根据当前对于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GRR2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技术的改进思路，给出具体的优化方案，高效实现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Yao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乱码电路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根据当前高效生成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Beaver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三元组的思路，给出具体的构造方案，高效实现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GMW-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 smtClean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跟进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协议优化技术，探索新型的优化方案</a:t>
                </a:r>
                <a:endParaRPr lang="zh-CN" altLang="en-US" sz="1600" dirty="0">
                  <a:latin typeface="微软雅黑 Light" panose="020B0502040204020203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4148357" y="1968500"/>
            <a:ext cx="3794126" cy="4482743"/>
            <a:chOff x="215898" y="1963775"/>
            <a:chExt cx="3794126" cy="4482743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安全模型强化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5898" y="1963775"/>
              <a:ext cx="3580081" cy="4482743"/>
              <a:chOff x="215898" y="1963775"/>
              <a:chExt cx="3580081" cy="4482743"/>
            </a:xfrm>
          </p:grpSpPr>
          <p:sp>
            <p:nvSpPr>
              <p:cNvPr id="13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5898" y="3891973"/>
                <a:ext cx="358008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/>
                  <a:t>梳理</a:t>
                </a:r>
                <a:r>
                  <a:rPr lang="en-US" altLang="zh-CN" sz="1600" dirty="0" smtClean="0"/>
                  <a:t>MPC</a:t>
                </a:r>
                <a:r>
                  <a:rPr lang="zh-CN" altLang="en-US" sz="1600" dirty="0" smtClean="0"/>
                  <a:t>安全模型，</a:t>
                </a:r>
                <a:r>
                  <a:rPr lang="zh-CN" altLang="en-US" sz="1600" dirty="0"/>
                  <a:t>包括：半诚实模型、恶意模型、静态模型、自适应模型</a:t>
                </a:r>
                <a:r>
                  <a:rPr lang="zh-CN" altLang="en-US" sz="1600" dirty="0" smtClean="0"/>
                  <a:t>等，探索不同模型下</a:t>
                </a:r>
                <a:r>
                  <a:rPr lang="en-US" altLang="zh-CN" sz="1600" dirty="0" smtClean="0"/>
                  <a:t>MPC</a:t>
                </a:r>
                <a:r>
                  <a:rPr lang="zh-CN" altLang="en-US" sz="1600" dirty="0" smtClean="0"/>
                  <a:t>构造，比如：恶意模型下的构造技术：</a:t>
                </a:r>
                <a:r>
                  <a:rPr lang="en-US" altLang="zh-CN" sz="1600" dirty="0" smtClean="0"/>
                  <a:t>cut and choose[Cha84]</a:t>
                </a:r>
                <a:r>
                  <a:rPr lang="zh-CN" altLang="en-US" sz="1600" dirty="0" smtClean="0"/>
                  <a:t>，信息论安全</a:t>
                </a:r>
                <a:r>
                  <a:rPr lang="en-US" altLang="zh-CN" sz="1600" dirty="0" smtClean="0"/>
                  <a:t>MAC [BDOZ11]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SPDZ[DPSZ12]</a:t>
                </a:r>
                <a:r>
                  <a:rPr lang="zh-CN" altLang="en-US" sz="1600" dirty="0" smtClean="0"/>
                  <a:t>等</a:t>
                </a:r>
                <a:endParaRPr lang="en-US" altLang="zh-CN" sz="1600" dirty="0" smtClean="0"/>
              </a:p>
              <a:p>
                <a:pPr marL="342900" indent="-342900">
                  <a:buAutoNum type="arabicParenR"/>
                </a:pPr>
                <a:endParaRPr lang="en-US" altLang="zh-CN" sz="1600" dirty="0"/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结合实际应用分析，探索更强的安全性模型以及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协议构造</a:t>
                </a:r>
                <a:endParaRPr lang="zh-CN" altLang="en-US" sz="1600" dirty="0">
                  <a:latin typeface="微软雅黑 Light" panose="020B0502040204020203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8071926" y="1968500"/>
            <a:ext cx="3794125" cy="3497858"/>
            <a:chOff x="215899" y="1963775"/>
            <a:chExt cx="3794125" cy="3497858"/>
          </a:xfrm>
        </p:grpSpPr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215899" y="3296035"/>
              <a:ext cx="379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MPC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应用推广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5899" y="1963775"/>
              <a:ext cx="3419620" cy="3497858"/>
              <a:chOff x="215899" y="1963775"/>
              <a:chExt cx="3419620" cy="3497858"/>
            </a:xfrm>
          </p:grpSpPr>
          <p:sp>
            <p:nvSpPr>
              <p:cNvPr id="19" name="Freeform 107"/>
              <p:cNvSpPr>
                <a:spLocks noChangeArrowheads="1"/>
              </p:cNvSpPr>
              <p:nvPr/>
            </p:nvSpPr>
            <p:spPr bwMode="auto">
              <a:xfrm>
                <a:off x="317502" y="1963775"/>
                <a:ext cx="1028698" cy="1020726"/>
              </a:xfrm>
              <a:custGeom>
                <a:avLst/>
                <a:gdLst>
                  <a:gd name="T0" fmla="*/ 2147483646 w 567"/>
                  <a:gd name="T1" fmla="*/ 2147483646 h 566"/>
                  <a:gd name="T2" fmla="*/ 2147483646 w 567"/>
                  <a:gd name="T3" fmla="*/ 2147483646 h 566"/>
                  <a:gd name="T4" fmla="*/ 2147483646 w 567"/>
                  <a:gd name="T5" fmla="*/ 2147483646 h 566"/>
                  <a:gd name="T6" fmla="*/ 2147483646 w 567"/>
                  <a:gd name="T7" fmla="*/ 2147483646 h 566"/>
                  <a:gd name="T8" fmla="*/ 2147483646 w 567"/>
                  <a:gd name="T9" fmla="*/ 2147483646 h 566"/>
                  <a:gd name="T10" fmla="*/ 2147483646 w 567"/>
                  <a:gd name="T11" fmla="*/ 2147483646 h 566"/>
                  <a:gd name="T12" fmla="*/ 2147483646 w 567"/>
                  <a:gd name="T13" fmla="*/ 2147483646 h 566"/>
                  <a:gd name="T14" fmla="*/ 2147483646 w 567"/>
                  <a:gd name="T15" fmla="*/ 2147483646 h 566"/>
                  <a:gd name="T16" fmla="*/ 2147483646 w 567"/>
                  <a:gd name="T17" fmla="*/ 2147483646 h 566"/>
                  <a:gd name="T18" fmla="*/ 2147483646 w 567"/>
                  <a:gd name="T19" fmla="*/ 2147483646 h 566"/>
                  <a:gd name="T20" fmla="*/ 2147483646 w 567"/>
                  <a:gd name="T21" fmla="*/ 2147483646 h 566"/>
                  <a:gd name="T22" fmla="*/ 1366316110 w 567"/>
                  <a:gd name="T23" fmla="*/ 2147483646 h 566"/>
                  <a:gd name="T24" fmla="*/ 1036542583 w 567"/>
                  <a:gd name="T25" fmla="*/ 2147483646 h 566"/>
                  <a:gd name="T26" fmla="*/ 0 w 567"/>
                  <a:gd name="T27" fmla="*/ 2147483646 h 566"/>
                  <a:gd name="T28" fmla="*/ 1036542583 w 567"/>
                  <a:gd name="T29" fmla="*/ 2147483646 h 566"/>
                  <a:gd name="T30" fmla="*/ 1036542583 w 567"/>
                  <a:gd name="T31" fmla="*/ 2147483646 h 566"/>
                  <a:gd name="T32" fmla="*/ 0 w 567"/>
                  <a:gd name="T33" fmla="*/ 2147483646 h 566"/>
                  <a:gd name="T34" fmla="*/ 1036542583 w 567"/>
                  <a:gd name="T35" fmla="*/ 2147483646 h 566"/>
                  <a:gd name="T36" fmla="*/ 1036542583 w 567"/>
                  <a:gd name="T37" fmla="*/ 2147483646 h 566"/>
                  <a:gd name="T38" fmla="*/ 0 w 567"/>
                  <a:gd name="T39" fmla="*/ 2147483646 h 566"/>
                  <a:gd name="T40" fmla="*/ 1036542583 w 567"/>
                  <a:gd name="T41" fmla="*/ 2147483646 h 566"/>
                  <a:gd name="T42" fmla="*/ 1366316110 w 567"/>
                  <a:gd name="T43" fmla="*/ 0 h 566"/>
                  <a:gd name="T44" fmla="*/ 2147483646 w 567"/>
                  <a:gd name="T45" fmla="*/ 647794061 h 566"/>
                  <a:gd name="T46" fmla="*/ 2147483646 w 567"/>
                  <a:gd name="T47" fmla="*/ 647794061 h 566"/>
                  <a:gd name="T48" fmla="*/ 2147483646 w 567"/>
                  <a:gd name="T49" fmla="*/ 0 h 566"/>
                  <a:gd name="T50" fmla="*/ 2147483646 w 567"/>
                  <a:gd name="T51" fmla="*/ 647794061 h 566"/>
                  <a:gd name="T52" fmla="*/ 2147483646 w 567"/>
                  <a:gd name="T53" fmla="*/ 647794061 h 566"/>
                  <a:gd name="T54" fmla="*/ 2147483646 w 567"/>
                  <a:gd name="T55" fmla="*/ 0 h 566"/>
                  <a:gd name="T56" fmla="*/ 2147483646 w 567"/>
                  <a:gd name="T57" fmla="*/ 647794061 h 566"/>
                  <a:gd name="T58" fmla="*/ 2147483646 w 567"/>
                  <a:gd name="T59" fmla="*/ 647794061 h 566"/>
                  <a:gd name="T60" fmla="*/ 2147483646 w 567"/>
                  <a:gd name="T61" fmla="*/ 0 h 566"/>
                  <a:gd name="T62" fmla="*/ 2147483646 w 567"/>
                  <a:gd name="T63" fmla="*/ 2147483646 h 566"/>
                  <a:gd name="T64" fmla="*/ 2147483646 w 567"/>
                  <a:gd name="T65" fmla="*/ 2147483646 h 566"/>
                  <a:gd name="T66" fmla="*/ 2147483646 w 567"/>
                  <a:gd name="T67" fmla="*/ 2147483646 h 566"/>
                  <a:gd name="T68" fmla="*/ 2147483646 w 567"/>
                  <a:gd name="T69" fmla="*/ 2147483646 h 566"/>
                  <a:gd name="T70" fmla="*/ 2147483646 w 567"/>
                  <a:gd name="T71" fmla="*/ 2147483646 h 566"/>
                  <a:gd name="T72" fmla="*/ 2147483646 w 567"/>
                  <a:gd name="T73" fmla="*/ 2147483646 h 566"/>
                  <a:gd name="T74" fmla="*/ 2147483646 w 567"/>
                  <a:gd name="T75" fmla="*/ 2147483646 h 566"/>
                  <a:gd name="T76" fmla="*/ 2147483646 w 567"/>
                  <a:gd name="T77" fmla="*/ 2147483646 h 566"/>
                  <a:gd name="T78" fmla="*/ 2147483646 w 567"/>
                  <a:gd name="T79" fmla="*/ 2147483646 h 566"/>
                  <a:gd name="T80" fmla="*/ 2147483646 w 567"/>
                  <a:gd name="T81" fmla="*/ 2147483646 h 566"/>
                  <a:gd name="T82" fmla="*/ 2147483646 w 567"/>
                  <a:gd name="T83" fmla="*/ 2147483646 h 566"/>
                  <a:gd name="T84" fmla="*/ 2147483646 w 567"/>
                  <a:gd name="T85" fmla="*/ 2147483646 h 566"/>
                  <a:gd name="T86" fmla="*/ 2147483646 w 567"/>
                  <a:gd name="T87" fmla="*/ 2147483646 h 566"/>
                  <a:gd name="T88" fmla="*/ 2147483646 w 567"/>
                  <a:gd name="T89" fmla="*/ 2147483646 h 566"/>
                  <a:gd name="T90" fmla="*/ 2147483646 w 567"/>
                  <a:gd name="T91" fmla="*/ 2147483646 h 566"/>
                  <a:gd name="T92" fmla="*/ 2147483646 w 567"/>
                  <a:gd name="T93" fmla="*/ 2147483646 h 566"/>
                  <a:gd name="T94" fmla="*/ 2147483646 w 567"/>
                  <a:gd name="T95" fmla="*/ 2147483646 h 566"/>
                  <a:gd name="T96" fmla="*/ 2147483646 w 567"/>
                  <a:gd name="T97" fmla="*/ 2147483646 h 56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67" h="566">
                    <a:moveTo>
                      <a:pt x="566" y="452"/>
                    </a:moveTo>
                    <a:lnTo>
                      <a:pt x="566" y="452"/>
                    </a:lnTo>
                    <a:cubicBezTo>
                      <a:pt x="566" y="459"/>
                      <a:pt x="559" y="473"/>
                      <a:pt x="544" y="473"/>
                    </a:cubicBezTo>
                    <a:cubicBezTo>
                      <a:pt x="544" y="509"/>
                      <a:pt x="544" y="509"/>
                      <a:pt x="544" y="509"/>
                    </a:cubicBezTo>
                    <a:cubicBezTo>
                      <a:pt x="559" y="509"/>
                      <a:pt x="566" y="523"/>
                      <a:pt x="566" y="537"/>
                    </a:cubicBezTo>
                    <a:cubicBezTo>
                      <a:pt x="566" y="551"/>
                      <a:pt x="552" y="565"/>
                      <a:pt x="537" y="565"/>
                    </a:cubicBezTo>
                    <a:cubicBezTo>
                      <a:pt x="523" y="565"/>
                      <a:pt x="516" y="558"/>
                      <a:pt x="509" y="544"/>
                    </a:cubicBezTo>
                    <a:cubicBezTo>
                      <a:pt x="481" y="544"/>
                      <a:pt x="481" y="544"/>
                      <a:pt x="481" y="544"/>
                    </a:cubicBezTo>
                    <a:cubicBezTo>
                      <a:pt x="474" y="558"/>
                      <a:pt x="467" y="565"/>
                      <a:pt x="453" y="565"/>
                    </a:cubicBezTo>
                    <a:cubicBezTo>
                      <a:pt x="438" y="565"/>
                      <a:pt x="431" y="558"/>
                      <a:pt x="424" y="544"/>
                    </a:cubicBezTo>
                    <a:cubicBezTo>
                      <a:pt x="396" y="544"/>
                      <a:pt x="396" y="544"/>
                      <a:pt x="396" y="544"/>
                    </a:cubicBezTo>
                    <a:cubicBezTo>
                      <a:pt x="389" y="558"/>
                      <a:pt x="382" y="565"/>
                      <a:pt x="368" y="565"/>
                    </a:cubicBezTo>
                    <a:cubicBezTo>
                      <a:pt x="354" y="565"/>
                      <a:pt x="347" y="558"/>
                      <a:pt x="340" y="544"/>
                    </a:cubicBezTo>
                    <a:cubicBezTo>
                      <a:pt x="311" y="544"/>
                      <a:pt x="311" y="544"/>
                      <a:pt x="311" y="544"/>
                    </a:cubicBezTo>
                    <a:cubicBezTo>
                      <a:pt x="304" y="558"/>
                      <a:pt x="297" y="565"/>
                      <a:pt x="283" y="565"/>
                    </a:cubicBezTo>
                    <a:cubicBezTo>
                      <a:pt x="269" y="565"/>
                      <a:pt x="262" y="558"/>
                      <a:pt x="255" y="544"/>
                    </a:cubicBez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19" y="558"/>
                      <a:pt x="212" y="565"/>
                      <a:pt x="198" y="565"/>
                    </a:cubicBezTo>
                    <a:cubicBezTo>
                      <a:pt x="184" y="565"/>
                      <a:pt x="177" y="558"/>
                      <a:pt x="170" y="544"/>
                    </a:cubicBezTo>
                    <a:cubicBezTo>
                      <a:pt x="142" y="544"/>
                      <a:pt x="142" y="544"/>
                      <a:pt x="142" y="544"/>
                    </a:cubicBezTo>
                    <a:cubicBezTo>
                      <a:pt x="135" y="558"/>
                      <a:pt x="128" y="565"/>
                      <a:pt x="113" y="565"/>
                    </a:cubicBezTo>
                    <a:cubicBezTo>
                      <a:pt x="99" y="565"/>
                      <a:pt x="92" y="558"/>
                      <a:pt x="85" y="544"/>
                    </a:cubicBezTo>
                    <a:cubicBezTo>
                      <a:pt x="57" y="544"/>
                      <a:pt x="57" y="544"/>
                      <a:pt x="57" y="544"/>
                    </a:cubicBezTo>
                    <a:cubicBezTo>
                      <a:pt x="50" y="558"/>
                      <a:pt x="43" y="565"/>
                      <a:pt x="29" y="565"/>
                    </a:cubicBezTo>
                    <a:cubicBezTo>
                      <a:pt x="15" y="565"/>
                      <a:pt x="0" y="551"/>
                      <a:pt x="0" y="537"/>
                    </a:cubicBezTo>
                    <a:cubicBezTo>
                      <a:pt x="0" y="523"/>
                      <a:pt x="7" y="509"/>
                      <a:pt x="22" y="509"/>
                    </a:cubicBezTo>
                    <a:cubicBezTo>
                      <a:pt x="22" y="473"/>
                      <a:pt x="22" y="473"/>
                      <a:pt x="22" y="473"/>
                    </a:cubicBezTo>
                    <a:cubicBezTo>
                      <a:pt x="7" y="473"/>
                      <a:pt x="0" y="459"/>
                      <a:pt x="0" y="452"/>
                    </a:cubicBezTo>
                    <a:cubicBezTo>
                      <a:pt x="0" y="438"/>
                      <a:pt x="7" y="424"/>
                      <a:pt x="22" y="424"/>
                    </a:cubicBezTo>
                    <a:cubicBezTo>
                      <a:pt x="22" y="388"/>
                      <a:pt x="22" y="388"/>
                      <a:pt x="22" y="388"/>
                    </a:cubicBezTo>
                    <a:cubicBezTo>
                      <a:pt x="7" y="388"/>
                      <a:pt x="0" y="374"/>
                      <a:pt x="0" y="367"/>
                    </a:cubicBezTo>
                    <a:cubicBezTo>
                      <a:pt x="0" y="353"/>
                      <a:pt x="7" y="339"/>
                      <a:pt x="22" y="339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7" y="304"/>
                      <a:pt x="0" y="289"/>
                      <a:pt x="0" y="282"/>
                    </a:cubicBezTo>
                    <a:cubicBezTo>
                      <a:pt x="0" y="268"/>
                      <a:pt x="7" y="254"/>
                      <a:pt x="22" y="254"/>
                    </a:cubicBezTo>
                    <a:cubicBezTo>
                      <a:pt x="22" y="219"/>
                      <a:pt x="22" y="219"/>
                      <a:pt x="22" y="219"/>
                    </a:cubicBezTo>
                    <a:cubicBezTo>
                      <a:pt x="7" y="219"/>
                      <a:pt x="0" y="205"/>
                      <a:pt x="0" y="198"/>
                    </a:cubicBezTo>
                    <a:cubicBezTo>
                      <a:pt x="0" y="183"/>
                      <a:pt x="7" y="169"/>
                      <a:pt x="22" y="169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7" y="134"/>
                      <a:pt x="0" y="120"/>
                      <a:pt x="0" y="113"/>
                    </a:cubicBezTo>
                    <a:cubicBezTo>
                      <a:pt x="0" y="98"/>
                      <a:pt x="7" y="84"/>
                      <a:pt x="22" y="8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7" y="49"/>
                      <a:pt x="0" y="35"/>
                      <a:pt x="0" y="28"/>
                    </a:cubicBezTo>
                    <a:cubicBezTo>
                      <a:pt x="0" y="7"/>
                      <a:pt x="15" y="0"/>
                      <a:pt x="29" y="0"/>
                    </a:cubicBezTo>
                    <a:cubicBezTo>
                      <a:pt x="43" y="0"/>
                      <a:pt x="50" y="7"/>
                      <a:pt x="57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92" y="7"/>
                      <a:pt x="99" y="0"/>
                      <a:pt x="113" y="0"/>
                    </a:cubicBezTo>
                    <a:cubicBezTo>
                      <a:pt x="128" y="0"/>
                      <a:pt x="135" y="7"/>
                      <a:pt x="142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77" y="7"/>
                      <a:pt x="184" y="0"/>
                      <a:pt x="198" y="0"/>
                    </a:cubicBezTo>
                    <a:cubicBezTo>
                      <a:pt x="212" y="0"/>
                      <a:pt x="219" y="7"/>
                      <a:pt x="226" y="14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2" y="7"/>
                      <a:pt x="269" y="0"/>
                      <a:pt x="283" y="0"/>
                    </a:cubicBezTo>
                    <a:cubicBezTo>
                      <a:pt x="297" y="0"/>
                      <a:pt x="304" y="7"/>
                      <a:pt x="311" y="14"/>
                    </a:cubicBezTo>
                    <a:cubicBezTo>
                      <a:pt x="340" y="14"/>
                      <a:pt x="340" y="14"/>
                      <a:pt x="340" y="14"/>
                    </a:cubicBezTo>
                    <a:cubicBezTo>
                      <a:pt x="347" y="7"/>
                      <a:pt x="354" y="0"/>
                      <a:pt x="368" y="0"/>
                    </a:cubicBezTo>
                    <a:cubicBezTo>
                      <a:pt x="382" y="0"/>
                      <a:pt x="389" y="7"/>
                      <a:pt x="396" y="14"/>
                    </a:cubicBezTo>
                    <a:cubicBezTo>
                      <a:pt x="424" y="14"/>
                      <a:pt x="424" y="14"/>
                      <a:pt x="424" y="14"/>
                    </a:cubicBezTo>
                    <a:cubicBezTo>
                      <a:pt x="431" y="7"/>
                      <a:pt x="438" y="0"/>
                      <a:pt x="453" y="0"/>
                    </a:cubicBezTo>
                    <a:cubicBezTo>
                      <a:pt x="467" y="0"/>
                      <a:pt x="474" y="7"/>
                      <a:pt x="481" y="14"/>
                    </a:cubicBezTo>
                    <a:cubicBezTo>
                      <a:pt x="509" y="14"/>
                      <a:pt x="509" y="14"/>
                      <a:pt x="509" y="14"/>
                    </a:cubicBezTo>
                    <a:cubicBezTo>
                      <a:pt x="516" y="7"/>
                      <a:pt x="523" y="0"/>
                      <a:pt x="537" y="0"/>
                    </a:cubicBezTo>
                    <a:cubicBezTo>
                      <a:pt x="552" y="0"/>
                      <a:pt x="566" y="7"/>
                      <a:pt x="566" y="28"/>
                    </a:cubicBezTo>
                    <a:cubicBezTo>
                      <a:pt x="566" y="35"/>
                      <a:pt x="559" y="49"/>
                      <a:pt x="544" y="49"/>
                    </a:cubicBezTo>
                    <a:cubicBezTo>
                      <a:pt x="544" y="84"/>
                      <a:pt x="544" y="84"/>
                      <a:pt x="544" y="84"/>
                    </a:cubicBezTo>
                    <a:cubicBezTo>
                      <a:pt x="559" y="84"/>
                      <a:pt x="566" y="98"/>
                      <a:pt x="566" y="113"/>
                    </a:cubicBezTo>
                    <a:cubicBezTo>
                      <a:pt x="566" y="120"/>
                      <a:pt x="559" y="134"/>
                      <a:pt x="544" y="134"/>
                    </a:cubicBezTo>
                    <a:cubicBezTo>
                      <a:pt x="544" y="169"/>
                      <a:pt x="544" y="169"/>
                      <a:pt x="544" y="169"/>
                    </a:cubicBezTo>
                    <a:cubicBezTo>
                      <a:pt x="559" y="169"/>
                      <a:pt x="566" y="183"/>
                      <a:pt x="566" y="198"/>
                    </a:cubicBezTo>
                    <a:cubicBezTo>
                      <a:pt x="566" y="205"/>
                      <a:pt x="559" y="219"/>
                      <a:pt x="544" y="219"/>
                    </a:cubicBezTo>
                    <a:cubicBezTo>
                      <a:pt x="544" y="254"/>
                      <a:pt x="544" y="254"/>
                      <a:pt x="544" y="254"/>
                    </a:cubicBezTo>
                    <a:cubicBezTo>
                      <a:pt x="559" y="254"/>
                      <a:pt x="566" y="268"/>
                      <a:pt x="566" y="282"/>
                    </a:cubicBezTo>
                    <a:cubicBezTo>
                      <a:pt x="566" y="289"/>
                      <a:pt x="559" y="304"/>
                      <a:pt x="544" y="304"/>
                    </a:cubicBezTo>
                    <a:cubicBezTo>
                      <a:pt x="544" y="339"/>
                      <a:pt x="544" y="339"/>
                      <a:pt x="544" y="339"/>
                    </a:cubicBezTo>
                    <a:cubicBezTo>
                      <a:pt x="559" y="339"/>
                      <a:pt x="566" y="353"/>
                      <a:pt x="566" y="367"/>
                    </a:cubicBezTo>
                    <a:cubicBezTo>
                      <a:pt x="566" y="374"/>
                      <a:pt x="559" y="388"/>
                      <a:pt x="544" y="388"/>
                    </a:cubicBezTo>
                    <a:cubicBezTo>
                      <a:pt x="544" y="424"/>
                      <a:pt x="544" y="424"/>
                      <a:pt x="544" y="424"/>
                    </a:cubicBezTo>
                    <a:cubicBezTo>
                      <a:pt x="559" y="424"/>
                      <a:pt x="566" y="438"/>
                      <a:pt x="566" y="452"/>
                    </a:cubicBezTo>
                    <a:close/>
                    <a:moveTo>
                      <a:pt x="488" y="70"/>
                    </a:moveTo>
                    <a:lnTo>
                      <a:pt x="488" y="70"/>
                    </a:ln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488" y="487"/>
                      <a:pt x="488" y="487"/>
                      <a:pt x="488" y="487"/>
                    </a:cubicBezTo>
                    <a:lnTo>
                      <a:pt x="488" y="70"/>
                    </a:lnTo>
                    <a:close/>
                    <a:moveTo>
                      <a:pt x="248" y="374"/>
                    </a:moveTo>
                    <a:lnTo>
                      <a:pt x="248" y="374"/>
                    </a:lnTo>
                    <a:cubicBezTo>
                      <a:pt x="375" y="212"/>
                      <a:pt x="375" y="212"/>
                      <a:pt x="375" y="212"/>
                    </a:cubicBezTo>
                    <a:cubicBezTo>
                      <a:pt x="460" y="346"/>
                      <a:pt x="460" y="346"/>
                      <a:pt x="460" y="346"/>
                    </a:cubicBezTo>
                    <a:cubicBezTo>
                      <a:pt x="460" y="459"/>
                      <a:pt x="460" y="459"/>
                      <a:pt x="460" y="459"/>
                    </a:cubicBezTo>
                    <a:cubicBezTo>
                      <a:pt x="106" y="459"/>
                      <a:pt x="106" y="459"/>
                      <a:pt x="106" y="459"/>
                    </a:cubicBezTo>
                    <a:cubicBezTo>
                      <a:pt x="219" y="346"/>
                      <a:pt x="219" y="346"/>
                      <a:pt x="219" y="346"/>
                    </a:cubicBezTo>
                    <a:lnTo>
                      <a:pt x="248" y="374"/>
                    </a:lnTo>
                    <a:close/>
                    <a:moveTo>
                      <a:pt x="191" y="240"/>
                    </a:moveTo>
                    <a:lnTo>
                      <a:pt x="191" y="240"/>
                    </a:lnTo>
                    <a:cubicBezTo>
                      <a:pt x="156" y="240"/>
                      <a:pt x="135" y="219"/>
                      <a:pt x="135" y="183"/>
                    </a:cubicBezTo>
                    <a:cubicBezTo>
                      <a:pt x="135" y="155"/>
                      <a:pt x="156" y="127"/>
                      <a:pt x="191" y="127"/>
                    </a:cubicBezTo>
                    <a:cubicBezTo>
                      <a:pt x="219" y="127"/>
                      <a:pt x="248" y="155"/>
                      <a:pt x="248" y="183"/>
                    </a:cubicBezTo>
                    <a:cubicBezTo>
                      <a:pt x="248" y="219"/>
                      <a:pt x="219" y="240"/>
                      <a:pt x="191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none" anchor="ctr"/>
              <a:lstStyle/>
              <a:p>
                <a:pPr defTabSz="6096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5899" y="3891973"/>
                <a:ext cx="34196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在现有两方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ECDSA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、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SM2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方案的基础上，基于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技术探索更加通用的门限化扩展</a:t>
                </a:r>
                <a:endParaRPr lang="en-US" altLang="zh-CN" sz="1600" dirty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endParaRPr lang="en-US" altLang="zh-CN" sz="1600" dirty="0">
                  <a:latin typeface="微软雅黑 Light" panose="020B0502040204020203" charset="-122"/>
                </a:endParaRPr>
              </a:p>
              <a:p>
                <a:pPr marL="342900" indent="-342900">
                  <a:buAutoNum type="arabicParenR"/>
                </a:pPr>
                <a:r>
                  <a:rPr lang="zh-CN" altLang="en-US" sz="1600" dirty="0" smtClean="0">
                    <a:latin typeface="微软雅黑 Light" panose="020B0502040204020203" charset="-122"/>
                  </a:rPr>
                  <a:t>跟进当前分布式应用需求，探索</a:t>
                </a:r>
                <a:r>
                  <a:rPr lang="en-US" altLang="zh-CN" sz="1600" dirty="0" smtClean="0">
                    <a:latin typeface="微软雅黑 Light" panose="020B0502040204020203" charset="-122"/>
                  </a:rPr>
                  <a:t>MPC</a:t>
                </a:r>
                <a:r>
                  <a:rPr lang="zh-CN" altLang="en-US" sz="1600" dirty="0" smtClean="0">
                    <a:latin typeface="微软雅黑 Light" panose="020B0502040204020203" charset="-122"/>
                  </a:rPr>
                  <a:t>技术在门限密码的应用</a:t>
                </a:r>
                <a:endParaRPr lang="en-US" altLang="zh-CN" sz="1600" dirty="0" smtClean="0">
                  <a:latin typeface="微软雅黑 Light" panose="020B0502040204020203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317502" y="3795800"/>
                <a:ext cx="151129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4759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论文预期创新点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50330" y="1981300"/>
            <a:ext cx="3553383" cy="4149133"/>
            <a:chOff x="3143150" y="1589878"/>
            <a:chExt cx="2665860" cy="3112810"/>
          </a:xfrm>
          <a:solidFill>
            <a:schemeClr val="accent1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3143150" y="1589878"/>
              <a:ext cx="2665860" cy="3112810"/>
              <a:chOff x="3250939" y="1851011"/>
              <a:chExt cx="2448000" cy="2858424"/>
            </a:xfrm>
            <a:grpFill/>
          </p:grpSpPr>
          <p:sp>
            <p:nvSpPr>
              <p:cNvPr id="11" name="等腰三角形 10"/>
              <p:cNvSpPr/>
              <p:nvPr/>
            </p:nvSpPr>
            <p:spPr>
              <a:xfrm flipV="1">
                <a:off x="3250939" y="2567435"/>
                <a:ext cx="2448000" cy="2142000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3250939" y="1851011"/>
                <a:ext cx="2448000" cy="2142000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TextBox 189"/>
            <p:cNvSpPr txBox="1"/>
            <p:nvPr/>
          </p:nvSpPr>
          <p:spPr>
            <a:xfrm>
              <a:off x="4308447" y="1911755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190"/>
            <p:cNvSpPr txBox="1"/>
            <p:nvPr/>
          </p:nvSpPr>
          <p:spPr>
            <a:xfrm>
              <a:off x="5231308" y="2412532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cs typeface="+mn-ea"/>
                  <a:sym typeface="+mn-lt"/>
                </a:rPr>
                <a:t>4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1"/>
            <p:cNvSpPr txBox="1"/>
            <p:nvPr/>
          </p:nvSpPr>
          <p:spPr>
            <a:xfrm>
              <a:off x="5231308" y="3526948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5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2"/>
            <p:cNvSpPr txBox="1"/>
            <p:nvPr/>
          </p:nvSpPr>
          <p:spPr>
            <a:xfrm>
              <a:off x="4308447" y="4088289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cs typeface="+mn-ea"/>
                  <a:sym typeface="+mn-lt"/>
                </a:rPr>
                <a:t>6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193"/>
            <p:cNvSpPr txBox="1"/>
            <p:nvPr/>
          </p:nvSpPr>
          <p:spPr>
            <a:xfrm>
              <a:off x="3383720" y="3565383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94"/>
            <p:cNvSpPr txBox="1"/>
            <p:nvPr/>
          </p:nvSpPr>
          <p:spPr>
            <a:xfrm>
              <a:off x="3383720" y="2458260"/>
              <a:ext cx="335266" cy="27708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1218565"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sz="24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Freeform 5"/>
          <p:cNvSpPr/>
          <p:nvPr/>
        </p:nvSpPr>
        <p:spPr bwMode="auto">
          <a:xfrm>
            <a:off x="4842227" y="3033923"/>
            <a:ext cx="2369589" cy="2069287"/>
          </a:xfrm>
          <a:custGeom>
            <a:avLst/>
            <a:gdLst>
              <a:gd name="T0" fmla="*/ 2394 w 3192"/>
              <a:gd name="T1" fmla="*/ 0 h 2765"/>
              <a:gd name="T2" fmla="*/ 3192 w 3192"/>
              <a:gd name="T3" fmla="*/ 1382 h 2765"/>
              <a:gd name="T4" fmla="*/ 2394 w 3192"/>
              <a:gd name="T5" fmla="*/ 2765 h 2765"/>
              <a:gd name="T6" fmla="*/ 798 w 3192"/>
              <a:gd name="T7" fmla="*/ 2765 h 2765"/>
              <a:gd name="T8" fmla="*/ 0 w 3192"/>
              <a:gd name="T9" fmla="*/ 1382 h 2765"/>
              <a:gd name="T10" fmla="*/ 798 w 3192"/>
              <a:gd name="T11" fmla="*/ 0 h 2765"/>
              <a:gd name="T12" fmla="*/ 2394 w 3192"/>
              <a:gd name="T13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2" h="2765">
                <a:moveTo>
                  <a:pt x="2394" y="0"/>
                </a:moveTo>
                <a:lnTo>
                  <a:pt x="3192" y="1382"/>
                </a:lnTo>
                <a:lnTo>
                  <a:pt x="2394" y="2765"/>
                </a:lnTo>
                <a:lnTo>
                  <a:pt x="798" y="2765"/>
                </a:lnTo>
                <a:lnTo>
                  <a:pt x="0" y="1382"/>
                </a:lnTo>
                <a:lnTo>
                  <a:pt x="798" y="0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" cap="flat">
            <a:noFill/>
            <a:prstDash val="solid"/>
            <a:miter lim="800000"/>
          </a:ln>
        </p:spPr>
        <p:txBody>
          <a:bodyPr vert="horz" wrap="square" lIns="121882" tIns="60941" rIns="121882" bIns="60941" numCol="1" anchor="t" anchorCtr="0" compatLnSpc="1"/>
          <a:lstStyle/>
          <a:p>
            <a:pPr algn="ctr" defTabSz="1218565">
              <a:defRPr/>
            </a:pPr>
            <a:endParaRPr lang="zh-CN" altLang="en-US" sz="24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198"/>
          <p:cNvSpPr txBox="1"/>
          <p:nvPr/>
        </p:nvSpPr>
        <p:spPr>
          <a:xfrm>
            <a:off x="5323123" y="3679431"/>
            <a:ext cx="157374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1218565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 Light" panose="020B0502040204020203" charset="-122"/>
                <a:ea typeface="方正兰亭细黑_GBK"/>
                <a:cs typeface="+mn-ea"/>
                <a:sym typeface="+mn-lt"/>
              </a:rPr>
              <a:t>论文预期创新点</a:t>
            </a:r>
            <a:endParaRPr lang="zh-CN" altLang="en-US" sz="2400" kern="0" dirty="0">
              <a:solidFill>
                <a:prstClr val="white"/>
              </a:solidFill>
              <a:latin typeface="微软雅黑 Light" panose="020B0502040204020203" charset="-122"/>
              <a:ea typeface="方正兰亭细黑_GBK"/>
              <a:cs typeface="+mn-ea"/>
              <a:sym typeface="+mn-lt"/>
            </a:endParaRPr>
          </a:p>
        </p:txBody>
      </p:sp>
      <p:sp>
        <p:nvSpPr>
          <p:cNvPr id="15" name="TextBox 199"/>
          <p:cNvSpPr txBox="1"/>
          <p:nvPr/>
        </p:nvSpPr>
        <p:spPr>
          <a:xfrm>
            <a:off x="8458419" y="180667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ECDSA</a:t>
            </a:r>
            <a:r>
              <a:rPr lang="zh-CN" altLang="en-US" sz="2000" kern="0" dirty="0" smtClean="0">
                <a:cs typeface="+mn-ea"/>
                <a:sym typeface="+mn-lt"/>
              </a:rPr>
              <a:t>适配器签名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16" name="TextBox 200"/>
          <p:cNvSpPr txBox="1"/>
          <p:nvPr/>
        </p:nvSpPr>
        <p:spPr>
          <a:xfrm>
            <a:off x="8458421" y="2261711"/>
            <a:ext cx="27834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高效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r>
              <a:rPr lang="en-US" altLang="zh-CN" sz="1400" kern="0" dirty="0" smtClean="0">
                <a:cs typeface="+mn-ea"/>
                <a:sym typeface="+mn-lt"/>
              </a:rPr>
              <a:t>(100%)</a:t>
            </a:r>
          </a:p>
          <a:p>
            <a:pPr defTabSz="1218565">
              <a:defRPr/>
            </a:pPr>
            <a:r>
              <a:rPr lang="zh-CN" altLang="en-US" sz="1400" kern="0" dirty="0">
                <a:cs typeface="+mn-ea"/>
                <a:sym typeface="+mn-lt"/>
              </a:rPr>
              <a:t>两</a:t>
            </a:r>
            <a:r>
              <a:rPr lang="zh-CN" altLang="en-US" sz="1400" kern="0" dirty="0" smtClean="0">
                <a:cs typeface="+mn-ea"/>
                <a:sym typeface="+mn-lt"/>
              </a:rPr>
              <a:t>方适配器签名形式化定义</a:t>
            </a:r>
            <a:r>
              <a:rPr lang="en-US" altLang="zh-CN" sz="1400" kern="0" dirty="0">
                <a:cs typeface="+mn-ea"/>
                <a:sym typeface="+mn-lt"/>
              </a:rPr>
              <a:t>(100%)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>
                <a:cs typeface="+mn-ea"/>
                <a:sym typeface="+mn-lt"/>
              </a:rPr>
              <a:t>两</a:t>
            </a:r>
            <a:r>
              <a:rPr lang="zh-CN" altLang="en-US" sz="1400" kern="0" dirty="0" smtClean="0">
                <a:cs typeface="+mn-ea"/>
                <a:sym typeface="+mn-lt"/>
              </a:rPr>
              <a:t>方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适配器签名构造</a:t>
            </a:r>
            <a:r>
              <a:rPr lang="en-US" altLang="zh-CN" sz="1400" kern="0" dirty="0">
                <a:cs typeface="+mn-ea"/>
                <a:sym typeface="+mn-lt"/>
              </a:rPr>
              <a:t>(100%)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r>
              <a:rPr lang="en-US" altLang="zh-CN" sz="1400" kern="0" dirty="0" smtClean="0">
                <a:cs typeface="+mn-ea"/>
                <a:sym typeface="+mn-lt"/>
              </a:rPr>
              <a:t>(20%)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17" name="TextBox 201"/>
          <p:cNvSpPr txBox="1"/>
          <p:nvPr/>
        </p:nvSpPr>
        <p:spPr>
          <a:xfrm>
            <a:off x="8458419" y="3380863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SM2</a:t>
            </a:r>
            <a:r>
              <a:rPr lang="zh-CN" altLang="en-US" sz="2000" kern="0" dirty="0" smtClean="0">
                <a:cs typeface="+mn-ea"/>
                <a:sym typeface="+mn-lt"/>
              </a:rPr>
              <a:t>及其扩展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18" name="TextBox 202"/>
          <p:cNvSpPr txBox="1"/>
          <p:nvPr/>
        </p:nvSpPr>
        <p:spPr>
          <a:xfrm>
            <a:off x="8458421" y="3835900"/>
            <a:ext cx="27834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r>
              <a:rPr lang="en-US" altLang="zh-CN" sz="1400" kern="0" dirty="0">
                <a:cs typeface="+mn-ea"/>
                <a:sym typeface="+mn-lt"/>
              </a:rPr>
              <a:t>(100%)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签密 </a:t>
            </a:r>
            <a:r>
              <a:rPr lang="en-US" altLang="zh-CN" sz="1400" kern="0" dirty="0" smtClean="0">
                <a:cs typeface="+mn-ea"/>
                <a:sym typeface="+mn-lt"/>
              </a:rPr>
              <a:t>(</a:t>
            </a:r>
            <a:r>
              <a:rPr lang="zh-CN" altLang="en-US" sz="1400" kern="0" dirty="0" smtClean="0">
                <a:cs typeface="+mn-ea"/>
                <a:sym typeface="+mn-lt"/>
              </a:rPr>
              <a:t>支持两方签名</a:t>
            </a:r>
            <a:r>
              <a:rPr lang="en-US" altLang="zh-CN" sz="1400" kern="0" dirty="0" smtClean="0">
                <a:cs typeface="+mn-ea"/>
                <a:sym typeface="+mn-lt"/>
              </a:rPr>
              <a:t>)(100%)</a:t>
            </a: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适配器签名</a:t>
            </a:r>
            <a:r>
              <a:rPr lang="en-US" altLang="zh-CN" sz="1400" kern="0" dirty="0" smtClean="0">
                <a:cs typeface="+mn-ea"/>
                <a:sym typeface="+mn-lt"/>
              </a:rPr>
              <a:t>(20</a:t>
            </a:r>
            <a:r>
              <a:rPr lang="en-US" altLang="zh-CN" sz="1400" kern="0" dirty="0">
                <a:cs typeface="+mn-ea"/>
                <a:sym typeface="+mn-lt"/>
              </a:rPr>
              <a:t>%)</a:t>
            </a:r>
            <a:endParaRPr lang="en-US" altLang="zh-CN" sz="1400" kern="0" dirty="0" smtClean="0"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SM2</a:t>
            </a:r>
            <a:r>
              <a:rPr lang="zh-CN" altLang="en-US" sz="1400" kern="0" dirty="0" smtClean="0">
                <a:cs typeface="+mn-ea"/>
                <a:sym typeface="+mn-lt"/>
              </a:rPr>
              <a:t>签密</a:t>
            </a:r>
            <a:r>
              <a:rPr lang="en-US" altLang="zh-CN" sz="1400" kern="0" dirty="0" smtClean="0">
                <a:cs typeface="+mn-ea"/>
                <a:sym typeface="+mn-lt"/>
              </a:rPr>
              <a:t>(20%)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19" name="TextBox 203"/>
          <p:cNvSpPr txBox="1"/>
          <p:nvPr/>
        </p:nvSpPr>
        <p:spPr>
          <a:xfrm>
            <a:off x="8458419" y="502286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en-US" altLang="zh-CN" sz="2000" kern="0" dirty="0" smtClean="0">
                <a:cs typeface="+mn-ea"/>
                <a:sym typeface="+mn-lt"/>
              </a:rPr>
              <a:t>MPC</a:t>
            </a:r>
            <a:r>
              <a:rPr lang="zh-CN" altLang="en-US" sz="2000" kern="0" dirty="0" smtClean="0">
                <a:cs typeface="+mn-ea"/>
                <a:sym typeface="+mn-lt"/>
              </a:rPr>
              <a:t>在其他门限密码应用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0" name="TextBox 204"/>
          <p:cNvSpPr txBox="1"/>
          <p:nvPr/>
        </p:nvSpPr>
        <p:spPr>
          <a:xfrm>
            <a:off x="8458421" y="5477901"/>
            <a:ext cx="27834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/</a:t>
            </a:r>
            <a:r>
              <a:rPr lang="zh-CN" altLang="en-US" sz="1400" kern="0" dirty="0" smtClean="0">
                <a:cs typeface="+mn-ea"/>
                <a:sym typeface="+mn-lt"/>
              </a:rPr>
              <a:t>两方</a:t>
            </a:r>
            <a:r>
              <a:rPr lang="en-US" altLang="zh-CN" sz="1400" kern="0" dirty="0" smtClean="0">
                <a:cs typeface="+mn-ea"/>
                <a:sym typeface="+mn-lt"/>
              </a:rPr>
              <a:t>SM9</a:t>
            </a:r>
            <a:r>
              <a:rPr lang="zh-CN" altLang="en-US" sz="1400" kern="0" dirty="0" smtClean="0">
                <a:cs typeface="+mn-ea"/>
                <a:sym typeface="+mn-lt"/>
              </a:rPr>
              <a:t>签名</a:t>
            </a:r>
            <a:r>
              <a:rPr lang="en-US" altLang="zh-CN" sz="1400" kern="0" dirty="0" smtClean="0">
                <a:cs typeface="+mn-ea"/>
                <a:sym typeface="+mn-lt"/>
              </a:rPr>
              <a:t>(20%)</a:t>
            </a: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SM9</a:t>
            </a:r>
            <a:r>
              <a:rPr lang="zh-CN" altLang="en-US" sz="1400" kern="0" dirty="0" smtClean="0">
                <a:cs typeface="+mn-ea"/>
                <a:sym typeface="+mn-lt"/>
              </a:rPr>
              <a:t>多方密钥生成</a:t>
            </a:r>
            <a:r>
              <a:rPr lang="en-US" altLang="zh-CN" sz="1400" kern="0" dirty="0" smtClean="0">
                <a:cs typeface="+mn-ea"/>
                <a:sym typeface="+mn-lt"/>
              </a:rPr>
              <a:t>(20%)</a:t>
            </a:r>
          </a:p>
          <a:p>
            <a:pPr defTabSz="1218565">
              <a:defRPr/>
            </a:pPr>
            <a:r>
              <a:rPr lang="en-US" altLang="zh-CN" sz="1400" kern="0" dirty="0" smtClean="0">
                <a:cs typeface="+mn-ea"/>
                <a:sym typeface="+mn-lt"/>
              </a:rPr>
              <a:t>……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1" name="TextBox 205"/>
          <p:cNvSpPr txBox="1"/>
          <p:nvPr/>
        </p:nvSpPr>
        <p:spPr>
          <a:xfrm>
            <a:off x="1017567" y="180667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高效</a:t>
            </a:r>
            <a:r>
              <a:rPr lang="en-US" altLang="zh-CN" sz="2000" kern="0" dirty="0" smtClean="0">
                <a:cs typeface="+mn-ea"/>
                <a:sym typeface="+mn-lt"/>
              </a:rPr>
              <a:t>Yao-</a:t>
            </a:r>
            <a:r>
              <a:rPr lang="zh-CN" altLang="en-US" sz="2000" kern="0" dirty="0" smtClean="0">
                <a:cs typeface="+mn-ea"/>
                <a:sym typeface="+mn-lt"/>
              </a:rPr>
              <a:t>协议实现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2" name="TextBox 206"/>
          <p:cNvSpPr txBox="1"/>
          <p:nvPr/>
        </p:nvSpPr>
        <p:spPr>
          <a:xfrm>
            <a:off x="1017569" y="2261711"/>
            <a:ext cx="3232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优化现有</a:t>
            </a:r>
            <a:r>
              <a:rPr lang="en-US" altLang="zh-CN" sz="1400" kern="0" dirty="0" smtClean="0">
                <a:cs typeface="+mn-ea"/>
                <a:sym typeface="+mn-lt"/>
              </a:rPr>
              <a:t>GRR2</a:t>
            </a:r>
            <a:r>
              <a:rPr lang="zh-CN" altLang="en-US" sz="1400" kern="0" dirty="0" smtClean="0">
                <a:cs typeface="+mn-ea"/>
                <a:sym typeface="+mn-lt"/>
              </a:rPr>
              <a:t>技术，兼容</a:t>
            </a:r>
            <a:r>
              <a:rPr lang="en-US" altLang="zh-CN" sz="1400" kern="0" dirty="0" smtClean="0">
                <a:cs typeface="+mn-ea"/>
                <a:sym typeface="+mn-lt"/>
              </a:rPr>
              <a:t>free XOR(20%)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3" name="TextBox 207"/>
          <p:cNvSpPr txBox="1"/>
          <p:nvPr/>
        </p:nvSpPr>
        <p:spPr>
          <a:xfrm>
            <a:off x="1017567" y="3380863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高效</a:t>
            </a:r>
            <a:r>
              <a:rPr lang="en-US" altLang="zh-CN" sz="2000" kern="0" dirty="0" smtClean="0">
                <a:cs typeface="+mn-ea"/>
                <a:sym typeface="+mn-lt"/>
              </a:rPr>
              <a:t>BGW-</a:t>
            </a:r>
            <a:r>
              <a:rPr lang="zh-CN" altLang="en-US" sz="2000" kern="0" dirty="0" smtClean="0">
                <a:cs typeface="+mn-ea"/>
                <a:sym typeface="+mn-lt"/>
              </a:rPr>
              <a:t>协议实现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4" name="TextBox 208"/>
          <p:cNvSpPr txBox="1"/>
          <p:nvPr/>
        </p:nvSpPr>
        <p:spPr>
          <a:xfrm>
            <a:off x="1017569" y="3835900"/>
            <a:ext cx="31499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高效</a:t>
            </a:r>
            <a:r>
              <a:rPr lang="en-US" altLang="zh-CN" sz="1400" kern="0" dirty="0" smtClean="0">
                <a:cs typeface="+mn-ea"/>
                <a:sym typeface="+mn-lt"/>
              </a:rPr>
              <a:t>Beaver</a:t>
            </a:r>
            <a:r>
              <a:rPr lang="zh-CN" altLang="en-US" sz="1400" kern="0" dirty="0" smtClean="0">
                <a:cs typeface="+mn-ea"/>
                <a:sym typeface="+mn-lt"/>
              </a:rPr>
              <a:t>乘法三元组生成方法</a:t>
            </a:r>
            <a:r>
              <a:rPr lang="en-US" altLang="zh-CN" sz="1400" kern="0" dirty="0">
                <a:cs typeface="+mn-ea"/>
                <a:sym typeface="+mn-lt"/>
              </a:rPr>
              <a:t>(20%)</a:t>
            </a:r>
          </a:p>
          <a:p>
            <a:pPr defTabSz="1218565">
              <a:defRPr/>
            </a:pPr>
            <a:endParaRPr lang="en-US" altLang="zh-CN" sz="1400" kern="0" dirty="0">
              <a:cs typeface="+mn-ea"/>
              <a:sym typeface="+mn-lt"/>
            </a:endParaRPr>
          </a:p>
        </p:txBody>
      </p:sp>
      <p:sp>
        <p:nvSpPr>
          <p:cNvPr id="25" name="TextBox 209"/>
          <p:cNvSpPr txBox="1"/>
          <p:nvPr/>
        </p:nvSpPr>
        <p:spPr>
          <a:xfrm>
            <a:off x="1017567" y="5022864"/>
            <a:ext cx="2833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cs typeface="+mn-ea"/>
                <a:sym typeface="+mn-lt"/>
              </a:rPr>
              <a:t>门限</a:t>
            </a:r>
            <a:r>
              <a:rPr lang="en-US" altLang="zh-CN" sz="2000" kern="0" dirty="0" smtClean="0">
                <a:cs typeface="+mn-ea"/>
                <a:sym typeface="+mn-lt"/>
              </a:rPr>
              <a:t>ECDSA</a:t>
            </a:r>
            <a:endParaRPr lang="zh-CN" altLang="en-US" sz="2000" kern="0" dirty="0">
              <a:cs typeface="+mn-ea"/>
              <a:sym typeface="+mn-lt"/>
            </a:endParaRPr>
          </a:p>
        </p:txBody>
      </p:sp>
      <p:sp>
        <p:nvSpPr>
          <p:cNvPr id="26" name="TextBox 210"/>
          <p:cNvSpPr txBox="1"/>
          <p:nvPr/>
        </p:nvSpPr>
        <p:spPr>
          <a:xfrm>
            <a:off x="1017569" y="5477901"/>
            <a:ext cx="27834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基于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的两方签名</a:t>
            </a:r>
            <a:r>
              <a:rPr lang="en-US" altLang="zh-CN" sz="1400" kern="0" dirty="0" smtClean="0">
                <a:cs typeface="+mn-ea"/>
                <a:sym typeface="+mn-lt"/>
              </a:rPr>
              <a:t>(90%)</a:t>
            </a:r>
          </a:p>
          <a:p>
            <a:pPr defTabSz="1218565">
              <a:defRPr/>
            </a:pPr>
            <a:r>
              <a:rPr lang="zh-CN" altLang="en-US" sz="1400" kern="0" dirty="0" smtClean="0">
                <a:cs typeface="+mn-ea"/>
                <a:sym typeface="+mn-lt"/>
              </a:rPr>
              <a:t>门限</a:t>
            </a:r>
            <a:r>
              <a:rPr lang="en-US" altLang="zh-CN" sz="1400" kern="0" dirty="0" smtClean="0">
                <a:cs typeface="+mn-ea"/>
                <a:sym typeface="+mn-lt"/>
              </a:rPr>
              <a:t>ECDSA</a:t>
            </a:r>
            <a:r>
              <a:rPr lang="zh-CN" altLang="en-US" sz="1400" kern="0" dirty="0" smtClean="0">
                <a:cs typeface="+mn-ea"/>
                <a:sym typeface="+mn-lt"/>
              </a:rPr>
              <a:t>构造</a:t>
            </a:r>
            <a:r>
              <a:rPr lang="en-US" altLang="zh-CN" sz="1400" kern="0" dirty="0" smtClean="0">
                <a:cs typeface="+mn-ea"/>
                <a:sym typeface="+mn-lt"/>
              </a:rPr>
              <a:t>(10%)</a:t>
            </a:r>
            <a:endParaRPr lang="en-US" altLang="zh-CN" sz="1400" kern="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027023" y="5169260"/>
            <a:ext cx="2354060" cy="718885"/>
            <a:chOff x="4476081" y="3981586"/>
            <a:chExt cx="1766090" cy="539330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4476081" y="4520915"/>
              <a:ext cx="1464071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940152" y="39815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5940152" y="3981586"/>
              <a:ext cx="0" cy="53932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1" name="组合 30"/>
          <p:cNvGrpSpPr/>
          <p:nvPr/>
        </p:nvGrpSpPr>
        <p:grpSpPr>
          <a:xfrm>
            <a:off x="7594591" y="1968115"/>
            <a:ext cx="786492" cy="1170672"/>
            <a:chOff x="5652120" y="1579986"/>
            <a:chExt cx="590051" cy="87827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940152" y="15799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 flipV="1">
              <a:off x="5652120" y="2458260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5940152" y="1579986"/>
              <a:ext cx="0" cy="878275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3467407" y="1950260"/>
            <a:ext cx="2559615" cy="280413"/>
            <a:chOff x="2555777" y="1566590"/>
            <a:chExt cx="1920304" cy="210375"/>
          </a:xfrm>
        </p:grpSpPr>
        <p:cxnSp>
          <p:nvCxnSpPr>
            <p:cNvPr id="36" name="直接连接符 35"/>
            <p:cNvCxnSpPr/>
            <p:nvPr/>
          </p:nvCxnSpPr>
          <p:spPr>
            <a:xfrm flipH="1" flipV="1">
              <a:off x="2987824" y="1776964"/>
              <a:ext cx="1488257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>
            <a:xfrm flipH="1">
              <a:off x="2555777" y="1566590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>
            <a:xfrm>
              <a:off x="2987824" y="1579986"/>
              <a:ext cx="0" cy="19697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3467408" y="3138786"/>
            <a:ext cx="991866" cy="385662"/>
            <a:chOff x="2555777" y="2458260"/>
            <a:chExt cx="744129" cy="289336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987824" y="2458260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>
            <a:xfrm flipH="1">
              <a:off x="2555777" y="2747596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>
              <a:off x="2987824" y="2458260"/>
              <a:ext cx="0" cy="289336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3467408" y="4984941"/>
            <a:ext cx="991866" cy="184320"/>
            <a:chOff x="2555777" y="3843303"/>
            <a:chExt cx="744129" cy="138283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2987824" y="3843303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H="1">
              <a:off x="2555777" y="3979477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>
              <a:off x="2987824" y="3843303"/>
              <a:ext cx="0" cy="138283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7595318" y="3524448"/>
            <a:ext cx="786492" cy="1460493"/>
            <a:chOff x="5652665" y="2747596"/>
            <a:chExt cx="590051" cy="109570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940697" y="274759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>
            <a:xfrm flipV="1">
              <a:off x="5652665" y="3843303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5940697" y="2747596"/>
              <a:ext cx="0" cy="109570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论文进度安排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3" name="Notched Right Arrow 3"/>
          <p:cNvSpPr/>
          <p:nvPr/>
        </p:nvSpPr>
        <p:spPr>
          <a:xfrm>
            <a:off x="1096502" y="3159231"/>
            <a:ext cx="9591021" cy="170347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4" name="Teardrop 5"/>
          <p:cNvSpPr/>
          <p:nvPr/>
        </p:nvSpPr>
        <p:spPr>
          <a:xfrm rot="2700000" flipV="1">
            <a:off x="1062635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140601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01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6" name="Oval 7"/>
          <p:cNvSpPr/>
          <p:nvPr/>
        </p:nvSpPr>
        <p:spPr>
          <a:xfrm>
            <a:off x="1444423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7" name="Teardrop 9"/>
          <p:cNvSpPr/>
          <p:nvPr/>
        </p:nvSpPr>
        <p:spPr>
          <a:xfrm rot="2700000" flipV="1">
            <a:off x="3014201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3092167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02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9" name="Oval 11"/>
          <p:cNvSpPr/>
          <p:nvPr/>
        </p:nvSpPr>
        <p:spPr>
          <a:xfrm>
            <a:off x="3400223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0" name="Teardrop 13"/>
          <p:cNvSpPr/>
          <p:nvPr/>
        </p:nvSpPr>
        <p:spPr>
          <a:xfrm rot="2700000" flipV="1">
            <a:off x="4965768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5043734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03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2" name="Oval 15"/>
          <p:cNvSpPr/>
          <p:nvPr/>
        </p:nvSpPr>
        <p:spPr>
          <a:xfrm>
            <a:off x="5347556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3" name="Teardrop 17"/>
          <p:cNvSpPr/>
          <p:nvPr/>
        </p:nvSpPr>
        <p:spPr>
          <a:xfrm rot="2700000" flipV="1">
            <a:off x="6917335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995301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04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7303356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6" name="Teardrop 21"/>
          <p:cNvSpPr/>
          <p:nvPr/>
        </p:nvSpPr>
        <p:spPr>
          <a:xfrm rot="2700000" flipV="1">
            <a:off x="8868901" y="1982295"/>
            <a:ext cx="899043" cy="899043"/>
          </a:xfrm>
          <a:prstGeom prst="teardrop">
            <a:avLst>
              <a:gd name="adj" fmla="val 103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8946867" y="2117437"/>
            <a:ext cx="743340" cy="659339"/>
          </a:xfrm>
          <a:prstGeom prst="rect">
            <a:avLst/>
          </a:prstGeom>
          <a:noFill/>
        </p:spPr>
        <p:txBody>
          <a:bodyPr wrap="square" lIns="96000" tIns="0" rIns="96000" bIns="0" rtlCol="0" anchor="ctr">
            <a:noAutofit/>
          </a:bodyPr>
          <a:lstStyle/>
          <a:p>
            <a:pPr algn="ctr">
              <a:lnSpc>
                <a:spcPts val="1335"/>
              </a:lnSpc>
            </a:pPr>
            <a:r>
              <a:rPr lang="en-US" altLang="ko-KR" sz="1335" dirty="0">
                <a:solidFill>
                  <a:prstClr val="white">
                    <a:alpha val="70000"/>
                  </a:prstClr>
                </a:solidFill>
                <a:cs typeface="Roboto condensed"/>
              </a:rPr>
              <a:t>STEP </a:t>
            </a:r>
          </a:p>
          <a:p>
            <a:pPr algn="ctr">
              <a:lnSpc>
                <a:spcPts val="2665"/>
              </a:lnSpc>
            </a:pPr>
            <a:r>
              <a:rPr lang="en-US" altLang="ko-KR" sz="2665" dirty="0">
                <a:solidFill>
                  <a:prstClr val="white"/>
                </a:solidFill>
                <a:cs typeface="Roboto condensed"/>
              </a:rPr>
              <a:t>05</a:t>
            </a:r>
            <a:endParaRPr lang="ko-KR" altLang="en-US" sz="2665" dirty="0">
              <a:solidFill>
                <a:prstClr val="white"/>
              </a:solidFill>
              <a:cs typeface="Roboto condensed"/>
            </a:endParaRPr>
          </a:p>
        </p:txBody>
      </p:sp>
      <p:sp>
        <p:nvSpPr>
          <p:cNvPr id="18" name="Oval 23"/>
          <p:cNvSpPr/>
          <p:nvPr/>
        </p:nvSpPr>
        <p:spPr>
          <a:xfrm>
            <a:off x="9250689" y="3176163"/>
            <a:ext cx="135467" cy="135467"/>
          </a:xfrm>
          <a:prstGeom prst="ellipse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Roboto condensed"/>
            </a:endParaRPr>
          </a:p>
        </p:txBody>
      </p:sp>
      <p:grpSp>
        <p:nvGrpSpPr>
          <p:cNvPr id="19" name="Group 24"/>
          <p:cNvGrpSpPr/>
          <p:nvPr/>
        </p:nvGrpSpPr>
        <p:grpSpPr>
          <a:xfrm>
            <a:off x="1305924" y="3479320"/>
            <a:ext cx="1683905" cy="2772020"/>
            <a:chOff x="667471" y="2995559"/>
            <a:chExt cx="1262929" cy="2079015"/>
          </a:xfrm>
        </p:grpSpPr>
        <p:sp>
          <p:nvSpPr>
            <p:cNvPr id="20" name="TextBox 25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2020.09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-2021.11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1" name="텍스트 개체 틀 2"/>
            <p:cNvSpPr txBox="1"/>
            <p:nvPr/>
          </p:nvSpPr>
          <p:spPr>
            <a:xfrm>
              <a:off x="667471" y="3229080"/>
              <a:ext cx="1262929" cy="1845494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 panose="02060603020205020403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1)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调研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MPC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研究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现状和相关应用</a:t>
              </a:r>
              <a:endPara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完成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ECDSA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适配器签名及两方扩展的论文并投稿</a:t>
              </a:r>
              <a:endPara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3) 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完成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ECDSA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两方签名构造和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SM2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适配器签名方案构造，完成论文撰写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  <a:p>
              <a:pPr algn="l">
                <a:lnSpc>
                  <a:spcPct val="120000"/>
                </a:lnSpc>
              </a:pP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</p:grpSp>
      <p:grpSp>
        <p:nvGrpSpPr>
          <p:cNvPr id="22" name="Group 27"/>
          <p:cNvGrpSpPr/>
          <p:nvPr/>
        </p:nvGrpSpPr>
        <p:grpSpPr>
          <a:xfrm>
            <a:off x="3257490" y="3479319"/>
            <a:ext cx="1683905" cy="2772019"/>
            <a:chOff x="667471" y="2995559"/>
            <a:chExt cx="1262929" cy="2079015"/>
          </a:xfrm>
        </p:grpSpPr>
        <p:sp>
          <p:nvSpPr>
            <p:cNvPr id="23" name="TextBox 28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2021.12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-2022.08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4" name="텍스트 개체 틀 2"/>
            <p:cNvSpPr txBox="1"/>
            <p:nvPr/>
          </p:nvSpPr>
          <p:spPr>
            <a:xfrm>
              <a:off x="667471" y="3229079"/>
              <a:ext cx="1262929" cy="1845495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深入学习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各类安全模型和构造技术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根据</a:t>
              </a:r>
              <a:r>
                <a:rPr lang="en-US" altLang="zh-CN" dirty="0" smtClean="0"/>
                <a:t>GRR2</a:t>
              </a:r>
              <a:r>
                <a:rPr lang="zh-CN" altLang="en-US" dirty="0" smtClean="0"/>
                <a:t>优化思路，高效实现</a:t>
              </a:r>
              <a:r>
                <a:rPr lang="en-US" altLang="zh-CN" dirty="0" smtClean="0"/>
                <a:t>Yao</a:t>
              </a:r>
              <a:r>
                <a:rPr lang="zh-CN" altLang="en-US" dirty="0" smtClean="0"/>
                <a:t>乱码电路</a:t>
              </a:r>
              <a:endParaRPr lang="en-US" altLang="ko-KR" dirty="0" smtClean="0"/>
            </a:p>
            <a:p>
              <a:r>
                <a:rPr lang="en-US" altLang="ko-KR" dirty="0" smtClean="0"/>
                <a:t>3) </a:t>
              </a:r>
              <a:r>
                <a:rPr lang="zh-CN" altLang="en-US" dirty="0" smtClean="0"/>
                <a:t>对已构造的</a:t>
              </a:r>
              <a:r>
                <a:rPr lang="zh-CN" altLang="en-US" dirty="0"/>
                <a:t>两</a:t>
              </a:r>
              <a:r>
                <a:rPr lang="zh-CN" altLang="en-US" dirty="0" smtClean="0"/>
                <a:t>方</a:t>
              </a:r>
              <a:r>
                <a:rPr lang="en-US" altLang="zh-CN" dirty="0" smtClean="0"/>
                <a:t>ECDSA</a:t>
              </a:r>
              <a:r>
                <a:rPr lang="en-US" altLang="zh-CN" dirty="0" smtClean="0"/>
                <a:t>/SM2</a:t>
              </a:r>
              <a:r>
                <a:rPr lang="zh-CN" altLang="en-US" dirty="0" smtClean="0"/>
                <a:t>方案</a:t>
              </a:r>
              <a:r>
                <a:rPr lang="zh-CN" altLang="en-US" dirty="0" smtClean="0"/>
                <a:t>进行门限化扩展</a:t>
              </a:r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</p:txBody>
        </p:sp>
      </p:grpSp>
      <p:grpSp>
        <p:nvGrpSpPr>
          <p:cNvPr id="25" name="Group 30"/>
          <p:cNvGrpSpPr/>
          <p:nvPr/>
        </p:nvGrpSpPr>
        <p:grpSpPr>
          <a:xfrm>
            <a:off x="5209057" y="3479320"/>
            <a:ext cx="1683905" cy="2772017"/>
            <a:chOff x="667471" y="2995559"/>
            <a:chExt cx="1262929" cy="2079013"/>
          </a:xfrm>
        </p:grpSpPr>
        <p:sp>
          <p:nvSpPr>
            <p:cNvPr id="26" name="TextBox 31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2022.09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-2023.01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27" name="텍스트 개체 틀 2"/>
            <p:cNvSpPr txBox="1"/>
            <p:nvPr/>
          </p:nvSpPr>
          <p:spPr>
            <a:xfrm>
              <a:off x="667471" y="3229079"/>
              <a:ext cx="1262929" cy="1845493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跟进现有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高效优化技术，探索新的优化方法，提升效率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根据</a:t>
              </a:r>
              <a:r>
                <a:rPr lang="en-US" altLang="zh-CN" dirty="0" smtClean="0"/>
                <a:t>Beaver</a:t>
              </a:r>
              <a:r>
                <a:rPr lang="zh-CN" altLang="en-US" dirty="0" smtClean="0"/>
                <a:t>乘法组生成思路，高效实现</a:t>
              </a:r>
              <a:r>
                <a:rPr lang="en-US" altLang="zh-CN" dirty="0" smtClean="0"/>
                <a:t>GMW-</a:t>
              </a:r>
              <a:r>
                <a:rPr lang="zh-CN" altLang="en-US" dirty="0" smtClean="0"/>
                <a:t>协议</a:t>
              </a:r>
              <a:endParaRPr lang="en-US" altLang="ko-KR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7160624" y="3479320"/>
            <a:ext cx="1683905" cy="2772017"/>
            <a:chOff x="667471" y="2995559"/>
            <a:chExt cx="1262929" cy="2079013"/>
          </a:xfrm>
        </p:grpSpPr>
        <p:sp>
          <p:nvSpPr>
            <p:cNvPr id="29" name="TextBox 34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2023.02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-2023.12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30" name="텍스트 개체 틀 2"/>
            <p:cNvSpPr txBox="1"/>
            <p:nvPr/>
          </p:nvSpPr>
          <p:spPr>
            <a:xfrm>
              <a:off x="667471" y="3229080"/>
              <a:ext cx="1262929" cy="1845492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ko-KR" dirty="0" smtClean="0"/>
                <a:t>1) </a:t>
              </a:r>
              <a:r>
                <a:rPr lang="zh-CN" altLang="en-US" dirty="0" smtClean="0"/>
                <a:t>结合实际应用和敌手的攻击形式，探索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更强的安全性模型，并给出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方案设计</a:t>
              </a:r>
              <a:endParaRPr lang="en-US" altLang="zh-CN" dirty="0" smtClean="0"/>
            </a:p>
            <a:p>
              <a:r>
                <a:rPr lang="en-US" altLang="ko-KR" dirty="0" smtClean="0"/>
                <a:t>2) </a:t>
              </a:r>
              <a:r>
                <a:rPr lang="zh-CN" altLang="en-US" dirty="0" smtClean="0"/>
                <a:t>跟进</a:t>
              </a:r>
              <a:r>
                <a:rPr lang="en-US" altLang="zh-CN" dirty="0" smtClean="0"/>
                <a:t>MPC</a:t>
              </a:r>
              <a:r>
                <a:rPr lang="zh-CN" altLang="en-US" dirty="0" smtClean="0"/>
                <a:t>在门限密码中的应用，</a:t>
              </a:r>
              <a:r>
                <a:rPr lang="zh-CN" altLang="en-US" dirty="0" smtClean="0"/>
                <a:t>贴合分布式</a:t>
              </a:r>
              <a:r>
                <a:rPr lang="zh-CN" altLang="en-US" dirty="0" smtClean="0"/>
                <a:t>应用构造适用的密码方案</a:t>
              </a:r>
              <a:endParaRPr lang="en-US" altLang="ko-KR" dirty="0"/>
            </a:p>
          </p:txBody>
        </p:sp>
      </p:grpSp>
      <p:grpSp>
        <p:nvGrpSpPr>
          <p:cNvPr id="31" name="Group 36"/>
          <p:cNvGrpSpPr/>
          <p:nvPr/>
        </p:nvGrpSpPr>
        <p:grpSpPr>
          <a:xfrm>
            <a:off x="9112190" y="3479320"/>
            <a:ext cx="1683905" cy="1543121"/>
            <a:chOff x="667471" y="2995559"/>
            <a:chExt cx="1262929" cy="1157341"/>
          </a:xfrm>
        </p:grpSpPr>
        <p:sp>
          <p:nvSpPr>
            <p:cNvPr id="32" name="TextBox 37"/>
            <p:cNvSpPr txBox="1"/>
            <p:nvPr/>
          </p:nvSpPr>
          <p:spPr>
            <a:xfrm>
              <a:off x="667471" y="2995559"/>
              <a:ext cx="11561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2024.01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rPr>
                <a:t>-2024.06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Roboto condensed"/>
              </a:endParaRPr>
            </a:p>
          </p:txBody>
        </p:sp>
        <p:sp>
          <p:nvSpPr>
            <p:cNvPr id="33" name="텍스트 개체 틀 2"/>
            <p:cNvSpPr txBox="1"/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defPPr>
                <a:defRPr lang="zh-CN"/>
              </a:defPPr>
              <a:lvl1pPr indent="0" defTabSz="457200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solidFill>
                    <a:prstClr val="black">
                      <a:lumMod val="75000"/>
                      <a:lumOff val="25000"/>
                    </a:prstClr>
                  </a:solidFill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 smtClean="0"/>
                <a:t>撰写毕业论文，完成答辩</a:t>
              </a:r>
              <a:endParaRPr lang="en-US" altLang="ko-KR" dirty="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723900" y="2146300"/>
            <a:ext cx="0" cy="16891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65200" y="2006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prstClr val="black"/>
                </a:solidFill>
                <a:latin typeface="方正小标宋简体"/>
                <a:ea typeface="方正小标宋简体"/>
              </a:rPr>
              <a:t>谢谢！</a:t>
            </a:r>
            <a:endParaRPr lang="en-US" altLang="zh-CN" sz="5400" b="1" dirty="0">
              <a:solidFill>
                <a:prstClr val="black"/>
              </a:solidFill>
              <a:latin typeface="方正小标宋简体"/>
              <a:ea typeface="方正小标宋简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5200" y="3091735"/>
            <a:ext cx="861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请各位老师指导！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186362" y="2775585"/>
            <a:ext cx="1779270" cy="1696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1"/>
          <p:cNvSpPr txBox="1"/>
          <p:nvPr/>
        </p:nvSpPr>
        <p:spPr>
          <a:xfrm>
            <a:off x="4940866" y="2955290"/>
            <a:ext cx="2265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L" panose="00020600040101010101" pitchFamily="18" charset="-122"/>
              </a:rPr>
              <a:t>研究</a:t>
            </a:r>
            <a:endParaRPr lang="zh-CN" altLang="en-US" sz="4000" dirty="0">
              <a:solidFill>
                <a:schemeClr val="accent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阿里巴巴普惠体 L" panose="00020600040101010101" pitchFamily="18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L" panose="00020600040101010101" pitchFamily="18" charset="-122"/>
              </a:rPr>
              <a:t>背景</a:t>
            </a:r>
            <a:endParaRPr lang="zh-CN" altLang="en-US" sz="4000" dirty="0">
              <a:solidFill>
                <a:schemeClr val="accent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阿里巴巴普惠体 L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72269" y="1171162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3541" y="2039072"/>
              <a:ext cx="2697959" cy="10422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数据价值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17500" y="3261835"/>
              <a:ext cx="2681769" cy="215405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随着</a:t>
              </a:r>
              <a:r>
                <a:rPr lang="zh-CN" altLang="en-US" sz="1400" dirty="0">
                  <a:solidFill>
                    <a:schemeClr val="bg1"/>
                  </a:solidFill>
                </a:rPr>
                <a:t>云计算、大数据、人工智能等新一代信息技术的落地应用，数据资源成为了</a:t>
              </a:r>
              <a:r>
                <a:rPr lang="en-US" altLang="zh-CN" sz="1400" dirty="0">
                  <a:solidFill>
                    <a:schemeClr val="bg1"/>
                  </a:solidFill>
                </a:rPr>
                <a:t>21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世纪战略性和基础性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资源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72269" y="4046863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31" name="矩形 30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3541" y="2039072"/>
              <a:ext cx="2697959" cy="10393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数据孤岛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17500" y="3261835"/>
              <a:ext cx="2681769" cy="1667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各方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数据形成了壁垒，难以互联互通分享流动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，极大地限制了数据的应用价值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65074" y="1171161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43" name="矩形 42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3541" y="2039072"/>
              <a:ext cx="2697959" cy="10422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安全需求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17500" y="3261835"/>
              <a:ext cx="2681769" cy="26404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数据安全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和隐私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泄漏等问题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《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数据安全法</a:t>
              </a:r>
              <a:r>
                <a:rPr lang="en-US" altLang="zh-CN" sz="1400" dirty="0">
                  <a:solidFill>
                    <a:schemeClr val="bg1"/>
                  </a:solidFill>
                </a:rPr>
                <a:t>》</a:t>
              </a:r>
              <a:r>
                <a:rPr lang="zh-CN" altLang="en-US" sz="1400" dirty="0">
                  <a:solidFill>
                    <a:schemeClr val="bg1"/>
                  </a:solidFill>
                </a:rPr>
                <a:t>、</a:t>
              </a:r>
              <a:r>
                <a:rPr lang="en-US" altLang="zh-CN" sz="1400" dirty="0">
                  <a:solidFill>
                    <a:schemeClr val="bg1"/>
                  </a:solidFill>
                </a:rPr>
                <a:t>《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个人信息保护法</a:t>
              </a:r>
              <a:r>
                <a:rPr lang="en-US" altLang="zh-CN" sz="1400" dirty="0">
                  <a:solidFill>
                    <a:schemeClr val="bg1"/>
                  </a:solidFill>
                </a:rPr>
                <a:t>》</a:t>
              </a:r>
              <a:r>
                <a:rPr lang="zh-CN" altLang="en-US" sz="1400" dirty="0">
                  <a:solidFill>
                    <a:schemeClr val="bg1"/>
                  </a:solidFill>
                </a:rPr>
                <a:t>等法律法规的颁布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实施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65074" y="4046862"/>
            <a:ext cx="2794000" cy="1890091"/>
            <a:chOff x="317500" y="1866900"/>
            <a:chExt cx="2794000" cy="4267200"/>
          </a:xfrm>
          <a:solidFill>
            <a:schemeClr val="accent1"/>
          </a:solidFill>
        </p:grpSpPr>
        <p:sp>
          <p:nvSpPr>
            <p:cNvPr id="47" name="矩形 46"/>
            <p:cNvSpPr/>
            <p:nvPr/>
          </p:nvSpPr>
          <p:spPr>
            <a:xfrm>
              <a:off x="317500" y="1866900"/>
              <a:ext cx="2794000" cy="4267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3541" y="2039072"/>
              <a:ext cx="2697959" cy="10393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数据安全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17500" y="3261835"/>
              <a:ext cx="2681769" cy="215405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研究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安全</a:t>
              </a:r>
              <a:r>
                <a:rPr lang="zh-CN" altLang="en-US" sz="1400" dirty="0">
                  <a:solidFill>
                    <a:schemeClr val="bg1"/>
                  </a:solidFill>
                </a:rPr>
                <a:t>高效的数据使用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技术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——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安全多方计算，</a:t>
              </a:r>
              <a:r>
                <a:rPr lang="zh-CN" altLang="en-US" sz="1400" dirty="0">
                  <a:solidFill>
                    <a:schemeClr val="bg1"/>
                  </a:solidFill>
                </a:rPr>
                <a:t>保证数据安全的同时，实现数据的可信互联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互通，发挥数据应用价值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</a:t>
            </a:r>
            <a:r>
              <a:rPr lang="zh-CN" altLang="en-US" sz="3200" b="1" dirty="0">
                <a:latin typeface="+mj-ea"/>
                <a:ea typeface="+mj-ea"/>
              </a:rPr>
              <a:t>通用</a:t>
            </a:r>
            <a:r>
              <a:rPr lang="en-US" altLang="zh-CN" sz="3200" b="1" dirty="0">
                <a:latin typeface="+mj-ea"/>
                <a:ea typeface="+mj-ea"/>
              </a:rPr>
              <a:t>MPC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15898" y="1943100"/>
            <a:ext cx="8014970" cy="1364649"/>
            <a:chOff x="215898" y="1943100"/>
            <a:chExt cx="8014970" cy="1364649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Yao-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8" y="2569085"/>
              <a:ext cx="80149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Yao</a:t>
              </a:r>
              <a:r>
                <a:rPr lang="zh-CN" altLang="en-US" sz="1400" b="1" dirty="0" smtClean="0"/>
                <a:t>乱</a:t>
              </a:r>
              <a:r>
                <a:rPr lang="zh-CN" altLang="en-US" sz="1400" b="1" dirty="0"/>
                <a:t>码</a:t>
              </a:r>
              <a:r>
                <a:rPr lang="zh-CN" altLang="en-US" sz="1400" b="1" dirty="0" smtClean="0"/>
                <a:t>电路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函数</a:t>
              </a:r>
              <a:r>
                <a:rPr lang="zh-CN" altLang="en-US" sz="1400" dirty="0"/>
                <a:t>转换</a:t>
              </a:r>
              <a:r>
                <a:rPr lang="zh-CN" altLang="en-US" sz="1400" dirty="0" smtClean="0"/>
                <a:t>成</a:t>
              </a:r>
              <a:r>
                <a:rPr lang="zh-CN" altLang="en-US" sz="1400" b="1" dirty="0" smtClean="0"/>
                <a:t>布尔电路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AND</a:t>
              </a:r>
              <a:r>
                <a:rPr lang="zh-CN" altLang="en-US" sz="1400" dirty="0"/>
                <a:t>、 </a:t>
              </a:r>
              <a:r>
                <a:rPr lang="en-US" altLang="zh-CN" sz="1400" dirty="0"/>
                <a:t>OR </a:t>
              </a:r>
              <a:r>
                <a:rPr lang="zh-CN" altLang="en-US" sz="1400" dirty="0"/>
                <a:t>等</a:t>
              </a:r>
              <a:r>
                <a:rPr lang="zh-CN" altLang="en-US" sz="1400" dirty="0" smtClean="0"/>
                <a:t>基础门电路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计算方通过</a:t>
              </a:r>
              <a:r>
                <a:rPr lang="zh-CN" altLang="en-US" sz="1400" b="1" dirty="0" smtClean="0"/>
                <a:t>不经意传输</a:t>
              </a:r>
              <a:r>
                <a:rPr lang="zh-CN" altLang="en-US" sz="1400" dirty="0" smtClean="0"/>
                <a:t>获得输入导线</a:t>
              </a:r>
              <a:r>
                <a:rPr lang="zh-CN" altLang="en-US" sz="1400" dirty="0" smtClean="0"/>
                <a:t>对应密钥</a:t>
              </a:r>
              <a:endParaRPr lang="zh-CN" altLang="en-US" sz="1400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607" y="1940432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939029" y="2252500"/>
                <a:ext cx="643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𝐺𝐶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029" y="2252500"/>
                <a:ext cx="64318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06607" y="1820780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607" y="1820780"/>
                <a:ext cx="315023" cy="276999"/>
              </a:xfrm>
              <a:prstGeom prst="rect">
                <a:avLst/>
              </a:prstGeom>
              <a:blipFill>
                <a:blip r:embed="rId5"/>
                <a:stretch>
                  <a:fillRect l="-15385" t="-2222" r="-576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906607" y="2205002"/>
                <a:ext cx="31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607" y="2205002"/>
                <a:ext cx="315023" cy="276999"/>
              </a:xfrm>
              <a:prstGeom prst="rect">
                <a:avLst/>
              </a:prstGeom>
              <a:blipFill>
                <a:blip r:embed="rId6"/>
                <a:stretch>
                  <a:fillRect l="-15385" t="-2222" r="-384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909543" y="2518308"/>
                <a:ext cx="314124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43" y="2518308"/>
                <a:ext cx="314124" cy="289695"/>
              </a:xfrm>
              <a:prstGeom prst="rect">
                <a:avLst/>
              </a:prstGeom>
              <a:blipFill>
                <a:blip r:embed="rId7"/>
                <a:stretch>
                  <a:fillRect l="-15686" r="-588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909543" y="2902530"/>
                <a:ext cx="310598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43" y="2902530"/>
                <a:ext cx="310598" cy="287386"/>
              </a:xfrm>
              <a:prstGeom prst="rect">
                <a:avLst/>
              </a:prstGeom>
              <a:blipFill>
                <a:blip r:embed="rId8"/>
                <a:stretch>
                  <a:fillRect l="-16000" r="-8000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239500" y="2175404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0" y="2175404"/>
                <a:ext cx="314125" cy="276999"/>
              </a:xfrm>
              <a:prstGeom prst="rect">
                <a:avLst/>
              </a:prstGeom>
              <a:blipFill>
                <a:blip r:embed="rId9"/>
                <a:stretch>
                  <a:fillRect l="-15686" t="-2222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1239500" y="2559626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0" y="2559626"/>
                <a:ext cx="309187" cy="276999"/>
              </a:xfrm>
              <a:prstGeom prst="rect">
                <a:avLst/>
              </a:prstGeom>
              <a:blipFill>
                <a:blip r:embed="rId10"/>
                <a:stretch>
                  <a:fillRect l="-16000" t="-2222" r="-6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051239" y="221619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39" y="2216193"/>
                <a:ext cx="60593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829" y="1920846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228018" y="2233778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18" y="2233778"/>
                <a:ext cx="39433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071829" y="1801194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29" y="1801194"/>
                <a:ext cx="202811" cy="276999"/>
              </a:xfrm>
              <a:prstGeom prst="rect">
                <a:avLst/>
              </a:prstGeom>
              <a:blipFill>
                <a:blip r:embed="rId13"/>
                <a:stretch>
                  <a:fillRect l="-12121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074765" y="2498722"/>
                <a:ext cx="19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65" y="2498722"/>
                <a:ext cx="199029" cy="276999"/>
              </a:xfrm>
              <a:prstGeom prst="rect">
                <a:avLst/>
              </a:prstGeom>
              <a:blipFill>
                <a:blip r:embed="rId14"/>
                <a:stretch>
                  <a:fillRect l="-24242" r="-2121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404722" y="2155818"/>
                <a:ext cx="182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22" y="2155818"/>
                <a:ext cx="182038" cy="276999"/>
              </a:xfrm>
              <a:prstGeom prst="rect">
                <a:avLst/>
              </a:prstGeom>
              <a:blipFill>
                <a:blip r:embed="rId15"/>
                <a:stretch>
                  <a:fillRect l="-13333" r="-100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627490"/>
                  </p:ext>
                </p:extLst>
              </p:nvPr>
            </p:nvGraphicFramePr>
            <p:xfrm>
              <a:off x="5954686" y="3692468"/>
              <a:ext cx="154105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5">
                      <a:extLst>
                        <a:ext uri="{9D8B030D-6E8A-4147-A177-3AD203B41FA5}">
                          <a16:colId xmlns:a16="http://schemas.microsoft.com/office/drawing/2014/main" val="2919113577"/>
                        </a:ext>
                      </a:extLst>
                    </a:gridCol>
                    <a:gridCol w="513685">
                      <a:extLst>
                        <a:ext uri="{9D8B030D-6E8A-4147-A177-3AD203B41FA5}">
                          <a16:colId xmlns:a16="http://schemas.microsoft.com/office/drawing/2014/main" val="4065892365"/>
                        </a:ext>
                      </a:extLst>
                    </a:gridCol>
                    <a:gridCol w="513685">
                      <a:extLst>
                        <a:ext uri="{9D8B030D-6E8A-4147-A177-3AD203B41FA5}">
                          <a16:colId xmlns:a16="http://schemas.microsoft.com/office/drawing/2014/main" val="1119887257"/>
                        </a:ext>
                      </a:extLst>
                    </a:gridCol>
                  </a:tblGrid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690227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1889612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7566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73818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27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627490"/>
                  </p:ext>
                </p:extLst>
              </p:nvPr>
            </p:nvGraphicFramePr>
            <p:xfrm>
              <a:off x="5954686" y="3692468"/>
              <a:ext cx="154105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5">
                      <a:extLst>
                        <a:ext uri="{9D8B030D-6E8A-4147-A177-3AD203B41FA5}">
                          <a16:colId xmlns:a16="http://schemas.microsoft.com/office/drawing/2014/main" val="2919113577"/>
                        </a:ext>
                      </a:extLst>
                    </a:gridCol>
                    <a:gridCol w="513685">
                      <a:extLst>
                        <a:ext uri="{9D8B030D-6E8A-4147-A177-3AD203B41FA5}">
                          <a16:colId xmlns:a16="http://schemas.microsoft.com/office/drawing/2014/main" val="4065892365"/>
                        </a:ext>
                      </a:extLst>
                    </a:gridCol>
                    <a:gridCol w="513685">
                      <a:extLst>
                        <a:ext uri="{9D8B030D-6E8A-4147-A177-3AD203B41FA5}">
                          <a16:colId xmlns:a16="http://schemas.microsoft.com/office/drawing/2014/main" val="11198872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667" r="-2035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02381" t="-1667" r="-105952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1667" r="-4706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6902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01667" r="-2035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02381" t="-101667" r="-10595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101667" r="-4706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889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98361" r="-203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02381" t="-198361" r="-1059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198361" r="-47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575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03333" r="-20352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02381" t="-303333" r="-10595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303333" r="-470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173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03333" r="-2035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102381" t="-403333" r="-10595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403333" r="-470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9271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091441" y="4237286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41" y="4237286"/>
                <a:ext cx="60593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711735"/>
                  </p:ext>
                </p:extLst>
              </p:nvPr>
            </p:nvGraphicFramePr>
            <p:xfrm>
              <a:off x="9188656" y="3553088"/>
              <a:ext cx="2360031" cy="21053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964">
                      <a:extLst>
                        <a:ext uri="{9D8B030D-6E8A-4147-A177-3AD203B41FA5}">
                          <a16:colId xmlns:a16="http://schemas.microsoft.com/office/drawing/2014/main" val="2919113577"/>
                        </a:ext>
                      </a:extLst>
                    </a:gridCol>
                    <a:gridCol w="430823">
                      <a:extLst>
                        <a:ext uri="{9D8B030D-6E8A-4147-A177-3AD203B41FA5}">
                          <a16:colId xmlns:a16="http://schemas.microsoft.com/office/drawing/2014/main" val="4065892365"/>
                        </a:ext>
                      </a:extLst>
                    </a:gridCol>
                    <a:gridCol w="1534244">
                      <a:extLst>
                        <a:ext uri="{9D8B030D-6E8A-4147-A177-3AD203B41FA5}">
                          <a16:colId xmlns:a16="http://schemas.microsoft.com/office/drawing/2014/main" val="1119887257"/>
                        </a:ext>
                      </a:extLst>
                    </a:gridCol>
                  </a:tblGrid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690227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1889612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7566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73818"/>
                      </a:ext>
                    </a:extLst>
                  </a:tr>
                  <a:tr h="3263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271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711735"/>
                  </p:ext>
                </p:extLst>
              </p:nvPr>
            </p:nvGraphicFramePr>
            <p:xfrm>
              <a:off x="9188656" y="3553088"/>
              <a:ext cx="2360031" cy="21053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964">
                      <a:extLst>
                        <a:ext uri="{9D8B030D-6E8A-4147-A177-3AD203B41FA5}">
                          <a16:colId xmlns:a16="http://schemas.microsoft.com/office/drawing/2014/main" val="2919113577"/>
                        </a:ext>
                      </a:extLst>
                    </a:gridCol>
                    <a:gridCol w="430823">
                      <a:extLst>
                        <a:ext uri="{9D8B030D-6E8A-4147-A177-3AD203B41FA5}">
                          <a16:colId xmlns:a16="http://schemas.microsoft.com/office/drawing/2014/main" val="4065892365"/>
                        </a:ext>
                      </a:extLst>
                    </a:gridCol>
                    <a:gridCol w="1534244">
                      <a:extLst>
                        <a:ext uri="{9D8B030D-6E8A-4147-A177-3AD203B41FA5}">
                          <a16:colId xmlns:a16="http://schemas.microsoft.com/office/drawing/2014/main" val="11198872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538" t="-1667" r="-503077" b="-4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2958" t="-1667" r="-360563" b="-4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54365" t="-1667" r="-1587" b="-4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690227"/>
                      </a:ext>
                    </a:extLst>
                  </a:tr>
                  <a:tr h="4361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538" t="-84722" r="-503077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2958" t="-84722" r="-360563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54365" t="-84722" r="-1587" b="-3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889612"/>
                      </a:ext>
                    </a:extLst>
                  </a:tr>
                  <a:tr h="4339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538" t="-184722" r="-503077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2958" t="-184722" r="-360563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54365" t="-184722" r="-1587" b="-2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57566"/>
                      </a:ext>
                    </a:extLst>
                  </a:tr>
                  <a:tr h="4361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538" t="-284722" r="-503077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2958" t="-284722" r="-360563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54365" t="-284722" r="-1587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173818"/>
                      </a:ext>
                    </a:extLst>
                  </a:tr>
                  <a:tr h="4333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538" t="-390141" r="-50307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2958" t="-390141" r="-36056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54365" t="-390141" r="-1587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9271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022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</a:t>
            </a:r>
            <a:r>
              <a:rPr lang="zh-CN" altLang="en-US" sz="3200" b="1" dirty="0">
                <a:latin typeface="+mj-ea"/>
                <a:ea typeface="+mj-ea"/>
              </a:rPr>
              <a:t>通用</a:t>
            </a:r>
            <a:r>
              <a:rPr lang="en-US" altLang="zh-CN" sz="3200" b="1" dirty="0">
                <a:latin typeface="+mj-ea"/>
                <a:ea typeface="+mj-ea"/>
              </a:rPr>
              <a:t>MPC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15898" y="1943100"/>
            <a:ext cx="8014970" cy="1364649"/>
            <a:chOff x="215898" y="1943100"/>
            <a:chExt cx="8014970" cy="1364649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Yao-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8" y="2569085"/>
              <a:ext cx="80149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Yao</a:t>
              </a:r>
              <a:r>
                <a:rPr lang="zh-CN" altLang="en-US" sz="1400" b="1" dirty="0" smtClean="0"/>
                <a:t>乱</a:t>
              </a:r>
              <a:r>
                <a:rPr lang="zh-CN" altLang="en-US" sz="1400" b="1" dirty="0"/>
                <a:t>码</a:t>
              </a:r>
              <a:r>
                <a:rPr lang="zh-CN" altLang="en-US" sz="1400" b="1" dirty="0" smtClean="0"/>
                <a:t>电路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函数</a:t>
              </a:r>
              <a:r>
                <a:rPr lang="zh-CN" altLang="en-US" sz="1400" dirty="0"/>
                <a:t>转换</a:t>
              </a:r>
              <a:r>
                <a:rPr lang="zh-CN" altLang="en-US" sz="1400" dirty="0" smtClean="0"/>
                <a:t>成</a:t>
              </a:r>
              <a:r>
                <a:rPr lang="zh-CN" altLang="en-US" sz="1400" b="1" dirty="0" smtClean="0"/>
                <a:t>布尔电路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AND</a:t>
              </a:r>
              <a:r>
                <a:rPr lang="zh-CN" altLang="en-US" sz="1400" dirty="0"/>
                <a:t>、 </a:t>
              </a:r>
              <a:r>
                <a:rPr lang="en-US" altLang="zh-CN" sz="1400" dirty="0"/>
                <a:t>OR </a:t>
              </a:r>
              <a:r>
                <a:rPr lang="zh-CN" altLang="en-US" sz="1400" dirty="0"/>
                <a:t>等</a:t>
              </a:r>
              <a:r>
                <a:rPr lang="zh-CN" altLang="en-US" sz="1400" dirty="0" smtClean="0"/>
                <a:t>基础门电路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计算方通过不经意传输获得输入导线</a:t>
              </a:r>
              <a:r>
                <a:rPr lang="zh-CN" altLang="en-US" sz="1400" dirty="0" smtClean="0"/>
                <a:t>对应密钥</a:t>
              </a:r>
              <a:endParaRPr lang="zh-CN" altLang="en-US" sz="14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15899" y="3475858"/>
            <a:ext cx="7841471" cy="1364649"/>
            <a:chOff x="215899" y="1943100"/>
            <a:chExt cx="6135000" cy="1364649"/>
          </a:xfrm>
        </p:grpSpPr>
        <p:sp>
          <p:nvSpPr>
            <p:cNvPr id="54" name="矩形 53"/>
            <p:cNvSpPr/>
            <p:nvPr/>
          </p:nvSpPr>
          <p:spPr>
            <a:xfrm>
              <a:off x="330200" y="1943100"/>
              <a:ext cx="1386068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GMW-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15899" y="2569085"/>
              <a:ext cx="6135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/>
                <a:t>秘密分享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秘密</a:t>
              </a:r>
              <a:r>
                <a:rPr lang="zh-CN" altLang="en-US" sz="1400" dirty="0"/>
                <a:t>输入进行</a:t>
              </a:r>
              <a:r>
                <a:rPr lang="zh-CN" altLang="en-US" sz="1400" b="1" dirty="0"/>
                <a:t>异或</a:t>
              </a:r>
              <a:r>
                <a:rPr lang="zh-CN" altLang="en-US" sz="1400" dirty="0" smtClean="0"/>
                <a:t>分享，</a:t>
              </a:r>
              <a:r>
                <a:rPr lang="zh-CN" altLang="en-US" sz="1400" b="1" dirty="0" smtClean="0"/>
                <a:t>逐层</a:t>
              </a:r>
              <a:r>
                <a:rPr lang="zh-CN" altLang="en-US" sz="1400" dirty="0" smtClean="0"/>
                <a:t>对</a:t>
              </a:r>
              <a:r>
                <a:rPr lang="zh-CN" altLang="en-US" sz="1400" dirty="0"/>
                <a:t>电路求</a:t>
              </a:r>
              <a:r>
                <a:rPr lang="zh-CN" altLang="en-US" sz="1400" dirty="0" smtClean="0"/>
                <a:t>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各方计算最终输出的</a:t>
              </a:r>
              <a:r>
                <a:rPr lang="zh-CN" altLang="en-US" sz="1400" b="1" dirty="0" smtClean="0"/>
                <a:t>异或分享</a:t>
              </a:r>
              <a:endParaRPr lang="en-US" altLang="zh-CN" sz="1400" b="1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60" y="1728630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364549" y="2041562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549" y="2041562"/>
                <a:ext cx="3943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208360" y="1608978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60" y="1608978"/>
                <a:ext cx="202811" cy="276999"/>
              </a:xfrm>
              <a:prstGeom prst="rect">
                <a:avLst/>
              </a:prstGeom>
              <a:blipFill>
                <a:blip r:embed="rId5"/>
                <a:stretch>
                  <a:fillRect l="-11765" r="-8824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211296" y="2306506"/>
                <a:ext cx="19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296" y="2306506"/>
                <a:ext cx="199029" cy="276999"/>
              </a:xfrm>
              <a:prstGeom prst="rect">
                <a:avLst/>
              </a:prstGeom>
              <a:blipFill>
                <a:blip r:embed="rId6"/>
                <a:stretch>
                  <a:fillRect l="-24242" r="-2121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541253" y="1963602"/>
                <a:ext cx="182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253" y="1963602"/>
                <a:ext cx="182038" cy="276999"/>
              </a:xfrm>
              <a:prstGeom prst="rect">
                <a:avLst/>
              </a:prstGeom>
              <a:blipFill>
                <a:blip r:embed="rId7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361372" y="3187793"/>
                <a:ext cx="1469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372" y="3187793"/>
                <a:ext cx="146937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590810" y="3192478"/>
                <a:ext cx="1491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810" y="3192478"/>
                <a:ext cx="149175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147543" y="3273908"/>
                <a:ext cx="1077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800" b="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OT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43" y="3273908"/>
                <a:ext cx="1077218" cy="430887"/>
              </a:xfrm>
              <a:prstGeom prst="rect">
                <a:avLst/>
              </a:prstGeom>
              <a:blipFill>
                <a:blip r:embed="rId10"/>
                <a:stretch>
                  <a:fillRect l="-2273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620898" y="4702688"/>
                <a:ext cx="9503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98" y="4702688"/>
                <a:ext cx="95032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850336" y="4710284"/>
                <a:ext cx="972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36" y="4710284"/>
                <a:ext cx="97270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 rot="5400000">
                <a:off x="6793092" y="3933324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93092" y="3933324"/>
                <a:ext cx="605935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 rot="5400000">
                <a:off x="10033719" y="393332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33719" y="3933323"/>
                <a:ext cx="605935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829993" y="5634601"/>
                <a:ext cx="34634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 smtClean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93" y="5634601"/>
                <a:ext cx="3463449" cy="215444"/>
              </a:xfrm>
              <a:prstGeom prst="rect">
                <a:avLst/>
              </a:prstGeom>
              <a:blipFill>
                <a:blip r:embed="rId15"/>
                <a:stretch>
                  <a:fillRect l="-3163" t="-2222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/>
          <p:nvPr/>
        </p:nvCxnSpPr>
        <p:spPr>
          <a:xfrm flipV="1">
            <a:off x="8057370" y="3683978"/>
            <a:ext cx="1297645" cy="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7984900" y="3934790"/>
            <a:ext cx="1396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0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</a:t>
            </a:r>
            <a:r>
              <a:rPr lang="zh-CN" altLang="en-US" sz="3200" b="1" dirty="0">
                <a:latin typeface="+mj-ea"/>
                <a:ea typeface="+mj-ea"/>
              </a:rPr>
              <a:t>通用</a:t>
            </a:r>
            <a:r>
              <a:rPr lang="en-US" altLang="zh-CN" sz="3200" b="1" dirty="0">
                <a:latin typeface="+mj-ea"/>
                <a:ea typeface="+mj-ea"/>
              </a:rPr>
              <a:t>MPC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15898" y="1943100"/>
            <a:ext cx="8014970" cy="1364649"/>
            <a:chOff x="215898" y="1943100"/>
            <a:chExt cx="8014970" cy="1364649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Yao-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8" y="2569085"/>
              <a:ext cx="80149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Yao</a:t>
              </a:r>
              <a:r>
                <a:rPr lang="zh-CN" altLang="en-US" sz="1400" b="1" dirty="0" smtClean="0"/>
                <a:t>乱</a:t>
              </a:r>
              <a:r>
                <a:rPr lang="zh-CN" altLang="en-US" sz="1400" b="1" dirty="0"/>
                <a:t>码</a:t>
              </a:r>
              <a:r>
                <a:rPr lang="zh-CN" altLang="en-US" sz="1400" b="1" dirty="0" smtClean="0"/>
                <a:t>电路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函数</a:t>
              </a:r>
              <a:r>
                <a:rPr lang="zh-CN" altLang="en-US" sz="1400" dirty="0"/>
                <a:t>转换</a:t>
              </a:r>
              <a:r>
                <a:rPr lang="zh-CN" altLang="en-US" sz="1400" dirty="0" smtClean="0"/>
                <a:t>成</a:t>
              </a:r>
              <a:r>
                <a:rPr lang="zh-CN" altLang="en-US" sz="1400" b="1" dirty="0" smtClean="0"/>
                <a:t>布尔电路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AND</a:t>
              </a:r>
              <a:r>
                <a:rPr lang="zh-CN" altLang="en-US" sz="1400" dirty="0"/>
                <a:t>、 </a:t>
              </a:r>
              <a:r>
                <a:rPr lang="en-US" altLang="zh-CN" sz="1400" dirty="0"/>
                <a:t>OR </a:t>
              </a:r>
              <a:r>
                <a:rPr lang="zh-CN" altLang="en-US" sz="1400" dirty="0"/>
                <a:t>等</a:t>
              </a:r>
              <a:r>
                <a:rPr lang="zh-CN" altLang="en-US" sz="1400" dirty="0" smtClean="0"/>
                <a:t>基础门电路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计算方通过不经意传输获得输入导线</a:t>
              </a:r>
              <a:r>
                <a:rPr lang="zh-CN" altLang="en-US" sz="1400" dirty="0" smtClean="0"/>
                <a:t>对应密钥</a:t>
              </a:r>
              <a:endParaRPr lang="zh-CN" altLang="en-US" sz="14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15899" y="3475858"/>
            <a:ext cx="7841471" cy="1364649"/>
            <a:chOff x="215899" y="1943100"/>
            <a:chExt cx="6135000" cy="1364649"/>
          </a:xfrm>
        </p:grpSpPr>
        <p:sp>
          <p:nvSpPr>
            <p:cNvPr id="54" name="矩形 53"/>
            <p:cNvSpPr/>
            <p:nvPr/>
          </p:nvSpPr>
          <p:spPr>
            <a:xfrm>
              <a:off x="330200" y="1943100"/>
              <a:ext cx="1386068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/>
                <a:t>GMW-</a:t>
              </a:r>
              <a:r>
                <a:rPr lang="zh-CN" altLang="en-US" sz="2400" b="1" dirty="0"/>
                <a:t>协议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15899" y="2569085"/>
              <a:ext cx="6135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/>
                <a:t>秘密分享</a:t>
              </a:r>
              <a:r>
                <a:rPr lang="en-US" altLang="zh-CN" sz="1400" b="1" dirty="0" smtClean="0"/>
                <a:t>+</a:t>
              </a:r>
              <a:r>
                <a:rPr lang="zh-CN" altLang="en-US" sz="1400" b="1" dirty="0" smtClean="0"/>
                <a:t>不经意传输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秘密</a:t>
              </a:r>
              <a:r>
                <a:rPr lang="zh-CN" altLang="en-US" sz="1400" dirty="0"/>
                <a:t>输入进行</a:t>
              </a:r>
              <a:r>
                <a:rPr lang="zh-CN" altLang="en-US" sz="1400" b="1" dirty="0"/>
                <a:t>异或</a:t>
              </a:r>
              <a:r>
                <a:rPr lang="zh-CN" altLang="en-US" sz="1400" dirty="0" smtClean="0"/>
                <a:t>分享，</a:t>
              </a:r>
              <a:r>
                <a:rPr lang="zh-CN" altLang="en-US" sz="1400" b="1" dirty="0" smtClean="0"/>
                <a:t>逐层</a:t>
              </a:r>
              <a:r>
                <a:rPr lang="zh-CN" altLang="en-US" sz="1400" dirty="0" smtClean="0"/>
                <a:t>对</a:t>
              </a:r>
              <a:r>
                <a:rPr lang="zh-CN" altLang="en-US" sz="1400" dirty="0"/>
                <a:t>电路求</a:t>
              </a:r>
              <a:r>
                <a:rPr lang="zh-CN" altLang="en-US" sz="1400" dirty="0" smtClean="0"/>
                <a:t>值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各方计算最终输出的</a:t>
              </a:r>
              <a:r>
                <a:rPr lang="zh-CN" altLang="en-US" sz="1400" b="1" dirty="0"/>
                <a:t>异或分享</a:t>
              </a:r>
              <a:endParaRPr lang="en-US" altLang="zh-CN" sz="1400" b="1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60" y="1359366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328480" y="1617021"/>
                <a:ext cx="4664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80" y="1617021"/>
                <a:ext cx="46647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208360" y="1239714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60" y="1239714"/>
                <a:ext cx="202811" cy="276999"/>
              </a:xfrm>
              <a:prstGeom prst="rect">
                <a:avLst/>
              </a:prstGeom>
              <a:blipFill>
                <a:blip r:embed="rId5"/>
                <a:stretch>
                  <a:fillRect l="-11765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211296" y="1937242"/>
                <a:ext cx="19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296" y="1937242"/>
                <a:ext cx="199029" cy="276999"/>
              </a:xfrm>
              <a:prstGeom prst="rect">
                <a:avLst/>
              </a:prstGeom>
              <a:blipFill>
                <a:blip r:embed="rId6"/>
                <a:stretch>
                  <a:fillRect l="-24242" r="-2121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9541253" y="1594338"/>
                <a:ext cx="182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253" y="1594338"/>
                <a:ext cx="182038" cy="276999"/>
              </a:xfrm>
              <a:prstGeom prst="rect">
                <a:avLst/>
              </a:prstGeom>
              <a:blipFill>
                <a:blip r:embed="rId7"/>
                <a:stretch>
                  <a:fillRect l="-13333" r="-100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361372" y="2818529"/>
                <a:ext cx="1469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372" y="2818529"/>
                <a:ext cx="146937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590810" y="2823214"/>
                <a:ext cx="1491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810" y="2823214"/>
                <a:ext cx="149175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620898" y="4333424"/>
                <a:ext cx="9503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98" y="4333424"/>
                <a:ext cx="95032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850336" y="4341020"/>
                <a:ext cx="972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36" y="4341020"/>
                <a:ext cx="97270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 rot="5400000">
                <a:off x="6793092" y="3564060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93092" y="3564060"/>
                <a:ext cx="605935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 rot="5400000">
                <a:off x="10033719" y="3564059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33719" y="3564059"/>
                <a:ext cx="605935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6815338" y="5096061"/>
                <a:ext cx="3767570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dirty="0" smtClean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altLang="zh-CN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𝑢𝑥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zh-CN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38" y="5096061"/>
                <a:ext cx="3767570" cy="1292662"/>
              </a:xfrm>
              <a:prstGeom prst="rect">
                <a:avLst/>
              </a:prstGeom>
              <a:blipFill>
                <a:blip r:embed="rId14"/>
                <a:stretch>
                  <a:fillRect l="-2913" t="-3774" r="-647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215899" y="5008617"/>
            <a:ext cx="7769001" cy="1364649"/>
            <a:chOff x="215898" y="1943100"/>
            <a:chExt cx="7769001" cy="1364649"/>
          </a:xfrm>
        </p:grpSpPr>
        <p:sp>
          <p:nvSpPr>
            <p:cNvPr id="23" name="矩形 22"/>
            <p:cNvSpPr/>
            <p:nvPr/>
          </p:nvSpPr>
          <p:spPr>
            <a:xfrm>
              <a:off x="330199" y="1943100"/>
              <a:ext cx="180340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/>
                <a:t>BGW-</a:t>
              </a:r>
              <a:r>
                <a:rPr lang="zh-CN" altLang="en-US" sz="2400" b="1"/>
                <a:t>协议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15898" y="2569085"/>
              <a:ext cx="776900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/>
                <a:t>基于</a:t>
              </a:r>
              <a:r>
                <a:rPr lang="en-US" altLang="zh-CN" sz="1400" b="1" dirty="0" smtClean="0"/>
                <a:t>Shamir </a:t>
              </a:r>
              <a:r>
                <a:rPr lang="zh-CN" altLang="en-US" sz="1400" b="1" dirty="0"/>
                <a:t>的秘密</a:t>
              </a:r>
              <a:r>
                <a:rPr lang="zh-CN" altLang="en-US" sz="1400" b="1" dirty="0" smtClean="0"/>
                <a:t>分享</a:t>
              </a:r>
              <a:endParaRPr lang="en-US" altLang="zh-CN" sz="1400" b="1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秘密</a:t>
              </a:r>
              <a:r>
                <a:rPr lang="zh-CN" altLang="en-US" sz="1400" dirty="0"/>
                <a:t>输入进行秘密分享，</a:t>
              </a:r>
              <a:r>
                <a:rPr lang="zh-CN" altLang="en-US" sz="1400" b="1" dirty="0"/>
                <a:t>逐层</a:t>
              </a:r>
              <a:r>
                <a:rPr lang="zh-CN" altLang="en-US" sz="1400" dirty="0"/>
                <a:t>对电路求值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通过秘密分享的恢复算法组合函数结果</a:t>
              </a:r>
              <a:endParaRPr lang="en-US" altLang="zh-CN" sz="1400" dirty="0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8057370" y="3314714"/>
            <a:ext cx="1297645" cy="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7984900" y="3565526"/>
            <a:ext cx="1396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21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899" y="973532"/>
            <a:ext cx="466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研究现状</a:t>
            </a:r>
            <a:r>
              <a:rPr lang="zh-CN" altLang="en-US" sz="3200" b="1" dirty="0" smtClean="0">
                <a:latin typeface="+mj-ea"/>
                <a:ea typeface="+mj-ea"/>
              </a:rPr>
              <a:t>分析</a:t>
            </a:r>
            <a:r>
              <a:rPr lang="en-US" altLang="zh-CN" sz="3200" b="1" dirty="0" smtClean="0">
                <a:latin typeface="+mj-ea"/>
                <a:ea typeface="+mj-ea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</a:rPr>
              <a:t>通用</a:t>
            </a:r>
            <a:r>
              <a:rPr lang="en-US" altLang="zh-CN" sz="3200" b="1" dirty="0" smtClean="0">
                <a:latin typeface="+mj-ea"/>
                <a:ea typeface="+mj-ea"/>
              </a:rPr>
              <a:t>MPC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9612722" y="1512058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7608" y="2126665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相关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研究</a:t>
            </a:r>
          </a:p>
        </p:txBody>
      </p:sp>
      <p:sp>
        <p:nvSpPr>
          <p:cNvPr id="9" name="矩形 8"/>
          <p:cNvSpPr/>
          <p:nvPr/>
        </p:nvSpPr>
        <p:spPr>
          <a:xfrm>
            <a:off x="6196257" y="1610053"/>
            <a:ext cx="32140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charset="-122"/>
              </a:rPr>
              <a:t>Yao-</a:t>
            </a:r>
            <a:r>
              <a:rPr lang="zh-CN" altLang="en-US" dirty="0" smtClean="0">
                <a:latin typeface="微软雅黑 Light" panose="020B0502040204020203" charset="-122"/>
              </a:rPr>
              <a:t>协议：</a:t>
            </a:r>
            <a:endParaRPr lang="en-US" altLang="zh-CN" dirty="0" smtClean="0">
              <a:latin typeface="微软雅黑 Light" panose="020B0502040204020203" charset="-122"/>
            </a:endParaRPr>
          </a:p>
          <a:p>
            <a:r>
              <a:rPr lang="zh-CN" altLang="en-US" sz="1400" dirty="0" smtClean="0">
                <a:latin typeface="微软雅黑 Light" panose="020B0502040204020203" charset="-122"/>
              </a:rPr>
              <a:t>主要</a:t>
            </a:r>
            <a:r>
              <a:rPr lang="zh-CN" altLang="en-US" sz="1400" dirty="0">
                <a:latin typeface="微软雅黑 Light" panose="020B0502040204020203" charset="-122"/>
              </a:rPr>
              <a:t>关注每个门传输通信量的</a:t>
            </a:r>
            <a:r>
              <a:rPr lang="zh-CN" altLang="en-US" sz="1400" dirty="0" smtClean="0">
                <a:latin typeface="微软雅黑 Light" panose="020B0502040204020203" charset="-122"/>
              </a:rPr>
              <a:t>优化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b="1" dirty="0"/>
              <a:t>point-and-permute</a:t>
            </a:r>
            <a:r>
              <a:rPr lang="en-US" altLang="zh-CN" sz="1400" dirty="0"/>
              <a:t>[BMR90]</a:t>
            </a:r>
            <a:r>
              <a:rPr lang="zh-CN" altLang="en-US" sz="1400" dirty="0"/>
              <a:t>：加入置换比特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b="1" dirty="0"/>
              <a:t>free XOR</a:t>
            </a:r>
            <a:r>
              <a:rPr lang="en-US" altLang="zh-CN" sz="1400" dirty="0"/>
              <a:t>[KS08]</a:t>
            </a:r>
            <a:r>
              <a:rPr lang="zh-CN" altLang="en-US" sz="1400" dirty="0"/>
              <a:t>：</a:t>
            </a:r>
            <a:r>
              <a:rPr lang="en-US" altLang="zh-CN" sz="1400" dirty="0"/>
              <a:t>XOR</a:t>
            </a:r>
            <a:r>
              <a:rPr lang="zh-CN" altLang="en-US" sz="1400" dirty="0"/>
              <a:t>门降到</a:t>
            </a:r>
            <a:r>
              <a:rPr lang="en-US" altLang="zh-CN" sz="1400" dirty="0"/>
              <a:t>0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GRR3/2</a:t>
            </a:r>
            <a:r>
              <a:rPr lang="en-US" altLang="zh-CN" sz="1400" dirty="0"/>
              <a:t>[NPS99,PSSW09]</a:t>
            </a:r>
            <a:r>
              <a:rPr lang="zh-CN" altLang="en-US" sz="1400" dirty="0"/>
              <a:t>：</a:t>
            </a:r>
            <a:r>
              <a:rPr lang="en-US" altLang="zh-CN" sz="1400" dirty="0"/>
              <a:t>GRR3</a:t>
            </a:r>
            <a:r>
              <a:rPr lang="zh-CN" altLang="en-US" sz="1400" dirty="0"/>
              <a:t>：降低</a:t>
            </a:r>
            <a:r>
              <a:rPr lang="en-US" altLang="zh-CN" sz="1400" dirty="0"/>
              <a:t>3/4</a:t>
            </a:r>
            <a:r>
              <a:rPr lang="zh-CN" altLang="en-US" sz="1400" dirty="0"/>
              <a:t>；</a:t>
            </a:r>
            <a:r>
              <a:rPr lang="en-US" altLang="zh-CN" sz="1400" dirty="0"/>
              <a:t>GRR2</a:t>
            </a:r>
            <a:r>
              <a:rPr lang="zh-CN" altLang="en-US" sz="1400" dirty="0"/>
              <a:t>：降低</a:t>
            </a:r>
            <a:r>
              <a:rPr lang="en-US" altLang="zh-CN" sz="1400" dirty="0"/>
              <a:t>1/2(</a:t>
            </a:r>
            <a:r>
              <a:rPr lang="zh-CN" altLang="en-US" sz="1400" dirty="0"/>
              <a:t>但是不兼容</a:t>
            </a:r>
            <a:r>
              <a:rPr lang="en-US" altLang="zh-CN" sz="1400" dirty="0"/>
              <a:t>free XOR)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half gates</a:t>
            </a:r>
            <a:r>
              <a:rPr lang="en-US" altLang="zh-CN" sz="1400" dirty="0"/>
              <a:t>[ZRE15]</a:t>
            </a:r>
            <a:r>
              <a:rPr lang="zh-CN" altLang="en-US" sz="1400" dirty="0"/>
              <a:t>：降低</a:t>
            </a:r>
            <a:r>
              <a:rPr lang="en-US" altLang="zh-CN" sz="1400" dirty="0"/>
              <a:t>1/2(</a:t>
            </a:r>
            <a:r>
              <a:rPr lang="zh-CN" altLang="en-US" sz="1400" dirty="0"/>
              <a:t>兼容</a:t>
            </a:r>
            <a:r>
              <a:rPr lang="en-US" altLang="zh-CN" sz="1400" dirty="0"/>
              <a:t>free XOR)</a:t>
            </a:r>
          </a:p>
          <a:p>
            <a:pPr marL="342900" indent="-342900">
              <a:buAutoNum type="arabicParenR"/>
            </a:pPr>
            <a:r>
              <a:rPr lang="en-US" altLang="zh-CN" sz="1400" b="1" dirty="0"/>
              <a:t>slicing and dicing</a:t>
            </a:r>
            <a:r>
              <a:rPr lang="en-US" altLang="zh-CN" sz="1400" dirty="0"/>
              <a:t>[RR21]</a:t>
            </a:r>
            <a:r>
              <a:rPr lang="zh-CN" altLang="en-US" sz="1400" dirty="0"/>
              <a:t>：降低</a:t>
            </a:r>
            <a:r>
              <a:rPr lang="en-US" altLang="zh-CN" sz="1400" dirty="0"/>
              <a:t>5/8 (</a:t>
            </a:r>
            <a:r>
              <a:rPr lang="zh-CN" altLang="en-US" sz="1400" dirty="0"/>
              <a:t>兼容</a:t>
            </a:r>
            <a:r>
              <a:rPr lang="en-US" altLang="zh-CN" sz="1400" dirty="0"/>
              <a:t>free XOR)</a:t>
            </a:r>
            <a:endParaRPr lang="en-US" altLang="zh-CN" sz="1400" dirty="0">
              <a:latin typeface="微软雅黑 Light" panose="020B0502040204020203" charset="-122"/>
            </a:endParaRPr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</a:rPr>
              <a:t>GMW-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sz="1400" dirty="0"/>
              <a:t>OT extension[IKNP03]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dirty="0"/>
              <a:t>low-depth circuits[SZ13]</a:t>
            </a:r>
            <a:r>
              <a:rPr lang="zh-CN" altLang="en-US" sz="1400" dirty="0"/>
              <a:t>：为特殊函数专门设计低深度电路</a:t>
            </a:r>
            <a:endParaRPr lang="en-US" altLang="zh-CN" sz="1400" dirty="0"/>
          </a:p>
          <a:p>
            <a:endParaRPr lang="en-US" altLang="zh-CN" sz="1400" dirty="0">
              <a:latin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</a:rPr>
              <a:t>BGW-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sz="1400" dirty="0"/>
              <a:t>Beaver</a:t>
            </a:r>
            <a:r>
              <a:rPr lang="zh-CN" altLang="en-US" sz="1400" dirty="0"/>
              <a:t>乘法三元组</a:t>
            </a:r>
            <a:r>
              <a:rPr lang="en-US" altLang="zh-CN" sz="1400" dirty="0"/>
              <a:t>[Bea91]</a:t>
            </a:r>
          </a:p>
          <a:p>
            <a:pPr marL="342900" indent="-342900">
              <a:buAutoNum type="arabicParenR"/>
            </a:pPr>
            <a:r>
              <a:rPr lang="zh-CN" altLang="en-US" sz="1400" dirty="0"/>
              <a:t>基于</a:t>
            </a:r>
            <a:r>
              <a:rPr lang="en-US" altLang="zh-CN" sz="1400" dirty="0"/>
              <a:t>OT</a:t>
            </a:r>
            <a:r>
              <a:rPr lang="zh-CN" altLang="en-US" sz="1400" dirty="0"/>
              <a:t>生成三元组</a:t>
            </a:r>
            <a:r>
              <a:rPr lang="en-US" altLang="zh-CN" sz="1400" dirty="0"/>
              <a:t>[KOS16]</a:t>
            </a:r>
          </a:p>
          <a:p>
            <a:pPr marL="342900" indent="-342900">
              <a:buAutoNum type="arabicParenR"/>
            </a:pPr>
            <a:r>
              <a:rPr lang="zh-CN" altLang="en-US" sz="1400" dirty="0"/>
              <a:t>基于</a:t>
            </a:r>
            <a:r>
              <a:rPr lang="en-US" altLang="zh-CN" sz="1400" dirty="0"/>
              <a:t>SHE</a:t>
            </a:r>
            <a:r>
              <a:rPr lang="zh-CN" altLang="en-US" sz="1400" dirty="0"/>
              <a:t>生成三元组</a:t>
            </a:r>
            <a:r>
              <a:rPr lang="en-US" altLang="zh-CN" sz="1400" dirty="0"/>
              <a:t>[MVD17]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492096"/>
            <a:ext cx="0" cy="4394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3716129" y="1529310"/>
            <a:ext cx="2139462" cy="2060220"/>
          </a:xfrm>
          <a:custGeom>
            <a:avLst/>
            <a:gdLst>
              <a:gd name="connsiteX0" fmla="*/ 1069731 w 2139462"/>
              <a:gd name="connsiteY0" fmla="*/ 0 h 2060220"/>
              <a:gd name="connsiteX1" fmla="*/ 1140562 w 2139462"/>
              <a:gd name="connsiteY1" fmla="*/ 3444 h 2060220"/>
              <a:gd name="connsiteX2" fmla="*/ 2135885 w 2139462"/>
              <a:gd name="connsiteY2" fmla="*/ 961904 h 2060220"/>
              <a:gd name="connsiteX3" fmla="*/ 2139462 w 2139462"/>
              <a:gd name="connsiteY3" fmla="*/ 1030110 h 2060220"/>
              <a:gd name="connsiteX4" fmla="*/ 2135885 w 2139462"/>
              <a:gd name="connsiteY4" fmla="*/ 1098318 h 2060220"/>
              <a:gd name="connsiteX5" fmla="*/ 1140564 w 2139462"/>
              <a:gd name="connsiteY5" fmla="*/ 2056776 h 2060220"/>
              <a:gd name="connsiteX6" fmla="*/ 1069731 w 2139462"/>
              <a:gd name="connsiteY6" fmla="*/ 2060220 h 2060220"/>
              <a:gd name="connsiteX7" fmla="*/ 998901 w 2139462"/>
              <a:gd name="connsiteY7" fmla="*/ 2056776 h 2060220"/>
              <a:gd name="connsiteX8" fmla="*/ 3577 w 2139462"/>
              <a:gd name="connsiteY8" fmla="*/ 1098317 h 2060220"/>
              <a:gd name="connsiteX9" fmla="*/ 0 w 2139462"/>
              <a:gd name="connsiteY9" fmla="*/ 1030110 h 2060220"/>
              <a:gd name="connsiteX10" fmla="*/ 3577 w 2139462"/>
              <a:gd name="connsiteY10" fmla="*/ 961905 h 2060220"/>
              <a:gd name="connsiteX11" fmla="*/ 998902 w 2139462"/>
              <a:gd name="connsiteY11" fmla="*/ 3444 h 2060220"/>
              <a:gd name="connsiteX12" fmla="*/ 1069731 w 2139462"/>
              <a:gd name="connsiteY12" fmla="*/ 0 h 20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9462" h="2060220">
                <a:moveTo>
                  <a:pt x="1069731" y="0"/>
                </a:moveTo>
                <a:lnTo>
                  <a:pt x="1140562" y="3444"/>
                </a:lnTo>
                <a:lnTo>
                  <a:pt x="2135885" y="961904"/>
                </a:lnTo>
                <a:lnTo>
                  <a:pt x="2139462" y="1030110"/>
                </a:lnTo>
                <a:lnTo>
                  <a:pt x="2135885" y="1098318"/>
                </a:lnTo>
                <a:lnTo>
                  <a:pt x="1140564" y="2056776"/>
                </a:lnTo>
                <a:lnTo>
                  <a:pt x="1069731" y="2060220"/>
                </a:lnTo>
                <a:lnTo>
                  <a:pt x="998901" y="2056776"/>
                </a:lnTo>
                <a:lnTo>
                  <a:pt x="3577" y="1098317"/>
                </a:lnTo>
                <a:lnTo>
                  <a:pt x="0" y="1030110"/>
                </a:lnTo>
                <a:lnTo>
                  <a:pt x="3577" y="961905"/>
                </a:lnTo>
                <a:lnTo>
                  <a:pt x="998902" y="3444"/>
                </a:lnTo>
                <a:lnTo>
                  <a:pt x="1069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Roboto condensed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286" y="1610053"/>
            <a:ext cx="325493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Yao-</a:t>
            </a:r>
            <a:r>
              <a:rPr lang="zh-CN" altLang="en-US" dirty="0"/>
              <a:t>协议 </a:t>
            </a:r>
            <a:r>
              <a:rPr lang="en-US" altLang="zh-CN" dirty="0"/>
              <a:t>(</a:t>
            </a:r>
            <a:r>
              <a:rPr lang="zh-CN" altLang="en-US" dirty="0"/>
              <a:t>乱码电路</a:t>
            </a:r>
            <a:r>
              <a:rPr lang="en-US" altLang="zh-CN" dirty="0"/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常数</a:t>
            </a:r>
            <a:endParaRPr lang="en-US" altLang="zh-CN" sz="1400" b="1" dirty="0"/>
          </a:p>
          <a:p>
            <a:pPr marL="342900" indent="-342900">
              <a:buFontTx/>
              <a:buAutoNum type="arabicParenR"/>
            </a:pPr>
            <a:r>
              <a:rPr lang="zh-CN" altLang="en-US" sz="1400" b="1" dirty="0"/>
              <a:t>通信</a:t>
            </a:r>
            <a:r>
              <a:rPr lang="zh-CN" altLang="en-US" sz="1400" b="1" dirty="0" smtClean="0"/>
              <a:t>效率低</a:t>
            </a:r>
            <a:r>
              <a:rPr lang="zh-CN" altLang="en-US" sz="1400" dirty="0" smtClean="0"/>
              <a:t>：以</a:t>
            </a:r>
            <a:r>
              <a:rPr lang="en-US" altLang="zh-CN" sz="1400" dirty="0"/>
              <a:t>AND</a:t>
            </a:r>
            <a:r>
              <a:rPr lang="zh-CN" altLang="en-US" sz="1400" dirty="0"/>
              <a:t>门为例，每个门需要</a:t>
            </a:r>
            <a:r>
              <a:rPr lang="zh-CN" altLang="en-US" sz="1400" b="1" dirty="0"/>
              <a:t>四个密文</a:t>
            </a:r>
            <a:r>
              <a:rPr lang="zh-CN" altLang="en-US" sz="1400" dirty="0"/>
              <a:t>。因此</a:t>
            </a:r>
            <a:r>
              <a:rPr lang="zh-CN" altLang="en-US" sz="1400" dirty="0" smtClean="0"/>
              <a:t>，通信量</a:t>
            </a:r>
            <a:r>
              <a:rPr lang="zh-CN" altLang="en-US" sz="1400" dirty="0"/>
              <a:t>与门的数量相关</a:t>
            </a:r>
            <a:endParaRPr lang="en-US" altLang="zh-CN" sz="1400" dirty="0"/>
          </a:p>
          <a:p>
            <a:pPr marL="342900" indent="-342900">
              <a:buFontTx/>
              <a:buAutoNum type="arabicParenR"/>
            </a:pPr>
            <a:r>
              <a:rPr lang="zh-CN" altLang="en-US" sz="1400" dirty="0"/>
              <a:t>两方到</a:t>
            </a:r>
            <a:r>
              <a:rPr lang="zh-CN" altLang="en-US" sz="1400" b="1" dirty="0"/>
              <a:t>多方扩展</a:t>
            </a:r>
            <a:r>
              <a:rPr lang="zh-CN" altLang="en-US" sz="1400" dirty="0" smtClean="0"/>
              <a:t>较困难</a:t>
            </a:r>
            <a:r>
              <a:rPr lang="en-US" altLang="zh-CN" sz="1400" dirty="0"/>
              <a:t>[BMR90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/>
          </a:p>
          <a:p>
            <a:r>
              <a:rPr lang="en-US" altLang="zh-CN" dirty="0"/>
              <a:t>GMW-</a:t>
            </a:r>
            <a:r>
              <a:rPr lang="zh-CN" altLang="en-US" dirty="0"/>
              <a:t>协议 </a:t>
            </a:r>
            <a:r>
              <a:rPr lang="en-US" altLang="zh-CN" dirty="0"/>
              <a:t>(</a:t>
            </a:r>
            <a:r>
              <a:rPr lang="zh-CN" altLang="en-US" dirty="0"/>
              <a:t>秘密分享</a:t>
            </a:r>
            <a:r>
              <a:rPr lang="en-US" altLang="zh-CN" dirty="0"/>
              <a:t>-</a:t>
            </a:r>
            <a:r>
              <a:rPr lang="zh-CN" altLang="en-US" dirty="0"/>
              <a:t>异或</a:t>
            </a:r>
            <a:r>
              <a:rPr lang="en-US" altLang="zh-CN" dirty="0"/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FontTx/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电路深度</a:t>
            </a:r>
            <a:r>
              <a:rPr lang="zh-CN" altLang="en-US" sz="1400" dirty="0"/>
              <a:t>：各参与方拥有每层电路的输入份额才能计算输出</a:t>
            </a:r>
            <a:r>
              <a:rPr lang="zh-CN" altLang="en-US" sz="1400" dirty="0" smtClean="0"/>
              <a:t>份额</a:t>
            </a:r>
            <a:endParaRPr lang="en-US" altLang="zh-CN" sz="1400" dirty="0" smtClean="0"/>
          </a:p>
          <a:p>
            <a:pPr marL="342900" indent="-342900">
              <a:buFontTx/>
              <a:buAutoNum type="arabicParenR"/>
            </a:pPr>
            <a:r>
              <a:rPr lang="en-US" altLang="zh-CN" sz="1400" dirty="0" smtClean="0"/>
              <a:t>OT</a:t>
            </a:r>
            <a:r>
              <a:rPr lang="zh-CN" altLang="en-US" sz="1400" dirty="0"/>
              <a:t>协议使用较多：每个</a:t>
            </a:r>
            <a:r>
              <a:rPr lang="en-US" altLang="zh-CN" sz="1400" dirty="0"/>
              <a:t>AND</a:t>
            </a:r>
            <a:r>
              <a:rPr lang="zh-CN" altLang="en-US" sz="1400" dirty="0"/>
              <a:t>门都需要使用</a:t>
            </a:r>
            <a:r>
              <a:rPr lang="en-US" altLang="zh-CN" sz="1400" b="1" dirty="0"/>
              <a:t>OT</a:t>
            </a:r>
            <a:r>
              <a:rPr lang="zh-CN" altLang="en-US" sz="1400" b="1" dirty="0"/>
              <a:t>协议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多方扩展较为简单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dirty="0">
                <a:latin typeface="微软雅黑 Light" panose="020B0502040204020203" charset="-122"/>
              </a:rPr>
              <a:t>BGW-</a:t>
            </a:r>
            <a:r>
              <a:rPr lang="zh-CN" altLang="en-US" dirty="0">
                <a:latin typeface="微软雅黑 Light" panose="020B0502040204020203" charset="-122"/>
              </a:rPr>
              <a:t>协议</a:t>
            </a:r>
            <a:r>
              <a:rPr lang="en-US" altLang="zh-CN" dirty="0">
                <a:latin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</a:rPr>
              <a:t>秘密分享</a:t>
            </a:r>
            <a:r>
              <a:rPr lang="en-US" altLang="zh-CN" dirty="0">
                <a:latin typeface="微软雅黑 Light" panose="020B0502040204020203" charset="-122"/>
              </a:rPr>
              <a:t>-</a:t>
            </a:r>
            <a:r>
              <a:rPr lang="zh-CN" altLang="en-US" dirty="0">
                <a:latin typeface="微软雅黑 Light" panose="020B0502040204020203" charset="-122"/>
              </a:rPr>
              <a:t>多项式</a:t>
            </a:r>
            <a:r>
              <a:rPr lang="en-US" altLang="zh-CN" dirty="0">
                <a:latin typeface="微软雅黑 Light" panose="020B0502040204020203" charset="-122"/>
              </a:rPr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AutoNum type="arabicParenR"/>
            </a:pPr>
            <a:r>
              <a:rPr lang="zh-CN" altLang="en-US" sz="1400" dirty="0"/>
              <a:t>协议执行轮数是</a:t>
            </a:r>
            <a:r>
              <a:rPr lang="zh-CN" altLang="en-US" sz="1400" b="1" dirty="0"/>
              <a:t>电路深度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乘法门计算过程需要降次：多项式乘积导致</a:t>
            </a:r>
            <a:r>
              <a:rPr lang="zh-CN" altLang="en-US" sz="1400" b="1" dirty="0"/>
              <a:t>次数扩张</a:t>
            </a:r>
            <a:endParaRPr lang="en-US" altLang="zh-CN" sz="1400" b="1" dirty="0"/>
          </a:p>
          <a:p>
            <a:pPr marL="342900" indent="-342900">
              <a:buAutoNum type="arabicParenR"/>
            </a:pPr>
            <a:r>
              <a:rPr lang="zh-CN" altLang="en-US" sz="1400" dirty="0"/>
              <a:t>多方扩展较为简单</a:t>
            </a:r>
            <a:endParaRPr lang="en-US" altLang="zh-CN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121015" y="2143916"/>
            <a:ext cx="13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现状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470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15900" y="973455"/>
            <a:ext cx="532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国内外研究现状</a:t>
            </a:r>
            <a:r>
              <a:rPr lang="en-US" altLang="zh-CN" sz="3200" b="1" dirty="0">
                <a:latin typeface="+mj-ea"/>
                <a:ea typeface="+mj-ea"/>
              </a:rPr>
              <a:t>-MPC</a:t>
            </a:r>
            <a:r>
              <a:rPr lang="zh-CN" altLang="en-US" sz="3200" b="1" dirty="0">
                <a:latin typeface="+mj-ea"/>
                <a:ea typeface="+mj-ea"/>
              </a:rPr>
              <a:t>应用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5898" y="2029360"/>
            <a:ext cx="5516687" cy="1795536"/>
            <a:chOff x="215899" y="1943100"/>
            <a:chExt cx="4201290" cy="1795536"/>
          </a:xfrm>
        </p:grpSpPr>
        <p:sp>
          <p:nvSpPr>
            <p:cNvPr id="51" name="矩形 50"/>
            <p:cNvSpPr/>
            <p:nvPr/>
          </p:nvSpPr>
          <p:spPr>
            <a:xfrm>
              <a:off x="330199" y="1943100"/>
              <a:ext cx="1330817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门限密码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15899" y="2569085"/>
              <a:ext cx="420129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arenR"/>
              </a:pPr>
              <a:r>
                <a:rPr lang="zh-CN" altLang="en-US" sz="1400" dirty="0" smtClean="0"/>
                <a:t>门限密码是</a:t>
              </a:r>
              <a:r>
                <a:rPr lang="en-US" altLang="zh-CN" sz="1400" dirty="0" smtClean="0"/>
                <a:t>MPC</a:t>
              </a:r>
              <a:r>
                <a:rPr lang="zh-CN" altLang="en-US" sz="1400" dirty="0"/>
                <a:t>的</a:t>
              </a:r>
              <a:r>
                <a:rPr lang="zh-CN" altLang="en-US" sz="1400" b="1" dirty="0"/>
                <a:t>关键应用</a:t>
              </a:r>
              <a:endParaRPr lang="en-US" altLang="zh-CN" sz="1400" b="1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关于</a:t>
              </a:r>
              <a:r>
                <a:rPr lang="zh-CN" altLang="en-US" sz="1400" b="1" dirty="0"/>
                <a:t>密码功能</a:t>
              </a:r>
              <a:r>
                <a:rPr lang="zh-CN" altLang="en-US" sz="1400" dirty="0"/>
                <a:t>操作 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解密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签名</a:t>
              </a:r>
              <a:r>
                <a:rPr lang="en-US" altLang="zh-CN" sz="1400" dirty="0"/>
                <a:t>) </a:t>
              </a:r>
              <a:r>
                <a:rPr lang="zh-CN" altLang="en-US" sz="1400" dirty="0"/>
                <a:t>的特殊</a:t>
              </a:r>
              <a:r>
                <a:rPr lang="zh-CN" altLang="en-US" sz="1400" dirty="0" smtClean="0"/>
                <a:t>的</a:t>
              </a:r>
              <a:r>
                <a:rPr lang="zh-CN" altLang="en-US" sz="1400" dirty="0" smtClean="0"/>
                <a:t>安全</a:t>
              </a:r>
              <a:r>
                <a:rPr lang="zh-CN" altLang="en-US" sz="1400" dirty="0"/>
                <a:t>多方计算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密码</a:t>
              </a:r>
              <a:r>
                <a:rPr lang="zh-CN" altLang="en-US" sz="1400" dirty="0" smtClean="0"/>
                <a:t>操作时</a:t>
              </a:r>
              <a:r>
                <a:rPr lang="zh-CN" altLang="en-US" sz="1400" b="1" dirty="0" smtClean="0"/>
                <a:t>不</a:t>
              </a:r>
              <a:r>
                <a:rPr lang="zh-CN" altLang="en-US" sz="1400" b="1" dirty="0"/>
                <a:t>需要恢复密钥</a:t>
              </a:r>
              <a:r>
                <a:rPr lang="zh-CN" altLang="en-US" sz="1400" dirty="0"/>
                <a:t>，各参与方以密钥分享作为隐私输入，通过多方安全计算的模式协同解密密文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签名消息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可</a:t>
              </a:r>
              <a:r>
                <a:rPr lang="zh-CN" altLang="en-US" sz="1400" b="1" dirty="0"/>
                <a:t>防止单点故障</a:t>
              </a:r>
              <a:r>
                <a:rPr lang="zh-CN" altLang="en-US" sz="1400" dirty="0"/>
                <a:t>问题</a:t>
              </a:r>
              <a:endParaRPr lang="en-US" altLang="zh-CN" sz="1400" dirty="0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213026" y="4214858"/>
            <a:ext cx="8061755" cy="2441867"/>
            <a:chOff x="215899" y="1943100"/>
            <a:chExt cx="6135000" cy="2441867"/>
          </a:xfrm>
        </p:grpSpPr>
        <p:sp>
          <p:nvSpPr>
            <p:cNvPr id="210" name="矩形 209"/>
            <p:cNvSpPr/>
            <p:nvPr/>
          </p:nvSpPr>
          <p:spPr>
            <a:xfrm>
              <a:off x="330199" y="1943100"/>
              <a:ext cx="1975281" cy="511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/>
                <a:t>门限</a:t>
              </a:r>
              <a:r>
                <a:rPr lang="en-US" altLang="zh-CN" sz="2400" dirty="0"/>
                <a:t>ECDSA/SM2</a:t>
              </a:r>
              <a:endParaRPr lang="zh-CN" altLang="en-US" sz="2400" b="1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215899" y="2569085"/>
              <a:ext cx="61350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现有门限</a:t>
              </a:r>
              <a:r>
                <a:rPr lang="en-US" altLang="zh-CN" sz="1400" dirty="0"/>
                <a:t>ECDSA/SM2</a:t>
              </a:r>
              <a:r>
                <a:rPr lang="zh-CN" altLang="en-US" sz="1400" dirty="0"/>
                <a:t>方案都基于</a:t>
              </a:r>
              <a:r>
                <a:rPr lang="en-US" altLang="zh-CN" sz="1400" dirty="0" smtClean="0"/>
                <a:t>MPC</a:t>
              </a:r>
              <a:r>
                <a:rPr lang="zh-CN" altLang="en-US" sz="1400" dirty="0" smtClean="0"/>
                <a:t>技术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达到</a:t>
              </a:r>
              <a:r>
                <a:rPr lang="zh-CN" altLang="en-US" sz="1400" b="1" dirty="0"/>
                <a:t>门限值</a:t>
              </a:r>
              <a:r>
                <a:rPr lang="zh-CN" altLang="en-US" sz="1400" dirty="0"/>
                <a:t>个用户才能完成</a:t>
              </a:r>
              <a:r>
                <a:rPr lang="en-US" altLang="zh-CN" sz="1400" dirty="0"/>
                <a:t>ECDSA/SM2</a:t>
              </a:r>
              <a:r>
                <a:rPr lang="zh-CN" altLang="en-US" sz="1400" dirty="0" smtClean="0"/>
                <a:t>签名</a:t>
              </a:r>
              <a:endParaRPr lang="en-US" altLang="zh-CN" sz="1400" dirty="0" smtClean="0"/>
            </a:p>
            <a:p>
              <a:pPr marL="342900" indent="-342900">
                <a:buAutoNum type="arabicParenR"/>
              </a:pPr>
              <a:r>
                <a:rPr lang="zh-CN" altLang="en-US" sz="1400" dirty="0" smtClean="0"/>
                <a:t>适用于</a:t>
              </a:r>
              <a:r>
                <a:rPr lang="zh-CN" altLang="en-US" sz="1400" b="1" dirty="0" smtClean="0"/>
                <a:t>分布式</a:t>
              </a:r>
              <a:r>
                <a:rPr lang="zh-CN" altLang="en-US" sz="1400" dirty="0" smtClean="0"/>
                <a:t>应用场景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能抵抗少于门限值个用户的</a:t>
              </a:r>
              <a:r>
                <a:rPr lang="zh-CN" altLang="en-US" sz="1400" b="1" dirty="0"/>
                <a:t>合谋攻击</a:t>
              </a:r>
              <a:endParaRPr lang="en-US" altLang="zh-CN" sz="1400" b="1" dirty="0"/>
            </a:p>
            <a:p>
              <a:pPr marL="342900" indent="-342900">
                <a:buAutoNum type="arabicParenR"/>
              </a:pPr>
              <a:r>
                <a:rPr lang="zh-CN" altLang="en-US" sz="1400" b="1" dirty="0" smtClean="0"/>
                <a:t>保护私钥</a:t>
              </a:r>
              <a:r>
                <a:rPr lang="zh-CN" altLang="en-US" sz="1400" dirty="0" smtClean="0"/>
                <a:t>安全</a:t>
              </a:r>
              <a:endParaRPr lang="en-US" altLang="zh-CN" sz="1400" dirty="0"/>
            </a:p>
            <a:p>
              <a:pPr marL="342900" indent="-342900">
                <a:buAutoNum type="arabicParenR"/>
              </a:pPr>
              <a:r>
                <a:rPr lang="zh-CN" altLang="en-US" sz="1400" dirty="0"/>
                <a:t>少量用户丢失签名私钥分片也可签名</a:t>
              </a:r>
              <a:endParaRPr lang="en-US" altLang="zh-CN" sz="1400" dirty="0"/>
            </a:p>
            <a:p>
              <a:endParaRPr lang="en-US" altLang="zh-CN" sz="1400" dirty="0"/>
            </a:p>
          </p:txBody>
        </p:sp>
      </p:grpSp>
      <p:pic>
        <p:nvPicPr>
          <p:cNvPr id="197" name="图片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99" y="2772667"/>
            <a:ext cx="2831123" cy="12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/>
              <p:cNvSpPr txBox="1"/>
              <p:nvPr/>
            </p:nvSpPr>
            <p:spPr>
              <a:xfrm>
                <a:off x="8187983" y="3044771"/>
                <a:ext cx="921150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3" y="3044771"/>
                <a:ext cx="921150" cy="538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949872" y="2665403"/>
                <a:ext cx="704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872" y="2665403"/>
                <a:ext cx="704167" cy="276999"/>
              </a:xfrm>
              <a:prstGeom prst="rect">
                <a:avLst/>
              </a:prstGeom>
              <a:blipFill>
                <a:blip r:embed="rId5"/>
                <a:stretch>
                  <a:fillRect l="-3448" r="-258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/>
              <p:cNvSpPr txBox="1"/>
              <p:nvPr/>
            </p:nvSpPr>
            <p:spPr>
              <a:xfrm>
                <a:off x="6949872" y="3378188"/>
                <a:ext cx="720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872" y="3378188"/>
                <a:ext cx="720069" cy="276999"/>
              </a:xfrm>
              <a:prstGeom prst="rect">
                <a:avLst/>
              </a:prstGeom>
              <a:blipFill>
                <a:blip r:embed="rId6"/>
                <a:stretch>
                  <a:fillRect l="-3390" r="-33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/>
              <p:cNvSpPr txBox="1"/>
              <p:nvPr/>
            </p:nvSpPr>
            <p:spPr>
              <a:xfrm>
                <a:off x="9419120" y="2979640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120" y="2979640"/>
                <a:ext cx="1015727" cy="276999"/>
              </a:xfrm>
              <a:prstGeom prst="rect">
                <a:avLst/>
              </a:prstGeom>
              <a:blipFill>
                <a:blip r:embed="rId7"/>
                <a:stretch>
                  <a:fillRect l="-2395" r="-658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2" name="图片 2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241" y="1074954"/>
            <a:ext cx="2983023" cy="127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/>
              <p:cNvSpPr txBox="1"/>
              <p:nvPr/>
            </p:nvSpPr>
            <p:spPr>
              <a:xfrm>
                <a:off x="7015832" y="1326502"/>
                <a:ext cx="594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32" y="1326502"/>
                <a:ext cx="594202" cy="276999"/>
              </a:xfrm>
              <a:prstGeom prst="rect">
                <a:avLst/>
              </a:prstGeom>
              <a:blipFill>
                <a:blip r:embed="rId9"/>
                <a:stretch>
                  <a:fillRect l="-8247" r="-412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/>
              <p:cNvSpPr txBox="1"/>
              <p:nvPr/>
            </p:nvSpPr>
            <p:spPr>
              <a:xfrm>
                <a:off x="8258069" y="1396436"/>
                <a:ext cx="761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Sign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069" y="1396436"/>
                <a:ext cx="76142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/>
              <p:cNvSpPr txBox="1"/>
              <p:nvPr/>
            </p:nvSpPr>
            <p:spPr>
              <a:xfrm>
                <a:off x="9338464" y="1292961"/>
                <a:ext cx="10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" name="文本框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464" y="1292961"/>
                <a:ext cx="1015727" cy="276999"/>
              </a:xfrm>
              <a:prstGeom prst="rect">
                <a:avLst/>
              </a:prstGeom>
              <a:blipFill>
                <a:blip r:embed="rId11"/>
                <a:stretch>
                  <a:fillRect l="-2395" r="-65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/>
              <p:cNvSpPr txBox="1"/>
              <p:nvPr/>
            </p:nvSpPr>
            <p:spPr>
              <a:xfrm rot="5400000">
                <a:off x="8352306" y="2262084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352306" y="2262084"/>
                <a:ext cx="605935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9044" y="4323806"/>
            <a:ext cx="1261793" cy="1259930"/>
          </a:xfrm>
          <a:prstGeom prst="rect">
            <a:avLst/>
          </a:prstGeom>
        </p:spPr>
      </p:pic>
      <p:pic>
        <p:nvPicPr>
          <p:cNvPr id="399" name="图片 3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7823" y="4311907"/>
            <a:ext cx="1261793" cy="1259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文本框 399"/>
              <p:cNvSpPr txBox="1"/>
              <p:nvPr/>
            </p:nvSpPr>
            <p:spPr>
              <a:xfrm>
                <a:off x="8317976" y="4602806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0" name="文本框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76" y="4602806"/>
                <a:ext cx="605935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文本框 400"/>
              <p:cNvSpPr txBox="1"/>
              <p:nvPr/>
            </p:nvSpPr>
            <p:spPr>
              <a:xfrm>
                <a:off x="7209365" y="4556319"/>
                <a:ext cx="921150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1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65" y="4556319"/>
                <a:ext cx="921150" cy="5389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文本框 401"/>
              <p:cNvSpPr txBox="1"/>
              <p:nvPr/>
            </p:nvSpPr>
            <p:spPr>
              <a:xfrm>
                <a:off x="9217124" y="4613052"/>
                <a:ext cx="643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𝐺𝐶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2" name="文本框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124" y="4613052"/>
                <a:ext cx="643189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文本框 402"/>
              <p:cNvSpPr txBox="1"/>
              <p:nvPr/>
            </p:nvSpPr>
            <p:spPr>
              <a:xfrm>
                <a:off x="7061214" y="5709465"/>
                <a:ext cx="31881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ECDSA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?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3" name="文本框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14" y="5709465"/>
                <a:ext cx="3188117" cy="830997"/>
              </a:xfrm>
              <a:prstGeom prst="rect">
                <a:avLst/>
              </a:prstGeom>
              <a:blipFill>
                <a:blip r:embed="rId17"/>
                <a:stretch>
                  <a:fillRect l="-956" t="-735" r="-7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0-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090E"/>
      </a:accent1>
      <a:accent2>
        <a:srgbClr val="C00000"/>
      </a:accent2>
      <a:accent3>
        <a:srgbClr val="5257BF"/>
      </a:accent3>
      <a:accent4>
        <a:srgbClr val="3032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常用">
      <a:majorFont>
        <a:latin typeface="Garamond"/>
        <a:ea typeface="方正小标宋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2919</Words>
  <Application>Microsoft Office PowerPoint</Application>
  <PresentationFormat>宽屏</PresentationFormat>
  <Paragraphs>766</Paragraphs>
  <Slides>33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Gulim</vt:lpstr>
      <vt:lpstr>MS PGothic</vt:lpstr>
      <vt:lpstr>Roboto condensed</vt:lpstr>
      <vt:lpstr>阿里巴巴普惠体 L</vt:lpstr>
      <vt:lpstr>等线</vt:lpstr>
      <vt:lpstr>方正兰亭细黑_GBK</vt:lpstr>
      <vt:lpstr>方正小标宋简体</vt:lpstr>
      <vt:lpstr>黑体</vt:lpstr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Garamond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DELL</cp:lastModifiedBy>
  <cp:revision>705</cp:revision>
  <dcterms:created xsi:type="dcterms:W3CDTF">2018-05-06T03:50:00Z</dcterms:created>
  <dcterms:modified xsi:type="dcterms:W3CDTF">2021-11-16T08:46:02Z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