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6"/>
  </p:notesMasterIdLst>
  <p:handoutMasterIdLst>
    <p:handoutMasterId r:id="rId37"/>
  </p:handoutMasterIdLst>
  <p:sldIdLst>
    <p:sldId id="316" r:id="rId2"/>
    <p:sldId id="328" r:id="rId3"/>
    <p:sldId id="329"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349" r:id="rId23"/>
    <p:sldId id="350" r:id="rId24"/>
    <p:sldId id="354" r:id="rId25"/>
    <p:sldId id="348" r:id="rId26"/>
    <p:sldId id="357" r:id="rId27"/>
    <p:sldId id="323" r:id="rId28"/>
    <p:sldId id="326" r:id="rId29"/>
    <p:sldId id="351" r:id="rId30"/>
    <p:sldId id="352" r:id="rId31"/>
    <p:sldId id="353" r:id="rId32"/>
    <p:sldId id="324" r:id="rId33"/>
    <p:sldId id="325" r:id="rId34"/>
    <p:sldId id="355" r:id="rId3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514" y="-2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2064"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7584E9-82B8-40B0-8F32-EE8FFEBEC5E2}" type="datetimeFigureOut">
              <a:rPr lang="tr-TR" smtClean="0"/>
              <a:pPr/>
              <a:t>04.03.2013</a:t>
            </a:fld>
            <a:endParaRPr lang="tr-TR"/>
          </a:p>
        </p:txBody>
      </p:sp>
      <p:sp>
        <p:nvSpPr>
          <p:cNvPr id="4" name="Altbilgi Yer Tutucusu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F933182-1D0B-48AF-B91F-B57F83325CE9}" type="slidenum">
              <a:rPr lang="tr-TR" smtClean="0"/>
              <a:pPr/>
              <a:t>‹#›</a:t>
            </a:fld>
            <a:endParaRPr lang="tr-TR"/>
          </a:p>
        </p:txBody>
      </p:sp>
    </p:spTree>
    <p:extLst>
      <p:ext uri="{BB962C8B-B14F-4D97-AF65-F5344CB8AC3E}">
        <p14:creationId xmlns:p14="http://schemas.microsoft.com/office/powerpoint/2010/main" xmlns="" val="17125595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056CF5-1361-431F-9EF6-2974362E8A67}" type="datetimeFigureOut">
              <a:rPr lang="tr-TR" smtClean="0"/>
              <a:pPr/>
              <a:t>04.03.2013</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11347D-4439-4083-8DAA-A2EF013D5F1C}" type="slidenum">
              <a:rPr lang="tr-TR" smtClean="0"/>
              <a:pPr/>
              <a:t>‹#›</a:t>
            </a:fld>
            <a:endParaRPr lang="tr-TR"/>
          </a:p>
        </p:txBody>
      </p:sp>
    </p:spTree>
    <p:extLst>
      <p:ext uri="{BB962C8B-B14F-4D97-AF65-F5344CB8AC3E}">
        <p14:creationId xmlns:p14="http://schemas.microsoft.com/office/powerpoint/2010/main" xmlns="" val="2755393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B75791F1-42B6-41B9-AF18-C54BFEE985F9}" type="datetimeFigureOut">
              <a:rPr lang="tr-TR" smtClean="0"/>
              <a:pPr/>
              <a:t>04.03.2013</a:t>
            </a:fld>
            <a:endParaRPr lang="tr-TR"/>
          </a:p>
        </p:txBody>
      </p:sp>
      <p:sp>
        <p:nvSpPr>
          <p:cNvPr id="19" name="18 Altbilgi Yer Tutucusu"/>
          <p:cNvSpPr>
            <a:spLocks noGrp="1"/>
          </p:cNvSpPr>
          <p:nvPr>
            <p:ph type="ftr" sz="quarter" idx="11"/>
          </p:nvPr>
        </p:nvSpPr>
        <p:spPr/>
        <p:txBody>
          <a:bodyPr/>
          <a:lstStyle/>
          <a:p>
            <a:endParaRPr lang="tr-TR"/>
          </a:p>
        </p:txBody>
      </p:sp>
      <p:sp>
        <p:nvSpPr>
          <p:cNvPr id="27" name="26 Slayt Numarası Yer Tutucusu"/>
          <p:cNvSpPr>
            <a:spLocks noGrp="1"/>
          </p:cNvSpPr>
          <p:nvPr>
            <p:ph type="sldNum" sz="quarter" idx="12"/>
          </p:nvPr>
        </p:nvSpPr>
        <p:spPr/>
        <p:txBody>
          <a:bodyPr/>
          <a:lstStyle/>
          <a:p>
            <a:fld id="{3B7C7E92-49CC-48F6-A67A-C1E55A58D822}"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B75791F1-42B6-41B9-AF18-C54BFEE985F9}" type="datetimeFigureOut">
              <a:rPr lang="tr-TR" smtClean="0"/>
              <a:pPr/>
              <a:t>04.03.2013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3B7C7E92-49CC-48F6-A67A-C1E55A58D822}"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B75791F1-42B6-41B9-AF18-C54BFEE985F9}" type="datetimeFigureOut">
              <a:rPr lang="tr-TR" smtClean="0"/>
              <a:pPr/>
              <a:t>04.03.2013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3B7C7E92-49CC-48F6-A67A-C1E55A58D822}"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357158" y="142852"/>
            <a:ext cx="8229600" cy="1143000"/>
          </a:xfrm>
        </p:spPr>
        <p:txBody>
          <a:bodyPr>
            <a:normAutofit/>
          </a:bodyPr>
          <a:lstStyle>
            <a:lvl1pPr>
              <a:defRPr sz="4800"/>
            </a:lvl1pPr>
          </a:lstStyle>
          <a:p>
            <a:r>
              <a:rPr kumimoji="0" lang="tr-TR" dirty="0" smtClean="0"/>
              <a:t>Asıl başlık stili için tıklatın</a:t>
            </a:r>
            <a:endParaRPr kumimoji="0" lang="en-US" dirty="0"/>
          </a:p>
        </p:txBody>
      </p:sp>
      <p:sp>
        <p:nvSpPr>
          <p:cNvPr id="3" name="2 İçerik Yer Tutucusu"/>
          <p:cNvSpPr>
            <a:spLocks noGrp="1"/>
          </p:cNvSpPr>
          <p:nvPr>
            <p:ph idx="1"/>
          </p:nvPr>
        </p:nvSpPr>
        <p:spPr>
          <a:xfrm>
            <a:off x="285720" y="1428736"/>
            <a:ext cx="8401080" cy="4895864"/>
          </a:xfrm>
        </p:spPr>
        <p:txBody>
          <a:bodyPr/>
          <a:lstStyle>
            <a:lvl1pPr>
              <a:defRPr>
                <a:solidFill>
                  <a:schemeClr val="tx1"/>
                </a:solidFill>
              </a:defRPr>
            </a:lvl1pPr>
            <a:lvl2pPr>
              <a:defRPr>
                <a:solidFill>
                  <a:schemeClr val="tx1"/>
                </a:solidFill>
              </a:defRPr>
            </a:lvl2pPr>
          </a:lstStyle>
          <a:p>
            <a:pPr lvl="0" eaLnBrk="1" latinLnBrk="0" hangingPunct="1"/>
            <a:r>
              <a:rPr lang="tr-TR" dirty="0" smtClean="0"/>
              <a:t>Asıl metin stillerini düzenlemek için tıklatın</a:t>
            </a:r>
          </a:p>
          <a:p>
            <a:pPr lvl="1" eaLnBrk="1" latinLnBrk="0" hangingPunct="1"/>
            <a:r>
              <a:rPr lang="tr-TR" dirty="0" smtClean="0"/>
              <a:t>İkinci düzey</a:t>
            </a:r>
          </a:p>
          <a:p>
            <a:pPr lvl="2" eaLnBrk="1" latinLnBrk="0" hangingPunct="1"/>
            <a:r>
              <a:rPr lang="tr-TR" dirty="0" smtClean="0"/>
              <a:t>Üçüncü düzey</a:t>
            </a:r>
          </a:p>
          <a:p>
            <a:pPr lvl="3" eaLnBrk="1" latinLnBrk="0" hangingPunct="1"/>
            <a:r>
              <a:rPr lang="tr-TR" dirty="0" smtClean="0"/>
              <a:t>Dördüncü düzey</a:t>
            </a:r>
          </a:p>
          <a:p>
            <a:pPr lvl="4" eaLnBrk="1" latinLnBrk="0" hangingPunct="1"/>
            <a:r>
              <a:rPr lang="tr-TR" dirty="0" smtClean="0"/>
              <a:t>Beşinci düzey</a:t>
            </a:r>
            <a:endParaRPr kumimoji="0" lang="en-US" dirty="0"/>
          </a:p>
        </p:txBody>
      </p:sp>
      <p:sp>
        <p:nvSpPr>
          <p:cNvPr id="4" name="3 Veri Yer Tutucusu"/>
          <p:cNvSpPr>
            <a:spLocks noGrp="1"/>
          </p:cNvSpPr>
          <p:nvPr>
            <p:ph type="dt" sz="half" idx="10"/>
          </p:nvPr>
        </p:nvSpPr>
        <p:spPr/>
        <p:txBody>
          <a:bodyPr/>
          <a:lstStyle/>
          <a:p>
            <a:fld id="{B75791F1-42B6-41B9-AF18-C54BFEE985F9}" type="datetimeFigureOut">
              <a:rPr lang="tr-TR" smtClean="0"/>
              <a:pPr/>
              <a:t>04.03.2013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3B7C7E92-49CC-48F6-A67A-C1E55A58D822}"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B75791F1-42B6-41B9-AF18-C54BFEE985F9}" type="datetimeFigureOut">
              <a:rPr lang="tr-TR" smtClean="0"/>
              <a:pPr/>
              <a:t>04.03.2013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3B7C7E92-49CC-48F6-A67A-C1E55A58D822}"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B75791F1-42B6-41B9-AF18-C54BFEE985F9}" type="datetimeFigureOut">
              <a:rPr lang="tr-TR" smtClean="0"/>
              <a:pPr/>
              <a:t>04.03.2013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3B7C7E92-49CC-48F6-A67A-C1E55A58D822}"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B75791F1-42B6-41B9-AF18-C54BFEE985F9}" type="datetimeFigureOut">
              <a:rPr lang="tr-TR" smtClean="0"/>
              <a:pPr/>
              <a:t>04.03.2013</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3B7C7E92-49CC-48F6-A67A-C1E55A58D822}"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B75791F1-42B6-41B9-AF18-C54BFEE985F9}" type="datetimeFigureOut">
              <a:rPr lang="tr-TR" smtClean="0"/>
              <a:pPr/>
              <a:t>04.03.2013</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3B7C7E92-49CC-48F6-A67A-C1E55A58D822}"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B75791F1-42B6-41B9-AF18-C54BFEE985F9}" type="datetimeFigureOut">
              <a:rPr lang="tr-TR" smtClean="0"/>
              <a:pPr/>
              <a:t>04.03.2013</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3B7C7E92-49CC-48F6-A67A-C1E55A58D822}"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B75791F1-42B6-41B9-AF18-C54BFEE985F9}" type="datetimeFigureOut">
              <a:rPr lang="tr-TR" smtClean="0"/>
              <a:pPr/>
              <a:t>04.03.2013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3B7C7E92-49CC-48F6-A67A-C1E55A58D822}"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Tek Köşesi Kesik ve Yuvarlatılmış Dikdörtgen"/>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Dik Üçgen"/>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Başlık"/>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3 Metin Yer Tutucusu"/>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B75791F1-42B6-41B9-AF18-C54BFEE985F9}" type="datetimeFigureOut">
              <a:rPr lang="tr-TR" smtClean="0"/>
              <a:pPr/>
              <a:t>04.03.2013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a:xfrm>
            <a:off x="8077200" y="6356350"/>
            <a:ext cx="609600" cy="365125"/>
          </a:xfrm>
        </p:spPr>
        <p:txBody>
          <a:bodyPr/>
          <a:lstStyle/>
          <a:p>
            <a:fld id="{3B7C7E92-49CC-48F6-A67A-C1E55A58D822}" type="slidenum">
              <a:rPr lang="tr-TR" smtClean="0"/>
              <a:pPr/>
              <a:t>‹#›</a:t>
            </a:fld>
            <a:endParaRPr lang="tr-T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smtClean="0"/>
              <a:t>Resim eklemek için simgeyi tıklatın</a:t>
            </a:r>
            <a:endParaRPr kumimoji="0" lang="en-US" dirty="0"/>
          </a:p>
        </p:txBody>
      </p:sp>
      <p:sp>
        <p:nvSpPr>
          <p:cNvPr id="10" name="9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Serbest Form"/>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Başlık Yer Tutucusu"/>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dirty="0" smtClean="0"/>
              <a:t>Asıl metin stillerini düzenlemek için tıklatın</a:t>
            </a:r>
          </a:p>
          <a:p>
            <a:pPr lvl="1" eaLnBrk="1" latinLnBrk="0" hangingPunct="1"/>
            <a:r>
              <a:rPr kumimoji="0" lang="tr-TR" dirty="0" smtClean="0"/>
              <a:t>İkinci düzey</a:t>
            </a:r>
          </a:p>
          <a:p>
            <a:pPr lvl="2" eaLnBrk="1" latinLnBrk="0" hangingPunct="1"/>
            <a:r>
              <a:rPr kumimoji="0" lang="tr-TR" dirty="0" smtClean="0"/>
              <a:t>Üçüncü düzey</a:t>
            </a:r>
          </a:p>
          <a:p>
            <a:pPr lvl="3" eaLnBrk="1" latinLnBrk="0" hangingPunct="1"/>
            <a:r>
              <a:rPr kumimoji="0" lang="tr-TR" dirty="0" smtClean="0"/>
              <a:t>Dördüncü düzey</a:t>
            </a:r>
          </a:p>
          <a:p>
            <a:pPr lvl="4" eaLnBrk="1" latinLnBrk="0" hangingPunct="1"/>
            <a:r>
              <a:rPr kumimoji="0" lang="tr-TR" dirty="0" smtClean="0"/>
              <a:t>Beşinci düzey</a:t>
            </a:r>
            <a:endParaRPr kumimoji="0" lang="en-US" dirty="0"/>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75791F1-42B6-41B9-AF18-C54BFEE985F9}" type="datetimeFigureOut">
              <a:rPr lang="tr-TR" smtClean="0"/>
              <a:pPr/>
              <a:t>04.03.2013</a:t>
            </a:fld>
            <a:endParaRPr lang="tr-TR"/>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B7C7E92-49CC-48F6-A67A-C1E55A58D822}" type="slidenum">
              <a:rPr lang="tr-TR" smtClean="0"/>
              <a:pPr/>
              <a:t>‹#›</a:t>
            </a:fld>
            <a:endParaRPr lang="tr-TR"/>
          </a:p>
        </p:txBody>
      </p:sp>
      <p:grpSp>
        <p:nvGrpSpPr>
          <p:cNvPr id="2" name="1 Grup"/>
          <p:cNvGrpSpPr/>
          <p:nvPr/>
        </p:nvGrpSpPr>
        <p:grpSpPr>
          <a:xfrm>
            <a:off x="-19017" y="202408"/>
            <a:ext cx="9180548" cy="649224"/>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checkerboard(across)">
                                      <p:cBhvr>
                                        <p:cTn id="7" dur="500"/>
                                        <p:tgtEl>
                                          <p:spTgt spid="30">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0">
                                            <p:txEl>
                                              <p:pRg st="1" end="1"/>
                                            </p:txEl>
                                          </p:spTgt>
                                        </p:tgtEl>
                                        <p:attrNameLst>
                                          <p:attrName>style.visibility</p:attrName>
                                        </p:attrNameLst>
                                      </p:cBhvr>
                                      <p:to>
                                        <p:strVal val="visible"/>
                                      </p:to>
                                    </p:set>
                                    <p:animEffect transition="in" filter="checkerboard(across)">
                                      <p:cBhvr>
                                        <p:cTn id="10" dur="500"/>
                                        <p:tgtEl>
                                          <p:spTgt spid="30">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0">
                                            <p:txEl>
                                              <p:pRg st="2" end="2"/>
                                            </p:txEl>
                                          </p:spTgt>
                                        </p:tgtEl>
                                        <p:attrNameLst>
                                          <p:attrName>style.visibility</p:attrName>
                                        </p:attrNameLst>
                                      </p:cBhvr>
                                      <p:to>
                                        <p:strVal val="visible"/>
                                      </p:to>
                                    </p:set>
                                    <p:animEffect transition="in" filter="checkerboard(across)">
                                      <p:cBhvr>
                                        <p:cTn id="13" dur="500"/>
                                        <p:tgtEl>
                                          <p:spTgt spid="30">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0">
                                            <p:txEl>
                                              <p:pRg st="3" end="3"/>
                                            </p:txEl>
                                          </p:spTgt>
                                        </p:tgtEl>
                                        <p:attrNameLst>
                                          <p:attrName>style.visibility</p:attrName>
                                        </p:attrNameLst>
                                      </p:cBhvr>
                                      <p:to>
                                        <p:strVal val="visible"/>
                                      </p:to>
                                    </p:set>
                                    <p:animEffect transition="in" filter="checkerboard(across)">
                                      <p:cBhvr>
                                        <p:cTn id="16" dur="500"/>
                                        <p:tgtEl>
                                          <p:spTgt spid="30">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30">
                                            <p:txEl>
                                              <p:pRg st="4" end="4"/>
                                            </p:txEl>
                                          </p:spTgt>
                                        </p:tgtEl>
                                        <p:attrNameLst>
                                          <p:attrName>style.visibility</p:attrName>
                                        </p:attrNameLst>
                                      </p:cBhvr>
                                      <p:to>
                                        <p:strVal val="visible"/>
                                      </p:to>
                                    </p:set>
                                    <p:animEffect transition="in" filter="checkerboard(across)">
                                      <p:cBhvr>
                                        <p:cTn id="19" dur="500"/>
                                        <p:tgtEl>
                                          <p:spTgt spid="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5" presetClass="entr" presetSubtype="1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checkerboard(across)">
                      <p:cBhvr>
                        <p:cTn dur="500"/>
                        <p:tgtEl>
                          <p:spTgt spid="30"/>
                        </p:tgtEl>
                      </p:cBhvr>
                    </p:animEffect>
                  </p:childTnLst>
                </p:cTn>
              </p:par>
            </p:tnLst>
          </p:tmpl>
          <p:tmpl lvl="2">
            <p:tnLst>
              <p:par>
                <p:cTn presetID="5" presetClass="entr" presetSubtype="1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checkerboard(across)">
                      <p:cBhvr>
                        <p:cTn dur="500"/>
                        <p:tgtEl>
                          <p:spTgt spid="30"/>
                        </p:tgtEl>
                      </p:cBhvr>
                    </p:animEffect>
                  </p:childTnLst>
                </p:cTn>
              </p:par>
            </p:tnLst>
          </p:tmpl>
          <p:tmpl lvl="3">
            <p:tnLst>
              <p:par>
                <p:cTn presetID="5" presetClass="entr" presetSubtype="1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checkerboard(across)">
                      <p:cBhvr>
                        <p:cTn dur="500"/>
                        <p:tgtEl>
                          <p:spTgt spid="30"/>
                        </p:tgtEl>
                      </p:cBhvr>
                    </p:animEffect>
                  </p:childTnLst>
                </p:cTn>
              </p:par>
            </p:tnLst>
          </p:tmpl>
          <p:tmpl lvl="4">
            <p:tnLst>
              <p:par>
                <p:cTn presetID="5" presetClass="entr" presetSubtype="1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checkerboard(across)">
                      <p:cBhvr>
                        <p:cTn dur="500"/>
                        <p:tgtEl>
                          <p:spTgt spid="30"/>
                        </p:tgtEl>
                      </p:cBhvr>
                    </p:animEffect>
                  </p:childTnLst>
                </p:cTn>
              </p:par>
            </p:tnLst>
          </p:tmpl>
          <p:tmpl lvl="5">
            <p:tnLst>
              <p:par>
                <p:cTn presetID="5" presetClass="entr" presetSubtype="1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checkerboard(across)">
                      <p:cBhvr>
                        <p:cTn dur="500"/>
                        <p:tgtEl>
                          <p:spTgt spid="30"/>
                        </p:tgtEl>
                      </p:cBhvr>
                    </p:animEffect>
                  </p:childTnLst>
                </p:cTn>
              </p:par>
            </p:tnLst>
          </p:tmpl>
        </p:tmplLst>
      </p:bldP>
    </p:bld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PLANLAMA</a:t>
            </a:r>
            <a:endParaRPr lang="tr-TR" dirty="0"/>
          </a:p>
        </p:txBody>
      </p:sp>
      <p:sp>
        <p:nvSpPr>
          <p:cNvPr id="3" name="İçerik Yer Tutucusu 2"/>
          <p:cNvSpPr>
            <a:spLocks noGrp="1"/>
          </p:cNvSpPr>
          <p:nvPr>
            <p:ph idx="1"/>
          </p:nvPr>
        </p:nvSpPr>
        <p:spPr>
          <a:xfrm>
            <a:off x="457200" y="1935480"/>
            <a:ext cx="8229600" cy="4565354"/>
          </a:xfrm>
        </p:spPr>
        <p:txBody>
          <a:bodyPr>
            <a:normAutofit fontScale="92500"/>
          </a:bodyPr>
          <a:lstStyle/>
          <a:p>
            <a:r>
              <a:rPr lang="tr-TR" dirty="0" smtClean="0"/>
              <a:t>Yazılım geliştirme sürecinin ilk aşaması, planlama aşamasıdır. </a:t>
            </a:r>
          </a:p>
          <a:p>
            <a:r>
              <a:rPr lang="tr-TR" dirty="0" smtClean="0"/>
              <a:t>Başarılı bir proje geliştirebilmek için projenin tüm resminin çıkarılması gerekmektedir. </a:t>
            </a:r>
          </a:p>
          <a:p>
            <a:r>
              <a:rPr lang="tr-TR" dirty="0" smtClean="0"/>
              <a:t>Bu resim, proje planlama çalışmaları sonucunda üretilir. Bu çalışmalar, bir inşaata başlamadan yapılan çalışmalara benzer. </a:t>
            </a:r>
          </a:p>
          <a:p>
            <a:r>
              <a:rPr lang="tr-TR" dirty="0" smtClean="0"/>
              <a:t>İnşaat terminolojisinde kullanılan, statik proje, mimari proje, avam proje, elektrik projesi gibi projelerin tümünde yapılan işlemlerin yazılım için eşdeğer olanları, yazılım mühendisliğinde, proje planlama aşamasında yapılır. </a:t>
            </a:r>
          </a:p>
          <a:p>
            <a:endParaRPr lang="tr-T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smtClean="0"/>
              <a:t>Kurumsal ve Kültürel Fizibilite</a:t>
            </a:r>
            <a:endParaRPr lang="tr-TR" dirty="0"/>
          </a:p>
        </p:txBody>
      </p:sp>
      <p:sp>
        <p:nvSpPr>
          <p:cNvPr id="3" name="İçerik Yer Tutucusu 2"/>
          <p:cNvSpPr>
            <a:spLocks noGrp="1"/>
          </p:cNvSpPr>
          <p:nvPr>
            <p:ph idx="1"/>
          </p:nvPr>
        </p:nvSpPr>
        <p:spPr/>
        <p:txBody>
          <a:bodyPr>
            <a:normAutofit fontScale="77500" lnSpcReduction="20000"/>
          </a:bodyPr>
          <a:lstStyle/>
          <a:p>
            <a:r>
              <a:rPr lang="tr-TR" dirty="0" smtClean="0"/>
              <a:t>Bilişim sistemleri kurulup devreye girdiğinde, kuruluş içinde personel sayısı, personel yapısı ve işleyiş biçimleri de değişecektir.</a:t>
            </a:r>
          </a:p>
          <a:p>
            <a:r>
              <a:rPr lang="tr-TR" dirty="0" smtClean="0"/>
              <a:t>Örneğin bir hastane projesini, hastanede bulunan, doktorlar, hemşireler, hastabakıcılar, teknik ekip vs. kullanacaktır. </a:t>
            </a:r>
          </a:p>
          <a:p>
            <a:r>
              <a:rPr lang="tr-TR" dirty="0" smtClean="0"/>
              <a:t>Acaba, bu personelin bilgi ve beceri düzeyleri bu bilişim sistemini kullanmaya yeterli midir? </a:t>
            </a:r>
          </a:p>
          <a:p>
            <a:r>
              <a:rPr lang="tr-TR" dirty="0" smtClean="0"/>
              <a:t>Hastane personelinin dışında bir diğer kullanıcı tipi de hastalar ve hasta yakınlarıdır. Hastanenin genel hasta </a:t>
            </a:r>
            <a:r>
              <a:rPr lang="tr-TR" dirty="0" err="1" smtClean="0"/>
              <a:t>profıli</a:t>
            </a:r>
            <a:r>
              <a:rPr lang="tr-TR" dirty="0" smtClean="0"/>
              <a:t> nedir, böyle bir sistemi kullanabilirler mi? </a:t>
            </a:r>
          </a:p>
          <a:p>
            <a:r>
              <a:rPr lang="tr-TR" dirty="0" smtClean="0"/>
              <a:t>Unutulmamalıdır ki yeni bir bilişim sistemi kuralım, daha modern daha çağdaş ve teknolojik olalım derken, işletmeyi zor duruma düşürme olasılığımız her zaman mevcuttur. </a:t>
            </a:r>
          </a:p>
          <a:p>
            <a:r>
              <a:rPr lang="tr-TR" b="1" dirty="0" smtClean="0"/>
              <a:t>Bu aşamadaki amacımız da bu riskin büyüklüğünü ortaya çıkarmaktır.</a:t>
            </a:r>
          </a:p>
          <a:p>
            <a:r>
              <a:rPr lang="tr-TR" b="1" dirty="0" smtClean="0"/>
              <a:t>Kurumsal ve kaynak fizibilite çalışmaları çerçevesinde, işletmenin söz konusu bilişim sistemini kullanmaya kültürel ve kurumsal olarak hazır olup olmadığı incelenerek belirtilir</a:t>
            </a:r>
            <a:r>
              <a:rPr lang="tr-TR" dirty="0" smtClean="0"/>
              <a:t>. Bu kısım bir paragraf ile bir klasör arasında değişecek kadar esnektir</a:t>
            </a:r>
            <a:endParaRPr lang="tr-T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Teknolojik Fizibilite</a:t>
            </a:r>
            <a:endParaRPr lang="tr-TR" dirty="0"/>
          </a:p>
        </p:txBody>
      </p:sp>
      <p:sp>
        <p:nvSpPr>
          <p:cNvPr id="3" name="İçerik Yer Tutucusu 2"/>
          <p:cNvSpPr>
            <a:spLocks noGrp="1"/>
          </p:cNvSpPr>
          <p:nvPr>
            <p:ph idx="1"/>
          </p:nvPr>
        </p:nvSpPr>
        <p:spPr/>
        <p:txBody>
          <a:bodyPr/>
          <a:lstStyle/>
          <a:p>
            <a:r>
              <a:rPr lang="tr-TR" dirty="0" smtClean="0"/>
              <a:t>Bir projenin mevcut teknoloji çerçevesinde yapılıp yapılamayacağını belirten rapordur. </a:t>
            </a:r>
          </a:p>
          <a:p>
            <a:r>
              <a:rPr lang="tr-TR" dirty="0" smtClean="0"/>
              <a:t>Bu raporda mevcut ülke koşulları, teknolojinin sınırları, mevcut donanım yazılım seçenekleri değerlendirilir.</a:t>
            </a:r>
            <a:endParaRPr lang="tr-T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Yasal Fizibilite</a:t>
            </a:r>
            <a:endParaRPr lang="tr-TR" dirty="0"/>
          </a:p>
        </p:txBody>
      </p:sp>
      <p:sp>
        <p:nvSpPr>
          <p:cNvPr id="3" name="İçerik Yer Tutucusu 2"/>
          <p:cNvSpPr>
            <a:spLocks noGrp="1"/>
          </p:cNvSpPr>
          <p:nvPr>
            <p:ph idx="1"/>
          </p:nvPr>
        </p:nvSpPr>
        <p:spPr/>
        <p:txBody>
          <a:bodyPr/>
          <a:lstStyle/>
          <a:p>
            <a:r>
              <a:rPr lang="tr-TR" dirty="0" smtClean="0"/>
              <a:t>Yapılan teknolojik değişimin ülke yasalarına uygun olup olmadığı, elektronik ortamda yapılan işlemlerin yasalar önünde </a:t>
            </a:r>
            <a:r>
              <a:rPr lang="tr-TR" dirty="0" err="1" smtClean="0"/>
              <a:t>manuel</a:t>
            </a:r>
            <a:r>
              <a:rPr lang="tr-TR" dirty="0" smtClean="0"/>
              <a:t> olarak yapılanlara eşdeğer olup olmadığı araştırılmalıdır.</a:t>
            </a:r>
            <a:endParaRPr lang="tr-T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Finansal Fizibilite</a:t>
            </a:r>
            <a:endParaRPr lang="tr-TR" dirty="0"/>
          </a:p>
        </p:txBody>
      </p:sp>
      <p:sp>
        <p:nvSpPr>
          <p:cNvPr id="3" name="İçerik Yer Tutucusu 2"/>
          <p:cNvSpPr>
            <a:spLocks noGrp="1"/>
          </p:cNvSpPr>
          <p:nvPr>
            <p:ph idx="1"/>
          </p:nvPr>
        </p:nvSpPr>
        <p:spPr/>
        <p:txBody>
          <a:bodyPr/>
          <a:lstStyle/>
          <a:p>
            <a:r>
              <a:rPr lang="tr-TR" dirty="0" smtClean="0"/>
              <a:t>Yeni yazılımın maliyeti ile getirilerini ortaya çıkartıp tahmin ederek sistemin mali açıdan uygun olup olmadığının belirlenmesidir.</a:t>
            </a:r>
          </a:p>
          <a:p>
            <a:r>
              <a:rPr lang="tr-TR" dirty="0" smtClean="0"/>
              <a:t>Bunun için tüm maliyetler ve tüm getiriler ayrı ayrı tablolar halinde ortaya konur ve beş yıllık bir kestirim yapılarak projenin uygulamaya konduğundan itibaren ne kadar yarar, ne kadar gidere mal olacağı hesaplanır.</a:t>
            </a:r>
          </a:p>
          <a:p>
            <a:r>
              <a:rPr lang="tr-TR" dirty="0" smtClean="0"/>
              <a:t>Gider , gelir çalışmaları yapılır.</a:t>
            </a:r>
          </a:p>
          <a:p>
            <a:endParaRPr lang="tr-T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Finansal Fizibilite</a:t>
            </a:r>
            <a:endParaRPr lang="tr-TR" dirty="0"/>
          </a:p>
        </p:txBody>
      </p:sp>
      <p:sp>
        <p:nvSpPr>
          <p:cNvPr id="3" name="İçerik Yer Tutucusu 2"/>
          <p:cNvSpPr>
            <a:spLocks noGrp="1"/>
          </p:cNvSpPr>
          <p:nvPr>
            <p:ph idx="1"/>
          </p:nvPr>
        </p:nvSpPr>
        <p:spPr/>
        <p:txBody>
          <a:bodyPr>
            <a:normAutofit fontScale="92500"/>
          </a:bodyPr>
          <a:lstStyle/>
          <a:p>
            <a:r>
              <a:rPr lang="tr-TR" dirty="0" smtClean="0"/>
              <a:t>Giderler </a:t>
            </a:r>
            <a:r>
              <a:rPr lang="tr-TR" b="1" dirty="0" smtClean="0"/>
              <a:t>Geliştirme giderleri ve sürekli giderler </a:t>
            </a:r>
            <a:r>
              <a:rPr lang="tr-TR" dirty="0" smtClean="0"/>
              <a:t>olarak iki türlüdür.</a:t>
            </a:r>
          </a:p>
          <a:p>
            <a:r>
              <a:rPr lang="tr-TR" dirty="0" smtClean="0"/>
              <a:t>Geliştirme giderleri </a:t>
            </a:r>
            <a:r>
              <a:rPr lang="tr-TR" dirty="0" err="1" smtClean="0"/>
              <a:t>sıfırıncı</a:t>
            </a:r>
            <a:r>
              <a:rPr lang="tr-TR" dirty="0" smtClean="0"/>
              <a:t> yıl giderleri olarak  da adlandırılır. </a:t>
            </a:r>
          </a:p>
          <a:p>
            <a:r>
              <a:rPr lang="tr-TR" dirty="0" smtClean="0"/>
              <a:t>Henüz proje bitmemiş analiz ve tasarım aşamalarındayken geliştirme giderleri ortaya çıkar.</a:t>
            </a:r>
          </a:p>
          <a:p>
            <a:r>
              <a:rPr lang="tr-TR" dirty="0" smtClean="0"/>
              <a:t>Örneğin OGS sistemini ele alırsak, projenin planlanması, ne yapılacağı, nerede nasıl yapılacağına karar verilmesi, bilgisayar sistemlerinin alınması, kabloların döşenmesi gibi faaliyetler esnasında oluşan giderler geliştirme giderleridir.</a:t>
            </a:r>
          </a:p>
          <a:p>
            <a:r>
              <a:rPr lang="tr-TR" dirty="0" smtClean="0"/>
              <a:t>Henüz sistem çalışmamaktadır ve gelir elde edilmemektedir.</a:t>
            </a:r>
            <a:endParaRPr lang="tr-T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Geliştirme Giderleri</a:t>
            </a:r>
            <a:endParaRPr lang="tr-TR" dirty="0"/>
          </a:p>
        </p:txBody>
      </p:sp>
      <p:sp>
        <p:nvSpPr>
          <p:cNvPr id="3" name="İçerik Yer Tutucusu 2"/>
          <p:cNvSpPr>
            <a:spLocks noGrp="1"/>
          </p:cNvSpPr>
          <p:nvPr>
            <p:ph idx="1"/>
          </p:nvPr>
        </p:nvSpPr>
        <p:spPr/>
        <p:txBody>
          <a:bodyPr/>
          <a:lstStyle/>
          <a:p>
            <a:r>
              <a:rPr lang="tr-TR" dirty="0" smtClean="0"/>
              <a:t>Geliştirme giderlerine örnek olarak:</a:t>
            </a:r>
          </a:p>
          <a:p>
            <a:r>
              <a:rPr lang="tr-TR" dirty="0" smtClean="0"/>
              <a:t>Maaşlar, ücretler,</a:t>
            </a:r>
          </a:p>
          <a:p>
            <a:r>
              <a:rPr lang="tr-TR" dirty="0" smtClean="0"/>
              <a:t>Donanım giderleri</a:t>
            </a:r>
          </a:p>
          <a:p>
            <a:r>
              <a:rPr lang="tr-TR" dirty="0" smtClean="0"/>
              <a:t>Yazılım lisans ücretleri</a:t>
            </a:r>
          </a:p>
          <a:p>
            <a:r>
              <a:rPr lang="tr-TR" dirty="0" smtClean="0"/>
              <a:t>Danışmanlık ücretleri</a:t>
            </a:r>
          </a:p>
          <a:p>
            <a:r>
              <a:rPr lang="tr-TR" dirty="0" smtClean="0"/>
              <a:t>Personel eğitim giderleri</a:t>
            </a:r>
          </a:p>
          <a:p>
            <a:r>
              <a:rPr lang="tr-TR" dirty="0" smtClean="0"/>
              <a:t>Destek personeli giderleri</a:t>
            </a:r>
          </a:p>
          <a:p>
            <a:endParaRPr lang="tr-T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Sürekli Giderler</a:t>
            </a:r>
            <a:endParaRPr lang="tr-TR" dirty="0"/>
          </a:p>
        </p:txBody>
      </p:sp>
      <p:sp>
        <p:nvSpPr>
          <p:cNvPr id="3" name="İçerik Yer Tutucusu 2"/>
          <p:cNvSpPr>
            <a:spLocks noGrp="1"/>
          </p:cNvSpPr>
          <p:nvPr>
            <p:ph idx="1"/>
          </p:nvPr>
        </p:nvSpPr>
        <p:spPr/>
        <p:txBody>
          <a:bodyPr/>
          <a:lstStyle/>
          <a:p>
            <a:pPr algn="just"/>
            <a:r>
              <a:rPr lang="tr-TR" dirty="0" smtClean="0"/>
              <a:t>Sürekli giderler sistem kurulum aşaması tamamlanıp devreye girdikten sonra oluşan ve her yıl düzenli olarak ortaya çıkan giderlerdir.</a:t>
            </a:r>
          </a:p>
          <a:p>
            <a:pPr algn="just"/>
            <a:r>
              <a:rPr lang="tr-TR" dirty="0" smtClean="0"/>
              <a:t>Örneğin OGS sisteminde köprü ve otoyollarda sistem kurulduktan sonra oluşan personel, bakım, elektrik gibi giderler bu sınıfa girer. </a:t>
            </a:r>
          </a:p>
          <a:p>
            <a:pPr algn="just"/>
            <a:r>
              <a:rPr lang="tr-TR" dirty="0" smtClean="0"/>
              <a:t>Elektrik, İnternet bağlantı ücreti, programlama desteği, Maaş ve ücretler, sarf malzemeleri, bakım onarım, yükseltmeler sürekli giderlerdir.</a:t>
            </a:r>
            <a:endParaRPr lang="tr-T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Soyut giderler</a:t>
            </a:r>
            <a:endParaRPr lang="tr-TR" dirty="0"/>
          </a:p>
        </p:txBody>
      </p:sp>
      <p:sp>
        <p:nvSpPr>
          <p:cNvPr id="3" name="İçerik Yer Tutucusu 2"/>
          <p:cNvSpPr>
            <a:spLocks noGrp="1"/>
          </p:cNvSpPr>
          <p:nvPr>
            <p:ph idx="1"/>
          </p:nvPr>
        </p:nvSpPr>
        <p:spPr/>
        <p:txBody>
          <a:bodyPr/>
          <a:lstStyle/>
          <a:p>
            <a:r>
              <a:rPr lang="tr-TR" dirty="0" smtClean="0"/>
              <a:t>Bir diğer gider kalemi de soyut giderler olarak ele alınabilir.Projenin türüne göre sürekli veya geliştirme giderleri olarak ele alınabilir.</a:t>
            </a:r>
          </a:p>
          <a:p>
            <a:r>
              <a:rPr lang="tr-TR" dirty="0" smtClean="0"/>
              <a:t>Soyut giderlere örnek olarak:</a:t>
            </a:r>
          </a:p>
          <a:p>
            <a:r>
              <a:rPr lang="tr-TR" dirty="0" smtClean="0"/>
              <a:t>Personel moral düşüşü</a:t>
            </a:r>
          </a:p>
          <a:p>
            <a:r>
              <a:rPr lang="tr-TR" dirty="0" smtClean="0"/>
              <a:t>Üretim kaybı</a:t>
            </a:r>
          </a:p>
          <a:p>
            <a:r>
              <a:rPr lang="tr-TR" dirty="0" smtClean="0"/>
              <a:t>Kayıp müşteri ve satış verilebilir.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Gelirler</a:t>
            </a:r>
            <a:endParaRPr lang="tr-TR" dirty="0"/>
          </a:p>
        </p:txBody>
      </p:sp>
      <p:sp>
        <p:nvSpPr>
          <p:cNvPr id="3" name="İçerik Yer Tutucusu 2"/>
          <p:cNvSpPr>
            <a:spLocks noGrp="1"/>
          </p:cNvSpPr>
          <p:nvPr>
            <p:ph idx="1"/>
          </p:nvPr>
        </p:nvSpPr>
        <p:spPr/>
        <p:txBody>
          <a:bodyPr/>
          <a:lstStyle/>
          <a:p>
            <a:r>
              <a:rPr lang="tr-TR" dirty="0" smtClean="0"/>
              <a:t>Sistem kurulum aşamasından sonra gelirler ortaya çıkar.Gelirler soyut ve somut olarak ikiye ayrılır. Somut gelirler parasal değere kolay dönüştürülen gelirlerdir.</a:t>
            </a:r>
          </a:p>
          <a:p>
            <a:r>
              <a:rPr lang="tr-TR" dirty="0" smtClean="0"/>
              <a:t>Otomasyon sayesinde personel tasarrufu</a:t>
            </a:r>
          </a:p>
          <a:p>
            <a:r>
              <a:rPr lang="tr-TR" dirty="0" smtClean="0"/>
              <a:t>Personel sayısının artmaması</a:t>
            </a:r>
          </a:p>
          <a:p>
            <a:r>
              <a:rPr lang="tr-TR" dirty="0" smtClean="0"/>
              <a:t>Hatadan kaynaklanan üretim, satış kayıplarının azalması</a:t>
            </a:r>
          </a:p>
          <a:p>
            <a:r>
              <a:rPr lang="tr-TR" dirty="0" smtClean="0"/>
              <a:t>Depolama giderlerinde azalış</a:t>
            </a:r>
          </a:p>
          <a:p>
            <a:r>
              <a:rPr lang="tr-TR" dirty="0" smtClean="0"/>
              <a:t>Yazışma maliyetlerinin düşüşü.</a:t>
            </a:r>
          </a:p>
          <a:p>
            <a:r>
              <a:rPr lang="tr-TR" dirty="0" smtClean="0"/>
              <a:t> </a:t>
            </a:r>
            <a:endParaRPr lang="tr-T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Gelirler</a:t>
            </a:r>
            <a:endParaRPr lang="tr-TR" dirty="0"/>
          </a:p>
        </p:txBody>
      </p:sp>
      <p:sp>
        <p:nvSpPr>
          <p:cNvPr id="3" name="İçerik Yer Tutucusu 2"/>
          <p:cNvSpPr>
            <a:spLocks noGrp="1"/>
          </p:cNvSpPr>
          <p:nvPr>
            <p:ph idx="1"/>
          </p:nvPr>
        </p:nvSpPr>
        <p:spPr/>
        <p:txBody>
          <a:bodyPr/>
          <a:lstStyle/>
          <a:p>
            <a:r>
              <a:rPr lang="tr-TR" dirty="0" smtClean="0"/>
              <a:t>Soyut gelirler</a:t>
            </a:r>
          </a:p>
          <a:p>
            <a:r>
              <a:rPr lang="tr-TR" dirty="0" smtClean="0"/>
              <a:t>Hizmet kalitesinin artması</a:t>
            </a:r>
          </a:p>
          <a:p>
            <a:r>
              <a:rPr lang="tr-TR" dirty="0" smtClean="0"/>
              <a:t>Müşteri memnuniyetinin artması</a:t>
            </a:r>
          </a:p>
          <a:p>
            <a:r>
              <a:rPr lang="tr-TR" dirty="0" smtClean="0"/>
              <a:t>Piyasaya ayak uydurma ve rekabet gücünde artış.</a:t>
            </a:r>
          </a:p>
          <a:p>
            <a:endParaRPr lang="tr-T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PLANLAMA</a:t>
            </a:r>
            <a:endParaRPr lang="tr-TR" dirty="0"/>
          </a:p>
        </p:txBody>
      </p:sp>
      <p:sp>
        <p:nvSpPr>
          <p:cNvPr id="3" name="İçerik Yer Tutucusu 2"/>
          <p:cNvSpPr>
            <a:spLocks noGrp="1"/>
          </p:cNvSpPr>
          <p:nvPr>
            <p:ph idx="1"/>
          </p:nvPr>
        </p:nvSpPr>
        <p:spPr/>
        <p:txBody>
          <a:bodyPr/>
          <a:lstStyle/>
          <a:p>
            <a:r>
              <a:rPr lang="tr-TR" dirty="0" smtClean="0"/>
              <a:t>Bütün projenin gidişatını etkileyebilecek önemli bir evredir. </a:t>
            </a:r>
          </a:p>
          <a:p>
            <a:r>
              <a:rPr lang="tr-TR" dirty="0" smtClean="0"/>
              <a:t>Proje planlama evresi süresince yapılması gereken işlerin neler olduğu</a:t>
            </a:r>
          </a:p>
          <a:p>
            <a:r>
              <a:rPr lang="tr-TR" dirty="0" smtClean="0"/>
              <a:t>Problemi tanımlamanın önemi</a:t>
            </a:r>
          </a:p>
          <a:p>
            <a:r>
              <a:rPr lang="tr-TR" dirty="0" smtClean="0"/>
              <a:t>Fizibilite raporlarının türleri</a:t>
            </a:r>
          </a:p>
          <a:p>
            <a:r>
              <a:rPr lang="tr-TR" dirty="0" smtClean="0"/>
              <a:t>Fizibilite raporunun nasıl hazırlanacağı </a:t>
            </a:r>
          </a:p>
          <a:p>
            <a:r>
              <a:rPr lang="tr-TR" dirty="0" smtClean="0"/>
              <a:t>Kaynakların planlanması</a:t>
            </a:r>
          </a:p>
          <a:p>
            <a:pPr>
              <a:buNone/>
            </a:pPr>
            <a:r>
              <a:rPr lang="tr-TR" dirty="0" smtClean="0"/>
              <a:t>bu başlık altıda incelenecektir.</a:t>
            </a:r>
          </a:p>
          <a:p>
            <a:pPr>
              <a:buNone/>
            </a:pPr>
            <a:endParaRPr lang="tr-TR" dirty="0" smtClean="0"/>
          </a:p>
          <a:p>
            <a:endParaRPr lang="tr-T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pic>
        <p:nvPicPr>
          <p:cNvPr id="6" name="İçerik Yer Tutucusu 5" descr="002.jpg"/>
          <p:cNvPicPr>
            <a:picLocks noGrp="1" noChangeAspect="1"/>
          </p:cNvPicPr>
          <p:nvPr>
            <p:ph idx="1"/>
          </p:nvPr>
        </p:nvPicPr>
        <p:blipFill>
          <a:blip r:embed="rId2"/>
          <a:stretch>
            <a:fillRect/>
          </a:stretch>
        </p:blipFill>
        <p:spPr>
          <a:xfrm>
            <a:off x="-34834" y="0"/>
            <a:ext cx="9178833" cy="7215214"/>
          </a:xfrm>
        </p:spPr>
      </p:pic>
      <p:sp>
        <p:nvSpPr>
          <p:cNvPr id="7" name="Rectangle 6"/>
          <p:cNvSpPr/>
          <p:nvPr/>
        </p:nvSpPr>
        <p:spPr>
          <a:xfrm>
            <a:off x="4000496" y="3071810"/>
            <a:ext cx="5143504" cy="4071966"/>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tr-T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Zaman Planlaması</a:t>
            </a:r>
            <a:endParaRPr lang="tr-TR" dirty="0"/>
          </a:p>
        </p:txBody>
      </p:sp>
      <p:sp>
        <p:nvSpPr>
          <p:cNvPr id="3" name="İçerik Yer Tutucusu 2"/>
          <p:cNvSpPr>
            <a:spLocks noGrp="1"/>
          </p:cNvSpPr>
          <p:nvPr>
            <p:ph idx="1"/>
          </p:nvPr>
        </p:nvSpPr>
        <p:spPr/>
        <p:txBody>
          <a:bodyPr/>
          <a:lstStyle/>
          <a:p>
            <a:r>
              <a:rPr lang="tr-TR" dirty="0" smtClean="0"/>
              <a:t>Sistem analistinin zaman planlamasında kullanabileceği araç, yöntem ve yaklaşımlar bu başlıkta incelenecektir.</a:t>
            </a:r>
          </a:p>
          <a:p>
            <a:r>
              <a:rPr lang="tr-TR" dirty="0" smtClean="0"/>
              <a:t>Zaman planlaması kurulacak sistemin ne kadar sürede tamamlanacağı, hangi işin ne zaman başlayıp ne zaman biteceğinin ortaya konmasıdır. </a:t>
            </a:r>
          </a:p>
          <a:p>
            <a:r>
              <a:rPr lang="tr-TR" dirty="0" smtClean="0"/>
              <a:t>Hangi faaliyetin ne kadar süreceği, faaliyetler arasındaki ilişki, faaliyetin ertelenip ertelenemeyeceği de yürütücünün bilmesi, gereken konulardır. </a:t>
            </a:r>
            <a:endParaRPr lang="tr-T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Zaman Planlaması</a:t>
            </a:r>
            <a:endParaRPr lang="tr-TR" dirty="0"/>
          </a:p>
        </p:txBody>
      </p:sp>
      <p:sp>
        <p:nvSpPr>
          <p:cNvPr id="3" name="İçerik Yer Tutucusu 2"/>
          <p:cNvSpPr>
            <a:spLocks noGrp="1"/>
          </p:cNvSpPr>
          <p:nvPr>
            <p:ph idx="1"/>
          </p:nvPr>
        </p:nvSpPr>
        <p:spPr/>
        <p:txBody>
          <a:bodyPr>
            <a:normAutofit/>
          </a:bodyPr>
          <a:lstStyle/>
          <a:p>
            <a:r>
              <a:rPr lang="tr-TR" dirty="0" smtClean="0"/>
              <a:t>Proje planlamanın özelliklerini şöyle listeleyebiliriz: İyi bir proje zaman planlaması, </a:t>
            </a:r>
          </a:p>
          <a:p>
            <a:r>
              <a:rPr lang="tr-TR" dirty="0" smtClean="0"/>
              <a:t>1. Bir faaliyetin diğer faaliyetlerle olan ve projenin bütünüyle olan ilişkisini gösterir. </a:t>
            </a:r>
          </a:p>
          <a:p>
            <a:r>
              <a:rPr lang="tr-TR" dirty="0" smtClean="0"/>
              <a:t>2. Her bir faaliyetin kendisinden önce ve sonra gelen faaliyet ya da faaliyetleri net olarak bildirir. </a:t>
            </a:r>
          </a:p>
          <a:p>
            <a:r>
              <a:rPr lang="tr-TR" dirty="0" smtClean="0"/>
              <a:t>3. Her bir faaliyet için gerçekçi süre ve maliyet hesabını mümkün kılar. </a:t>
            </a:r>
          </a:p>
          <a:p>
            <a:r>
              <a:rPr lang="tr-TR" dirty="0" smtClean="0"/>
              <a:t>4. Projenin tıkanacağı yerleri belirterek işgücü, zaman ve para gibi unsurları en etkin bir şekilde kullanmamızı sağlar. </a:t>
            </a:r>
          </a:p>
          <a:p>
            <a:endParaRPr lang="tr-T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Zaman Planlaması</a:t>
            </a:r>
            <a:endParaRPr lang="tr-TR" dirty="0"/>
          </a:p>
        </p:txBody>
      </p:sp>
      <p:sp>
        <p:nvSpPr>
          <p:cNvPr id="3" name="İçerik Yer Tutucusu 2"/>
          <p:cNvSpPr>
            <a:spLocks noGrp="1"/>
          </p:cNvSpPr>
          <p:nvPr>
            <p:ph idx="1"/>
          </p:nvPr>
        </p:nvSpPr>
        <p:spPr/>
        <p:txBody>
          <a:bodyPr>
            <a:normAutofit lnSpcReduction="10000"/>
          </a:bodyPr>
          <a:lstStyle/>
          <a:p>
            <a:r>
              <a:rPr lang="tr-TR" dirty="0" smtClean="0"/>
              <a:t>Projenin zaman planlaması için atılması gereken adımlarsa şunlardır: </a:t>
            </a:r>
          </a:p>
          <a:p>
            <a:r>
              <a:rPr lang="tr-TR" dirty="0" smtClean="0"/>
              <a:t>1. Her bir faaliyet için görevleri, alt görevleri belirleyin. 2. Belirlenen her bir faaliyet için zaman parametrelerini hesaplayın. Gerekirse her bir faaliyetin ayrı ayrı maliyetini belirleyin (tahmin edin). </a:t>
            </a:r>
          </a:p>
          <a:p>
            <a:r>
              <a:rPr lang="tr-TR" dirty="0" smtClean="0"/>
              <a:t>3. Hangi faaliyetin, hangi faaliyete bağlı olduğunu, hangisinin önce hangisinin sonra geleceğini belirleyin. 4. Zaman diyagramını çizin. Zaman diyagramı olarak genelde iki ayrı şema kullanılır. Bir tanesi GANNT diğeri PERT / CPM (Project </a:t>
            </a:r>
            <a:r>
              <a:rPr lang="tr-TR" dirty="0" err="1" smtClean="0"/>
              <a:t>Evaluation</a:t>
            </a:r>
            <a:r>
              <a:rPr lang="tr-TR" dirty="0" smtClean="0"/>
              <a:t> </a:t>
            </a:r>
            <a:r>
              <a:rPr lang="tr-TR" dirty="0" err="1" smtClean="0"/>
              <a:t>and</a:t>
            </a:r>
            <a:r>
              <a:rPr lang="tr-TR" dirty="0" smtClean="0"/>
              <a:t> </a:t>
            </a:r>
            <a:r>
              <a:rPr lang="tr-TR" dirty="0" err="1" smtClean="0"/>
              <a:t>Review</a:t>
            </a:r>
            <a:r>
              <a:rPr lang="tr-TR" dirty="0" smtClean="0"/>
              <a:t> </a:t>
            </a:r>
            <a:r>
              <a:rPr lang="tr-TR" dirty="0" err="1" smtClean="0"/>
              <a:t>Technique</a:t>
            </a:r>
            <a:r>
              <a:rPr lang="tr-TR" dirty="0" smtClean="0"/>
              <a:t>/</a:t>
            </a:r>
            <a:r>
              <a:rPr lang="tr-TR" dirty="0" err="1" smtClean="0"/>
              <a:t>Critical</a:t>
            </a:r>
            <a:r>
              <a:rPr lang="tr-TR" dirty="0" smtClean="0"/>
              <a:t> </a:t>
            </a:r>
            <a:r>
              <a:rPr lang="tr-TR" dirty="0" err="1" smtClean="0"/>
              <a:t>Path</a:t>
            </a:r>
            <a:r>
              <a:rPr lang="tr-TR" dirty="0" smtClean="0"/>
              <a:t> </a:t>
            </a:r>
            <a:r>
              <a:rPr lang="tr-TR" dirty="0" err="1" smtClean="0"/>
              <a:t>Method</a:t>
            </a:r>
            <a:r>
              <a:rPr lang="tr-TR" dirty="0" smtClean="0"/>
              <a:t>)  olarak anılır. </a:t>
            </a:r>
          </a:p>
          <a:p>
            <a:endParaRPr lang="tr-T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GANNT şeması</a:t>
            </a:r>
            <a:endParaRPr lang="tr-TR" dirty="0"/>
          </a:p>
        </p:txBody>
      </p:sp>
      <p:sp>
        <p:nvSpPr>
          <p:cNvPr id="3" name="İçerik Yer Tutucusu 2"/>
          <p:cNvSpPr>
            <a:spLocks noGrp="1"/>
          </p:cNvSpPr>
          <p:nvPr>
            <p:ph idx="1"/>
          </p:nvPr>
        </p:nvSpPr>
        <p:spPr/>
        <p:txBody>
          <a:bodyPr/>
          <a:lstStyle/>
          <a:p>
            <a:r>
              <a:rPr lang="tr-TR" dirty="0" smtClean="0"/>
              <a:t>GANNT şeması </a:t>
            </a:r>
            <a:r>
              <a:rPr lang="tr-TR" dirty="0" err="1" smtClean="0"/>
              <a:t>Gannt</a:t>
            </a:r>
            <a:r>
              <a:rPr lang="tr-TR" dirty="0" smtClean="0"/>
              <a:t> diyagramı, Henry </a:t>
            </a:r>
            <a:r>
              <a:rPr lang="tr-TR" dirty="0" err="1" smtClean="0"/>
              <a:t>Gannt</a:t>
            </a:r>
            <a:r>
              <a:rPr lang="tr-TR" dirty="0" smtClean="0"/>
              <a:t> (1861-1919) tarafından geliştirilmiş, faaliyetleri ve zamanı, bar şeklinde gösteren bir çizelgedir.</a:t>
            </a:r>
          </a:p>
          <a:p>
            <a:endParaRPr lang="tr-TR" dirty="0" smtClean="0"/>
          </a:p>
          <a:p>
            <a:r>
              <a:rPr lang="tr-TR" dirty="0" smtClean="0"/>
              <a:t>Hazırlanması ve anlaşılması kolay bir zaman çizelgesidir. özellikle, proje yürütülürken, zamanın ne kadar ilerisinde ya da gerisinde olduğumuzu çok net olarak gösterir. </a:t>
            </a:r>
          </a:p>
          <a:p>
            <a:r>
              <a:rPr lang="tr-TR" dirty="0" smtClean="0"/>
              <a:t>Bir sonraki slaytta örnek bir GANNT zaman çizelgesi görülmektedir</a:t>
            </a:r>
            <a:endParaRPr lang="tr-T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1026" name="Picture 2"/>
          <p:cNvPicPr>
            <a:picLocks noChangeAspect="1" noChangeArrowheads="1"/>
          </p:cNvPicPr>
          <p:nvPr/>
        </p:nvPicPr>
        <p:blipFill>
          <a:blip r:embed="rId2"/>
          <a:srcRect/>
          <a:stretch>
            <a:fillRect/>
          </a:stretch>
        </p:blipFill>
        <p:spPr bwMode="auto">
          <a:xfrm>
            <a:off x="0" y="0"/>
            <a:ext cx="9144000" cy="7318661"/>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ayt Numarası Yer Tutucusu 4"/>
          <p:cNvSpPr>
            <a:spLocks noGrp="1"/>
          </p:cNvSpPr>
          <p:nvPr>
            <p:ph type="sldNum" sz="quarter" idx="11"/>
          </p:nvPr>
        </p:nvSpPr>
        <p:spPr/>
        <p:txBody>
          <a:bodyPr/>
          <a:lstStyle/>
          <a:p>
            <a:fld id="{D52A017B-E69A-4838-AF10-22F0E15B186C}" type="slidenum">
              <a:rPr lang="tr-TR"/>
              <a:pPr/>
              <a:t>26</a:t>
            </a:fld>
            <a:endParaRPr lang="tr-TR"/>
          </a:p>
        </p:txBody>
      </p:sp>
      <p:sp>
        <p:nvSpPr>
          <p:cNvPr id="332802" name="Rectangle 2"/>
          <p:cNvSpPr>
            <a:spLocks noGrp="1" noChangeArrowheads="1"/>
          </p:cNvSpPr>
          <p:nvPr>
            <p:ph type="title"/>
          </p:nvPr>
        </p:nvSpPr>
        <p:spPr>
          <a:xfrm>
            <a:off x="395288" y="188913"/>
            <a:ext cx="7704137" cy="865187"/>
          </a:xfrm>
        </p:spPr>
        <p:txBody>
          <a:bodyPr>
            <a:normAutofit/>
          </a:bodyPr>
          <a:lstStyle/>
          <a:p>
            <a:r>
              <a:rPr lang="tr-TR" dirty="0" smtClean="0"/>
              <a:t>PERT / CPM</a:t>
            </a:r>
            <a:endParaRPr lang="tr-TR" dirty="0"/>
          </a:p>
        </p:txBody>
      </p:sp>
      <p:sp>
        <p:nvSpPr>
          <p:cNvPr id="332803" name="AutoShape 3"/>
          <p:cNvSpPr>
            <a:spLocks noGrp="1" noChangeAspect="1" noChangeArrowheads="1"/>
          </p:cNvSpPr>
          <p:nvPr>
            <p:ph type="body" idx="1"/>
          </p:nvPr>
        </p:nvSpPr>
        <p:spPr>
          <a:xfrm>
            <a:off x="323850" y="981075"/>
            <a:ext cx="8351838" cy="3600450"/>
          </a:xfrm>
        </p:spPr>
        <p:txBody>
          <a:bodyPr>
            <a:normAutofit/>
          </a:bodyPr>
          <a:lstStyle/>
          <a:p>
            <a:pPr>
              <a:lnSpc>
                <a:spcPct val="90000"/>
              </a:lnSpc>
            </a:pPr>
            <a:r>
              <a:rPr lang="tr-TR" sz="2000" b="1" i="1" dirty="0" smtClean="0"/>
              <a:t>Kritik </a:t>
            </a:r>
            <a:r>
              <a:rPr lang="tr-TR" sz="2000" b="1" i="1" dirty="0"/>
              <a:t>yol</a:t>
            </a:r>
            <a:r>
              <a:rPr lang="tr-TR" sz="2000" dirty="0"/>
              <a:t>, ağ içindeki, işin tamamlanması için tahmin edilen en uzun süreli yoldur. Bu yol üzerindeki her gecikme sistemin gerçekleştirilmesini erteler.  </a:t>
            </a:r>
          </a:p>
          <a:p>
            <a:pPr>
              <a:lnSpc>
                <a:spcPct val="90000"/>
              </a:lnSpc>
            </a:pPr>
            <a:r>
              <a:rPr lang="tr-TR" sz="2000" dirty="0"/>
              <a:t>CPM/</a:t>
            </a:r>
            <a:r>
              <a:rPr lang="tr-TR" sz="2000" dirty="0" err="1"/>
              <a:t>PERT'te</a:t>
            </a:r>
            <a:r>
              <a:rPr lang="tr-TR" sz="2000" dirty="0"/>
              <a:t> işler oklarla gösterilir ve bir projenin tamamlanması için gereken olası en kısa süre hesaplanır.CPM/PERT özellikle geniş faaliyet ağı olan büyük geliştirme projelerinde yararlı olur.  </a:t>
            </a:r>
          </a:p>
          <a:p>
            <a:pPr>
              <a:lnSpc>
                <a:spcPct val="90000"/>
              </a:lnSpc>
            </a:pPr>
            <a:r>
              <a:rPr lang="tr-TR" sz="2000" b="1" dirty="0"/>
              <a:t>PERT ve CPM tekniklerinin temel farkı; </a:t>
            </a:r>
            <a:br>
              <a:rPr lang="tr-TR" sz="2000" b="1" dirty="0"/>
            </a:br>
            <a:r>
              <a:rPr lang="tr-TR" sz="2000" dirty="0" err="1"/>
              <a:t>PERT'in</a:t>
            </a:r>
            <a:r>
              <a:rPr lang="tr-TR" sz="2000" dirty="0"/>
              <a:t> her faaliyet için tahmini süreler belirlemesine karşın, CPM tekniğinin faaliyet sürelerini kesin olarak kabul etmesidir. </a:t>
            </a:r>
            <a:br>
              <a:rPr lang="tr-TR" sz="2000" dirty="0"/>
            </a:br>
            <a:endParaRPr lang="tr-TR" sz="2000" dirty="0"/>
          </a:p>
        </p:txBody>
      </p:sp>
      <p:pic>
        <p:nvPicPr>
          <p:cNvPr id="332805" name="Picture 5"/>
          <p:cNvPicPr>
            <a:picLocks noChangeAspect="1" noChangeArrowheads="1"/>
          </p:cNvPicPr>
          <p:nvPr/>
        </p:nvPicPr>
        <p:blipFill>
          <a:blip r:embed="rId2"/>
          <a:srcRect/>
          <a:stretch>
            <a:fillRect/>
          </a:stretch>
        </p:blipFill>
        <p:spPr bwMode="auto">
          <a:xfrm>
            <a:off x="1546225" y="5003800"/>
            <a:ext cx="4824413" cy="1854200"/>
          </a:xfrm>
          <a:prstGeom prst="rect">
            <a:avLst/>
          </a:prstGeom>
          <a:noFill/>
          <a:ln w="9525">
            <a:noFill/>
            <a:miter lim="800000"/>
            <a:headEnd/>
            <a:tailEnd/>
          </a:ln>
          <a:effectLst/>
        </p:spPr>
      </p:pic>
      <p:sp>
        <p:nvSpPr>
          <p:cNvPr id="332806" name="Text Box 6"/>
          <p:cNvSpPr txBox="1">
            <a:spLocks noChangeArrowheads="1"/>
          </p:cNvSpPr>
          <p:nvPr/>
        </p:nvSpPr>
        <p:spPr bwMode="auto">
          <a:xfrm>
            <a:off x="4138613" y="4854575"/>
            <a:ext cx="1800225" cy="396875"/>
          </a:xfrm>
          <a:prstGeom prst="rect">
            <a:avLst/>
          </a:prstGeom>
          <a:solidFill>
            <a:schemeClr val="bg1"/>
          </a:solidFill>
          <a:ln w="9525">
            <a:noFill/>
            <a:miter lim="800000"/>
            <a:headEnd/>
            <a:tailEnd/>
          </a:ln>
          <a:effectLst/>
        </p:spPr>
        <p:txBody>
          <a:bodyPr>
            <a:spAutoFit/>
          </a:bodyPr>
          <a:lstStyle/>
          <a:p>
            <a:pPr>
              <a:spcBef>
                <a:spcPct val="50000"/>
              </a:spcBef>
            </a:pPr>
            <a:r>
              <a:rPr lang="tr-TR"/>
              <a:t>9 hafta</a:t>
            </a:r>
          </a:p>
        </p:txBody>
      </p:sp>
      <p:sp>
        <p:nvSpPr>
          <p:cNvPr id="332807" name="Text Box 7"/>
          <p:cNvSpPr txBox="1">
            <a:spLocks noChangeArrowheads="1"/>
          </p:cNvSpPr>
          <p:nvPr/>
        </p:nvSpPr>
        <p:spPr bwMode="auto">
          <a:xfrm>
            <a:off x="3059113" y="6223000"/>
            <a:ext cx="1800225" cy="396875"/>
          </a:xfrm>
          <a:prstGeom prst="rect">
            <a:avLst/>
          </a:prstGeom>
          <a:solidFill>
            <a:schemeClr val="bg1"/>
          </a:solidFill>
          <a:ln w="9525">
            <a:noFill/>
            <a:miter lim="800000"/>
            <a:headEnd/>
            <a:tailEnd/>
          </a:ln>
          <a:effectLst/>
        </p:spPr>
        <p:txBody>
          <a:bodyPr>
            <a:spAutoFit/>
          </a:bodyPr>
          <a:lstStyle/>
          <a:p>
            <a:pPr>
              <a:spcBef>
                <a:spcPct val="50000"/>
              </a:spcBef>
            </a:pPr>
            <a:r>
              <a:rPr lang="tr-TR"/>
              <a:t>3 hafta</a:t>
            </a:r>
          </a:p>
        </p:txBody>
      </p:sp>
      <p:sp>
        <p:nvSpPr>
          <p:cNvPr id="332808" name="Text Box 8"/>
          <p:cNvSpPr txBox="1">
            <a:spLocks noChangeArrowheads="1"/>
          </p:cNvSpPr>
          <p:nvPr/>
        </p:nvSpPr>
        <p:spPr bwMode="auto">
          <a:xfrm>
            <a:off x="2627313" y="4638675"/>
            <a:ext cx="1368425" cy="396875"/>
          </a:xfrm>
          <a:prstGeom prst="rect">
            <a:avLst/>
          </a:prstGeom>
          <a:solidFill>
            <a:schemeClr val="bg1"/>
          </a:solidFill>
          <a:ln w="9525">
            <a:noFill/>
            <a:miter lim="800000"/>
            <a:headEnd/>
            <a:tailEnd/>
          </a:ln>
          <a:effectLst/>
        </p:spPr>
        <p:txBody>
          <a:bodyPr>
            <a:spAutoFit/>
          </a:bodyPr>
          <a:lstStyle/>
          <a:p>
            <a:pPr>
              <a:spcBef>
                <a:spcPct val="50000"/>
              </a:spcBef>
            </a:pPr>
            <a:r>
              <a:rPr lang="tr-TR"/>
              <a:t>3 hafta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PROJE KAYNAKLARI </a:t>
            </a:r>
            <a:endParaRPr lang="tr-TR" dirty="0"/>
          </a:p>
        </p:txBody>
      </p:sp>
      <p:sp>
        <p:nvSpPr>
          <p:cNvPr id="3" name="İçerik Yer Tutucusu 2"/>
          <p:cNvSpPr>
            <a:spLocks noGrp="1"/>
          </p:cNvSpPr>
          <p:nvPr>
            <p:ph idx="1"/>
          </p:nvPr>
        </p:nvSpPr>
        <p:spPr>
          <a:xfrm>
            <a:off x="357158" y="1285860"/>
            <a:ext cx="8329642" cy="5038740"/>
          </a:xfrm>
        </p:spPr>
        <p:txBody>
          <a:bodyPr/>
          <a:lstStyle/>
          <a:p>
            <a:r>
              <a:rPr lang="tr-TR" dirty="0" smtClean="0"/>
              <a:t>Bir yazılım projesi planlanırken, projede kullanılacak kaynaklar dikkatlice ele alınmalıdır. Proje kaynakları yandaki gibi üç başlıkta ele alınabilir. Planlama, bu kaynakların tanımlarını yapar ve zaman kullanımı, görev süreleri, edinilme zamanlarını planlar. </a:t>
            </a:r>
          </a:p>
          <a:p>
            <a:endParaRPr lang="tr-TR" dirty="0"/>
          </a:p>
        </p:txBody>
      </p:sp>
      <p:pic>
        <p:nvPicPr>
          <p:cNvPr id="48130" name="Picture 2"/>
          <p:cNvPicPr>
            <a:picLocks noChangeAspect="1" noChangeArrowheads="1"/>
          </p:cNvPicPr>
          <p:nvPr/>
        </p:nvPicPr>
        <p:blipFill>
          <a:blip r:embed="rId2"/>
          <a:srcRect/>
          <a:stretch>
            <a:fillRect/>
          </a:stretch>
        </p:blipFill>
        <p:spPr bwMode="auto">
          <a:xfrm>
            <a:off x="1700213" y="3471863"/>
            <a:ext cx="3481846" cy="2957533"/>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b="1" dirty="0" smtClean="0"/>
              <a:t>Yazılım Kaynakları </a:t>
            </a:r>
            <a:endParaRPr lang="tr-TR" dirty="0"/>
          </a:p>
        </p:txBody>
      </p:sp>
      <p:sp>
        <p:nvSpPr>
          <p:cNvPr id="3" name="İçerik Yer Tutucusu 2"/>
          <p:cNvSpPr>
            <a:spLocks noGrp="1"/>
          </p:cNvSpPr>
          <p:nvPr>
            <p:ph idx="1"/>
          </p:nvPr>
        </p:nvSpPr>
        <p:spPr/>
        <p:txBody>
          <a:bodyPr/>
          <a:lstStyle/>
          <a:p>
            <a:r>
              <a:rPr lang="tr-TR" dirty="0" smtClean="0"/>
              <a:t>Günümüzde, yazılım projelerinin geliştirilmesinde kullanılan araç ve yöntemler büyük ölçekte otomatik hale getirilmiş ve bilgisayar destekli olarak kullanılmaktadır. </a:t>
            </a:r>
          </a:p>
          <a:p>
            <a:r>
              <a:rPr lang="tr-TR" dirty="0" smtClean="0"/>
              <a:t>Bilgisayar destekli bu araçlar, Bilgisayar Destekli Tasarım (BDT) ya da Bilgisayar Destekli Mühendislik (BDM-CASE) araçları olarak bilinmektedir. (</a:t>
            </a:r>
            <a:r>
              <a:rPr lang="tr-TR" dirty="0" err="1" smtClean="0"/>
              <a:t>Select</a:t>
            </a:r>
            <a:r>
              <a:rPr lang="tr-TR" dirty="0" smtClean="0"/>
              <a:t> </a:t>
            </a:r>
            <a:r>
              <a:rPr lang="tr-TR" dirty="0" err="1" smtClean="0"/>
              <a:t>Solution</a:t>
            </a:r>
            <a:r>
              <a:rPr lang="tr-TR" dirty="0" smtClean="0"/>
              <a:t> </a:t>
            </a:r>
            <a:r>
              <a:rPr lang="tr-TR" dirty="0" err="1" smtClean="0"/>
              <a:t>Factory</a:t>
            </a:r>
            <a:r>
              <a:rPr lang="tr-TR" dirty="0" smtClean="0"/>
              <a:t>, </a:t>
            </a:r>
            <a:r>
              <a:rPr lang="tr-TR" dirty="0" err="1" smtClean="0"/>
              <a:t>Visible</a:t>
            </a:r>
            <a:r>
              <a:rPr lang="tr-TR" dirty="0" smtClean="0"/>
              <a:t> </a:t>
            </a:r>
            <a:r>
              <a:rPr lang="tr-TR" dirty="0" err="1" smtClean="0"/>
              <a:t>Analiyst</a:t>
            </a:r>
            <a:r>
              <a:rPr lang="tr-TR" dirty="0" smtClean="0"/>
              <a:t>, </a:t>
            </a:r>
            <a:r>
              <a:rPr lang="tr-TR" dirty="0" err="1" smtClean="0"/>
              <a:t>Silverrun</a:t>
            </a:r>
            <a:r>
              <a:rPr lang="tr-TR" dirty="0" smtClean="0"/>
              <a:t>, </a:t>
            </a:r>
            <a:r>
              <a:rPr lang="tr-TR" dirty="0" err="1" smtClean="0"/>
              <a:t>Dataworks</a:t>
            </a:r>
            <a:r>
              <a:rPr lang="tr-TR" dirty="0" smtClean="0"/>
              <a:t>, IBM </a:t>
            </a:r>
            <a:r>
              <a:rPr lang="tr-TR" dirty="0" err="1" smtClean="0"/>
              <a:t>Rational</a:t>
            </a:r>
            <a:r>
              <a:rPr lang="tr-TR" dirty="0" smtClean="0"/>
              <a:t>, FED-CASE)</a:t>
            </a:r>
          </a:p>
          <a:p>
            <a:endParaRPr lang="tr-T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smtClean="0"/>
              <a:t>Yazılım Kaynakları </a:t>
            </a:r>
            <a:endParaRPr lang="tr-TR" dirty="0"/>
          </a:p>
        </p:txBody>
      </p:sp>
      <p:sp>
        <p:nvSpPr>
          <p:cNvPr id="3" name="İçerik Yer Tutucusu 2"/>
          <p:cNvSpPr>
            <a:spLocks noGrp="1"/>
          </p:cNvSpPr>
          <p:nvPr>
            <p:ph idx="1"/>
          </p:nvPr>
        </p:nvSpPr>
        <p:spPr/>
        <p:txBody>
          <a:bodyPr>
            <a:normAutofit fontScale="92500" lnSpcReduction="10000"/>
          </a:bodyPr>
          <a:lstStyle/>
          <a:p>
            <a:pPr lvl="0"/>
            <a:r>
              <a:rPr lang="tr-TR" b="1" dirty="0" smtClean="0"/>
              <a:t>İş Sistemleri Planlama Araçları: </a:t>
            </a:r>
            <a:r>
              <a:rPr lang="tr-TR" dirty="0" smtClean="0"/>
              <a:t>İş sistemleri planlama araçları, kurumlardaki iş akış yapısının üst modelinin üretilmesinde kullanılmaktadır. Bilgi akışı, bilgi yapısı, iş birimlerindeki tıkanıklıklar bu araçlar kanalıyla ortaya çıkarılır. </a:t>
            </a:r>
          </a:p>
          <a:p>
            <a:pPr lvl="0"/>
            <a:r>
              <a:rPr lang="tr-TR" b="1" dirty="0" smtClean="0"/>
              <a:t>Proje Yönetim Araçları:</a:t>
            </a:r>
            <a:r>
              <a:rPr lang="tr-TR" dirty="0" smtClean="0"/>
              <a:t> Proje yöneticisi tarafından, projede yapılan işlerin izlenmesi, kaynak ataması, proje iş yapısının üretilmesi, gözlenen değerlerin işlenmesi türündeki işlerin yapılmasını sağlayan araçlardır. </a:t>
            </a:r>
          </a:p>
          <a:p>
            <a:pPr lvl="0"/>
            <a:r>
              <a:rPr lang="tr-TR" b="1" dirty="0" smtClean="0"/>
              <a:t>Çözümleme ve Tasarım Araçları:</a:t>
            </a:r>
            <a:r>
              <a:rPr lang="tr-TR" dirty="0" smtClean="0"/>
              <a:t> Sistem yazılım kullanıcı yordamları, metin düzenleyiciler, derleyiciler, hata ayıklayıcılar, nesne kökenli programlama araçları, görsel programlama platformları türündeki programlama araçları yazılım geliştirmede kullanılması kaçınılmaz araçlardır. </a:t>
            </a:r>
          </a:p>
          <a:p>
            <a:endParaRPr lang="tr-T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smtClean="0"/>
              <a:t>Planlama Aşamasının Önemi</a:t>
            </a:r>
            <a:endParaRPr lang="tr-TR" dirty="0"/>
          </a:p>
        </p:txBody>
      </p:sp>
      <p:sp>
        <p:nvSpPr>
          <p:cNvPr id="3" name="İçerik Yer Tutucusu 2"/>
          <p:cNvSpPr>
            <a:spLocks noGrp="1"/>
          </p:cNvSpPr>
          <p:nvPr>
            <p:ph idx="1"/>
          </p:nvPr>
        </p:nvSpPr>
        <p:spPr/>
        <p:txBody>
          <a:bodyPr>
            <a:normAutofit lnSpcReduction="10000"/>
          </a:bodyPr>
          <a:lstStyle/>
          <a:p>
            <a:r>
              <a:rPr lang="tr-TR" dirty="0" smtClean="0"/>
              <a:t>Bu evrede eldeki projenin neden gerekli olduğu, ne kadar sürede, ne kadar maliyetle tamamlanacağı, yeni sistemin getirilerinin neler olacağı gibi konular ele alınır. </a:t>
            </a:r>
          </a:p>
          <a:p>
            <a:r>
              <a:rPr lang="tr-TR" dirty="0" smtClean="0"/>
              <a:t>Planlama evresinin çeşitli aşamalarında proje onaydan geçer ve planlamanın bitişiyle son bir onay verilerek projenin analiz evresine geçilir. </a:t>
            </a:r>
          </a:p>
          <a:p>
            <a:r>
              <a:rPr lang="tr-TR" dirty="0" smtClean="0"/>
              <a:t>Planlama evresi aynı zamanda projeye devam edilip edilmeyeceğine karar verilen evredir. </a:t>
            </a:r>
          </a:p>
          <a:p>
            <a:r>
              <a:rPr lang="tr-TR" dirty="0" smtClean="0"/>
              <a:t>Bazı projeler bu evrede iptal edilebilir ya da kapsamı daha geniş daha dar hale getirilerek uygulamaya yeni-den konulabilir</a:t>
            </a:r>
            <a:endParaRPr lang="tr-T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smtClean="0"/>
              <a:t>Yazılım Kaynakları </a:t>
            </a:r>
            <a:endParaRPr lang="tr-TR" dirty="0"/>
          </a:p>
        </p:txBody>
      </p:sp>
      <p:sp>
        <p:nvSpPr>
          <p:cNvPr id="3" name="İçerik Yer Tutucusu 2"/>
          <p:cNvSpPr>
            <a:spLocks noGrp="1"/>
          </p:cNvSpPr>
          <p:nvPr>
            <p:ph idx="1"/>
          </p:nvPr>
        </p:nvSpPr>
        <p:spPr/>
        <p:txBody>
          <a:bodyPr>
            <a:normAutofit fontScale="92500" lnSpcReduction="10000"/>
          </a:bodyPr>
          <a:lstStyle/>
          <a:p>
            <a:pPr lvl="0"/>
            <a:r>
              <a:rPr lang="tr-TR" b="1" dirty="0" smtClean="0"/>
              <a:t>Programlama Araçları:</a:t>
            </a:r>
            <a:r>
              <a:rPr lang="tr-TR" dirty="0" smtClean="0"/>
              <a:t> Doğruluk, bilginin hatasız olması ile özdeştir. Büyük bir veri yığınıyla uğraşıldığında, genelde kayıt ve hesaplama hataları ortaya çıkar. Bu gibi durumlarda, doğruluk özelliği daha fazla önem kazanır. </a:t>
            </a:r>
          </a:p>
          <a:p>
            <a:pPr lvl="0"/>
            <a:r>
              <a:rPr lang="tr-TR" b="1" dirty="0" smtClean="0"/>
              <a:t>Sınama Araçları:</a:t>
            </a:r>
            <a:r>
              <a:rPr lang="tr-TR" dirty="0" smtClean="0"/>
              <a:t> Kapsam çözümleyiciler, sınama verisi üreticiler, otomatik sınama yordamları, yazılımın doğrulama ve geçerleme işlemlerinde kullanılmaktadır. </a:t>
            </a:r>
          </a:p>
          <a:p>
            <a:r>
              <a:rPr lang="tr-TR" b="1" dirty="0" err="1" smtClean="0"/>
              <a:t>Prototipleme</a:t>
            </a:r>
            <a:r>
              <a:rPr lang="tr-TR" b="1" dirty="0" smtClean="0"/>
              <a:t> ve Benzetim Araçları:</a:t>
            </a:r>
            <a:r>
              <a:rPr lang="tr-TR" dirty="0" smtClean="0"/>
              <a:t> Bu araçları temel olarak, geliştirmenin erken aşamalarında kullanıcıya, sonuç ürünün çalışması ile ilgili fikir vermek ve yönlendirmek amacıyla  kullanılmaktadır. Basit ekran oluşturma işlevi görevlerinden, gerçek zamanlı sistemler için zaman ve süreç benzetimi (uçak </a:t>
            </a:r>
            <a:r>
              <a:rPr lang="tr-TR" dirty="0" err="1" smtClean="0"/>
              <a:t>simulatörleri</a:t>
            </a:r>
            <a:r>
              <a:rPr lang="tr-TR" dirty="0" smtClean="0"/>
              <a:t> gibi) yapanlara kadar geniş bir yelpazeye yayılmışlardır. </a:t>
            </a:r>
            <a:endParaRPr lang="tr-T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smtClean="0"/>
              <a:t>Yazılım Kaynakları </a:t>
            </a:r>
            <a:endParaRPr lang="tr-TR" dirty="0"/>
          </a:p>
        </p:txBody>
      </p:sp>
      <p:sp>
        <p:nvSpPr>
          <p:cNvPr id="3" name="İçerik Yer Tutucusu 2"/>
          <p:cNvSpPr>
            <a:spLocks noGrp="1"/>
          </p:cNvSpPr>
          <p:nvPr>
            <p:ph idx="1"/>
          </p:nvPr>
        </p:nvSpPr>
        <p:spPr/>
        <p:txBody>
          <a:bodyPr/>
          <a:lstStyle/>
          <a:p>
            <a:pPr lvl="0"/>
            <a:r>
              <a:rPr lang="tr-TR" b="1" dirty="0" smtClean="0"/>
              <a:t>Bakım Araçları:</a:t>
            </a:r>
            <a:r>
              <a:rPr lang="tr-TR" dirty="0" smtClean="0"/>
              <a:t> Program bakımını kolaylaştıran, programın anlaşılmasına yönelik olarak kullanılan tersine mühendislik ya da yeniden mühendislik araçları bakım araçlarına örnek olarak verilebilir. Bu araçlar, verilen bir kaynak kodundan, program  şemalarının üretilmesi, program veri yapısının ortaya çıkarılması gibi işlevleri yerine getirirler. </a:t>
            </a:r>
          </a:p>
          <a:p>
            <a:pPr lvl="0"/>
            <a:r>
              <a:rPr lang="tr-TR" b="1" dirty="0" smtClean="0"/>
              <a:t>Destek Araçları:</a:t>
            </a:r>
            <a:r>
              <a:rPr lang="tr-TR" dirty="0" smtClean="0"/>
              <a:t> İşletim sistemleri, belge işleme sistemleri, ağ yazılımları, elektronik posta ve ortam yönetim araçları, bu araçlara örnek olarak verilebilir. </a:t>
            </a:r>
          </a:p>
          <a:p>
            <a:endParaRPr lang="tr-T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İnsan Kaynakları </a:t>
            </a:r>
            <a:endParaRPr lang="tr-TR" dirty="0"/>
          </a:p>
        </p:txBody>
      </p:sp>
      <p:sp>
        <p:nvSpPr>
          <p:cNvPr id="3" name="İçerik Yer Tutucusu 2"/>
          <p:cNvSpPr>
            <a:spLocks noGrp="1"/>
          </p:cNvSpPr>
          <p:nvPr>
            <p:ph idx="1"/>
          </p:nvPr>
        </p:nvSpPr>
        <p:spPr/>
        <p:txBody>
          <a:bodyPr numCol="2">
            <a:normAutofit fontScale="92500" lnSpcReduction="20000"/>
          </a:bodyPr>
          <a:lstStyle/>
          <a:p>
            <a:r>
              <a:rPr lang="tr-TR" dirty="0" smtClean="0"/>
              <a:t>Bir yazılım projesinde yer alacak kişilerin olası görev tanımları aşağıda verilmektedir: </a:t>
            </a:r>
          </a:p>
          <a:p>
            <a:pPr lvl="0"/>
            <a:r>
              <a:rPr lang="tr-TR" dirty="0" smtClean="0"/>
              <a:t/>
            </a:r>
            <a:br>
              <a:rPr lang="tr-TR" dirty="0" smtClean="0"/>
            </a:br>
            <a:r>
              <a:rPr lang="tr-TR" dirty="0" smtClean="0"/>
              <a:t>Proje Yöneticisi </a:t>
            </a:r>
          </a:p>
          <a:p>
            <a:pPr lvl="0"/>
            <a:r>
              <a:rPr lang="tr-TR" dirty="0" smtClean="0"/>
              <a:t>Kalite Uzmanı</a:t>
            </a:r>
          </a:p>
          <a:p>
            <a:pPr lvl="0"/>
            <a:r>
              <a:rPr lang="tr-TR" dirty="0" smtClean="0"/>
              <a:t>Yazılım Ekip Lideri </a:t>
            </a:r>
          </a:p>
          <a:p>
            <a:pPr lvl="0"/>
            <a:r>
              <a:rPr lang="tr-TR" dirty="0" smtClean="0"/>
              <a:t>Donanım Ekip Lideri</a:t>
            </a:r>
          </a:p>
          <a:p>
            <a:pPr lvl="0"/>
            <a:r>
              <a:rPr lang="tr-TR" dirty="0" smtClean="0"/>
              <a:t>Web Tasarımcısı </a:t>
            </a:r>
          </a:p>
          <a:p>
            <a:pPr lvl="0"/>
            <a:r>
              <a:rPr lang="tr-TR" dirty="0" smtClean="0"/>
              <a:t>Donanım Mühendisi</a:t>
            </a:r>
          </a:p>
          <a:p>
            <a:pPr lvl="0"/>
            <a:r>
              <a:rPr lang="tr-TR" dirty="0" smtClean="0"/>
              <a:t>Proje Sekreteri </a:t>
            </a:r>
          </a:p>
          <a:p>
            <a:pPr lvl="0"/>
            <a:r>
              <a:rPr lang="tr-TR" dirty="0" smtClean="0"/>
              <a:t>Bilgisayar Ağ Uzmanı</a:t>
            </a:r>
          </a:p>
          <a:p>
            <a:pPr lvl="0"/>
            <a:r>
              <a:rPr lang="tr-TR" dirty="0" smtClean="0"/>
              <a:t>Sistem Çözümleyici </a:t>
            </a:r>
          </a:p>
          <a:p>
            <a:pPr lvl="0"/>
            <a:r>
              <a:rPr lang="tr-TR" dirty="0" smtClean="0"/>
              <a:t>Yazılım Destek Elemanı</a:t>
            </a:r>
          </a:p>
          <a:p>
            <a:pPr lvl="0"/>
            <a:r>
              <a:rPr lang="tr-TR" dirty="0" smtClean="0"/>
              <a:t>Sistem Tasarımcı </a:t>
            </a:r>
          </a:p>
          <a:p>
            <a:pPr lvl="0"/>
            <a:r>
              <a:rPr lang="tr-TR" dirty="0" smtClean="0"/>
              <a:t>Donanım Destek Elemanı</a:t>
            </a:r>
          </a:p>
          <a:p>
            <a:pPr lvl="0"/>
            <a:r>
              <a:rPr lang="tr-TR" dirty="0" smtClean="0"/>
              <a:t>Programcı </a:t>
            </a:r>
          </a:p>
          <a:p>
            <a:pPr lvl="0"/>
            <a:r>
              <a:rPr lang="tr-TR" dirty="0" smtClean="0"/>
              <a:t>Eğitim Ekip Lideri</a:t>
            </a:r>
          </a:p>
          <a:p>
            <a:pPr lvl="0"/>
            <a:r>
              <a:rPr lang="tr-TR" dirty="0" smtClean="0"/>
              <a:t>Sistem Yöneticisi </a:t>
            </a:r>
          </a:p>
          <a:p>
            <a:pPr lvl="0"/>
            <a:r>
              <a:rPr lang="tr-TR" dirty="0" smtClean="0"/>
              <a:t>Eğitmen</a:t>
            </a:r>
          </a:p>
          <a:p>
            <a:pPr lvl="0"/>
            <a:r>
              <a:rPr lang="tr-TR" dirty="0" smtClean="0"/>
              <a:t>Veri Tabanı Yöneticisi </a:t>
            </a:r>
          </a:p>
          <a:p>
            <a:pPr lvl="0"/>
            <a:r>
              <a:rPr lang="tr-TR" dirty="0" smtClean="0"/>
              <a:t>Denetleyici</a:t>
            </a:r>
          </a:p>
          <a:p>
            <a:pPr lvl="0"/>
            <a:r>
              <a:rPr lang="tr-TR" dirty="0" smtClean="0"/>
              <a:t>Kalite Sağlama Yöneticisi </a:t>
            </a:r>
          </a:p>
          <a:p>
            <a:pPr lvl="0"/>
            <a:r>
              <a:rPr lang="tr-TR" dirty="0" smtClean="0"/>
              <a:t>Çağrı Merkezi Elemanı </a:t>
            </a:r>
          </a:p>
          <a:p>
            <a:r>
              <a:rPr lang="tr-TR" dirty="0" smtClean="0"/>
              <a:t/>
            </a:r>
            <a:br>
              <a:rPr lang="tr-TR" dirty="0" smtClean="0"/>
            </a:br>
            <a:endParaRPr lang="tr-T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Donanım Kaynakları </a:t>
            </a:r>
            <a:endParaRPr lang="tr-TR" dirty="0"/>
          </a:p>
        </p:txBody>
      </p:sp>
      <p:sp>
        <p:nvSpPr>
          <p:cNvPr id="3" name="İçerik Yer Tutucusu 2"/>
          <p:cNvSpPr>
            <a:spLocks noGrp="1"/>
          </p:cNvSpPr>
          <p:nvPr>
            <p:ph idx="1"/>
          </p:nvPr>
        </p:nvSpPr>
        <p:spPr/>
        <p:txBody>
          <a:bodyPr/>
          <a:lstStyle/>
          <a:p>
            <a:r>
              <a:rPr lang="tr-TR" dirty="0" smtClean="0"/>
              <a:t>Günümüzde donanım sistemleri giderek açık sistem mimarisine dönüşmektedir. Geçmişteki marka bağımlılığı giderek ortadan kalkmaktadır. Yazılım projelerinde kullanılacak donanım kaynakları aşağıdaki gibi sınıflandırılabilir. </a:t>
            </a:r>
          </a:p>
          <a:p>
            <a:endParaRPr lang="tr-TR" dirty="0"/>
          </a:p>
        </p:txBody>
      </p:sp>
      <p:pic>
        <p:nvPicPr>
          <p:cNvPr id="55298" name="Picture 2"/>
          <p:cNvPicPr>
            <a:picLocks noChangeAspect="1" noChangeArrowheads="1"/>
          </p:cNvPicPr>
          <p:nvPr/>
        </p:nvPicPr>
        <p:blipFill>
          <a:blip r:embed="rId2"/>
          <a:srcRect/>
          <a:stretch>
            <a:fillRect/>
          </a:stretch>
        </p:blipFill>
        <p:spPr bwMode="auto">
          <a:xfrm>
            <a:off x="1785918" y="3786190"/>
            <a:ext cx="3540125" cy="2371725"/>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Planlama Aşamasında Yapılacak İşlemler</a:t>
            </a:r>
            <a:endParaRPr lang="tr-TR" dirty="0"/>
          </a:p>
        </p:txBody>
      </p:sp>
      <p:sp>
        <p:nvSpPr>
          <p:cNvPr id="3" name="İçerik Yer Tutucusu 2"/>
          <p:cNvSpPr>
            <a:spLocks noGrp="1"/>
          </p:cNvSpPr>
          <p:nvPr>
            <p:ph idx="1"/>
          </p:nvPr>
        </p:nvSpPr>
        <p:spPr/>
        <p:txBody>
          <a:bodyPr/>
          <a:lstStyle/>
          <a:p>
            <a:r>
              <a:rPr lang="tr-TR" dirty="0" smtClean="0"/>
              <a:t>Problemin Tanımlanması </a:t>
            </a:r>
          </a:p>
          <a:p>
            <a:r>
              <a:rPr lang="tr-TR" dirty="0" smtClean="0"/>
              <a:t> Fizibilite Raporlarının Hazırlanması </a:t>
            </a:r>
          </a:p>
          <a:p>
            <a:r>
              <a:rPr lang="tr-TR" dirty="0" smtClean="0"/>
              <a:t>Proje Zaman Çizelgesinin Hazırlanması   </a:t>
            </a:r>
          </a:p>
          <a:p>
            <a:r>
              <a:rPr lang="tr-TR" dirty="0" smtClean="0"/>
              <a:t> Projede Çalışacak Personelin Zamana Bağlı Olarak Belirlemesi</a:t>
            </a:r>
          </a:p>
          <a:p>
            <a:r>
              <a:rPr lang="tr-TR" dirty="0" smtClean="0"/>
              <a:t>Proje kaynaklarının tanımlanması</a:t>
            </a:r>
          </a:p>
          <a:p>
            <a:r>
              <a:rPr lang="tr-TR" dirty="0" smtClean="0"/>
              <a:t>Projenin Başlatılması</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smtClean="0"/>
              <a:t>Problemin Tanımlanması</a:t>
            </a:r>
            <a:endParaRPr lang="tr-TR" dirty="0"/>
          </a:p>
        </p:txBody>
      </p:sp>
      <p:sp>
        <p:nvSpPr>
          <p:cNvPr id="3" name="İçerik Yer Tutucusu 2"/>
          <p:cNvSpPr>
            <a:spLocks noGrp="1"/>
          </p:cNvSpPr>
          <p:nvPr>
            <p:ph idx="1"/>
          </p:nvPr>
        </p:nvSpPr>
        <p:spPr/>
        <p:txBody>
          <a:bodyPr/>
          <a:lstStyle/>
          <a:p>
            <a:r>
              <a:rPr lang="tr-TR" dirty="0" smtClean="0"/>
              <a:t>Problemin tanımlanması aşamasında, </a:t>
            </a:r>
            <a:r>
              <a:rPr lang="tr-TR" b="1" dirty="0" smtClean="0"/>
              <a:t>yeni bir sistem geliştirmenin nedenleri tartışılır. </a:t>
            </a:r>
          </a:p>
          <a:p>
            <a:r>
              <a:rPr lang="tr-TR" dirty="0" smtClean="0"/>
              <a:t>Gerçekten böyle yeni bir sisteme gereksinim var mı?</a:t>
            </a:r>
          </a:p>
          <a:p>
            <a:r>
              <a:rPr lang="tr-TR" dirty="0" smtClean="0"/>
              <a:t>Eğer varsa, bunun nedenleri nelerdir. </a:t>
            </a:r>
          </a:p>
          <a:p>
            <a:r>
              <a:rPr lang="tr-TR" dirty="0" smtClean="0"/>
              <a:t>Proje Yönetim Kurulu ve sistem analistlerin birlikte yapacağı bir toplantıyla sistemin gerekliliği tartışılır.</a:t>
            </a:r>
          </a:p>
          <a:p>
            <a:r>
              <a:rPr lang="tr-TR" dirty="0" smtClean="0"/>
              <a:t>Problemin tanımlanması aşamasında yapılacak bir diğer iş, yeni sistemin yararlarını, amaçlarını ve kapasitesini sıralamaktır</a:t>
            </a:r>
            <a:endParaRPr lang="tr-T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ÖRNEK(Mobil hastane bilişim sistemi problemin tanımlanması. </a:t>
            </a:r>
            <a:endParaRPr lang="tr-TR" dirty="0"/>
          </a:p>
        </p:txBody>
      </p:sp>
      <p:sp>
        <p:nvSpPr>
          <p:cNvPr id="3" name="İçerik Yer Tutucusu 2"/>
          <p:cNvSpPr>
            <a:spLocks noGrp="1"/>
          </p:cNvSpPr>
          <p:nvPr>
            <p:ph idx="1"/>
          </p:nvPr>
        </p:nvSpPr>
        <p:spPr/>
        <p:txBody>
          <a:bodyPr>
            <a:normAutofit fontScale="92500" lnSpcReduction="20000"/>
          </a:bodyPr>
          <a:lstStyle/>
          <a:p>
            <a:r>
              <a:rPr lang="tr-TR" dirty="0" smtClean="0"/>
              <a:t>Gelişen teknolojiyle birlikte sağlık alanında yapılan yeniliklerde ve rakipleri içerisinde elektronik ortama geçiş alanında geri kalınmıştır. </a:t>
            </a:r>
          </a:p>
          <a:p>
            <a:r>
              <a:rPr lang="tr-TR" dirty="0" smtClean="0"/>
              <a:t>Randevu sistemi yetersiz kalmıştır. Hastanemiz, hastalara ulaşma konusunda geleneksel yolları kullanmaya devam etmektedir.</a:t>
            </a:r>
          </a:p>
          <a:p>
            <a:r>
              <a:rPr lang="tr-TR" dirty="0" smtClean="0"/>
              <a:t>Yapılan hasta anketleri olumsuz sonuçlar göstermektedir Hasta takibi konusunda var olan sistemin kayda değer ve hastaneyi rahatlatıcı bir faydası bulunmamaktadır. </a:t>
            </a:r>
          </a:p>
          <a:p>
            <a:r>
              <a:rPr lang="tr-TR" dirty="0" smtClean="0"/>
              <a:t>Sistem mobil teknolojiyi desteklemekte fakat kullanılmamaktadır</a:t>
            </a:r>
          </a:p>
          <a:p>
            <a:r>
              <a:rPr lang="tr-TR" dirty="0" smtClean="0"/>
              <a:t>Gerçekleştirilecek olan mobil hastane projesi ile müşteri memnuniyetinin arttırılması, </a:t>
            </a:r>
            <a:r>
              <a:rPr lang="tr-TR" b="1" dirty="0" smtClean="0"/>
              <a:t>yıllar içinde kar oranlarında gözle görülür artış olması ve rekabet alanında avantaj kazanılması hedeflenmektedir.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Mobil hastane projesi için hedeflenenler </a:t>
            </a:r>
            <a:endParaRPr lang="tr-TR" dirty="0"/>
          </a:p>
        </p:txBody>
      </p:sp>
      <p:sp>
        <p:nvSpPr>
          <p:cNvPr id="3" name="İçerik Yer Tutucusu 2"/>
          <p:cNvSpPr>
            <a:spLocks noGrp="1"/>
          </p:cNvSpPr>
          <p:nvPr>
            <p:ph idx="1"/>
          </p:nvPr>
        </p:nvSpPr>
        <p:spPr/>
        <p:txBody>
          <a:bodyPr>
            <a:normAutofit fontScale="85000" lnSpcReduction="20000"/>
          </a:bodyPr>
          <a:lstStyle/>
          <a:p>
            <a:r>
              <a:rPr lang="tr-TR" dirty="0" smtClean="0"/>
              <a:t>Hasta için kolay, hızlı ve zahmetsiz randevu alabilme olanakları sunulacaktır, gereksiz zaman kaybı önlenecek ve hastanemiz mevcut rakiplerimize karşı avantaj sağlayacaktır. </a:t>
            </a:r>
          </a:p>
          <a:p>
            <a:r>
              <a:rPr lang="tr-TR" dirty="0" smtClean="0"/>
              <a:t>Hasta takibi kolaylaşacak. kontrolleri, ilaç kullanımı konusundaki aksaklıklar ortadan kalkacak, bu da hastanın güvenini kazanmamızı sağlayacaktır. .</a:t>
            </a:r>
          </a:p>
          <a:p>
            <a:r>
              <a:rPr lang="tr-TR" dirty="0" err="1" smtClean="0"/>
              <a:t>Yenidoğan</a:t>
            </a:r>
            <a:r>
              <a:rPr lang="tr-TR" dirty="0" smtClean="0"/>
              <a:t>  ünitesi için yapılan sistem sayesinde, hastanemizde doğan bebeklerin aşı zamanları kısa mesaj yoluyla ebeveynlere hatırlatılacak ve doğumdan itibaren takibi sürdürülecek. </a:t>
            </a:r>
          </a:p>
          <a:p>
            <a:r>
              <a:rPr lang="tr-TR" dirty="0" smtClean="0"/>
              <a:t>Böylece hastanemizde doğan bebeklerin her türlü hastalığı hastane tarafından kaydedilecektir.</a:t>
            </a:r>
          </a:p>
          <a:p>
            <a:r>
              <a:rPr lang="tr-TR" dirty="0" smtClean="0"/>
              <a:t>Randevu almış olan hastalar hastaneye girmeleri ile kısa mesaj yoluyla doğru kata ve odaya yönelmeleri için bilgilendirilecekler, böylece hasta memnuniyeti için önemli bir adım atılmış olacaktır. </a:t>
            </a:r>
          </a:p>
          <a:p>
            <a:r>
              <a:rPr lang="tr-TR" dirty="0" smtClean="0"/>
              <a:t>Her hafta kayıtlı hastalara bilgilendirme mesajları gönderilecek, böylece müşteri memnuniyeti sağlanacaktır</a:t>
            </a:r>
            <a:endParaRPr lang="tr-T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smtClean="0"/>
              <a:t>Yapılabilirlik (Fizibilite) Raporlarının Hazırlanması</a:t>
            </a:r>
            <a:r>
              <a:rPr lang="tr-TR" dirty="0" smtClean="0"/>
              <a:t> </a:t>
            </a:r>
            <a:endParaRPr lang="tr-TR" dirty="0"/>
          </a:p>
        </p:txBody>
      </p:sp>
      <p:sp>
        <p:nvSpPr>
          <p:cNvPr id="3" name="İçerik Yer Tutucusu 2"/>
          <p:cNvSpPr>
            <a:spLocks noGrp="1"/>
          </p:cNvSpPr>
          <p:nvPr>
            <p:ph idx="1"/>
          </p:nvPr>
        </p:nvSpPr>
        <p:spPr/>
        <p:txBody>
          <a:bodyPr>
            <a:normAutofit lnSpcReduction="10000"/>
          </a:bodyPr>
          <a:lstStyle/>
          <a:p>
            <a:r>
              <a:rPr lang="tr-TR" dirty="0" smtClean="0"/>
              <a:t>Fizibilite bir işin yapılmasından elde edilecek yararın o işin yapılması için harcanacak giderleri karşılayıp karşılamayacağının hesaplanmasıdır. </a:t>
            </a:r>
          </a:p>
          <a:p>
            <a:r>
              <a:rPr lang="tr-TR" dirty="0" smtClean="0"/>
              <a:t>Fizibilite, yani olabilirlik ya da yapılabilirlik denince akla ilk gelen parayı ilgilendiren finansal fizibilitedir</a:t>
            </a:r>
          </a:p>
          <a:p>
            <a:r>
              <a:rPr lang="tr-TR" dirty="0" smtClean="0"/>
              <a:t> Ancak, finansal fizibilitenin yanı sıra farklı fizibiliteler de vardır. </a:t>
            </a:r>
          </a:p>
          <a:p>
            <a:r>
              <a:rPr lang="tr-TR" dirty="0" smtClean="0"/>
              <a:t>Bir bilişim projesi yürütülürken maliyet tabii ki önemlidir ancak, bilişim projesi insanlar için yapılmakta ve insanlar tarafından kullanılacağı için insan faktörünü inceleyen, toplum yapısını inceleyen fizibiliteler de hazırlanmalıdır</a:t>
            </a:r>
            <a:endParaRPr lang="tr-T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smtClean="0"/>
              <a:t>Yapılabilirlik (Fizibilite) Raporlarının Hazırlanması</a:t>
            </a:r>
            <a:r>
              <a:rPr lang="tr-TR" dirty="0" smtClean="0"/>
              <a:t> </a:t>
            </a:r>
            <a:endParaRPr lang="tr-TR" dirty="0"/>
          </a:p>
        </p:txBody>
      </p:sp>
      <p:sp>
        <p:nvSpPr>
          <p:cNvPr id="3" name="İçerik Yer Tutucusu 2"/>
          <p:cNvSpPr>
            <a:spLocks noGrp="1"/>
          </p:cNvSpPr>
          <p:nvPr>
            <p:ph idx="1"/>
          </p:nvPr>
        </p:nvSpPr>
        <p:spPr/>
        <p:txBody>
          <a:bodyPr/>
          <a:lstStyle/>
          <a:p>
            <a:r>
              <a:rPr lang="tr-TR" dirty="0" smtClean="0"/>
              <a:t>Bilişim sistemlerinin kurulumu için hazırlanması gereken fizibiliteler şunlardır: </a:t>
            </a:r>
          </a:p>
          <a:p>
            <a:r>
              <a:rPr lang="tr-TR" dirty="0" smtClean="0"/>
              <a:t>1. Kurumsal ve Kültürel Fizibilite</a:t>
            </a:r>
          </a:p>
          <a:p>
            <a:r>
              <a:rPr lang="tr-TR" dirty="0" smtClean="0"/>
              <a:t> 2. Teknolojik Kaynak Fizibilitesi </a:t>
            </a:r>
          </a:p>
          <a:p>
            <a:r>
              <a:rPr lang="tr-TR" dirty="0" smtClean="0"/>
              <a:t>3. Yasal Fizibilite </a:t>
            </a:r>
          </a:p>
          <a:p>
            <a:r>
              <a:rPr lang="tr-TR" dirty="0" smtClean="0"/>
              <a:t>4. Finansal Fizibilite</a:t>
            </a:r>
          </a:p>
          <a:p>
            <a:r>
              <a:rPr lang="tr-TR" dirty="0" smtClean="0"/>
              <a:t> 5. Zaman Fizibilitesi</a:t>
            </a:r>
            <a:endParaRPr lang="tr-T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895</TotalTime>
  <Words>1927</Words>
  <Application>Microsoft Office PowerPoint</Application>
  <PresentationFormat>Ekran Gösterisi (4:3)</PresentationFormat>
  <Paragraphs>178</Paragraphs>
  <Slides>34</Slides>
  <Notes>0</Notes>
  <HiddenSlides>0</HiddenSlides>
  <MMClips>0</MMClips>
  <ScaleCrop>false</ScaleCrop>
  <HeadingPairs>
    <vt:vector size="4" baseType="variant">
      <vt:variant>
        <vt:lpstr>Tema</vt:lpstr>
      </vt:variant>
      <vt:variant>
        <vt:i4>1</vt:i4>
      </vt:variant>
      <vt:variant>
        <vt:lpstr>Slayt Başlıkları</vt:lpstr>
      </vt:variant>
      <vt:variant>
        <vt:i4>34</vt:i4>
      </vt:variant>
    </vt:vector>
  </HeadingPairs>
  <TitlesOfParts>
    <vt:vector size="35" baseType="lpstr">
      <vt:lpstr>Akış</vt:lpstr>
      <vt:lpstr>PLANLAMA</vt:lpstr>
      <vt:lpstr>PLANLAMA</vt:lpstr>
      <vt:lpstr>Planlama Aşamasının Önemi</vt:lpstr>
      <vt:lpstr>Planlama Aşamasında Yapılacak İşlemler</vt:lpstr>
      <vt:lpstr>Problemin Tanımlanması</vt:lpstr>
      <vt:lpstr>ÖRNEK(Mobil hastane bilişim sistemi problemin tanımlanması. </vt:lpstr>
      <vt:lpstr>Mobil hastane projesi için hedeflenenler </vt:lpstr>
      <vt:lpstr>Yapılabilirlik (Fizibilite) Raporlarının Hazırlanması </vt:lpstr>
      <vt:lpstr>Yapılabilirlik (Fizibilite) Raporlarının Hazırlanması </vt:lpstr>
      <vt:lpstr>Kurumsal ve Kültürel Fizibilite</vt:lpstr>
      <vt:lpstr>Teknolojik Fizibilite</vt:lpstr>
      <vt:lpstr>Yasal Fizibilite</vt:lpstr>
      <vt:lpstr>Finansal Fizibilite</vt:lpstr>
      <vt:lpstr>Finansal Fizibilite</vt:lpstr>
      <vt:lpstr>Geliştirme Giderleri</vt:lpstr>
      <vt:lpstr>Sürekli Giderler</vt:lpstr>
      <vt:lpstr>Soyut giderler</vt:lpstr>
      <vt:lpstr>Gelirler</vt:lpstr>
      <vt:lpstr>Gelirler</vt:lpstr>
      <vt:lpstr>Slayt 20</vt:lpstr>
      <vt:lpstr>Zaman Planlaması</vt:lpstr>
      <vt:lpstr>Zaman Planlaması</vt:lpstr>
      <vt:lpstr>Zaman Planlaması</vt:lpstr>
      <vt:lpstr>GANNT şeması</vt:lpstr>
      <vt:lpstr>Slayt 25</vt:lpstr>
      <vt:lpstr>PERT / CPM</vt:lpstr>
      <vt:lpstr>PROJE KAYNAKLARI </vt:lpstr>
      <vt:lpstr>Yazılım Kaynakları </vt:lpstr>
      <vt:lpstr>Yazılım Kaynakları </vt:lpstr>
      <vt:lpstr>Yazılım Kaynakları </vt:lpstr>
      <vt:lpstr>Yazılım Kaynakları </vt:lpstr>
      <vt:lpstr>İnsan Kaynakları </vt:lpstr>
      <vt:lpstr>Donanım Kaynakları </vt:lpstr>
      <vt:lpstr>Slayt 34</vt:lpstr>
    </vt:vector>
  </TitlesOfParts>
  <Company>MARMARA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YAZILIM MÜHENDİSLİĞİ</dc:title>
  <dc:creator>BUKET</dc:creator>
  <cp:lastModifiedBy>A-01</cp:lastModifiedBy>
  <cp:revision>129</cp:revision>
  <dcterms:created xsi:type="dcterms:W3CDTF">2010-03-02T09:19:57Z</dcterms:created>
  <dcterms:modified xsi:type="dcterms:W3CDTF">2013-03-04T10:20:40Z</dcterms:modified>
</cp:coreProperties>
</file>