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4"/>
    <p:restoredTop sz="94673"/>
  </p:normalViewPr>
  <p:slideViewPr>
    <p:cSldViewPr snapToGrid="0">
      <p:cViewPr>
        <p:scale>
          <a:sx n="110" d="100"/>
          <a:sy n="110" d="100"/>
        </p:scale>
        <p:origin x="148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3775-FED3-749B-D950-1F408818E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F2F33-D020-3F04-F9F4-5881E7825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8FAED-9F51-EA29-C861-83415290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705F-1F12-DC48-8B46-72AA9492C986}" type="datetimeFigureOut">
              <a:rPr lang="en-BR" smtClean="0"/>
              <a:t>09/11/24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CEEDF-0D91-C5AF-0E35-7ACC0B71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C5693-D2DF-C961-F3B8-536E3146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3A1C-1BB2-B743-8D41-1B6CAA0AEA8E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2428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81B8-DA5B-B483-4B82-B36E6297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EC72B-8A45-99AC-AD07-94BA4B139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8CB03-A3BA-12F6-0C56-2D1B8F0AC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705F-1F12-DC48-8B46-72AA9492C986}" type="datetimeFigureOut">
              <a:rPr lang="en-BR" smtClean="0"/>
              <a:t>09/11/24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56163-F2A3-71C2-2312-14D53544D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25ACF-6EBC-961C-BBC1-E1C72962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3A1C-1BB2-B743-8D41-1B6CAA0AEA8E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42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41310E-2DF6-770C-9C5F-291C434C2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5A50A-38A8-D745-BBD6-1FE9889E3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5426C-3CC9-B715-683B-B1791200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705F-1F12-DC48-8B46-72AA9492C986}" type="datetimeFigureOut">
              <a:rPr lang="en-BR" smtClean="0"/>
              <a:t>09/11/24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3C8E1-5005-A618-58D3-00E69DF04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F640E-A5CF-4BC7-44E8-BD8D9645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3A1C-1BB2-B743-8D41-1B6CAA0AEA8E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39983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557C3-3B6D-55EE-A141-E701E340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11DC6-0FE1-BD65-ED7C-8739743F4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77313-D26D-82CD-F240-3135BDE58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705F-1F12-DC48-8B46-72AA9492C986}" type="datetimeFigureOut">
              <a:rPr lang="en-BR" smtClean="0"/>
              <a:t>09/11/24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646B0-E4F2-FFC6-9EE7-DAB9EDE6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FF96F-4EDF-6561-D322-2881E074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3A1C-1BB2-B743-8D41-1B6CAA0AEA8E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25302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6E955-EB4E-6608-747C-0EEEC9AF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EC027-F8DC-7A1A-3232-7861EE835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11391-9C5A-9E9A-EFF7-6C32E823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705F-1F12-DC48-8B46-72AA9492C986}" type="datetimeFigureOut">
              <a:rPr lang="en-BR" smtClean="0"/>
              <a:t>09/11/24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66696-E406-0966-3BFA-5C751909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45047-D993-D2BC-6576-98EEB91D6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3A1C-1BB2-B743-8D41-1B6CAA0AEA8E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92394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004C-0F47-0101-E111-BC0457BC4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F294-5285-33BE-7BBD-994B483D8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7C88B-A2EE-B45E-F9B9-7279EF913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6600C-9394-33DC-9E7D-D4ABE5CD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705F-1F12-DC48-8B46-72AA9492C986}" type="datetimeFigureOut">
              <a:rPr lang="en-BR" smtClean="0"/>
              <a:t>09/11/24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70E8E-80E5-5CD5-EEB6-5AA394D80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AF2AD-5AFD-910E-65D8-D06FAC67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3A1C-1BB2-B743-8D41-1B6CAA0AEA8E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69985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DB50-602C-18A9-0DFF-0955BBFB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F43CF-F0B9-9EBA-A3AE-5EA4286E0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A3347-3C4E-CBB9-2316-C74E4DFF6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937FE3-0D50-3C78-4BE5-441C75612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16D043-6B5F-D50A-71AD-938919F7C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E40498-70B5-DB1C-AE77-1F9E5AE2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705F-1F12-DC48-8B46-72AA9492C986}" type="datetimeFigureOut">
              <a:rPr lang="en-BR" smtClean="0"/>
              <a:t>09/11/24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497CE-7AA6-BBDB-749B-1B8628F87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9A244F-07EC-6161-04BF-F024CCA2C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3A1C-1BB2-B743-8D41-1B6CAA0AEA8E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5087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547D-CC55-6F98-619B-B380B3127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F8278-FB0A-A43B-4BAB-7ADAE0ED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705F-1F12-DC48-8B46-72AA9492C986}" type="datetimeFigureOut">
              <a:rPr lang="en-BR" smtClean="0"/>
              <a:t>09/11/24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6828B-663C-890A-EC68-EA6BF22F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B7064-39B5-ABBC-96CD-1D359CA0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3A1C-1BB2-B743-8D41-1B6CAA0AEA8E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4696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C349E-20A0-1495-C8C7-077DE12EE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705F-1F12-DC48-8B46-72AA9492C986}" type="datetimeFigureOut">
              <a:rPr lang="en-BR" smtClean="0"/>
              <a:t>09/11/24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F78F1A-B636-838E-D584-D2C958F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7D323-162F-5A2C-61A4-F92BE470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3A1C-1BB2-B743-8D41-1B6CAA0AEA8E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56896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1E1A-9FF2-718A-714B-77091FC3A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A5810-EF5C-EA08-D1FE-32F1E24DA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0242A-4772-F470-4BE9-FC7D874BE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205C8-DED4-DAAE-B565-EA8D2BAF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705F-1F12-DC48-8B46-72AA9492C986}" type="datetimeFigureOut">
              <a:rPr lang="en-BR" smtClean="0"/>
              <a:t>09/11/24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19C1A-3A80-D51F-CBBC-4626B6F39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F3458-91FF-0C1F-40C3-DBEF469D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3A1C-1BB2-B743-8D41-1B6CAA0AEA8E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4326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C081B-45B7-B283-26BA-8040B54C0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AB41E-D0A5-6627-817C-2B51F0AC6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454F5-D0B7-AE1F-75D2-4CA1FC53F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B3286-F453-5DEA-8528-826EEEBB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705F-1F12-DC48-8B46-72AA9492C986}" type="datetimeFigureOut">
              <a:rPr lang="en-BR" smtClean="0"/>
              <a:t>09/11/24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A4F16-3B24-F20C-F511-62535DBC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18B76-8705-D249-4C12-11772320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3A1C-1BB2-B743-8D41-1B6CAA0AEA8E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38698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748178-6A93-4C2B-3A74-B1F0D2944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9EF80-C92F-CA0B-07E1-32AEE4663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9D9C7-8ABA-F48E-8880-2E9404F05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6E705F-1F12-DC48-8B46-72AA9492C986}" type="datetimeFigureOut">
              <a:rPr lang="en-BR" smtClean="0"/>
              <a:t>09/11/24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D02FF-4394-5761-B8F5-3BF407438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6E3AD-B1C0-9DC8-F11A-BF0E6F50B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183A1C-1BB2-B743-8D41-1B6CAA0AEA8E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15423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61206022-82B2-4BBA-33E6-D0258649647D}"/>
              </a:ext>
            </a:extLst>
          </p:cNvPr>
          <p:cNvSpPr/>
          <p:nvPr/>
        </p:nvSpPr>
        <p:spPr>
          <a:xfrm>
            <a:off x="6892785" y="1354206"/>
            <a:ext cx="1537252" cy="134675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375C22-9CE1-F7F7-A7E4-8E0BC110BCAC}"/>
              </a:ext>
            </a:extLst>
          </p:cNvPr>
          <p:cNvSpPr/>
          <p:nvPr/>
        </p:nvSpPr>
        <p:spPr>
          <a:xfrm>
            <a:off x="3800058" y="1056847"/>
            <a:ext cx="2276061" cy="3925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822C8F-F55B-7274-A71D-61C2E5D88C0E}"/>
              </a:ext>
            </a:extLst>
          </p:cNvPr>
          <p:cNvSpPr/>
          <p:nvPr/>
        </p:nvSpPr>
        <p:spPr>
          <a:xfrm>
            <a:off x="687789" y="1056847"/>
            <a:ext cx="2276061" cy="3925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8EB214-103E-ECFA-D6B7-225A80BCAB09}"/>
              </a:ext>
            </a:extLst>
          </p:cNvPr>
          <p:cNvSpPr/>
          <p:nvPr/>
        </p:nvSpPr>
        <p:spPr>
          <a:xfrm>
            <a:off x="9240588" y="992278"/>
            <a:ext cx="2276061" cy="3925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DE7AC8-4793-991D-513F-E7886BBD8966}"/>
              </a:ext>
            </a:extLst>
          </p:cNvPr>
          <p:cNvSpPr/>
          <p:nvPr/>
        </p:nvSpPr>
        <p:spPr>
          <a:xfrm>
            <a:off x="6468715" y="992278"/>
            <a:ext cx="2276061" cy="3925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3825FB-E389-BD9C-A238-6A15378CC130}"/>
              </a:ext>
            </a:extLst>
          </p:cNvPr>
          <p:cNvSpPr/>
          <p:nvPr/>
        </p:nvSpPr>
        <p:spPr>
          <a:xfrm>
            <a:off x="2387380" y="4235529"/>
            <a:ext cx="437322" cy="38762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44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DEB289-0B03-4BAF-0753-586F89C5490E}"/>
              </a:ext>
            </a:extLst>
          </p:cNvPr>
          <p:cNvSpPr/>
          <p:nvPr/>
        </p:nvSpPr>
        <p:spPr>
          <a:xfrm>
            <a:off x="866693" y="1382998"/>
            <a:ext cx="1878497" cy="447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BR" dirty="0"/>
              <a:t>edicamento 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DD02EC-5D0C-3E12-5A82-156DB6FEF5C1}"/>
              </a:ext>
            </a:extLst>
          </p:cNvPr>
          <p:cNvSpPr/>
          <p:nvPr/>
        </p:nvSpPr>
        <p:spPr>
          <a:xfrm>
            <a:off x="866693" y="2083706"/>
            <a:ext cx="1878497" cy="447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BR" dirty="0"/>
              <a:t>edicamento 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60C2AB-7B96-351B-433E-7F4EE4501AD8}"/>
              </a:ext>
            </a:extLst>
          </p:cNvPr>
          <p:cNvSpPr/>
          <p:nvPr/>
        </p:nvSpPr>
        <p:spPr>
          <a:xfrm>
            <a:off x="866693" y="2819203"/>
            <a:ext cx="1878497" cy="447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omeprazol</a:t>
            </a:r>
          </a:p>
        </p:txBody>
      </p:sp>
      <p:pic>
        <p:nvPicPr>
          <p:cNvPr id="1026" name="Picture 2" descr="Omeprazol 20mg 56 Cápsulas Cimed">
            <a:extLst>
              <a:ext uri="{FF2B5EF4-FFF2-40B4-BE49-F238E27FC236}">
                <a16:creationId xmlns:a16="http://schemas.microsoft.com/office/drawing/2014/main" id="{94E0285A-F511-AE19-FD21-A20C70045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310" y="1340148"/>
            <a:ext cx="1490870" cy="149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440D1995-A24E-0362-2D1D-7C8D30B23C20}"/>
              </a:ext>
            </a:extLst>
          </p:cNvPr>
          <p:cNvCxnSpPr>
            <a:cxnSpLocks/>
            <a:stCxn id="40" idx="1"/>
            <a:endCxn id="1026" idx="1"/>
          </p:cNvCxnSpPr>
          <p:nvPr/>
        </p:nvCxnSpPr>
        <p:spPr>
          <a:xfrm flipV="1">
            <a:off x="5091596" y="2085583"/>
            <a:ext cx="1769714" cy="25969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6B6733-67C4-2B9A-80B0-FDBFBCE3C5E1}"/>
              </a:ext>
            </a:extLst>
          </p:cNvPr>
          <p:cNvSpPr txBox="1"/>
          <p:nvPr/>
        </p:nvSpPr>
        <p:spPr>
          <a:xfrm>
            <a:off x="6508211" y="3249502"/>
            <a:ext cx="2161656" cy="1600438"/>
          </a:xfrm>
          <a:prstGeom prst="roundRect">
            <a:avLst/>
          </a:prstGeom>
          <a:effectLst>
            <a:softEdge rad="29303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800" b="1" dirty="0" err="1"/>
              <a:t>Horário</a:t>
            </a:r>
            <a:r>
              <a:rPr lang="en-US" sz="800" b="1" dirty="0"/>
              <a:t>:</a:t>
            </a:r>
            <a:r>
              <a:rPr lang="en-US" sz="800" dirty="0"/>
              <a:t> O </a:t>
            </a:r>
            <a:r>
              <a:rPr lang="en-US" sz="800" dirty="0" err="1"/>
              <a:t>omeprazol</a:t>
            </a:r>
            <a:r>
              <a:rPr lang="en-US" sz="800" dirty="0"/>
              <a:t> </a:t>
            </a:r>
            <a:r>
              <a:rPr lang="en-US" sz="800" dirty="0" err="1"/>
              <a:t>é</a:t>
            </a:r>
            <a:r>
              <a:rPr lang="en-US" sz="800" dirty="0"/>
              <a:t> </a:t>
            </a:r>
            <a:r>
              <a:rPr lang="en-US" sz="800" dirty="0" err="1"/>
              <a:t>geralmente</a:t>
            </a:r>
            <a:r>
              <a:rPr lang="en-US" sz="800" dirty="0"/>
              <a:t> </a:t>
            </a:r>
            <a:r>
              <a:rPr lang="en-US" sz="800" dirty="0" err="1"/>
              <a:t>tomado</a:t>
            </a:r>
            <a:r>
              <a:rPr lang="en-US" sz="800" dirty="0"/>
              <a:t> </a:t>
            </a:r>
            <a:r>
              <a:rPr lang="en-US" sz="800" dirty="0" err="1"/>
              <a:t>uma</a:t>
            </a:r>
            <a:r>
              <a:rPr lang="en-US" sz="800" dirty="0"/>
              <a:t> </a:t>
            </a:r>
            <a:r>
              <a:rPr lang="en-US" sz="800" dirty="0" err="1"/>
              <a:t>vez</a:t>
            </a:r>
            <a:r>
              <a:rPr lang="en-US" sz="800" dirty="0"/>
              <a:t> </a:t>
            </a:r>
            <a:r>
              <a:rPr lang="en-US" sz="800" dirty="0" err="1"/>
              <a:t>ao</a:t>
            </a:r>
            <a:r>
              <a:rPr lang="en-US" sz="800" dirty="0"/>
              <a:t> </a:t>
            </a:r>
            <a:r>
              <a:rPr lang="en-US" sz="800" dirty="0" err="1"/>
              <a:t>dia</a:t>
            </a:r>
            <a:r>
              <a:rPr lang="en-US" sz="800" dirty="0"/>
              <a:t>, </a:t>
            </a:r>
            <a:r>
              <a:rPr lang="en-US" sz="800" b="1" dirty="0"/>
              <a:t>antes das </a:t>
            </a:r>
            <a:r>
              <a:rPr lang="en-US" sz="800" b="1" dirty="0" err="1"/>
              <a:t>refeições</a:t>
            </a:r>
            <a:r>
              <a:rPr lang="en-US" sz="800" dirty="0"/>
              <a:t>, </a:t>
            </a:r>
            <a:r>
              <a:rPr lang="en-US" sz="800" dirty="0" err="1"/>
              <a:t>preferencialmente</a:t>
            </a:r>
            <a:r>
              <a:rPr lang="en-US" sz="800" dirty="0"/>
              <a:t> pela </a:t>
            </a:r>
            <a:r>
              <a:rPr lang="en-US" sz="800" dirty="0" err="1"/>
              <a:t>manhã</a:t>
            </a:r>
            <a:r>
              <a:rPr lang="en-US" sz="800" dirty="0"/>
              <a:t>. </a:t>
            </a:r>
            <a:r>
              <a:rPr lang="en-US" sz="800" b="1" dirty="0"/>
              <a:t>Forma:</a:t>
            </a:r>
            <a:r>
              <a:rPr lang="en-US" sz="800" dirty="0"/>
              <a:t> As </a:t>
            </a:r>
            <a:r>
              <a:rPr lang="en-US" sz="800" dirty="0" err="1"/>
              <a:t>cápsulas</a:t>
            </a:r>
            <a:r>
              <a:rPr lang="en-US" sz="800" dirty="0"/>
              <a:t> </a:t>
            </a:r>
            <a:r>
              <a:rPr lang="en-US" sz="800" dirty="0" err="1"/>
              <a:t>devem</a:t>
            </a:r>
            <a:r>
              <a:rPr lang="en-US" sz="800" dirty="0"/>
              <a:t> ser </a:t>
            </a:r>
            <a:r>
              <a:rPr lang="en-US" sz="800" dirty="0" err="1"/>
              <a:t>engolidas</a:t>
            </a:r>
            <a:r>
              <a:rPr lang="en-US" sz="800" dirty="0"/>
              <a:t> </a:t>
            </a:r>
            <a:r>
              <a:rPr lang="en-US" sz="800" dirty="0" err="1"/>
              <a:t>inteiras</a:t>
            </a:r>
            <a:r>
              <a:rPr lang="en-US" sz="800" dirty="0"/>
              <a:t> com </a:t>
            </a:r>
            <a:r>
              <a:rPr lang="en-US" sz="800" dirty="0" err="1"/>
              <a:t>água</a:t>
            </a:r>
            <a:r>
              <a:rPr lang="en-US" sz="800" dirty="0"/>
              <a:t>. </a:t>
            </a:r>
            <a:r>
              <a:rPr lang="en-US" sz="800" dirty="0" err="1"/>
              <a:t>Não</a:t>
            </a:r>
            <a:r>
              <a:rPr lang="en-US" sz="800" dirty="0"/>
              <a:t> as </a:t>
            </a:r>
            <a:r>
              <a:rPr lang="en-US" sz="800" dirty="0" err="1"/>
              <a:t>mastigue</a:t>
            </a:r>
            <a:r>
              <a:rPr lang="en-US" sz="800" dirty="0"/>
              <a:t>, </a:t>
            </a:r>
            <a:r>
              <a:rPr lang="en-US" sz="800" dirty="0" err="1"/>
              <a:t>esmague</a:t>
            </a:r>
            <a:r>
              <a:rPr lang="en-US" sz="800" dirty="0"/>
              <a:t> </a:t>
            </a:r>
            <a:r>
              <a:rPr lang="en-US" sz="800" dirty="0" err="1"/>
              <a:t>ou</a:t>
            </a:r>
            <a:r>
              <a:rPr lang="en-US" sz="800" dirty="0"/>
              <a:t> abra. </a:t>
            </a:r>
            <a:r>
              <a:rPr lang="en-US" sz="800" b="1" dirty="0" err="1"/>
              <a:t>Duração</a:t>
            </a:r>
            <a:r>
              <a:rPr lang="en-US" sz="800" b="1" dirty="0"/>
              <a:t>:</a:t>
            </a:r>
            <a:r>
              <a:rPr lang="en-US" sz="800" dirty="0"/>
              <a:t> A </a:t>
            </a:r>
            <a:r>
              <a:rPr lang="en-US" sz="800" dirty="0" err="1"/>
              <a:t>duração</a:t>
            </a:r>
            <a:r>
              <a:rPr lang="en-US" sz="800" dirty="0"/>
              <a:t> do </a:t>
            </a:r>
            <a:r>
              <a:rPr lang="en-US" sz="800" dirty="0" err="1"/>
              <a:t>tratamento</a:t>
            </a:r>
            <a:r>
              <a:rPr lang="en-US" sz="800" dirty="0"/>
              <a:t> varia de </a:t>
            </a:r>
            <a:r>
              <a:rPr lang="en-US" sz="800" dirty="0" err="1"/>
              <a:t>acordo</a:t>
            </a:r>
            <a:r>
              <a:rPr lang="en-US" sz="800" dirty="0"/>
              <a:t> com a </a:t>
            </a:r>
            <a:r>
              <a:rPr lang="en-US" sz="800" dirty="0" err="1"/>
              <a:t>condição</a:t>
            </a:r>
            <a:r>
              <a:rPr lang="en-US" sz="800" dirty="0"/>
              <a:t> e a </a:t>
            </a:r>
            <a:r>
              <a:rPr lang="en-US" sz="800" dirty="0" err="1"/>
              <a:t>gravidade</a:t>
            </a:r>
            <a:r>
              <a:rPr lang="en-US" sz="800" dirty="0"/>
              <a:t> dos </a:t>
            </a:r>
            <a:r>
              <a:rPr lang="en-US" sz="800" dirty="0" err="1"/>
              <a:t>sintomas</a:t>
            </a:r>
            <a:r>
              <a:rPr lang="en-US" sz="800" dirty="0"/>
              <a:t>. </a:t>
            </a:r>
            <a:r>
              <a:rPr lang="en-US" sz="800" dirty="0" err="1"/>
              <a:t>Normalmente</a:t>
            </a:r>
            <a:r>
              <a:rPr lang="en-US" sz="800" dirty="0"/>
              <a:t>, o </a:t>
            </a:r>
            <a:r>
              <a:rPr lang="en-US" sz="800" dirty="0" err="1"/>
              <a:t>tratamento</a:t>
            </a:r>
            <a:r>
              <a:rPr lang="en-US" sz="800" dirty="0"/>
              <a:t> dura de 4 a 8 </a:t>
            </a:r>
            <a:r>
              <a:rPr lang="en-US" sz="800" dirty="0" err="1"/>
              <a:t>semanas</a:t>
            </a:r>
            <a:r>
              <a:rPr lang="en-US" sz="800" dirty="0"/>
              <a:t>, mas </a:t>
            </a:r>
            <a:r>
              <a:rPr lang="en-US" sz="800" dirty="0" err="1"/>
              <a:t>pode</a:t>
            </a:r>
            <a:r>
              <a:rPr lang="en-US" sz="800" dirty="0"/>
              <a:t> ser </a:t>
            </a:r>
            <a:r>
              <a:rPr lang="en-US" sz="800" dirty="0" err="1"/>
              <a:t>mais</a:t>
            </a:r>
            <a:r>
              <a:rPr lang="en-US" sz="800" dirty="0"/>
              <a:t> </a:t>
            </a:r>
            <a:r>
              <a:rPr lang="en-US" sz="800" dirty="0" err="1"/>
              <a:t>longo</a:t>
            </a:r>
            <a:r>
              <a:rPr lang="en-US" sz="800" dirty="0"/>
              <a:t> </a:t>
            </a:r>
            <a:r>
              <a:rPr lang="en-US" sz="800" dirty="0" err="1"/>
              <a:t>em</a:t>
            </a:r>
            <a:r>
              <a:rPr lang="en-US" sz="800" dirty="0"/>
              <a:t> </a:t>
            </a:r>
            <a:r>
              <a:rPr lang="en-US" sz="800" dirty="0" err="1"/>
              <a:t>alguns</a:t>
            </a:r>
            <a:r>
              <a:rPr lang="en-US" sz="800" dirty="0"/>
              <a:t> </a:t>
            </a:r>
            <a:r>
              <a:rPr lang="en-US" sz="800" dirty="0" err="1"/>
              <a:t>casos</a:t>
            </a:r>
            <a:r>
              <a:rPr lang="en-US" sz="800" dirty="0"/>
              <a:t>.</a:t>
            </a:r>
            <a:endParaRPr lang="en-US" sz="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27C431-766C-E433-68BF-4BB6BBE0A629}"/>
              </a:ext>
            </a:extLst>
          </p:cNvPr>
          <p:cNvSpPr txBox="1"/>
          <p:nvPr/>
        </p:nvSpPr>
        <p:spPr>
          <a:xfrm>
            <a:off x="6920945" y="1013027"/>
            <a:ext cx="1480931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omeprazol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4D5688CA-6FD2-7108-FCA1-5C904B67B49B}"/>
              </a:ext>
            </a:extLst>
          </p:cNvPr>
          <p:cNvCxnSpPr>
            <a:cxnSpLocks/>
          </p:cNvCxnSpPr>
          <p:nvPr/>
        </p:nvCxnSpPr>
        <p:spPr>
          <a:xfrm flipV="1">
            <a:off x="8241195" y="2085583"/>
            <a:ext cx="1281177" cy="9342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Dica: Use o Spotify como despertador no seu smartphone Android">
            <a:extLst>
              <a:ext uri="{FF2B5EF4-FFF2-40B4-BE49-F238E27FC236}">
                <a16:creationId xmlns:a16="http://schemas.microsoft.com/office/drawing/2014/main" id="{32218ADB-2996-D5F2-E4B8-4FDCD078A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78" b="48623"/>
          <a:stretch/>
        </p:blipFill>
        <p:spPr bwMode="auto">
          <a:xfrm>
            <a:off x="9568579" y="1486750"/>
            <a:ext cx="1776785" cy="134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5BF9445-38F8-8762-AEA7-5015A5425D89}"/>
              </a:ext>
            </a:extLst>
          </p:cNvPr>
          <p:cNvSpPr/>
          <p:nvPr/>
        </p:nvSpPr>
        <p:spPr>
          <a:xfrm>
            <a:off x="9674596" y="3327976"/>
            <a:ext cx="1431235" cy="5466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BR" dirty="0"/>
              <a:t>dd horario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E750F5B-0CA8-0BDE-FD65-179B6A9B6B4B}"/>
              </a:ext>
            </a:extLst>
          </p:cNvPr>
          <p:cNvSpPr/>
          <p:nvPr/>
        </p:nvSpPr>
        <p:spPr>
          <a:xfrm>
            <a:off x="7007084" y="2831018"/>
            <a:ext cx="1202636" cy="3184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Seus horários</a:t>
            </a:r>
            <a:endParaRPr lang="en-BR" sz="1200" dirty="0"/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725C0F66-5B73-2C2C-E4FD-370A37687597}"/>
              </a:ext>
            </a:extLst>
          </p:cNvPr>
          <p:cNvCxnSpPr>
            <a:stCxn id="8" idx="4"/>
          </p:cNvCxnSpPr>
          <p:nvPr/>
        </p:nvCxnSpPr>
        <p:spPr>
          <a:xfrm rot="5400000">
            <a:off x="2117825" y="4625839"/>
            <a:ext cx="490901" cy="48553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B8782B8-27C5-FB17-3EAD-220D5D8B6812}"/>
              </a:ext>
            </a:extLst>
          </p:cNvPr>
          <p:cNvSpPr txBox="1"/>
          <p:nvPr/>
        </p:nvSpPr>
        <p:spPr>
          <a:xfrm>
            <a:off x="635139" y="5213740"/>
            <a:ext cx="249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BR" dirty="0"/>
              <a:t>diciona medicamento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AB51549F-5822-5EC5-B7E3-55B342B0BF1C}"/>
              </a:ext>
            </a:extLst>
          </p:cNvPr>
          <p:cNvCxnSpPr>
            <a:cxnSpLocks/>
            <a:stCxn id="7" idx="3"/>
            <a:endCxn id="34" idx="1"/>
          </p:cNvCxnSpPr>
          <p:nvPr/>
        </p:nvCxnSpPr>
        <p:spPr>
          <a:xfrm flipV="1">
            <a:off x="3133643" y="1354206"/>
            <a:ext cx="889618" cy="40442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0713DB7-9DF7-5E2C-F44A-D262DC5B14AF}"/>
              </a:ext>
            </a:extLst>
          </p:cNvPr>
          <p:cNvSpPr txBox="1"/>
          <p:nvPr/>
        </p:nvSpPr>
        <p:spPr>
          <a:xfrm>
            <a:off x="4023261" y="1254178"/>
            <a:ext cx="1549416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N</a:t>
            </a:r>
            <a:r>
              <a:rPr lang="en-BR" sz="700" dirty="0"/>
              <a:t>ome: sinvastatina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A5EF69-4CDF-F8DE-2FDC-E6B5AEEBC480}"/>
              </a:ext>
            </a:extLst>
          </p:cNvPr>
          <p:cNvSpPr txBox="1"/>
          <p:nvPr/>
        </p:nvSpPr>
        <p:spPr>
          <a:xfrm>
            <a:off x="4023261" y="1586158"/>
            <a:ext cx="1597114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D</a:t>
            </a:r>
            <a:r>
              <a:rPr lang="en-BR" sz="700" dirty="0"/>
              <a:t>osagem: 40 mg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D160CB-6BA7-290E-D87E-0F7A08CCD3BD}"/>
              </a:ext>
            </a:extLst>
          </p:cNvPr>
          <p:cNvSpPr txBox="1"/>
          <p:nvPr/>
        </p:nvSpPr>
        <p:spPr>
          <a:xfrm>
            <a:off x="4034913" y="1918138"/>
            <a:ext cx="1249183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M</a:t>
            </a:r>
            <a:r>
              <a:rPr lang="en-BR" sz="700" dirty="0"/>
              <a:t>arca: EMS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13EEAB-30B3-CD67-E931-B567893787E3}"/>
              </a:ext>
            </a:extLst>
          </p:cNvPr>
          <p:cNvSpPr txBox="1"/>
          <p:nvPr/>
        </p:nvSpPr>
        <p:spPr>
          <a:xfrm>
            <a:off x="3951229" y="2207252"/>
            <a:ext cx="190705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O   </a:t>
            </a:r>
            <a:r>
              <a:rPr lang="en-US" sz="1050" dirty="0" err="1"/>
              <a:t>referência</a:t>
            </a:r>
            <a:endParaRPr lang="en-US" sz="1050" dirty="0"/>
          </a:p>
          <a:p>
            <a:r>
              <a:rPr lang="en-US" sz="1050" dirty="0"/>
              <a:t>X   g</a:t>
            </a:r>
            <a:r>
              <a:rPr lang="en-BR" sz="1050" dirty="0"/>
              <a:t>enerico </a:t>
            </a:r>
          </a:p>
          <a:p>
            <a:r>
              <a:rPr lang="en-BR" sz="1050" dirty="0"/>
              <a:t>O   similar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E3E4DD-AE6C-B172-407E-8F3F500DA3A6}"/>
              </a:ext>
            </a:extLst>
          </p:cNvPr>
          <p:cNvSpPr txBox="1"/>
          <p:nvPr/>
        </p:nvSpPr>
        <p:spPr>
          <a:xfrm>
            <a:off x="4012694" y="2841826"/>
            <a:ext cx="1597114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dirty="0"/>
              <a:t>F</a:t>
            </a:r>
            <a:r>
              <a:rPr lang="en-BR" sz="700" dirty="0"/>
              <a:t>requência:  1 x ao dia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0D7F13C-94CA-0084-081C-AE2B2AA4BEBE}"/>
              </a:ext>
            </a:extLst>
          </p:cNvPr>
          <p:cNvSpPr/>
          <p:nvPr/>
        </p:nvSpPr>
        <p:spPr>
          <a:xfrm>
            <a:off x="4659504" y="4453467"/>
            <a:ext cx="471296" cy="4580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pic>
        <p:nvPicPr>
          <p:cNvPr id="40" name="Picture 2" descr="Photo camera - Free technology icons">
            <a:extLst>
              <a:ext uri="{FF2B5EF4-FFF2-40B4-BE49-F238E27FC236}">
                <a16:creationId xmlns:a16="http://schemas.microsoft.com/office/drawing/2014/main" id="{EBA41CDF-590F-0DBB-6C03-71EC89401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85196" y="4479295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05D7E1C-1154-8869-0495-C1867FB97B24}"/>
              </a:ext>
            </a:extLst>
          </p:cNvPr>
          <p:cNvSpPr txBox="1"/>
          <p:nvPr/>
        </p:nvSpPr>
        <p:spPr>
          <a:xfrm>
            <a:off x="4023262" y="3225450"/>
            <a:ext cx="743472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Horários</a:t>
            </a:r>
            <a:endParaRPr lang="en-BR" sz="10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129F8A-205A-6232-723B-46FE7B66C480}"/>
              </a:ext>
            </a:extLst>
          </p:cNvPr>
          <p:cNvSpPr txBox="1"/>
          <p:nvPr/>
        </p:nvSpPr>
        <p:spPr>
          <a:xfrm>
            <a:off x="4752930" y="3176743"/>
            <a:ext cx="31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+</a:t>
            </a:r>
          </a:p>
        </p:txBody>
      </p:sp>
      <p:pic>
        <p:nvPicPr>
          <p:cNvPr id="43" name="Picture 4" descr="Dica: Use o Spotify como despertador no seu smartphone Android">
            <a:extLst>
              <a:ext uri="{FF2B5EF4-FFF2-40B4-BE49-F238E27FC236}">
                <a16:creationId xmlns:a16="http://schemas.microsoft.com/office/drawing/2014/main" id="{EF8C0D3F-D825-7776-FC7C-13CD815A2C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478" b="48623"/>
          <a:stretch/>
        </p:blipFill>
        <p:spPr bwMode="auto">
          <a:xfrm>
            <a:off x="4034913" y="3529778"/>
            <a:ext cx="1409154" cy="85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068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123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THIAGO BELTRAMI DIAS BATISTA</dc:creator>
  <cp:lastModifiedBy>THIAGO BELTRAMI DIAS BATISTA</cp:lastModifiedBy>
  <cp:revision>2</cp:revision>
  <dcterms:created xsi:type="dcterms:W3CDTF">2024-11-09T13:49:46Z</dcterms:created>
  <dcterms:modified xsi:type="dcterms:W3CDTF">2024-11-09T18:57:58Z</dcterms:modified>
</cp:coreProperties>
</file>