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2"/>
  </p:notesMasterIdLst>
  <p:sldIdLst>
    <p:sldId id="256" r:id="rId2"/>
    <p:sldId id="1618" r:id="rId3"/>
    <p:sldId id="1529" r:id="rId4"/>
    <p:sldId id="1623" r:id="rId5"/>
    <p:sldId id="1624" r:id="rId6"/>
    <p:sldId id="1530" r:id="rId7"/>
    <p:sldId id="1531" r:id="rId8"/>
    <p:sldId id="1532" r:id="rId9"/>
    <p:sldId id="1533" r:id="rId10"/>
    <p:sldId id="1534" r:id="rId11"/>
    <p:sldId id="1535" r:id="rId12"/>
    <p:sldId id="1536" r:id="rId13"/>
    <p:sldId id="1537" r:id="rId14"/>
    <p:sldId id="276" r:id="rId15"/>
    <p:sldId id="1538" r:id="rId16"/>
    <p:sldId id="1539" r:id="rId17"/>
    <p:sldId id="1540" r:id="rId18"/>
    <p:sldId id="1541" r:id="rId19"/>
    <p:sldId id="1615" r:id="rId20"/>
    <p:sldId id="1616" r:id="rId21"/>
    <p:sldId id="1542" r:id="rId22"/>
    <p:sldId id="1552" r:id="rId23"/>
    <p:sldId id="1580" r:id="rId24"/>
    <p:sldId id="1553" r:id="rId25"/>
    <p:sldId id="1622" r:id="rId26"/>
    <p:sldId id="1571" r:id="rId27"/>
    <p:sldId id="1625" r:id="rId28"/>
    <p:sldId id="1556" r:id="rId29"/>
    <p:sldId id="1619" r:id="rId30"/>
    <p:sldId id="1620" r:id="rId31"/>
    <p:sldId id="1557" r:id="rId32"/>
    <p:sldId id="1558" r:id="rId33"/>
    <p:sldId id="1579" r:id="rId34"/>
    <p:sldId id="1578" r:id="rId35"/>
    <p:sldId id="1589" r:id="rId36"/>
    <p:sldId id="1591" r:id="rId37"/>
    <p:sldId id="1590" r:id="rId38"/>
    <p:sldId id="1581" r:id="rId39"/>
    <p:sldId id="1584" r:id="rId40"/>
    <p:sldId id="1585" r:id="rId41"/>
    <p:sldId id="1598" r:id="rId42"/>
    <p:sldId id="1626" r:id="rId43"/>
    <p:sldId id="1587" r:id="rId44"/>
    <p:sldId id="1588" r:id="rId45"/>
    <p:sldId id="285" r:id="rId46"/>
    <p:sldId id="1676" r:id="rId47"/>
    <p:sldId id="1677" r:id="rId48"/>
    <p:sldId id="1678" r:id="rId49"/>
    <p:sldId id="1679" r:id="rId50"/>
    <p:sldId id="1680" r:id="rId51"/>
    <p:sldId id="1689" r:id="rId52"/>
    <p:sldId id="1690" r:id="rId53"/>
    <p:sldId id="1681" r:id="rId54"/>
    <p:sldId id="1691" r:id="rId55"/>
    <p:sldId id="1682" r:id="rId56"/>
    <p:sldId id="1683" r:id="rId57"/>
    <p:sldId id="263" r:id="rId58"/>
    <p:sldId id="1684" r:id="rId59"/>
    <p:sldId id="1685" r:id="rId60"/>
    <p:sldId id="1686" r:id="rId61"/>
    <p:sldId id="1687" r:id="rId62"/>
    <p:sldId id="1692" r:id="rId63"/>
    <p:sldId id="1606" r:id="rId64"/>
    <p:sldId id="1607" r:id="rId65"/>
    <p:sldId id="1608" r:id="rId66"/>
    <p:sldId id="1609" r:id="rId67"/>
    <p:sldId id="1610" r:id="rId68"/>
    <p:sldId id="1611" r:id="rId69"/>
    <p:sldId id="1612" r:id="rId70"/>
    <p:sldId id="1613" r:id="rId71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1CF"/>
    <a:srgbClr val="F6F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82864" autoAdjust="0"/>
  </p:normalViewPr>
  <p:slideViewPr>
    <p:cSldViewPr snapToGrid="0">
      <p:cViewPr varScale="1">
        <p:scale>
          <a:sx n="92" d="100"/>
          <a:sy n="92" d="100"/>
        </p:scale>
        <p:origin x="20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81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pan Sainju" userId="28af7b25-4022-4f88-be70-5a41ebe499cd" providerId="ADAL" clId="{721B3CE4-7D1E-4E4D-BB56-D509394B2325}"/>
    <pc:docChg chg="custSel addSld delSld modSld">
      <pc:chgData name="Arpan Sainju" userId="28af7b25-4022-4f88-be70-5a41ebe499cd" providerId="ADAL" clId="{721B3CE4-7D1E-4E4D-BB56-D509394B2325}" dt="2022-10-18T02:16:48.453" v="101"/>
      <pc:docMkLst>
        <pc:docMk/>
      </pc:docMkLst>
      <pc:sldChg chg="modSp mod">
        <pc:chgData name="Arpan Sainju" userId="28af7b25-4022-4f88-be70-5a41ebe499cd" providerId="ADAL" clId="{721B3CE4-7D1E-4E4D-BB56-D509394B2325}" dt="2022-10-18T01:26:19.310" v="18" actId="20577"/>
        <pc:sldMkLst>
          <pc:docMk/>
          <pc:sldMk cId="595749081" sldId="256"/>
        </pc:sldMkLst>
        <pc:spChg chg="mod">
          <ac:chgData name="Arpan Sainju" userId="28af7b25-4022-4f88-be70-5a41ebe499cd" providerId="ADAL" clId="{721B3CE4-7D1E-4E4D-BB56-D509394B2325}" dt="2022-10-18T01:26:19.310" v="18" actId="20577"/>
          <ac:spMkLst>
            <pc:docMk/>
            <pc:sldMk cId="595749081" sldId="256"/>
            <ac:spMk id="3" creationId="{E6B3D918-ACEB-4C3C-9129-D6B9026F2696}"/>
          </ac:spMkLst>
        </pc:spChg>
      </pc:sldChg>
      <pc:sldChg chg="addSp modSp mod">
        <pc:chgData name="Arpan Sainju" userId="28af7b25-4022-4f88-be70-5a41ebe499cd" providerId="ADAL" clId="{721B3CE4-7D1E-4E4D-BB56-D509394B2325}" dt="2022-10-18T01:45:56.312" v="49" actId="20577"/>
        <pc:sldMkLst>
          <pc:docMk/>
          <pc:sldMk cId="3246399987" sldId="1611"/>
        </pc:sldMkLst>
        <pc:spChg chg="mod">
          <ac:chgData name="Arpan Sainju" userId="28af7b25-4022-4f88-be70-5a41ebe499cd" providerId="ADAL" clId="{721B3CE4-7D1E-4E4D-BB56-D509394B2325}" dt="2022-10-18T01:45:40.363" v="29" actId="1076"/>
          <ac:spMkLst>
            <pc:docMk/>
            <pc:sldMk cId="3246399987" sldId="1611"/>
            <ac:spMk id="4" creationId="{00000000-0000-0000-0000-000000000000}"/>
          </ac:spMkLst>
        </pc:spChg>
        <pc:spChg chg="add mod">
          <ac:chgData name="Arpan Sainju" userId="28af7b25-4022-4f88-be70-5a41ebe499cd" providerId="ADAL" clId="{721B3CE4-7D1E-4E4D-BB56-D509394B2325}" dt="2022-10-18T01:45:56.312" v="49" actId="20577"/>
          <ac:spMkLst>
            <pc:docMk/>
            <pc:sldMk cId="3246399987" sldId="1611"/>
            <ac:spMk id="6" creationId="{82FE42C7-7577-2C1A-AB29-AA284F3E74BD}"/>
          </ac:spMkLst>
        </pc:spChg>
      </pc:sldChg>
      <pc:sldChg chg="modSp mod modAnim">
        <pc:chgData name="Arpan Sainju" userId="28af7b25-4022-4f88-be70-5a41ebe499cd" providerId="ADAL" clId="{721B3CE4-7D1E-4E4D-BB56-D509394B2325}" dt="2022-10-18T02:16:48.453" v="101"/>
        <pc:sldMkLst>
          <pc:docMk/>
          <pc:sldMk cId="539396678" sldId="1613"/>
        </pc:sldMkLst>
        <pc:spChg chg="mod">
          <ac:chgData name="Arpan Sainju" userId="28af7b25-4022-4f88-be70-5a41ebe499cd" providerId="ADAL" clId="{721B3CE4-7D1E-4E4D-BB56-D509394B2325}" dt="2022-10-18T02:16:48.453" v="101"/>
          <ac:spMkLst>
            <pc:docMk/>
            <pc:sldMk cId="539396678" sldId="1613"/>
            <ac:spMk id="4" creationId="{00000000-0000-0000-0000-000000000000}"/>
          </ac:spMkLst>
        </pc:spChg>
      </pc:sldChg>
      <pc:sldChg chg="del">
        <pc:chgData name="Arpan Sainju" userId="28af7b25-4022-4f88-be70-5a41ebe499cd" providerId="ADAL" clId="{721B3CE4-7D1E-4E4D-BB56-D509394B2325}" dt="2022-10-18T02:16:19.635" v="85" actId="47"/>
        <pc:sldMkLst>
          <pc:docMk/>
          <pc:sldMk cId="1680425327" sldId="1627"/>
        </pc:sldMkLst>
      </pc:sldChg>
      <pc:sldChg chg="modSp add mod">
        <pc:chgData name="Arpan Sainju" userId="28af7b25-4022-4f88-be70-5a41ebe499cd" providerId="ADAL" clId="{721B3CE4-7D1E-4E4D-BB56-D509394B2325}" dt="2022-10-18T01:29:11.110" v="22" actId="1076"/>
        <pc:sldMkLst>
          <pc:docMk/>
          <pc:sldMk cId="1008054210" sldId="1686"/>
        </pc:sldMkLst>
        <pc:spChg chg="mod">
          <ac:chgData name="Arpan Sainju" userId="28af7b25-4022-4f88-be70-5a41ebe499cd" providerId="ADAL" clId="{721B3CE4-7D1E-4E4D-BB56-D509394B2325}" dt="2022-10-18T01:29:06.481" v="21" actId="1076"/>
          <ac:spMkLst>
            <pc:docMk/>
            <pc:sldMk cId="1008054210" sldId="1686"/>
            <ac:spMk id="740354" creationId="{00000000-0000-0000-0000-000000000000}"/>
          </ac:spMkLst>
        </pc:spChg>
        <pc:spChg chg="mod">
          <ac:chgData name="Arpan Sainju" userId="28af7b25-4022-4f88-be70-5a41ebe499cd" providerId="ADAL" clId="{721B3CE4-7D1E-4E4D-BB56-D509394B2325}" dt="2022-10-18T01:29:11.110" v="22" actId="1076"/>
          <ac:spMkLst>
            <pc:docMk/>
            <pc:sldMk cId="1008054210" sldId="1686"/>
            <ac:spMk id="740355" creationId="{00000000-0000-0000-0000-000000000000}"/>
          </ac:spMkLst>
        </pc:spChg>
        <pc:spChg chg="mod">
          <ac:chgData name="Arpan Sainju" userId="28af7b25-4022-4f88-be70-5a41ebe499cd" providerId="ADAL" clId="{721B3CE4-7D1E-4E4D-BB56-D509394B2325}" dt="2022-10-18T01:29:11.110" v="22" actId="1076"/>
          <ac:spMkLst>
            <pc:docMk/>
            <pc:sldMk cId="1008054210" sldId="1686"/>
            <ac:spMk id="740356" creationId="{00000000-0000-0000-0000-000000000000}"/>
          </ac:spMkLst>
        </pc:spChg>
        <pc:spChg chg="mod">
          <ac:chgData name="Arpan Sainju" userId="28af7b25-4022-4f88-be70-5a41ebe499cd" providerId="ADAL" clId="{721B3CE4-7D1E-4E4D-BB56-D509394B2325}" dt="2022-10-18T01:29:11.110" v="22" actId="1076"/>
          <ac:spMkLst>
            <pc:docMk/>
            <pc:sldMk cId="1008054210" sldId="1686"/>
            <ac:spMk id="740357" creationId="{00000000-0000-0000-0000-000000000000}"/>
          </ac:spMkLst>
        </pc:spChg>
        <pc:spChg chg="mod">
          <ac:chgData name="Arpan Sainju" userId="28af7b25-4022-4f88-be70-5a41ebe499cd" providerId="ADAL" clId="{721B3CE4-7D1E-4E4D-BB56-D509394B2325}" dt="2022-10-18T01:29:11.110" v="22" actId="1076"/>
          <ac:spMkLst>
            <pc:docMk/>
            <pc:sldMk cId="1008054210" sldId="1686"/>
            <ac:spMk id="740358" creationId="{00000000-0000-0000-0000-000000000000}"/>
          </ac:spMkLst>
        </pc:spChg>
        <pc:spChg chg="mod">
          <ac:chgData name="Arpan Sainju" userId="28af7b25-4022-4f88-be70-5a41ebe499cd" providerId="ADAL" clId="{721B3CE4-7D1E-4E4D-BB56-D509394B2325}" dt="2022-10-18T01:29:11.110" v="22" actId="1076"/>
          <ac:spMkLst>
            <pc:docMk/>
            <pc:sldMk cId="1008054210" sldId="1686"/>
            <ac:spMk id="740359" creationId="{00000000-0000-0000-0000-000000000000}"/>
          </ac:spMkLst>
        </pc:spChg>
        <pc:spChg chg="mod">
          <ac:chgData name="Arpan Sainju" userId="28af7b25-4022-4f88-be70-5a41ebe499cd" providerId="ADAL" clId="{721B3CE4-7D1E-4E4D-BB56-D509394B2325}" dt="2022-10-18T01:29:11.110" v="22" actId="1076"/>
          <ac:spMkLst>
            <pc:docMk/>
            <pc:sldMk cId="1008054210" sldId="1686"/>
            <ac:spMk id="740360" creationId="{00000000-0000-0000-0000-000000000000}"/>
          </ac:spMkLst>
        </pc:spChg>
        <pc:spChg chg="mod">
          <ac:chgData name="Arpan Sainju" userId="28af7b25-4022-4f88-be70-5a41ebe499cd" providerId="ADAL" clId="{721B3CE4-7D1E-4E4D-BB56-D509394B2325}" dt="2022-10-18T01:29:11.110" v="22" actId="1076"/>
          <ac:spMkLst>
            <pc:docMk/>
            <pc:sldMk cId="1008054210" sldId="1686"/>
            <ac:spMk id="740361" creationId="{00000000-0000-0000-0000-000000000000}"/>
          </ac:spMkLst>
        </pc:spChg>
        <pc:spChg chg="mod">
          <ac:chgData name="Arpan Sainju" userId="28af7b25-4022-4f88-be70-5a41ebe499cd" providerId="ADAL" clId="{721B3CE4-7D1E-4E4D-BB56-D509394B2325}" dt="2022-10-18T01:29:11.110" v="22" actId="1076"/>
          <ac:spMkLst>
            <pc:docMk/>
            <pc:sldMk cId="1008054210" sldId="1686"/>
            <ac:spMk id="740362" creationId="{00000000-0000-0000-0000-000000000000}"/>
          </ac:spMkLst>
        </pc:spChg>
        <pc:spChg chg="mod">
          <ac:chgData name="Arpan Sainju" userId="28af7b25-4022-4f88-be70-5a41ebe499cd" providerId="ADAL" clId="{721B3CE4-7D1E-4E4D-BB56-D509394B2325}" dt="2022-10-18T01:29:11.110" v="22" actId="1076"/>
          <ac:spMkLst>
            <pc:docMk/>
            <pc:sldMk cId="1008054210" sldId="1686"/>
            <ac:spMk id="740363" creationId="{00000000-0000-0000-0000-000000000000}"/>
          </ac:spMkLst>
        </pc:spChg>
        <pc:spChg chg="mod">
          <ac:chgData name="Arpan Sainju" userId="28af7b25-4022-4f88-be70-5a41ebe499cd" providerId="ADAL" clId="{721B3CE4-7D1E-4E4D-BB56-D509394B2325}" dt="2022-10-18T01:29:11.110" v="22" actId="1076"/>
          <ac:spMkLst>
            <pc:docMk/>
            <pc:sldMk cId="1008054210" sldId="1686"/>
            <ac:spMk id="740364" creationId="{00000000-0000-0000-0000-000000000000}"/>
          </ac:spMkLst>
        </pc:spChg>
        <pc:spChg chg="mod">
          <ac:chgData name="Arpan Sainju" userId="28af7b25-4022-4f88-be70-5a41ebe499cd" providerId="ADAL" clId="{721B3CE4-7D1E-4E4D-BB56-D509394B2325}" dt="2022-10-18T01:29:11.110" v="22" actId="1076"/>
          <ac:spMkLst>
            <pc:docMk/>
            <pc:sldMk cId="1008054210" sldId="1686"/>
            <ac:spMk id="740365" creationId="{00000000-0000-0000-0000-000000000000}"/>
          </ac:spMkLst>
        </pc:spChg>
        <pc:spChg chg="mod">
          <ac:chgData name="Arpan Sainju" userId="28af7b25-4022-4f88-be70-5a41ebe499cd" providerId="ADAL" clId="{721B3CE4-7D1E-4E4D-BB56-D509394B2325}" dt="2022-10-18T01:29:11.110" v="22" actId="1076"/>
          <ac:spMkLst>
            <pc:docMk/>
            <pc:sldMk cId="1008054210" sldId="1686"/>
            <ac:spMk id="740366" creationId="{00000000-0000-0000-0000-000000000000}"/>
          </ac:spMkLst>
        </pc:spChg>
        <pc:spChg chg="mod">
          <ac:chgData name="Arpan Sainju" userId="28af7b25-4022-4f88-be70-5a41ebe499cd" providerId="ADAL" clId="{721B3CE4-7D1E-4E4D-BB56-D509394B2325}" dt="2022-10-18T01:29:11.110" v="22" actId="1076"/>
          <ac:spMkLst>
            <pc:docMk/>
            <pc:sldMk cId="1008054210" sldId="1686"/>
            <ac:spMk id="740367" creationId="{00000000-0000-0000-0000-000000000000}"/>
          </ac:spMkLst>
        </pc:spChg>
        <pc:spChg chg="mod">
          <ac:chgData name="Arpan Sainju" userId="28af7b25-4022-4f88-be70-5a41ebe499cd" providerId="ADAL" clId="{721B3CE4-7D1E-4E4D-BB56-D509394B2325}" dt="2022-10-18T01:29:11.110" v="22" actId="1076"/>
          <ac:spMkLst>
            <pc:docMk/>
            <pc:sldMk cId="1008054210" sldId="1686"/>
            <ac:spMk id="740368" creationId="{00000000-0000-0000-0000-000000000000}"/>
          </ac:spMkLst>
        </pc:spChg>
        <pc:spChg chg="mod">
          <ac:chgData name="Arpan Sainju" userId="28af7b25-4022-4f88-be70-5a41ebe499cd" providerId="ADAL" clId="{721B3CE4-7D1E-4E4D-BB56-D509394B2325}" dt="2022-10-18T01:29:11.110" v="22" actId="1076"/>
          <ac:spMkLst>
            <pc:docMk/>
            <pc:sldMk cId="1008054210" sldId="1686"/>
            <ac:spMk id="740369" creationId="{00000000-0000-0000-0000-000000000000}"/>
          </ac:spMkLst>
        </pc:spChg>
        <pc:spChg chg="mod">
          <ac:chgData name="Arpan Sainju" userId="28af7b25-4022-4f88-be70-5a41ebe499cd" providerId="ADAL" clId="{721B3CE4-7D1E-4E4D-BB56-D509394B2325}" dt="2022-10-18T01:29:11.110" v="22" actId="1076"/>
          <ac:spMkLst>
            <pc:docMk/>
            <pc:sldMk cId="1008054210" sldId="1686"/>
            <ac:spMk id="740370" creationId="{00000000-0000-0000-0000-000000000000}"/>
          </ac:spMkLst>
        </pc:spChg>
        <pc:spChg chg="mod">
          <ac:chgData name="Arpan Sainju" userId="28af7b25-4022-4f88-be70-5a41ebe499cd" providerId="ADAL" clId="{721B3CE4-7D1E-4E4D-BB56-D509394B2325}" dt="2022-10-18T01:29:11.110" v="22" actId="1076"/>
          <ac:spMkLst>
            <pc:docMk/>
            <pc:sldMk cId="1008054210" sldId="1686"/>
            <ac:spMk id="740371" creationId="{00000000-0000-0000-0000-000000000000}"/>
          </ac:spMkLst>
        </pc:spChg>
        <pc:spChg chg="mod">
          <ac:chgData name="Arpan Sainju" userId="28af7b25-4022-4f88-be70-5a41ebe499cd" providerId="ADAL" clId="{721B3CE4-7D1E-4E4D-BB56-D509394B2325}" dt="2022-10-18T01:29:11.110" v="22" actId="1076"/>
          <ac:spMkLst>
            <pc:docMk/>
            <pc:sldMk cId="1008054210" sldId="1686"/>
            <ac:spMk id="740372" creationId="{00000000-0000-0000-0000-000000000000}"/>
          </ac:spMkLst>
        </pc:spChg>
        <pc:spChg chg="mod">
          <ac:chgData name="Arpan Sainju" userId="28af7b25-4022-4f88-be70-5a41ebe499cd" providerId="ADAL" clId="{721B3CE4-7D1E-4E4D-BB56-D509394B2325}" dt="2022-10-18T01:29:11.110" v="22" actId="1076"/>
          <ac:spMkLst>
            <pc:docMk/>
            <pc:sldMk cId="1008054210" sldId="1686"/>
            <ac:spMk id="740373" creationId="{00000000-0000-0000-0000-000000000000}"/>
          </ac:spMkLst>
        </pc:spChg>
        <pc:spChg chg="mod">
          <ac:chgData name="Arpan Sainju" userId="28af7b25-4022-4f88-be70-5a41ebe499cd" providerId="ADAL" clId="{721B3CE4-7D1E-4E4D-BB56-D509394B2325}" dt="2022-10-18T01:29:11.110" v="22" actId="1076"/>
          <ac:spMkLst>
            <pc:docMk/>
            <pc:sldMk cId="1008054210" sldId="1686"/>
            <ac:spMk id="740374" creationId="{00000000-0000-0000-0000-000000000000}"/>
          </ac:spMkLst>
        </pc:spChg>
        <pc:spChg chg="mod">
          <ac:chgData name="Arpan Sainju" userId="28af7b25-4022-4f88-be70-5a41ebe499cd" providerId="ADAL" clId="{721B3CE4-7D1E-4E4D-BB56-D509394B2325}" dt="2022-10-18T01:29:11.110" v="22" actId="1076"/>
          <ac:spMkLst>
            <pc:docMk/>
            <pc:sldMk cId="1008054210" sldId="1686"/>
            <ac:spMk id="740375" creationId="{00000000-0000-0000-0000-000000000000}"/>
          </ac:spMkLst>
        </pc:spChg>
        <pc:spChg chg="mod">
          <ac:chgData name="Arpan Sainju" userId="28af7b25-4022-4f88-be70-5a41ebe499cd" providerId="ADAL" clId="{721B3CE4-7D1E-4E4D-BB56-D509394B2325}" dt="2022-10-18T01:29:11.110" v="22" actId="1076"/>
          <ac:spMkLst>
            <pc:docMk/>
            <pc:sldMk cId="1008054210" sldId="1686"/>
            <ac:spMk id="740376" creationId="{00000000-0000-0000-0000-000000000000}"/>
          </ac:spMkLst>
        </pc:spChg>
        <pc:spChg chg="mod">
          <ac:chgData name="Arpan Sainju" userId="28af7b25-4022-4f88-be70-5a41ebe499cd" providerId="ADAL" clId="{721B3CE4-7D1E-4E4D-BB56-D509394B2325}" dt="2022-10-18T01:29:11.110" v="22" actId="1076"/>
          <ac:spMkLst>
            <pc:docMk/>
            <pc:sldMk cId="1008054210" sldId="1686"/>
            <ac:spMk id="740377" creationId="{00000000-0000-0000-0000-000000000000}"/>
          </ac:spMkLst>
        </pc:spChg>
        <pc:spChg chg="mod">
          <ac:chgData name="Arpan Sainju" userId="28af7b25-4022-4f88-be70-5a41ebe499cd" providerId="ADAL" clId="{721B3CE4-7D1E-4E4D-BB56-D509394B2325}" dt="2022-10-18T01:29:11.110" v="22" actId="1076"/>
          <ac:spMkLst>
            <pc:docMk/>
            <pc:sldMk cId="1008054210" sldId="1686"/>
            <ac:spMk id="740378" creationId="{00000000-0000-0000-0000-000000000000}"/>
          </ac:spMkLst>
        </pc:spChg>
        <pc:spChg chg="mod">
          <ac:chgData name="Arpan Sainju" userId="28af7b25-4022-4f88-be70-5a41ebe499cd" providerId="ADAL" clId="{721B3CE4-7D1E-4E4D-BB56-D509394B2325}" dt="2022-10-18T01:29:11.110" v="22" actId="1076"/>
          <ac:spMkLst>
            <pc:docMk/>
            <pc:sldMk cId="1008054210" sldId="1686"/>
            <ac:spMk id="740379" creationId="{00000000-0000-0000-0000-000000000000}"/>
          </ac:spMkLst>
        </pc:spChg>
        <pc:spChg chg="mod">
          <ac:chgData name="Arpan Sainju" userId="28af7b25-4022-4f88-be70-5a41ebe499cd" providerId="ADAL" clId="{721B3CE4-7D1E-4E4D-BB56-D509394B2325}" dt="2022-10-18T01:29:11.110" v="22" actId="1076"/>
          <ac:spMkLst>
            <pc:docMk/>
            <pc:sldMk cId="1008054210" sldId="1686"/>
            <ac:spMk id="740380" creationId="{00000000-0000-0000-0000-000000000000}"/>
          </ac:spMkLst>
        </pc:spChg>
      </pc:sldChg>
      <pc:sldChg chg="add del">
        <pc:chgData name="Arpan Sainju" userId="28af7b25-4022-4f88-be70-5a41ebe499cd" providerId="ADAL" clId="{721B3CE4-7D1E-4E4D-BB56-D509394B2325}" dt="2022-10-18T01:34:37.483" v="24"/>
        <pc:sldMkLst>
          <pc:docMk/>
          <pc:sldMk cId="290702541" sldId="1692"/>
        </pc:sldMkLst>
      </pc:sldChg>
      <pc:sldChg chg="modSp add mod">
        <pc:chgData name="Arpan Sainju" userId="28af7b25-4022-4f88-be70-5a41ebe499cd" providerId="ADAL" clId="{721B3CE4-7D1E-4E4D-BB56-D509394B2325}" dt="2022-10-18T01:34:54.895" v="27" actId="207"/>
        <pc:sldMkLst>
          <pc:docMk/>
          <pc:sldMk cId="2700675944" sldId="1692"/>
        </pc:sldMkLst>
        <pc:spChg chg="mod">
          <ac:chgData name="Arpan Sainju" userId="28af7b25-4022-4f88-be70-5a41ebe499cd" providerId="ADAL" clId="{721B3CE4-7D1E-4E4D-BB56-D509394B2325}" dt="2022-10-18T01:34:51.044" v="26" actId="207"/>
          <ac:spMkLst>
            <pc:docMk/>
            <pc:sldMk cId="2700675944" sldId="1692"/>
            <ac:spMk id="759862" creationId="{00000000-0000-0000-0000-000000000000}"/>
          </ac:spMkLst>
        </pc:spChg>
        <pc:spChg chg="mod">
          <ac:chgData name="Arpan Sainju" userId="28af7b25-4022-4f88-be70-5a41ebe499cd" providerId="ADAL" clId="{721B3CE4-7D1E-4E4D-BB56-D509394B2325}" dt="2022-10-18T01:34:54.895" v="27" actId="207"/>
          <ac:spMkLst>
            <pc:docMk/>
            <pc:sldMk cId="2700675944" sldId="1692"/>
            <ac:spMk id="759863" creationId="{00000000-0000-0000-0000-000000000000}"/>
          </ac:spMkLst>
        </pc:spChg>
      </pc:sldChg>
    </pc:docChg>
  </pc:docChgLst>
  <pc:docChgLst>
    <pc:chgData name="Arpan Sainju" userId="28af7b25-4022-4f88-be70-5a41ebe499cd" providerId="ADAL" clId="{10A807A4-3EBD-430D-9C16-5DE90F5FEA63}"/>
    <pc:docChg chg="undo custSel addSld delSld modSld">
      <pc:chgData name="Arpan Sainju" userId="28af7b25-4022-4f88-be70-5a41ebe499cd" providerId="ADAL" clId="{10A807A4-3EBD-430D-9C16-5DE90F5FEA63}" dt="2022-10-19T18:57:09.041" v="1626" actId="14100"/>
      <pc:docMkLst>
        <pc:docMk/>
      </pc:docMkLst>
      <pc:sldChg chg="modSp add mod">
        <pc:chgData name="Arpan Sainju" userId="28af7b25-4022-4f88-be70-5a41ebe499cd" providerId="ADAL" clId="{10A807A4-3EBD-430D-9C16-5DE90F5FEA63}" dt="2022-10-17T22:10:30.465" v="1575" actId="20577"/>
        <pc:sldMkLst>
          <pc:docMk/>
          <pc:sldMk cId="0" sldId="263"/>
        </pc:sldMkLst>
        <pc:spChg chg="mod">
          <ac:chgData name="Arpan Sainju" userId="28af7b25-4022-4f88-be70-5a41ebe499cd" providerId="ADAL" clId="{10A807A4-3EBD-430D-9C16-5DE90F5FEA63}" dt="2022-10-17T22:10:30.465" v="1575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 add del mod">
        <pc:chgData name="Arpan Sainju" userId="28af7b25-4022-4f88-be70-5a41ebe499cd" providerId="ADAL" clId="{10A807A4-3EBD-430D-9C16-5DE90F5FEA63}" dt="2022-10-17T21:37:56.235" v="568" actId="2696"/>
        <pc:sldMkLst>
          <pc:docMk/>
          <pc:sldMk cId="394360839" sldId="285"/>
        </pc:sldMkLst>
        <pc:spChg chg="mod">
          <ac:chgData name="Arpan Sainju" userId="28af7b25-4022-4f88-be70-5a41ebe499cd" providerId="ADAL" clId="{10A807A4-3EBD-430D-9C16-5DE90F5FEA63}" dt="2022-10-17T21:12:10.495" v="482" actId="20577"/>
          <ac:spMkLst>
            <pc:docMk/>
            <pc:sldMk cId="394360839" sldId="285"/>
            <ac:spMk id="2" creationId="{09031119-2279-48A2-AE92-9242C1885DD0}"/>
          </ac:spMkLst>
        </pc:spChg>
        <pc:spChg chg="mod">
          <ac:chgData name="Arpan Sainju" userId="28af7b25-4022-4f88-be70-5a41ebe499cd" providerId="ADAL" clId="{10A807A4-3EBD-430D-9C16-5DE90F5FEA63}" dt="2022-10-17T21:12:17.084" v="483" actId="1076"/>
          <ac:spMkLst>
            <pc:docMk/>
            <pc:sldMk cId="394360839" sldId="285"/>
            <ac:spMk id="4" creationId="{F6DA05EE-BAEE-4538-8D2C-40BD3687F0FE}"/>
          </ac:spMkLst>
        </pc:spChg>
        <pc:spChg chg="mod">
          <ac:chgData name="Arpan Sainju" userId="28af7b25-4022-4f88-be70-5a41ebe499cd" providerId="ADAL" clId="{10A807A4-3EBD-430D-9C16-5DE90F5FEA63}" dt="2022-10-17T21:12:17.084" v="483" actId="1076"/>
          <ac:spMkLst>
            <pc:docMk/>
            <pc:sldMk cId="394360839" sldId="285"/>
            <ac:spMk id="5" creationId="{42808321-E290-434C-907C-670B2B6DDD4F}"/>
          </ac:spMkLst>
        </pc:spChg>
        <pc:spChg chg="mod">
          <ac:chgData name="Arpan Sainju" userId="28af7b25-4022-4f88-be70-5a41ebe499cd" providerId="ADAL" clId="{10A807A4-3EBD-430D-9C16-5DE90F5FEA63}" dt="2022-10-17T21:12:17.084" v="483" actId="1076"/>
          <ac:spMkLst>
            <pc:docMk/>
            <pc:sldMk cId="394360839" sldId="285"/>
            <ac:spMk id="6" creationId="{B667073B-585D-4357-95DC-211702C411F2}"/>
          </ac:spMkLst>
        </pc:spChg>
        <pc:spChg chg="mod">
          <ac:chgData name="Arpan Sainju" userId="28af7b25-4022-4f88-be70-5a41ebe499cd" providerId="ADAL" clId="{10A807A4-3EBD-430D-9C16-5DE90F5FEA63}" dt="2022-10-17T21:12:17.084" v="483" actId="1076"/>
          <ac:spMkLst>
            <pc:docMk/>
            <pc:sldMk cId="394360839" sldId="285"/>
            <ac:spMk id="7" creationId="{869E2395-8F81-4DA6-9165-28EAEFC0957C}"/>
          </ac:spMkLst>
        </pc:spChg>
        <pc:spChg chg="mod">
          <ac:chgData name="Arpan Sainju" userId="28af7b25-4022-4f88-be70-5a41ebe499cd" providerId="ADAL" clId="{10A807A4-3EBD-430D-9C16-5DE90F5FEA63}" dt="2022-10-17T21:12:17.084" v="483" actId="1076"/>
          <ac:spMkLst>
            <pc:docMk/>
            <pc:sldMk cId="394360839" sldId="285"/>
            <ac:spMk id="9" creationId="{3143BA6D-1121-40F5-9952-B98400E09EE1}"/>
          </ac:spMkLst>
        </pc:spChg>
        <pc:picChg chg="mod">
          <ac:chgData name="Arpan Sainju" userId="28af7b25-4022-4f88-be70-5a41ebe499cd" providerId="ADAL" clId="{10A807A4-3EBD-430D-9C16-5DE90F5FEA63}" dt="2022-10-17T21:12:17.084" v="483" actId="1076"/>
          <ac:picMkLst>
            <pc:docMk/>
            <pc:sldMk cId="394360839" sldId="285"/>
            <ac:picMk id="1026" creationId="{7EB70C41-A666-48D0-8B4D-2D56FB0295DD}"/>
          </ac:picMkLst>
        </pc:picChg>
        <pc:picChg chg="mod">
          <ac:chgData name="Arpan Sainju" userId="28af7b25-4022-4f88-be70-5a41ebe499cd" providerId="ADAL" clId="{10A807A4-3EBD-430D-9C16-5DE90F5FEA63}" dt="2022-10-17T21:12:17.084" v="483" actId="1076"/>
          <ac:picMkLst>
            <pc:docMk/>
            <pc:sldMk cId="394360839" sldId="285"/>
            <ac:picMk id="1028" creationId="{2406BFC2-16F7-4606-B99E-F50B2B27D888}"/>
          </ac:picMkLst>
        </pc:picChg>
        <pc:picChg chg="mod">
          <ac:chgData name="Arpan Sainju" userId="28af7b25-4022-4f88-be70-5a41ebe499cd" providerId="ADAL" clId="{10A807A4-3EBD-430D-9C16-5DE90F5FEA63}" dt="2022-10-17T21:12:17.084" v="483" actId="1076"/>
          <ac:picMkLst>
            <pc:docMk/>
            <pc:sldMk cId="394360839" sldId="285"/>
            <ac:picMk id="1032" creationId="{EBDFE2AA-75C4-46B1-B8F6-74B400FF0043}"/>
          </ac:picMkLst>
        </pc:picChg>
        <pc:picChg chg="mod">
          <ac:chgData name="Arpan Sainju" userId="28af7b25-4022-4f88-be70-5a41ebe499cd" providerId="ADAL" clId="{10A807A4-3EBD-430D-9C16-5DE90F5FEA63}" dt="2022-10-17T21:12:17.084" v="483" actId="1076"/>
          <ac:picMkLst>
            <pc:docMk/>
            <pc:sldMk cId="394360839" sldId="285"/>
            <ac:picMk id="1038" creationId="{FF038EA6-F530-4C2A-8787-B21AC9A1513F}"/>
          </ac:picMkLst>
        </pc:picChg>
        <pc:picChg chg="mod">
          <ac:chgData name="Arpan Sainju" userId="28af7b25-4022-4f88-be70-5a41ebe499cd" providerId="ADAL" clId="{10A807A4-3EBD-430D-9C16-5DE90F5FEA63}" dt="2022-10-17T21:12:17.084" v="483" actId="1076"/>
          <ac:picMkLst>
            <pc:docMk/>
            <pc:sldMk cId="394360839" sldId="285"/>
            <ac:picMk id="1040" creationId="{791CAC89-E17A-42B4-8561-A911B81B422C}"/>
          </ac:picMkLst>
        </pc:picChg>
        <pc:picChg chg="mod">
          <ac:chgData name="Arpan Sainju" userId="28af7b25-4022-4f88-be70-5a41ebe499cd" providerId="ADAL" clId="{10A807A4-3EBD-430D-9C16-5DE90F5FEA63}" dt="2022-10-17T21:12:17.084" v="483" actId="1076"/>
          <ac:picMkLst>
            <pc:docMk/>
            <pc:sldMk cId="394360839" sldId="285"/>
            <ac:picMk id="1042" creationId="{9D224D68-8FD4-4EC7-A809-89D7FC151A59}"/>
          </ac:picMkLst>
        </pc:picChg>
      </pc:sldChg>
      <pc:sldChg chg="add">
        <pc:chgData name="Arpan Sainju" userId="28af7b25-4022-4f88-be70-5a41ebe499cd" providerId="ADAL" clId="{10A807A4-3EBD-430D-9C16-5DE90F5FEA63}" dt="2022-10-17T21:38:02.811" v="569"/>
        <pc:sldMkLst>
          <pc:docMk/>
          <pc:sldMk cId="4290814470" sldId="285"/>
        </pc:sldMkLst>
      </pc:sldChg>
      <pc:sldChg chg="del">
        <pc:chgData name="Arpan Sainju" userId="28af7b25-4022-4f88-be70-5a41ebe499cd" providerId="ADAL" clId="{10A807A4-3EBD-430D-9C16-5DE90F5FEA63}" dt="2022-10-13T16:10:36.057" v="0" actId="47"/>
        <pc:sldMkLst>
          <pc:docMk/>
          <pc:sldMk cId="0" sldId="1543"/>
        </pc:sldMkLst>
      </pc:sldChg>
      <pc:sldChg chg="del">
        <pc:chgData name="Arpan Sainju" userId="28af7b25-4022-4f88-be70-5a41ebe499cd" providerId="ADAL" clId="{10A807A4-3EBD-430D-9C16-5DE90F5FEA63}" dt="2022-10-13T16:10:36.057" v="0" actId="47"/>
        <pc:sldMkLst>
          <pc:docMk/>
          <pc:sldMk cId="0" sldId="1545"/>
        </pc:sldMkLst>
      </pc:sldChg>
      <pc:sldChg chg="del">
        <pc:chgData name="Arpan Sainju" userId="28af7b25-4022-4f88-be70-5a41ebe499cd" providerId="ADAL" clId="{10A807A4-3EBD-430D-9C16-5DE90F5FEA63}" dt="2022-10-13T16:10:36.057" v="0" actId="47"/>
        <pc:sldMkLst>
          <pc:docMk/>
          <pc:sldMk cId="0" sldId="1555"/>
        </pc:sldMkLst>
      </pc:sldChg>
      <pc:sldChg chg="del">
        <pc:chgData name="Arpan Sainju" userId="28af7b25-4022-4f88-be70-5a41ebe499cd" providerId="ADAL" clId="{10A807A4-3EBD-430D-9C16-5DE90F5FEA63}" dt="2022-10-13T16:10:36.057" v="0" actId="47"/>
        <pc:sldMkLst>
          <pc:docMk/>
          <pc:sldMk cId="0" sldId="1574"/>
        </pc:sldMkLst>
      </pc:sldChg>
      <pc:sldChg chg="del">
        <pc:chgData name="Arpan Sainju" userId="28af7b25-4022-4f88-be70-5a41ebe499cd" providerId="ADAL" clId="{10A807A4-3EBD-430D-9C16-5DE90F5FEA63}" dt="2022-10-13T16:10:36.057" v="0" actId="47"/>
        <pc:sldMkLst>
          <pc:docMk/>
          <pc:sldMk cId="0" sldId="1575"/>
        </pc:sldMkLst>
      </pc:sldChg>
      <pc:sldChg chg="del">
        <pc:chgData name="Arpan Sainju" userId="28af7b25-4022-4f88-be70-5a41ebe499cd" providerId="ADAL" clId="{10A807A4-3EBD-430D-9C16-5DE90F5FEA63}" dt="2022-10-13T16:10:36.057" v="0" actId="47"/>
        <pc:sldMkLst>
          <pc:docMk/>
          <pc:sldMk cId="0" sldId="1576"/>
        </pc:sldMkLst>
      </pc:sldChg>
      <pc:sldChg chg="del">
        <pc:chgData name="Arpan Sainju" userId="28af7b25-4022-4f88-be70-5a41ebe499cd" providerId="ADAL" clId="{10A807A4-3EBD-430D-9C16-5DE90F5FEA63}" dt="2022-10-13T16:10:36.057" v="0" actId="47"/>
        <pc:sldMkLst>
          <pc:docMk/>
          <pc:sldMk cId="1043583453" sldId="1577"/>
        </pc:sldMkLst>
      </pc:sldChg>
      <pc:sldChg chg="modAnim">
        <pc:chgData name="Arpan Sainju" userId="28af7b25-4022-4f88-be70-5a41ebe499cd" providerId="ADAL" clId="{10A807A4-3EBD-430D-9C16-5DE90F5FEA63}" dt="2022-10-18T15:35:50.944" v="1615"/>
        <pc:sldMkLst>
          <pc:docMk/>
          <pc:sldMk cId="2099254931" sldId="1585"/>
        </pc:sldMkLst>
      </pc:sldChg>
      <pc:sldChg chg="addSp delSp modSp mod">
        <pc:chgData name="Arpan Sainju" userId="28af7b25-4022-4f88-be70-5a41ebe499cd" providerId="ADAL" clId="{10A807A4-3EBD-430D-9C16-5DE90F5FEA63}" dt="2022-10-17T21:37:43.065" v="567" actId="22"/>
        <pc:sldMkLst>
          <pc:docMk/>
          <pc:sldMk cId="3567701703" sldId="1588"/>
        </pc:sldMkLst>
        <pc:spChg chg="add del">
          <ac:chgData name="Arpan Sainju" userId="28af7b25-4022-4f88-be70-5a41ebe499cd" providerId="ADAL" clId="{10A807A4-3EBD-430D-9C16-5DE90F5FEA63}" dt="2022-10-17T21:37:43.065" v="567" actId="22"/>
          <ac:spMkLst>
            <pc:docMk/>
            <pc:sldMk cId="3567701703" sldId="1588"/>
            <ac:spMk id="5" creationId="{7E7FA107-3AFC-A22A-439E-1C4BED54E20F}"/>
          </ac:spMkLst>
        </pc:spChg>
        <pc:spChg chg="mod">
          <ac:chgData name="Arpan Sainju" userId="28af7b25-4022-4f88-be70-5a41ebe499cd" providerId="ADAL" clId="{10A807A4-3EBD-430D-9C16-5DE90F5FEA63}" dt="2022-10-17T18:56:16.498" v="4" actId="1076"/>
          <ac:spMkLst>
            <pc:docMk/>
            <pc:sldMk cId="3567701703" sldId="1588"/>
            <ac:spMk id="752643" creationId="{00000000-0000-0000-0000-000000000000}"/>
          </ac:spMkLst>
        </pc:spChg>
      </pc:sldChg>
      <pc:sldChg chg="del">
        <pc:chgData name="Arpan Sainju" userId="28af7b25-4022-4f88-be70-5a41ebe499cd" providerId="ADAL" clId="{10A807A4-3EBD-430D-9C16-5DE90F5FEA63}" dt="2022-10-13T16:10:36.057" v="0" actId="47"/>
        <pc:sldMkLst>
          <pc:docMk/>
          <pc:sldMk cId="81260112" sldId="1604"/>
        </pc:sldMkLst>
      </pc:sldChg>
      <pc:sldChg chg="add del">
        <pc:chgData name="Arpan Sainju" userId="28af7b25-4022-4f88-be70-5a41ebe499cd" providerId="ADAL" clId="{10A807A4-3EBD-430D-9C16-5DE90F5FEA63}" dt="2022-10-17T16:13:43.340" v="3"/>
        <pc:sldMkLst>
          <pc:docMk/>
          <pc:sldMk cId="1350292214" sldId="1606"/>
        </pc:sldMkLst>
      </pc:sldChg>
      <pc:sldChg chg="modSp add del mod">
        <pc:chgData name="Arpan Sainju" userId="28af7b25-4022-4f88-be70-5a41ebe499cd" providerId="ADAL" clId="{10A807A4-3EBD-430D-9C16-5DE90F5FEA63}" dt="2022-10-17T22:20:20.034" v="1611" actId="2711"/>
        <pc:sldMkLst>
          <pc:docMk/>
          <pc:sldMk cId="3993122763" sldId="1607"/>
        </pc:sldMkLst>
        <pc:spChg chg="mod">
          <ac:chgData name="Arpan Sainju" userId="28af7b25-4022-4f88-be70-5a41ebe499cd" providerId="ADAL" clId="{10A807A4-3EBD-430D-9C16-5DE90F5FEA63}" dt="2022-10-17T22:20:20.034" v="1611" actId="2711"/>
          <ac:spMkLst>
            <pc:docMk/>
            <pc:sldMk cId="3993122763" sldId="1607"/>
            <ac:spMk id="3" creationId="{00000000-0000-0000-0000-000000000000}"/>
          </ac:spMkLst>
        </pc:spChg>
        <pc:spChg chg="mod">
          <ac:chgData name="Arpan Sainju" userId="28af7b25-4022-4f88-be70-5a41ebe499cd" providerId="ADAL" clId="{10A807A4-3EBD-430D-9C16-5DE90F5FEA63}" dt="2022-10-17T22:19:54.525" v="1606" actId="1076"/>
          <ac:spMkLst>
            <pc:docMk/>
            <pc:sldMk cId="3993122763" sldId="1607"/>
            <ac:spMk id="6" creationId="{00000000-0000-0000-0000-000000000000}"/>
          </ac:spMkLst>
        </pc:spChg>
      </pc:sldChg>
      <pc:sldChg chg="add del">
        <pc:chgData name="Arpan Sainju" userId="28af7b25-4022-4f88-be70-5a41ebe499cd" providerId="ADAL" clId="{10A807A4-3EBD-430D-9C16-5DE90F5FEA63}" dt="2022-10-17T16:13:43.340" v="3"/>
        <pc:sldMkLst>
          <pc:docMk/>
          <pc:sldMk cId="3498803125" sldId="1608"/>
        </pc:sldMkLst>
      </pc:sldChg>
      <pc:sldChg chg="add del">
        <pc:chgData name="Arpan Sainju" userId="28af7b25-4022-4f88-be70-5a41ebe499cd" providerId="ADAL" clId="{10A807A4-3EBD-430D-9C16-5DE90F5FEA63}" dt="2022-10-17T16:13:43.340" v="3"/>
        <pc:sldMkLst>
          <pc:docMk/>
          <pc:sldMk cId="4056620263" sldId="1609"/>
        </pc:sldMkLst>
      </pc:sldChg>
      <pc:sldChg chg="add del">
        <pc:chgData name="Arpan Sainju" userId="28af7b25-4022-4f88-be70-5a41ebe499cd" providerId="ADAL" clId="{10A807A4-3EBD-430D-9C16-5DE90F5FEA63}" dt="2022-10-17T16:13:43.340" v="3"/>
        <pc:sldMkLst>
          <pc:docMk/>
          <pc:sldMk cId="2444643543" sldId="1610"/>
        </pc:sldMkLst>
      </pc:sldChg>
      <pc:sldChg chg="add del">
        <pc:chgData name="Arpan Sainju" userId="28af7b25-4022-4f88-be70-5a41ebe499cd" providerId="ADAL" clId="{10A807A4-3EBD-430D-9C16-5DE90F5FEA63}" dt="2022-10-17T16:13:43.340" v="3"/>
        <pc:sldMkLst>
          <pc:docMk/>
          <pc:sldMk cId="3246399987" sldId="1611"/>
        </pc:sldMkLst>
      </pc:sldChg>
      <pc:sldChg chg="add del">
        <pc:chgData name="Arpan Sainju" userId="28af7b25-4022-4f88-be70-5a41ebe499cd" providerId="ADAL" clId="{10A807A4-3EBD-430D-9C16-5DE90F5FEA63}" dt="2022-10-17T16:13:43.340" v="3"/>
        <pc:sldMkLst>
          <pc:docMk/>
          <pc:sldMk cId="2415518116" sldId="1612"/>
        </pc:sldMkLst>
      </pc:sldChg>
      <pc:sldChg chg="add del">
        <pc:chgData name="Arpan Sainju" userId="28af7b25-4022-4f88-be70-5a41ebe499cd" providerId="ADAL" clId="{10A807A4-3EBD-430D-9C16-5DE90F5FEA63}" dt="2022-10-17T16:13:43.340" v="3"/>
        <pc:sldMkLst>
          <pc:docMk/>
          <pc:sldMk cId="539396678" sldId="1613"/>
        </pc:sldMkLst>
      </pc:sldChg>
      <pc:sldChg chg="modSp mod">
        <pc:chgData name="Arpan Sainju" userId="28af7b25-4022-4f88-be70-5a41ebe499cd" providerId="ADAL" clId="{10A807A4-3EBD-430D-9C16-5DE90F5FEA63}" dt="2022-10-17T15:01:07.362" v="1" actId="1076"/>
        <pc:sldMkLst>
          <pc:docMk/>
          <pc:sldMk cId="2641747079" sldId="1626"/>
        </pc:sldMkLst>
        <pc:spChg chg="mod">
          <ac:chgData name="Arpan Sainju" userId="28af7b25-4022-4f88-be70-5a41ebe499cd" providerId="ADAL" clId="{10A807A4-3EBD-430D-9C16-5DE90F5FEA63}" dt="2022-10-17T15:01:07.362" v="1" actId="1076"/>
          <ac:spMkLst>
            <pc:docMk/>
            <pc:sldMk cId="2641747079" sldId="1626"/>
            <ac:spMk id="3" creationId="{56C19BC6-B638-BA0E-F6ED-DED5664D103E}"/>
          </ac:spMkLst>
        </pc:spChg>
      </pc:sldChg>
      <pc:sldChg chg="new">
        <pc:chgData name="Arpan Sainju" userId="28af7b25-4022-4f88-be70-5a41ebe499cd" providerId="ADAL" clId="{10A807A4-3EBD-430D-9C16-5DE90F5FEA63}" dt="2022-10-17T15:35:36.017" v="2" actId="680"/>
        <pc:sldMkLst>
          <pc:docMk/>
          <pc:sldMk cId="1680425327" sldId="1627"/>
        </pc:sldMkLst>
      </pc:sldChg>
      <pc:sldChg chg="new del">
        <pc:chgData name="Arpan Sainju" userId="28af7b25-4022-4f88-be70-5a41ebe499cd" providerId="ADAL" clId="{10A807A4-3EBD-430D-9C16-5DE90F5FEA63}" dt="2022-10-17T21:37:10.189" v="565" actId="47"/>
        <pc:sldMkLst>
          <pc:docMk/>
          <pc:sldMk cId="2871989983" sldId="1628"/>
        </pc:sldMkLst>
      </pc:sldChg>
      <pc:sldChg chg="add del">
        <pc:chgData name="Arpan Sainju" userId="28af7b25-4022-4f88-be70-5a41ebe499cd" providerId="ADAL" clId="{10A807A4-3EBD-430D-9C16-5DE90F5FEA63}" dt="2022-10-17T21:37:56.235" v="568" actId="2696"/>
        <pc:sldMkLst>
          <pc:docMk/>
          <pc:sldMk cId="2885903521" sldId="1676"/>
        </pc:sldMkLst>
      </pc:sldChg>
      <pc:sldChg chg="add">
        <pc:chgData name="Arpan Sainju" userId="28af7b25-4022-4f88-be70-5a41ebe499cd" providerId="ADAL" clId="{10A807A4-3EBD-430D-9C16-5DE90F5FEA63}" dt="2022-10-17T21:38:02.811" v="569"/>
        <pc:sldMkLst>
          <pc:docMk/>
          <pc:sldMk cId="4224983138" sldId="1676"/>
        </pc:sldMkLst>
      </pc:sldChg>
      <pc:sldChg chg="add">
        <pc:chgData name="Arpan Sainju" userId="28af7b25-4022-4f88-be70-5a41ebe499cd" providerId="ADAL" clId="{10A807A4-3EBD-430D-9C16-5DE90F5FEA63}" dt="2022-10-17T21:38:02.811" v="569"/>
        <pc:sldMkLst>
          <pc:docMk/>
          <pc:sldMk cId="18335656" sldId="1677"/>
        </pc:sldMkLst>
      </pc:sldChg>
      <pc:sldChg chg="delSp modSp add del mod">
        <pc:chgData name="Arpan Sainju" userId="28af7b25-4022-4f88-be70-5a41ebe499cd" providerId="ADAL" clId="{10A807A4-3EBD-430D-9C16-5DE90F5FEA63}" dt="2022-10-17T21:37:56.235" v="568" actId="2696"/>
        <pc:sldMkLst>
          <pc:docMk/>
          <pc:sldMk cId="66467618" sldId="1677"/>
        </pc:sldMkLst>
        <pc:spChg chg="mod">
          <ac:chgData name="Arpan Sainju" userId="28af7b25-4022-4f88-be70-5a41ebe499cd" providerId="ADAL" clId="{10A807A4-3EBD-430D-9C16-5DE90F5FEA63}" dt="2022-10-17T19:06:08.788" v="442" actId="404"/>
          <ac:spMkLst>
            <pc:docMk/>
            <pc:sldMk cId="66467618" sldId="1677"/>
            <ac:spMk id="3" creationId="{00000000-0000-0000-0000-000000000000}"/>
          </ac:spMkLst>
        </pc:spChg>
        <pc:spChg chg="del mod">
          <ac:chgData name="Arpan Sainju" userId="28af7b25-4022-4f88-be70-5a41ebe499cd" providerId="ADAL" clId="{10A807A4-3EBD-430D-9C16-5DE90F5FEA63}" dt="2022-10-17T19:03:09.413" v="28" actId="478"/>
          <ac:spMkLst>
            <pc:docMk/>
            <pc:sldMk cId="66467618" sldId="1677"/>
            <ac:spMk id="6" creationId="{00000000-0000-0000-0000-000000000000}"/>
          </ac:spMkLst>
        </pc:spChg>
        <pc:spChg chg="del">
          <ac:chgData name="Arpan Sainju" userId="28af7b25-4022-4f88-be70-5a41ebe499cd" providerId="ADAL" clId="{10A807A4-3EBD-430D-9C16-5DE90F5FEA63}" dt="2022-10-17T19:03:09.413" v="28" actId="478"/>
          <ac:spMkLst>
            <pc:docMk/>
            <pc:sldMk cId="66467618" sldId="1677"/>
            <ac:spMk id="7" creationId="{00000000-0000-0000-0000-000000000000}"/>
          </ac:spMkLst>
        </pc:spChg>
        <pc:spChg chg="del">
          <ac:chgData name="Arpan Sainju" userId="28af7b25-4022-4f88-be70-5a41ebe499cd" providerId="ADAL" clId="{10A807A4-3EBD-430D-9C16-5DE90F5FEA63}" dt="2022-10-17T19:03:09.413" v="28" actId="478"/>
          <ac:spMkLst>
            <pc:docMk/>
            <pc:sldMk cId="66467618" sldId="1677"/>
            <ac:spMk id="8" creationId="{00000000-0000-0000-0000-000000000000}"/>
          </ac:spMkLst>
        </pc:spChg>
        <pc:spChg chg="del">
          <ac:chgData name="Arpan Sainju" userId="28af7b25-4022-4f88-be70-5a41ebe499cd" providerId="ADAL" clId="{10A807A4-3EBD-430D-9C16-5DE90F5FEA63}" dt="2022-10-17T19:03:09.413" v="28" actId="478"/>
          <ac:spMkLst>
            <pc:docMk/>
            <pc:sldMk cId="66467618" sldId="1677"/>
            <ac:spMk id="15" creationId="{00000000-0000-0000-0000-000000000000}"/>
          </ac:spMkLst>
        </pc:spChg>
        <pc:cxnChg chg="del mod">
          <ac:chgData name="Arpan Sainju" userId="28af7b25-4022-4f88-be70-5a41ebe499cd" providerId="ADAL" clId="{10A807A4-3EBD-430D-9C16-5DE90F5FEA63}" dt="2022-10-17T19:03:09.413" v="28" actId="478"/>
          <ac:cxnSpMkLst>
            <pc:docMk/>
            <pc:sldMk cId="66467618" sldId="1677"/>
            <ac:cxnSpMk id="10" creationId="{00000000-0000-0000-0000-000000000000}"/>
          </ac:cxnSpMkLst>
        </pc:cxnChg>
        <pc:cxnChg chg="del mod">
          <ac:chgData name="Arpan Sainju" userId="28af7b25-4022-4f88-be70-5a41ebe499cd" providerId="ADAL" clId="{10A807A4-3EBD-430D-9C16-5DE90F5FEA63}" dt="2022-10-17T19:03:09.413" v="28" actId="478"/>
          <ac:cxnSpMkLst>
            <pc:docMk/>
            <pc:sldMk cId="66467618" sldId="1677"/>
            <ac:cxnSpMk id="17" creationId="{00000000-0000-0000-0000-000000000000}"/>
          </ac:cxnSpMkLst>
        </pc:cxnChg>
      </pc:sldChg>
      <pc:sldChg chg="add">
        <pc:chgData name="Arpan Sainju" userId="28af7b25-4022-4f88-be70-5a41ebe499cd" providerId="ADAL" clId="{10A807A4-3EBD-430D-9C16-5DE90F5FEA63}" dt="2022-10-17T21:38:02.811" v="569"/>
        <pc:sldMkLst>
          <pc:docMk/>
          <pc:sldMk cId="2110601127" sldId="1678"/>
        </pc:sldMkLst>
      </pc:sldChg>
      <pc:sldChg chg="addSp modSp add del mod">
        <pc:chgData name="Arpan Sainju" userId="28af7b25-4022-4f88-be70-5a41ebe499cd" providerId="ADAL" clId="{10A807A4-3EBD-430D-9C16-5DE90F5FEA63}" dt="2022-10-17T21:37:56.235" v="568" actId="2696"/>
        <pc:sldMkLst>
          <pc:docMk/>
          <pc:sldMk cId="3976176461" sldId="1678"/>
        </pc:sldMkLst>
        <pc:spChg chg="mod">
          <ac:chgData name="Arpan Sainju" userId="28af7b25-4022-4f88-be70-5a41ebe499cd" providerId="ADAL" clId="{10A807A4-3EBD-430D-9C16-5DE90F5FEA63}" dt="2022-10-17T21:36:39.587" v="544" actId="21"/>
          <ac:spMkLst>
            <pc:docMk/>
            <pc:sldMk cId="3976176461" sldId="1678"/>
            <ac:spMk id="3" creationId="{00000000-0000-0000-0000-000000000000}"/>
          </ac:spMkLst>
        </pc:spChg>
        <pc:spChg chg="add mod">
          <ac:chgData name="Arpan Sainju" userId="28af7b25-4022-4f88-be70-5a41ebe499cd" providerId="ADAL" clId="{10A807A4-3EBD-430D-9C16-5DE90F5FEA63}" dt="2022-10-17T21:37:05.488" v="564" actId="1076"/>
          <ac:spMkLst>
            <pc:docMk/>
            <pc:sldMk cId="3976176461" sldId="1678"/>
            <ac:spMk id="5" creationId="{F3576737-815B-F0EF-B298-08A0F516A435}"/>
          </ac:spMkLst>
        </pc:spChg>
        <pc:spChg chg="mod">
          <ac:chgData name="Arpan Sainju" userId="28af7b25-4022-4f88-be70-5a41ebe499cd" providerId="ADAL" clId="{10A807A4-3EBD-430D-9C16-5DE90F5FEA63}" dt="2022-10-17T21:13:26.937" v="519" actId="20577"/>
          <ac:spMkLst>
            <pc:docMk/>
            <pc:sldMk cId="3976176461" sldId="1678"/>
            <ac:spMk id="6" creationId="{00000000-0000-0000-0000-000000000000}"/>
          </ac:spMkLst>
        </pc:spChg>
        <pc:spChg chg="mod">
          <ac:chgData name="Arpan Sainju" userId="28af7b25-4022-4f88-be70-5a41ebe499cd" providerId="ADAL" clId="{10A807A4-3EBD-430D-9C16-5DE90F5FEA63}" dt="2022-10-17T21:36:51.941" v="559" actId="1076"/>
          <ac:spMkLst>
            <pc:docMk/>
            <pc:sldMk cId="3976176461" sldId="1678"/>
            <ac:spMk id="15" creationId="{00000000-0000-0000-0000-000000000000}"/>
          </ac:spMkLst>
        </pc:spChg>
        <pc:cxnChg chg="mod">
          <ac:chgData name="Arpan Sainju" userId="28af7b25-4022-4f88-be70-5a41ebe499cd" providerId="ADAL" clId="{10A807A4-3EBD-430D-9C16-5DE90F5FEA63}" dt="2022-10-17T21:36:51.941" v="559" actId="1076"/>
          <ac:cxnSpMkLst>
            <pc:docMk/>
            <pc:sldMk cId="3976176461" sldId="1678"/>
            <ac:cxnSpMk id="17" creationId="{00000000-0000-0000-0000-000000000000}"/>
          </ac:cxnSpMkLst>
        </pc:cxnChg>
      </pc:sldChg>
      <pc:sldChg chg="add">
        <pc:chgData name="Arpan Sainju" userId="28af7b25-4022-4f88-be70-5a41ebe499cd" providerId="ADAL" clId="{10A807A4-3EBD-430D-9C16-5DE90F5FEA63}" dt="2022-10-17T21:39:19.627" v="570"/>
        <pc:sldMkLst>
          <pc:docMk/>
          <pc:sldMk cId="1962779765" sldId="1679"/>
        </pc:sldMkLst>
      </pc:sldChg>
      <pc:sldChg chg="modSp add mod">
        <pc:chgData name="Arpan Sainju" userId="28af7b25-4022-4f88-be70-5a41ebe499cd" providerId="ADAL" clId="{10A807A4-3EBD-430D-9C16-5DE90F5FEA63}" dt="2022-10-17T21:39:28.668" v="574" actId="255"/>
        <pc:sldMkLst>
          <pc:docMk/>
          <pc:sldMk cId="1619709553" sldId="1680"/>
        </pc:sldMkLst>
        <pc:spChg chg="mod">
          <ac:chgData name="Arpan Sainju" userId="28af7b25-4022-4f88-be70-5a41ebe499cd" providerId="ADAL" clId="{10A807A4-3EBD-430D-9C16-5DE90F5FEA63}" dt="2022-10-17T21:39:28.668" v="574" actId="255"/>
          <ac:spMkLst>
            <pc:docMk/>
            <pc:sldMk cId="1619709553" sldId="1680"/>
            <ac:spMk id="3" creationId="{00000000-0000-0000-0000-000000000000}"/>
          </ac:spMkLst>
        </pc:spChg>
      </pc:sldChg>
      <pc:sldChg chg="modSp add mod modAnim">
        <pc:chgData name="Arpan Sainju" userId="28af7b25-4022-4f88-be70-5a41ebe499cd" providerId="ADAL" clId="{10A807A4-3EBD-430D-9C16-5DE90F5FEA63}" dt="2022-10-18T16:12:15.331" v="1623" actId="6549"/>
        <pc:sldMkLst>
          <pc:docMk/>
          <pc:sldMk cId="1311311728" sldId="1681"/>
        </pc:sldMkLst>
        <pc:spChg chg="mod">
          <ac:chgData name="Arpan Sainju" userId="28af7b25-4022-4f88-be70-5a41ebe499cd" providerId="ADAL" clId="{10A807A4-3EBD-430D-9C16-5DE90F5FEA63}" dt="2022-10-18T16:12:04.928" v="1619" actId="6549"/>
          <ac:spMkLst>
            <pc:docMk/>
            <pc:sldMk cId="1311311728" sldId="1681"/>
            <ac:spMk id="3" creationId="{00000000-0000-0000-0000-000000000000}"/>
          </ac:spMkLst>
        </pc:spChg>
        <pc:spChg chg="mod">
          <ac:chgData name="Arpan Sainju" userId="28af7b25-4022-4f88-be70-5a41ebe499cd" providerId="ADAL" clId="{10A807A4-3EBD-430D-9C16-5DE90F5FEA63}" dt="2022-10-18T16:12:14.451" v="1621" actId="1076"/>
          <ac:spMkLst>
            <pc:docMk/>
            <pc:sldMk cId="1311311728" sldId="1681"/>
            <ac:spMk id="6" creationId="{00000000-0000-0000-0000-000000000000}"/>
          </ac:spMkLst>
        </pc:spChg>
      </pc:sldChg>
      <pc:sldChg chg="add">
        <pc:chgData name="Arpan Sainju" userId="28af7b25-4022-4f88-be70-5a41ebe499cd" providerId="ADAL" clId="{10A807A4-3EBD-430D-9C16-5DE90F5FEA63}" dt="2022-10-17T21:39:19.627" v="570"/>
        <pc:sldMkLst>
          <pc:docMk/>
          <pc:sldMk cId="449820973" sldId="1682"/>
        </pc:sldMkLst>
      </pc:sldChg>
      <pc:sldChg chg="modSp add mod">
        <pc:chgData name="Arpan Sainju" userId="28af7b25-4022-4f88-be70-5a41ebe499cd" providerId="ADAL" clId="{10A807A4-3EBD-430D-9C16-5DE90F5FEA63}" dt="2022-10-17T22:11:25.345" v="1577" actId="2711"/>
        <pc:sldMkLst>
          <pc:docMk/>
          <pc:sldMk cId="3627587192" sldId="1683"/>
        </pc:sldMkLst>
        <pc:spChg chg="mod">
          <ac:chgData name="Arpan Sainju" userId="28af7b25-4022-4f88-be70-5a41ebe499cd" providerId="ADAL" clId="{10A807A4-3EBD-430D-9C16-5DE90F5FEA63}" dt="2022-10-17T22:11:25.345" v="1577" actId="2711"/>
          <ac:spMkLst>
            <pc:docMk/>
            <pc:sldMk cId="3627587192" sldId="1683"/>
            <ac:spMk id="3" creationId="{00000000-0000-0000-0000-000000000000}"/>
          </ac:spMkLst>
        </pc:spChg>
        <pc:spChg chg="mod">
          <ac:chgData name="Arpan Sainju" userId="28af7b25-4022-4f88-be70-5a41ebe499cd" providerId="ADAL" clId="{10A807A4-3EBD-430D-9C16-5DE90F5FEA63}" dt="2022-10-17T22:07:35.487" v="1561" actId="1076"/>
          <ac:spMkLst>
            <pc:docMk/>
            <pc:sldMk cId="3627587192" sldId="1683"/>
            <ac:spMk id="6" creationId="{00000000-0000-0000-0000-000000000000}"/>
          </ac:spMkLst>
        </pc:spChg>
      </pc:sldChg>
      <pc:sldChg chg="add">
        <pc:chgData name="Arpan Sainju" userId="28af7b25-4022-4f88-be70-5a41ebe499cd" providerId="ADAL" clId="{10A807A4-3EBD-430D-9C16-5DE90F5FEA63}" dt="2022-10-17T21:39:19.627" v="570"/>
        <pc:sldMkLst>
          <pc:docMk/>
          <pc:sldMk cId="2080892418" sldId="1684"/>
        </pc:sldMkLst>
      </pc:sldChg>
      <pc:sldChg chg="addSp modSp add mod">
        <pc:chgData name="Arpan Sainju" userId="28af7b25-4022-4f88-be70-5a41ebe499cd" providerId="ADAL" clId="{10A807A4-3EBD-430D-9C16-5DE90F5FEA63}" dt="2022-10-17T22:19:19.420" v="1603" actId="1076"/>
        <pc:sldMkLst>
          <pc:docMk/>
          <pc:sldMk cId="4103628677" sldId="1685"/>
        </pc:sldMkLst>
        <pc:spChg chg="mod">
          <ac:chgData name="Arpan Sainju" userId="28af7b25-4022-4f88-be70-5a41ebe499cd" providerId="ADAL" clId="{10A807A4-3EBD-430D-9C16-5DE90F5FEA63}" dt="2022-10-17T22:19:03.570" v="1597" actId="21"/>
          <ac:spMkLst>
            <pc:docMk/>
            <pc:sldMk cId="4103628677" sldId="1685"/>
            <ac:spMk id="3" creationId="{00000000-0000-0000-0000-000000000000}"/>
          </ac:spMkLst>
        </pc:spChg>
        <pc:spChg chg="add mod">
          <ac:chgData name="Arpan Sainju" userId="28af7b25-4022-4f88-be70-5a41ebe499cd" providerId="ADAL" clId="{10A807A4-3EBD-430D-9C16-5DE90F5FEA63}" dt="2022-10-17T22:19:19.420" v="1603" actId="1076"/>
          <ac:spMkLst>
            <pc:docMk/>
            <pc:sldMk cId="4103628677" sldId="1685"/>
            <ac:spMk id="5" creationId="{A84BB81A-EDCD-37BA-1EE4-F55A4A867127}"/>
          </ac:spMkLst>
        </pc:spChg>
        <pc:spChg chg="mod">
          <ac:chgData name="Arpan Sainju" userId="28af7b25-4022-4f88-be70-5a41ebe499cd" providerId="ADAL" clId="{10A807A4-3EBD-430D-9C16-5DE90F5FEA63}" dt="2022-10-17T22:11:57.615" v="1586" actId="1076"/>
          <ac:spMkLst>
            <pc:docMk/>
            <pc:sldMk cId="4103628677" sldId="1685"/>
            <ac:spMk id="6" creationId="{00000000-0000-0000-0000-000000000000}"/>
          </ac:spMkLst>
        </pc:spChg>
        <pc:spChg chg="add mod">
          <ac:chgData name="Arpan Sainju" userId="28af7b25-4022-4f88-be70-5a41ebe499cd" providerId="ADAL" clId="{10A807A4-3EBD-430D-9C16-5DE90F5FEA63}" dt="2022-10-17T22:19:13.205" v="1602" actId="403"/>
          <ac:spMkLst>
            <pc:docMk/>
            <pc:sldMk cId="4103628677" sldId="1685"/>
            <ac:spMk id="8" creationId="{4FA90BC6-5061-565D-1F46-27ADF395B157}"/>
          </ac:spMkLst>
        </pc:spChg>
      </pc:sldChg>
      <pc:sldChg chg="modSp add mod">
        <pc:chgData name="Arpan Sainju" userId="28af7b25-4022-4f88-be70-5a41ebe499cd" providerId="ADAL" clId="{10A807A4-3EBD-430D-9C16-5DE90F5FEA63}" dt="2022-10-19T18:57:09.041" v="1626" actId="14100"/>
        <pc:sldMkLst>
          <pc:docMk/>
          <pc:sldMk cId="2683147040" sldId="1687"/>
        </pc:sldMkLst>
        <pc:spChg chg="mod">
          <ac:chgData name="Arpan Sainju" userId="28af7b25-4022-4f88-be70-5a41ebe499cd" providerId="ADAL" clId="{10A807A4-3EBD-430D-9C16-5DE90F5FEA63}" dt="2022-10-19T18:57:09.041" v="1626" actId="14100"/>
          <ac:spMkLst>
            <pc:docMk/>
            <pc:sldMk cId="2683147040" sldId="1687"/>
            <ac:spMk id="753667" creationId="{00000000-0000-0000-0000-000000000000}"/>
          </ac:spMkLst>
        </pc:spChg>
      </pc:sldChg>
      <pc:sldChg chg="modSp add mod">
        <pc:chgData name="Arpan Sainju" userId="28af7b25-4022-4f88-be70-5a41ebe499cd" providerId="ADAL" clId="{10A807A4-3EBD-430D-9C16-5DE90F5FEA63}" dt="2022-10-17T21:42:29.216" v="601" actId="113"/>
        <pc:sldMkLst>
          <pc:docMk/>
          <pc:sldMk cId="699285400" sldId="1689"/>
        </pc:sldMkLst>
        <pc:spChg chg="mod">
          <ac:chgData name="Arpan Sainju" userId="28af7b25-4022-4f88-be70-5a41ebe499cd" providerId="ADAL" clId="{10A807A4-3EBD-430D-9C16-5DE90F5FEA63}" dt="2022-10-17T21:42:29.216" v="601" actId="113"/>
          <ac:spMkLst>
            <pc:docMk/>
            <pc:sldMk cId="699285400" sldId="1689"/>
            <ac:spMk id="3" creationId="{00000000-0000-0000-0000-000000000000}"/>
          </ac:spMkLst>
        </pc:spChg>
      </pc:sldChg>
      <pc:sldChg chg="add">
        <pc:chgData name="Arpan Sainju" userId="28af7b25-4022-4f88-be70-5a41ebe499cd" providerId="ADAL" clId="{10A807A4-3EBD-430D-9C16-5DE90F5FEA63}" dt="2022-10-17T21:39:19.627" v="570"/>
        <pc:sldMkLst>
          <pc:docMk/>
          <pc:sldMk cId="2369919135" sldId="1690"/>
        </pc:sldMkLst>
      </pc:sldChg>
      <pc:sldChg chg="modSp add mod">
        <pc:chgData name="Arpan Sainju" userId="28af7b25-4022-4f88-be70-5a41ebe499cd" providerId="ADAL" clId="{10A807A4-3EBD-430D-9C16-5DE90F5FEA63}" dt="2022-10-17T21:57:29.793" v="1139" actId="20577"/>
        <pc:sldMkLst>
          <pc:docMk/>
          <pc:sldMk cId="355388318" sldId="1691"/>
        </pc:sldMkLst>
        <pc:spChg chg="mod">
          <ac:chgData name="Arpan Sainju" userId="28af7b25-4022-4f88-be70-5a41ebe499cd" providerId="ADAL" clId="{10A807A4-3EBD-430D-9C16-5DE90F5FEA63}" dt="2022-10-17T21:57:29.793" v="1139" actId="20577"/>
          <ac:spMkLst>
            <pc:docMk/>
            <pc:sldMk cId="355388318" sldId="1691"/>
            <ac:spMk id="3" creationId="{00000000-0000-0000-0000-000000000000}"/>
          </ac:spMkLst>
        </pc:spChg>
        <pc:spChg chg="mod">
          <ac:chgData name="Arpan Sainju" userId="28af7b25-4022-4f88-be70-5a41ebe499cd" providerId="ADAL" clId="{10A807A4-3EBD-430D-9C16-5DE90F5FEA63}" dt="2022-10-17T21:55:19.432" v="1051" actId="1076"/>
          <ac:spMkLst>
            <pc:docMk/>
            <pc:sldMk cId="355388318" sldId="1691"/>
            <ac:spMk id="6" creationId="{00000000-0000-0000-0000-000000000000}"/>
          </ac:spMkLst>
        </pc:spChg>
      </pc:sldChg>
      <pc:sldChg chg="delSp modSp add del mod">
        <pc:chgData name="Arpan Sainju" userId="28af7b25-4022-4f88-be70-5a41ebe499cd" providerId="ADAL" clId="{10A807A4-3EBD-430D-9C16-5DE90F5FEA63}" dt="2022-10-17T21:44:43.052" v="701" actId="47"/>
        <pc:sldMkLst>
          <pc:docMk/>
          <pc:sldMk cId="1346688642" sldId="1691"/>
        </pc:sldMkLst>
        <pc:spChg chg="mod">
          <ac:chgData name="Arpan Sainju" userId="28af7b25-4022-4f88-be70-5a41ebe499cd" providerId="ADAL" clId="{10A807A4-3EBD-430D-9C16-5DE90F5FEA63}" dt="2022-10-17T21:44:23.949" v="700"/>
          <ac:spMkLst>
            <pc:docMk/>
            <pc:sldMk cId="1346688642" sldId="1691"/>
            <ac:spMk id="3" creationId="{00000000-0000-0000-0000-000000000000}"/>
          </ac:spMkLst>
        </pc:spChg>
        <pc:spChg chg="del mod">
          <ac:chgData name="Arpan Sainju" userId="28af7b25-4022-4f88-be70-5a41ebe499cd" providerId="ADAL" clId="{10A807A4-3EBD-430D-9C16-5DE90F5FEA63}" dt="2022-10-17T21:43:53.657" v="637" actId="478"/>
          <ac:spMkLst>
            <pc:docMk/>
            <pc:sldMk cId="1346688642" sldId="1691"/>
            <ac:spMk id="6" creationId="{00000000-0000-0000-0000-000000000000}"/>
          </ac:spMkLst>
        </pc:spChg>
      </pc:sldChg>
    </pc:docChg>
  </pc:docChgLst>
  <pc:docChgLst>
    <pc:chgData name="Arpan Sainju" userId="28af7b25-4022-4f88-be70-5a41ebe499cd" providerId="ADAL" clId="{82730DB0-2FFA-4B4B-94A5-8CC68FE9E26B}"/>
    <pc:docChg chg="modSld">
      <pc:chgData name="Arpan Sainju" userId="28af7b25-4022-4f88-be70-5a41ebe499cd" providerId="ADAL" clId="{82730DB0-2FFA-4B4B-94A5-8CC68FE9E26B}" dt="2023-06-05T19:50:43.870" v="0" actId="20577"/>
      <pc:docMkLst>
        <pc:docMk/>
      </pc:docMkLst>
      <pc:sldChg chg="modSp mod">
        <pc:chgData name="Arpan Sainju" userId="28af7b25-4022-4f88-be70-5a41ebe499cd" providerId="ADAL" clId="{82730DB0-2FFA-4B4B-94A5-8CC68FE9E26B}" dt="2023-06-05T19:50:43.870" v="0" actId="20577"/>
        <pc:sldMkLst>
          <pc:docMk/>
          <pc:sldMk cId="595749081" sldId="256"/>
        </pc:sldMkLst>
        <pc:spChg chg="mod">
          <ac:chgData name="Arpan Sainju" userId="28af7b25-4022-4f88-be70-5a41ebe499cd" providerId="ADAL" clId="{82730DB0-2FFA-4B4B-94A5-8CC68FE9E26B}" dt="2023-06-05T19:50:43.870" v="0" actId="20577"/>
          <ac:spMkLst>
            <pc:docMk/>
            <pc:sldMk cId="595749081" sldId="256"/>
            <ac:spMk id="3" creationId="{E6B3D918-ACEB-4C3C-9129-D6B9026F2696}"/>
          </ac:spMkLst>
        </pc:spChg>
      </pc:sldChg>
    </pc:docChg>
  </pc:docChgLst>
  <pc:docChgLst>
    <pc:chgData name="Arpan Sainju" userId="28af7b25-4022-4f88-be70-5a41ebe499cd" providerId="ADAL" clId="{E14D3FA9-4182-4C64-99E6-E04E6B7AB182}"/>
    <pc:docChg chg="undo custSel modSld">
      <pc:chgData name="Arpan Sainju" userId="28af7b25-4022-4f88-be70-5a41ebe499cd" providerId="ADAL" clId="{E14D3FA9-4182-4C64-99E6-E04E6B7AB182}" dt="2023-03-14T03:43:05.019" v="223" actId="20577"/>
      <pc:docMkLst>
        <pc:docMk/>
      </pc:docMkLst>
      <pc:sldChg chg="modSp modAnim">
        <pc:chgData name="Arpan Sainju" userId="28af7b25-4022-4f88-be70-5a41ebe499cd" providerId="ADAL" clId="{E14D3FA9-4182-4C64-99E6-E04E6B7AB182}" dt="2023-03-14T02:05:04.731" v="23" actId="20577"/>
        <pc:sldMkLst>
          <pc:docMk/>
          <pc:sldMk cId="0" sldId="1538"/>
        </pc:sldMkLst>
        <pc:spChg chg="mod">
          <ac:chgData name="Arpan Sainju" userId="28af7b25-4022-4f88-be70-5a41ebe499cd" providerId="ADAL" clId="{E14D3FA9-4182-4C64-99E6-E04E6B7AB182}" dt="2023-03-14T02:05:04.731" v="23" actId="20577"/>
          <ac:spMkLst>
            <pc:docMk/>
            <pc:sldMk cId="0" sldId="1538"/>
            <ac:spMk id="684035" creationId="{00000000-0000-0000-0000-000000000000}"/>
          </ac:spMkLst>
        </pc:spChg>
      </pc:sldChg>
      <pc:sldChg chg="modSp mod">
        <pc:chgData name="Arpan Sainju" userId="28af7b25-4022-4f88-be70-5a41ebe499cd" providerId="ADAL" clId="{E14D3FA9-4182-4C64-99E6-E04E6B7AB182}" dt="2023-03-14T02:13:29.021" v="30" actId="20577"/>
        <pc:sldMkLst>
          <pc:docMk/>
          <pc:sldMk cId="0" sldId="1541"/>
        </pc:sldMkLst>
        <pc:spChg chg="mod">
          <ac:chgData name="Arpan Sainju" userId="28af7b25-4022-4f88-be70-5a41ebe499cd" providerId="ADAL" clId="{E14D3FA9-4182-4C64-99E6-E04E6B7AB182}" dt="2023-03-14T02:13:29.021" v="30" actId="20577"/>
          <ac:spMkLst>
            <pc:docMk/>
            <pc:sldMk cId="0" sldId="1541"/>
            <ac:spMk id="687109" creationId="{00000000-0000-0000-0000-000000000000}"/>
          </ac:spMkLst>
        </pc:spChg>
      </pc:sldChg>
      <pc:sldChg chg="modSp mod">
        <pc:chgData name="Arpan Sainju" userId="28af7b25-4022-4f88-be70-5a41ebe499cd" providerId="ADAL" clId="{E14D3FA9-4182-4C64-99E6-E04E6B7AB182}" dt="2023-03-14T03:42:56.240" v="212" actId="20577"/>
        <pc:sldMkLst>
          <pc:docMk/>
          <pc:sldMk cId="449820973" sldId="1682"/>
        </pc:sldMkLst>
        <pc:spChg chg="mod">
          <ac:chgData name="Arpan Sainju" userId="28af7b25-4022-4f88-be70-5a41ebe499cd" providerId="ADAL" clId="{E14D3FA9-4182-4C64-99E6-E04E6B7AB182}" dt="2023-03-14T03:42:53.430" v="208" actId="20577"/>
          <ac:spMkLst>
            <pc:docMk/>
            <pc:sldMk cId="449820973" sldId="1682"/>
            <ac:spMk id="759840" creationId="{00000000-0000-0000-0000-000000000000}"/>
          </ac:spMkLst>
        </pc:spChg>
        <pc:spChg chg="mod">
          <ac:chgData name="Arpan Sainju" userId="28af7b25-4022-4f88-be70-5a41ebe499cd" providerId="ADAL" clId="{E14D3FA9-4182-4C64-99E6-E04E6B7AB182}" dt="2023-03-14T03:42:56.240" v="212" actId="20577"/>
          <ac:spMkLst>
            <pc:docMk/>
            <pc:sldMk cId="449820973" sldId="1682"/>
            <ac:spMk id="759841" creationId="{00000000-0000-0000-0000-000000000000}"/>
          </ac:spMkLst>
        </pc:spChg>
        <pc:spChg chg="mod">
          <ac:chgData name="Arpan Sainju" userId="28af7b25-4022-4f88-be70-5a41ebe499cd" providerId="ADAL" clId="{E14D3FA9-4182-4C64-99E6-E04E6B7AB182}" dt="2023-03-14T03:42:08.656" v="119" actId="20577"/>
          <ac:spMkLst>
            <pc:docMk/>
            <pc:sldMk cId="449820973" sldId="1682"/>
            <ac:spMk id="759842" creationId="{00000000-0000-0000-0000-000000000000}"/>
          </ac:spMkLst>
        </pc:spChg>
        <pc:spChg chg="mod">
          <ac:chgData name="Arpan Sainju" userId="28af7b25-4022-4f88-be70-5a41ebe499cd" providerId="ADAL" clId="{E14D3FA9-4182-4C64-99E6-E04E6B7AB182}" dt="2023-03-14T03:42:03.752" v="106" actId="20577"/>
          <ac:spMkLst>
            <pc:docMk/>
            <pc:sldMk cId="449820973" sldId="1682"/>
            <ac:spMk id="759843" creationId="{00000000-0000-0000-0000-000000000000}"/>
          </ac:spMkLst>
        </pc:spChg>
        <pc:spChg chg="mod">
          <ac:chgData name="Arpan Sainju" userId="28af7b25-4022-4f88-be70-5a41ebe499cd" providerId="ADAL" clId="{E14D3FA9-4182-4C64-99E6-E04E6B7AB182}" dt="2023-03-14T03:42:19.551" v="139" actId="20577"/>
          <ac:spMkLst>
            <pc:docMk/>
            <pc:sldMk cId="449820973" sldId="1682"/>
            <ac:spMk id="759850" creationId="{00000000-0000-0000-0000-000000000000}"/>
          </ac:spMkLst>
        </pc:spChg>
      </pc:sldChg>
      <pc:sldChg chg="modSp mod">
        <pc:chgData name="Arpan Sainju" userId="28af7b25-4022-4f88-be70-5a41ebe499cd" providerId="ADAL" clId="{E14D3FA9-4182-4C64-99E6-E04E6B7AB182}" dt="2023-03-14T03:43:05.019" v="223" actId="20577"/>
        <pc:sldMkLst>
          <pc:docMk/>
          <pc:sldMk cId="2080892418" sldId="1684"/>
        </pc:sldMkLst>
        <pc:spChg chg="mod">
          <ac:chgData name="Arpan Sainju" userId="28af7b25-4022-4f88-be70-5a41ebe499cd" providerId="ADAL" clId="{E14D3FA9-4182-4C64-99E6-E04E6B7AB182}" dt="2023-03-14T03:43:02.573" v="219" actId="20577"/>
          <ac:spMkLst>
            <pc:docMk/>
            <pc:sldMk cId="2080892418" sldId="1684"/>
            <ac:spMk id="759840" creationId="{00000000-0000-0000-0000-000000000000}"/>
          </ac:spMkLst>
        </pc:spChg>
        <pc:spChg chg="mod">
          <ac:chgData name="Arpan Sainju" userId="28af7b25-4022-4f88-be70-5a41ebe499cd" providerId="ADAL" clId="{E14D3FA9-4182-4C64-99E6-E04E6B7AB182}" dt="2023-03-14T03:43:05.019" v="223" actId="20577"/>
          <ac:spMkLst>
            <pc:docMk/>
            <pc:sldMk cId="2080892418" sldId="1684"/>
            <ac:spMk id="759841" creationId="{00000000-0000-0000-0000-000000000000}"/>
          </ac:spMkLst>
        </pc:spChg>
        <pc:spChg chg="mod">
          <ac:chgData name="Arpan Sainju" userId="28af7b25-4022-4f88-be70-5a41ebe499cd" providerId="ADAL" clId="{E14D3FA9-4182-4C64-99E6-E04E6B7AB182}" dt="2023-03-14T03:41:47.921" v="84" actId="20577"/>
          <ac:spMkLst>
            <pc:docMk/>
            <pc:sldMk cId="2080892418" sldId="1684"/>
            <ac:spMk id="759842" creationId="{00000000-0000-0000-0000-000000000000}"/>
          </ac:spMkLst>
        </pc:spChg>
        <pc:spChg chg="mod">
          <ac:chgData name="Arpan Sainju" userId="28af7b25-4022-4f88-be70-5a41ebe499cd" providerId="ADAL" clId="{E14D3FA9-4182-4C64-99E6-E04E6B7AB182}" dt="2023-03-14T03:41:43.686" v="77" actId="20577"/>
          <ac:spMkLst>
            <pc:docMk/>
            <pc:sldMk cId="2080892418" sldId="1684"/>
            <ac:spMk id="759843" creationId="{00000000-0000-0000-0000-000000000000}"/>
          </ac:spMkLst>
        </pc:spChg>
        <pc:spChg chg="mod">
          <ac:chgData name="Arpan Sainju" userId="28af7b25-4022-4f88-be70-5a41ebe499cd" providerId="ADAL" clId="{E14D3FA9-4182-4C64-99E6-E04E6B7AB182}" dt="2023-03-14T03:41:57.948" v="102" actId="20577"/>
          <ac:spMkLst>
            <pc:docMk/>
            <pc:sldMk cId="2080892418" sldId="1684"/>
            <ac:spMk id="759850" creationId="{00000000-0000-0000-0000-000000000000}"/>
          </ac:spMkLst>
        </pc:spChg>
      </pc:sldChg>
      <pc:sldChg chg="modSp mod">
        <pc:chgData name="Arpan Sainju" userId="28af7b25-4022-4f88-be70-5a41ebe499cd" providerId="ADAL" clId="{E14D3FA9-4182-4C64-99E6-E04E6B7AB182}" dt="2023-03-14T03:42:47.833" v="201" actId="20577"/>
        <pc:sldMkLst>
          <pc:docMk/>
          <pc:sldMk cId="2369919135" sldId="1690"/>
        </pc:sldMkLst>
        <pc:spChg chg="mod">
          <ac:chgData name="Arpan Sainju" userId="28af7b25-4022-4f88-be70-5a41ebe499cd" providerId="ADAL" clId="{E14D3FA9-4182-4C64-99E6-E04E6B7AB182}" dt="2023-03-14T03:42:39.548" v="182" actId="20577"/>
          <ac:spMkLst>
            <pc:docMk/>
            <pc:sldMk cId="2369919135" sldId="1690"/>
            <ac:spMk id="759840" creationId="{00000000-0000-0000-0000-000000000000}"/>
          </ac:spMkLst>
        </pc:spChg>
        <pc:spChg chg="mod">
          <ac:chgData name="Arpan Sainju" userId="28af7b25-4022-4f88-be70-5a41ebe499cd" providerId="ADAL" clId="{E14D3FA9-4182-4C64-99E6-E04E6B7AB182}" dt="2023-03-14T03:42:43.596" v="190" actId="20577"/>
          <ac:spMkLst>
            <pc:docMk/>
            <pc:sldMk cId="2369919135" sldId="1690"/>
            <ac:spMk id="759841" creationId="{00000000-0000-0000-0000-000000000000}"/>
          </ac:spMkLst>
        </pc:spChg>
        <pc:spChg chg="mod">
          <ac:chgData name="Arpan Sainju" userId="28af7b25-4022-4f88-be70-5a41ebe499cd" providerId="ADAL" clId="{E14D3FA9-4182-4C64-99E6-E04E6B7AB182}" dt="2023-03-14T03:42:35.130" v="173" actId="20577"/>
          <ac:spMkLst>
            <pc:docMk/>
            <pc:sldMk cId="2369919135" sldId="1690"/>
            <ac:spMk id="759842" creationId="{00000000-0000-0000-0000-000000000000}"/>
          </ac:spMkLst>
        </pc:spChg>
        <pc:spChg chg="mod">
          <ac:chgData name="Arpan Sainju" userId="28af7b25-4022-4f88-be70-5a41ebe499cd" providerId="ADAL" clId="{E14D3FA9-4182-4C64-99E6-E04E6B7AB182}" dt="2023-03-14T03:42:31.505" v="166" actId="20577"/>
          <ac:spMkLst>
            <pc:docMk/>
            <pc:sldMk cId="2369919135" sldId="1690"/>
            <ac:spMk id="759843" creationId="{00000000-0000-0000-0000-000000000000}"/>
          </ac:spMkLst>
        </pc:spChg>
        <pc:spChg chg="mod">
          <ac:chgData name="Arpan Sainju" userId="28af7b25-4022-4f88-be70-5a41ebe499cd" providerId="ADAL" clId="{E14D3FA9-4182-4C64-99E6-E04E6B7AB182}" dt="2023-03-14T03:42:47.833" v="201" actId="20577"/>
          <ac:spMkLst>
            <pc:docMk/>
            <pc:sldMk cId="2369919135" sldId="1690"/>
            <ac:spMk id="759850" creationId="{00000000-0000-0000-0000-000000000000}"/>
          </ac:spMkLst>
        </pc:spChg>
      </pc:sldChg>
      <pc:sldChg chg="modSp mod">
        <pc:chgData name="Arpan Sainju" userId="28af7b25-4022-4f88-be70-5a41ebe499cd" providerId="ADAL" clId="{E14D3FA9-4182-4C64-99E6-E04E6B7AB182}" dt="2023-03-14T03:41:18.118" v="73" actId="20577"/>
        <pc:sldMkLst>
          <pc:docMk/>
          <pc:sldMk cId="2700675944" sldId="1692"/>
        </pc:sldMkLst>
        <pc:spChg chg="mod">
          <ac:chgData name="Arpan Sainju" userId="28af7b25-4022-4f88-be70-5a41ebe499cd" providerId="ADAL" clId="{E14D3FA9-4182-4C64-99E6-E04E6B7AB182}" dt="2023-03-14T03:40:57.183" v="58" actId="20577"/>
          <ac:spMkLst>
            <pc:docMk/>
            <pc:sldMk cId="2700675944" sldId="1692"/>
            <ac:spMk id="759840" creationId="{00000000-0000-0000-0000-000000000000}"/>
          </ac:spMkLst>
        </pc:spChg>
        <pc:spChg chg="mod">
          <ac:chgData name="Arpan Sainju" userId="28af7b25-4022-4f88-be70-5a41ebe499cd" providerId="ADAL" clId="{E14D3FA9-4182-4C64-99E6-E04E6B7AB182}" dt="2023-03-14T03:41:02.708" v="66" actId="20577"/>
          <ac:spMkLst>
            <pc:docMk/>
            <pc:sldMk cId="2700675944" sldId="1692"/>
            <ac:spMk id="759841" creationId="{00000000-0000-0000-0000-000000000000}"/>
          </ac:spMkLst>
        </pc:spChg>
        <pc:spChg chg="mod">
          <ac:chgData name="Arpan Sainju" userId="28af7b25-4022-4f88-be70-5a41ebe499cd" providerId="ADAL" clId="{E14D3FA9-4182-4C64-99E6-E04E6B7AB182}" dt="2023-03-14T03:40:17.342" v="51" actId="20577"/>
          <ac:spMkLst>
            <pc:docMk/>
            <pc:sldMk cId="2700675944" sldId="1692"/>
            <ac:spMk id="759842" creationId="{00000000-0000-0000-0000-000000000000}"/>
          </ac:spMkLst>
        </pc:spChg>
        <pc:spChg chg="mod">
          <ac:chgData name="Arpan Sainju" userId="28af7b25-4022-4f88-be70-5a41ebe499cd" providerId="ADAL" clId="{E14D3FA9-4182-4C64-99E6-E04E6B7AB182}" dt="2023-03-14T03:40:12.216" v="38" actId="20577"/>
          <ac:spMkLst>
            <pc:docMk/>
            <pc:sldMk cId="2700675944" sldId="1692"/>
            <ac:spMk id="759843" creationId="{00000000-0000-0000-0000-000000000000}"/>
          </ac:spMkLst>
        </pc:spChg>
        <pc:spChg chg="mod">
          <ac:chgData name="Arpan Sainju" userId="28af7b25-4022-4f88-be70-5a41ebe499cd" providerId="ADAL" clId="{E14D3FA9-4182-4C64-99E6-E04E6B7AB182}" dt="2023-03-14T03:41:18.118" v="73" actId="20577"/>
          <ac:spMkLst>
            <pc:docMk/>
            <pc:sldMk cId="2700675944" sldId="1692"/>
            <ac:spMk id="75985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D6140A1-B238-4985-9059-2BBB4D81141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DD3F91-17D0-441F-989E-FD8E2567D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4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0341B1E2-5213-DCE1-132D-3B54391283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35F98D-BA4A-4C29-821C-24E2312DBFF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EFCF042-1CE7-AF6B-A8F1-0B14523CC3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D42AA6D9-066A-0F9E-C0D0-4C6662E2C9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An agreed upon convention for communication. both endpoints need to </a:t>
            </a:r>
            <a:r>
              <a:rPr lang="en-US" altLang="en-US" i="1"/>
              <a:t>understand</a:t>
            </a:r>
            <a:r>
              <a:rPr lang="en-US" altLang="en-US"/>
              <a:t> the protocol.</a:t>
            </a:r>
          </a:p>
          <a:p>
            <a:pPr eaLnBrk="1" hangingPunct="1"/>
            <a:r>
              <a:rPr lang="en-US" altLang="en-US"/>
              <a:t>Protocols must be formally defined and unambiguous!  We will study lots of existing protocols and perhaps develop a few of our own.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31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792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907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67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825" y="6356350"/>
            <a:ext cx="1132227" cy="365125"/>
          </a:xfrm>
        </p:spPr>
        <p:txBody>
          <a:bodyPr/>
          <a:lstStyle/>
          <a:p>
            <a:fld id="{3D4FDD0D-F5B4-496B-8352-182924EA0C0F}" type="datetime1">
              <a:rPr lang="en-US" smtClean="0"/>
              <a:t>6/5/2023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1814" y="6356351"/>
            <a:ext cx="386255" cy="365125"/>
          </a:xfrm>
        </p:spPr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6E59B11E-9A3A-4B02-B02D-56031DC0B7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C412A264-29CD-4DA8-B5CD-A592DD5A37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7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BE53-8E29-41FA-9E10-AE4000C8DED0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C9457CB8-0B12-4F01-93A9-B08B5072E4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F24ECF3A-FBDB-4ECE-8067-EA02C03B39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9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E981-939B-4E80-9BF1-5CA6F454DD43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9020FE2F-7B5C-4814-9386-0CC6215DF1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964459BB-5389-497E-B4AD-C0346EDD23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72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114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447800"/>
            <a:ext cx="41148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3924300"/>
            <a:ext cx="41148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1C3833-61A7-2BD7-318B-3326E1A9B6C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CSCE515 – Computer Network Programming – 2008 Fall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929F7FB-9798-77C4-5E6B-40984084271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0C239-1FFC-4046-874B-262D0F5FF7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6AD600D5-6D20-65B5-F9E1-5A254DBAEAC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70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2"/>
            <a:ext cx="9144000" cy="1325563"/>
          </a:xfrm>
        </p:spPr>
        <p:txBody>
          <a:bodyPr>
            <a:normAutofit/>
          </a:bodyPr>
          <a:lstStyle>
            <a:lvl1pPr algn="ctr">
              <a:defRPr sz="3600" b="1"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014" y="1324141"/>
            <a:ext cx="8606118" cy="461223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 b="1"/>
            </a:lvl1pPr>
            <a:lvl2pPr>
              <a:defRPr sz="2000"/>
            </a:lvl2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0100" y="6356351"/>
            <a:ext cx="1009859" cy="365125"/>
          </a:xfrm>
        </p:spPr>
        <p:txBody>
          <a:bodyPr/>
          <a:lstStyle/>
          <a:p>
            <a:fld id="{08B3B34B-9577-4ACE-A17E-7BEC17D1683C}" type="datetime1">
              <a:rPr lang="en-US" smtClean="0"/>
              <a:t>6/5/2023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5152" y="6356351"/>
            <a:ext cx="378681" cy="365125"/>
          </a:xfrm>
        </p:spPr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E5142D01-6FC6-4641-80FB-D3798649E2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2C0CD506-E835-4231-B88A-E0B454B1F1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9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545D-9C83-47BD-8BD4-24553E784AF5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7E9B04EE-8C03-4DC8-BCCC-A3E3A4D7D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62314A5C-D6CF-4A27-B625-D36F2CED26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6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D849-F7CA-4380-9393-654A9BFF6F07}" type="datetime1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24655C27-060A-4269-BA94-2781678252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7AFA48B5-58EA-471E-9EF6-3BB63B67C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3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2290-5A30-4C06-8E96-5A8F4BB1A804}" type="datetime1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FD68FD18-F6C6-409A-97C5-11827E81BB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D0DC09A-8024-4FAA-B2A7-7A8EEBC480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9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0489" y="6356350"/>
            <a:ext cx="1050625" cy="365125"/>
          </a:xfrm>
        </p:spPr>
        <p:txBody>
          <a:bodyPr/>
          <a:lstStyle/>
          <a:p>
            <a:fld id="{F89E2E42-7830-4C31-BEDA-EF8950524662}" type="datetime1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30237" y="6369407"/>
            <a:ext cx="555145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Bryant and O’Hallaron, Computer Systems: A Programmer’s Perspective, Third Edition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0819" y="6356349"/>
            <a:ext cx="418022" cy="365125"/>
          </a:xfrm>
        </p:spPr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DF894FC0-DC29-4695-98AD-270421FD4B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073447FD-9B3B-4CE2-A65B-A7FDA4E855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6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AA4B-B0EB-4EC9-A4E6-A2E96C75E73D}" type="datetime1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0AAB5EC9-0641-4622-BDB2-00C9063AD5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CE10C3E4-918B-449C-912A-876D6FBD51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8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28FC-8D5E-4E72-B9D3-44DB85C87E99}" type="datetime1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FAAB05EA-DE01-48F0-9DB9-99C82F3627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F5E261AE-5D01-4DE6-A8F2-BCD9C88DA5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4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C7CD-0DF4-4921-B52E-0CD1266E9815}" type="datetime1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54FB7879-9B8E-411E-8FE9-610E76AAA8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09EF42BE-50E1-4A12-BBD1-32CBF0799F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1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BE40B-68E4-4E30-99EB-B3E1AE181923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95F45-E263-947C-6137-3D553E47405B}"/>
              </a:ext>
            </a:extLst>
          </p:cNvPr>
          <p:cNvSpPr txBox="1"/>
          <p:nvPr userDrawn="1"/>
        </p:nvSpPr>
        <p:spPr>
          <a:xfrm>
            <a:off x="1477523" y="6413699"/>
            <a:ext cx="6492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Bryant and O’Hallaron, Computer Systems: A Programmer’s Perspective, Third Edition</a:t>
            </a:r>
          </a:p>
        </p:txBody>
      </p:sp>
    </p:spTree>
    <p:extLst>
      <p:ext uri="{BB962C8B-B14F-4D97-AF65-F5344CB8AC3E}">
        <p14:creationId xmlns:p14="http://schemas.microsoft.com/office/powerpoint/2010/main" val="115252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 Bold" panose="020F0702030404030204" pitchFamily="34" charset="0"/>
          <a:ea typeface="+mj-ea"/>
          <a:cs typeface="Calibri Bold" panose="020F07020304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Calibri Bold" panose="020F0702030404030204" pitchFamily="34" charset="0"/>
          <a:ea typeface="+mn-ea"/>
          <a:cs typeface="Calibri Bold" panose="020F07020304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ri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1D5E-7703-425D-8739-2A6B40FBB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68363"/>
            <a:ext cx="7772400" cy="2387600"/>
          </a:xfrm>
        </p:spPr>
        <p:txBody>
          <a:bodyPr>
            <a:normAutofit/>
          </a:bodyPr>
          <a:lstStyle/>
          <a:p>
            <a:r>
              <a:rPr lang="en-US" dirty="0"/>
              <a:t>Chapter 11: Network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3D918-ACEB-4C3C-9129-D6B9026F2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425" y="3602037"/>
            <a:ext cx="8424863" cy="2133599"/>
          </a:xfrm>
        </p:spPr>
        <p:txBody>
          <a:bodyPr>
            <a:normAutofit/>
          </a:bodyPr>
          <a:lstStyle/>
          <a:p>
            <a:r>
              <a:rPr lang="en-US" dirty="0"/>
              <a:t>CSCI3240: Lecture 14 and 15</a:t>
            </a:r>
          </a:p>
          <a:p>
            <a:r>
              <a:rPr lang="en-US" dirty="0"/>
              <a:t>Dr. Arpan Man Sainju</a:t>
            </a:r>
          </a:p>
          <a:p>
            <a:r>
              <a:rPr lang="en-US" dirty="0"/>
              <a:t>Middle Tennessee </a:t>
            </a:r>
            <a:r>
              <a:rPr lang="en-US"/>
              <a:t>State University</a:t>
            </a:r>
            <a:endParaRPr lang="en-US" dirty="0"/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E2AE0CB0-4E78-4A7D-AAEF-21A49559BC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12" name="Content Placeholder 10">
            <a:extLst>
              <a:ext uri="{FF2B5EF4-FFF2-40B4-BE49-F238E27FC236}">
                <a16:creationId xmlns:a16="http://schemas.microsoft.com/office/drawing/2014/main" id="{71FAB0BD-AD7D-4F51-902C-2E552D8B9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84B20-F22C-4CE9-B066-A63C2FD6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9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1594" y="285751"/>
            <a:ext cx="7018338" cy="573087"/>
          </a:xfrm>
        </p:spPr>
        <p:txBody>
          <a:bodyPr>
            <a:normAutofit fontScale="90000"/>
          </a:bodyPr>
          <a:lstStyle/>
          <a:p>
            <a:r>
              <a:rPr lang="en-US" dirty="0"/>
              <a:t>Conceptual View of LANs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106" y="1155773"/>
            <a:ext cx="8307387" cy="1210685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For simplicity, hubs, bridges, and wires are often shown as a collection of hosts attached to a single wire:</a:t>
            </a:r>
          </a:p>
        </p:txBody>
      </p:sp>
      <p:sp>
        <p:nvSpPr>
          <p:cNvPr id="680964" name="Line 4"/>
          <p:cNvSpPr>
            <a:spLocks noChangeShapeType="1"/>
          </p:cNvSpPr>
          <p:nvPr/>
        </p:nvSpPr>
        <p:spPr bwMode="auto">
          <a:xfrm>
            <a:off x="2971800" y="3429000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5" name="Line 5"/>
          <p:cNvSpPr>
            <a:spLocks noChangeShapeType="1"/>
          </p:cNvSpPr>
          <p:nvPr/>
        </p:nvSpPr>
        <p:spPr bwMode="auto">
          <a:xfrm>
            <a:off x="32766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6" name="Line 6"/>
          <p:cNvSpPr>
            <a:spLocks noChangeShapeType="1"/>
          </p:cNvSpPr>
          <p:nvPr/>
        </p:nvSpPr>
        <p:spPr bwMode="auto">
          <a:xfrm>
            <a:off x="41910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7" name="Line 7"/>
          <p:cNvSpPr>
            <a:spLocks noChangeShapeType="1"/>
          </p:cNvSpPr>
          <p:nvPr/>
        </p:nvSpPr>
        <p:spPr bwMode="auto">
          <a:xfrm>
            <a:off x="52578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8" name="Rectangle 8"/>
          <p:cNvSpPr>
            <a:spLocks noChangeArrowheads="1"/>
          </p:cNvSpPr>
          <p:nvPr/>
        </p:nvSpPr>
        <p:spPr bwMode="auto">
          <a:xfrm>
            <a:off x="2920314" y="2865566"/>
            <a:ext cx="74225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69" name="Rectangle 9"/>
          <p:cNvSpPr>
            <a:spLocks noChangeArrowheads="1"/>
          </p:cNvSpPr>
          <p:nvPr/>
        </p:nvSpPr>
        <p:spPr bwMode="auto">
          <a:xfrm>
            <a:off x="3815664" y="2865566"/>
            <a:ext cx="74225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70" name="Rectangle 10"/>
          <p:cNvSpPr>
            <a:spLocks noChangeArrowheads="1"/>
          </p:cNvSpPr>
          <p:nvPr/>
        </p:nvSpPr>
        <p:spPr bwMode="auto">
          <a:xfrm>
            <a:off x="4882464" y="2865566"/>
            <a:ext cx="74225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4495800" y="2789366"/>
            <a:ext cx="42992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6618" y="114301"/>
            <a:ext cx="6446838" cy="573087"/>
          </a:xfrm>
        </p:spPr>
        <p:txBody>
          <a:bodyPr>
            <a:normAutofit fontScale="90000"/>
          </a:bodyPr>
          <a:lstStyle/>
          <a:p>
            <a:r>
              <a:rPr lang="en-US" dirty="0"/>
              <a:t>Next Level: internets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12176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b="0" dirty="0">
                <a:latin typeface="+mn-lt"/>
              </a:rPr>
              <a:t>Multiple incompatible LANs can be physically connected by specialized computers called </a:t>
            </a:r>
            <a:r>
              <a:rPr lang="en-US" b="0" i="1" dirty="0">
                <a:solidFill>
                  <a:srgbClr val="C00000"/>
                </a:solidFill>
                <a:latin typeface="+mn-lt"/>
              </a:rPr>
              <a:t>routers</a:t>
            </a:r>
          </a:p>
          <a:p>
            <a:pPr>
              <a:lnSpc>
                <a:spcPct val="85000"/>
              </a:lnSpc>
            </a:pPr>
            <a:r>
              <a:rPr lang="en-US" b="0" dirty="0">
                <a:latin typeface="+mn-lt"/>
              </a:rPr>
              <a:t>The connected networks are called an </a:t>
            </a:r>
            <a:r>
              <a:rPr lang="en-US" b="0" i="1" dirty="0">
                <a:solidFill>
                  <a:srgbClr val="C00000"/>
                </a:solidFill>
                <a:latin typeface="+mn-lt"/>
              </a:rPr>
              <a:t>internet </a:t>
            </a:r>
            <a:r>
              <a:rPr lang="en-US" b="0" dirty="0">
                <a:latin typeface="+mn-lt"/>
              </a:rPr>
              <a:t>(lower case)</a:t>
            </a:r>
            <a:endParaRPr lang="en-US" b="0" i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81988" name="Line 4"/>
          <p:cNvSpPr>
            <a:spLocks noChangeShapeType="1"/>
          </p:cNvSpPr>
          <p:nvPr/>
        </p:nvSpPr>
        <p:spPr bwMode="auto">
          <a:xfrm>
            <a:off x="1032437" y="3720754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89" name="Line 5"/>
          <p:cNvSpPr>
            <a:spLocks noChangeShapeType="1"/>
          </p:cNvSpPr>
          <p:nvPr/>
        </p:nvSpPr>
        <p:spPr bwMode="auto">
          <a:xfrm>
            <a:off x="13372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0" name="Line 6"/>
          <p:cNvSpPr>
            <a:spLocks noChangeShapeType="1"/>
          </p:cNvSpPr>
          <p:nvPr/>
        </p:nvSpPr>
        <p:spPr bwMode="auto">
          <a:xfrm>
            <a:off x="22516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1" name="Line 7"/>
          <p:cNvSpPr>
            <a:spLocks noChangeShapeType="1"/>
          </p:cNvSpPr>
          <p:nvPr/>
        </p:nvSpPr>
        <p:spPr bwMode="auto">
          <a:xfrm>
            <a:off x="33184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2" name="Rectangle 8"/>
          <p:cNvSpPr>
            <a:spLocks noChangeArrowheads="1"/>
          </p:cNvSpPr>
          <p:nvPr/>
        </p:nvSpPr>
        <p:spPr bwMode="auto">
          <a:xfrm>
            <a:off x="102926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3" name="Rectangle 9"/>
          <p:cNvSpPr>
            <a:spLocks noChangeArrowheads="1"/>
          </p:cNvSpPr>
          <p:nvPr/>
        </p:nvSpPr>
        <p:spPr bwMode="auto">
          <a:xfrm>
            <a:off x="19246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4" name="Rectangle 10"/>
          <p:cNvSpPr>
            <a:spLocks noChangeArrowheads="1"/>
          </p:cNvSpPr>
          <p:nvPr/>
        </p:nvSpPr>
        <p:spPr bwMode="auto">
          <a:xfrm>
            <a:off x="29914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2556437" y="3034954"/>
            <a:ext cx="3674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...</a:t>
            </a:r>
          </a:p>
        </p:txBody>
      </p:sp>
      <p:sp>
        <p:nvSpPr>
          <p:cNvPr id="681997" name="Line 13"/>
          <p:cNvSpPr>
            <a:spLocks noChangeShapeType="1"/>
          </p:cNvSpPr>
          <p:nvPr/>
        </p:nvSpPr>
        <p:spPr bwMode="auto">
          <a:xfrm>
            <a:off x="5680637" y="3720754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8" name="Line 14"/>
          <p:cNvSpPr>
            <a:spLocks noChangeShapeType="1"/>
          </p:cNvSpPr>
          <p:nvPr/>
        </p:nvSpPr>
        <p:spPr bwMode="auto">
          <a:xfrm>
            <a:off x="59854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9" name="Line 15"/>
          <p:cNvSpPr>
            <a:spLocks noChangeShapeType="1"/>
          </p:cNvSpPr>
          <p:nvPr/>
        </p:nvSpPr>
        <p:spPr bwMode="auto">
          <a:xfrm>
            <a:off x="68998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00" name="Line 16"/>
          <p:cNvSpPr>
            <a:spLocks noChangeShapeType="1"/>
          </p:cNvSpPr>
          <p:nvPr/>
        </p:nvSpPr>
        <p:spPr bwMode="auto">
          <a:xfrm>
            <a:off x="79666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01" name="Rectangle 17"/>
          <p:cNvSpPr>
            <a:spLocks noChangeArrowheads="1"/>
          </p:cNvSpPr>
          <p:nvPr/>
        </p:nvSpPr>
        <p:spPr bwMode="auto">
          <a:xfrm>
            <a:off x="567746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2" name="Rectangle 18"/>
          <p:cNvSpPr>
            <a:spLocks noChangeArrowheads="1"/>
          </p:cNvSpPr>
          <p:nvPr/>
        </p:nvSpPr>
        <p:spPr bwMode="auto">
          <a:xfrm>
            <a:off x="65728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3" name="Rectangle 19"/>
          <p:cNvSpPr>
            <a:spLocks noChangeArrowheads="1"/>
          </p:cNvSpPr>
          <p:nvPr/>
        </p:nvSpPr>
        <p:spPr bwMode="auto">
          <a:xfrm>
            <a:off x="76396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5" name="Text Box 21"/>
          <p:cNvSpPr txBox="1">
            <a:spLocks noChangeArrowheads="1"/>
          </p:cNvSpPr>
          <p:nvPr/>
        </p:nvSpPr>
        <p:spPr bwMode="auto">
          <a:xfrm>
            <a:off x="7204637" y="3034954"/>
            <a:ext cx="3674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...</a:t>
            </a:r>
          </a:p>
        </p:txBody>
      </p:sp>
      <p:sp>
        <p:nvSpPr>
          <p:cNvPr id="682008" name="Line 24"/>
          <p:cNvSpPr>
            <a:spLocks noChangeShapeType="1"/>
          </p:cNvSpPr>
          <p:nvPr/>
        </p:nvSpPr>
        <p:spPr bwMode="auto">
          <a:xfrm>
            <a:off x="2861237" y="37207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0" name="Line 26"/>
          <p:cNvSpPr>
            <a:spLocks noChangeShapeType="1"/>
          </p:cNvSpPr>
          <p:nvPr/>
        </p:nvSpPr>
        <p:spPr bwMode="auto">
          <a:xfrm>
            <a:off x="6518837" y="37207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1" name="Line 27"/>
          <p:cNvSpPr>
            <a:spLocks noChangeShapeType="1"/>
          </p:cNvSpPr>
          <p:nvPr/>
        </p:nvSpPr>
        <p:spPr bwMode="auto">
          <a:xfrm>
            <a:off x="3166037" y="4202668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2" name="Line 28"/>
          <p:cNvSpPr>
            <a:spLocks noChangeShapeType="1"/>
          </p:cNvSpPr>
          <p:nvPr/>
        </p:nvSpPr>
        <p:spPr bwMode="auto">
          <a:xfrm>
            <a:off x="4994837" y="4202668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3" name="Text Box 29"/>
          <p:cNvSpPr txBox="1">
            <a:spLocks noChangeArrowheads="1"/>
          </p:cNvSpPr>
          <p:nvPr/>
        </p:nvSpPr>
        <p:spPr bwMode="auto">
          <a:xfrm>
            <a:off x="3443850" y="4202668"/>
            <a:ext cx="67557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WAN</a:t>
            </a:r>
          </a:p>
        </p:txBody>
      </p:sp>
      <p:sp>
        <p:nvSpPr>
          <p:cNvPr id="682014" name="Text Box 30"/>
          <p:cNvSpPr txBox="1">
            <a:spLocks noChangeArrowheads="1"/>
          </p:cNvSpPr>
          <p:nvPr/>
        </p:nvSpPr>
        <p:spPr bwMode="auto">
          <a:xfrm>
            <a:off x="5271062" y="4202668"/>
            <a:ext cx="67557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WAN</a:t>
            </a:r>
          </a:p>
        </p:txBody>
      </p:sp>
      <p:sp>
        <p:nvSpPr>
          <p:cNvPr id="682015" name="Text Box 31"/>
          <p:cNvSpPr txBox="1">
            <a:spLocks noChangeArrowheads="1"/>
          </p:cNvSpPr>
          <p:nvPr/>
        </p:nvSpPr>
        <p:spPr bwMode="auto">
          <a:xfrm>
            <a:off x="793341" y="5105400"/>
            <a:ext cx="8122059" cy="7848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LAN 1 and LAN 2 might be completely different, totally incompatible </a:t>
            </a:r>
          </a:p>
          <a:p>
            <a:pPr>
              <a:spcBef>
                <a:spcPts val="600"/>
              </a:spcBef>
            </a:pP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(e.g., Ethernet, Fiber Channel, 802.11*, T1-links, DSL, …)</a:t>
            </a:r>
          </a:p>
        </p:txBody>
      </p:sp>
      <p:sp>
        <p:nvSpPr>
          <p:cNvPr id="682006" name="AutoShape 22"/>
          <p:cNvSpPr>
            <a:spLocks noChangeArrowheads="1"/>
          </p:cNvSpPr>
          <p:nvPr/>
        </p:nvSpPr>
        <p:spPr bwMode="auto">
          <a:xfrm>
            <a:off x="24802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682007" name="AutoShape 23"/>
          <p:cNvSpPr>
            <a:spLocks noChangeArrowheads="1"/>
          </p:cNvSpPr>
          <p:nvPr/>
        </p:nvSpPr>
        <p:spPr bwMode="auto">
          <a:xfrm>
            <a:off x="43090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682009" name="AutoShape 25"/>
          <p:cNvSpPr>
            <a:spLocks noChangeArrowheads="1"/>
          </p:cNvSpPr>
          <p:nvPr/>
        </p:nvSpPr>
        <p:spPr bwMode="auto">
          <a:xfrm>
            <a:off x="61378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841923" y="3727744"/>
            <a:ext cx="7433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LAN 1</a:t>
            </a: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7700849" y="3733800"/>
            <a:ext cx="80021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LAN  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Structure of an internet</a:t>
            </a:r>
          </a:p>
        </p:txBody>
      </p:sp>
      <p:sp>
        <p:nvSpPr>
          <p:cNvPr id="7219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4038600"/>
            <a:ext cx="8614496" cy="2101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 hoc interconnection of networks</a:t>
            </a:r>
          </a:p>
          <a:p>
            <a:pPr lvl="1"/>
            <a:r>
              <a:rPr lang="en-US" dirty="0"/>
              <a:t>No particular topology</a:t>
            </a:r>
          </a:p>
          <a:p>
            <a:pPr lvl="1"/>
            <a:r>
              <a:rPr lang="en-US" dirty="0"/>
              <a:t>Vastly different router &amp; link capacities</a:t>
            </a:r>
          </a:p>
          <a:p>
            <a:r>
              <a:rPr lang="en-US" dirty="0"/>
              <a:t>Send packets from source to destination by hopping through networks</a:t>
            </a:r>
          </a:p>
          <a:p>
            <a:pPr lvl="1"/>
            <a:r>
              <a:rPr lang="en-US" dirty="0"/>
              <a:t>Router forms bridge from one network to another</a:t>
            </a:r>
          </a:p>
          <a:p>
            <a:pPr lvl="1"/>
            <a:r>
              <a:rPr lang="en-US" dirty="0"/>
              <a:t>Different packets may take different routes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533400" y="15240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905000" y="2667000"/>
            <a:ext cx="623458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4724400" y="12192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590800" y="13716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219200" y="2133600"/>
            <a:ext cx="1981200" cy="14478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096000" y="1676400"/>
            <a:ext cx="990600" cy="1905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2" name="AutoShape 15"/>
          <p:cNvSpPr>
            <a:spLocks noChangeArrowheads="1"/>
          </p:cNvSpPr>
          <p:nvPr/>
        </p:nvSpPr>
        <p:spPr bwMode="auto">
          <a:xfrm>
            <a:off x="1841500" y="22225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29" name="AutoShape 15"/>
          <p:cNvSpPr>
            <a:spLocks noChangeArrowheads="1"/>
          </p:cNvSpPr>
          <p:nvPr/>
        </p:nvSpPr>
        <p:spPr bwMode="auto">
          <a:xfrm>
            <a:off x="2273300" y="29845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0" name="AutoShape 15"/>
          <p:cNvSpPr>
            <a:spLocks noChangeArrowheads="1"/>
          </p:cNvSpPr>
          <p:nvPr/>
        </p:nvSpPr>
        <p:spPr bwMode="auto">
          <a:xfrm>
            <a:off x="3048000" y="18288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1" name="AutoShape 15"/>
          <p:cNvSpPr>
            <a:spLocks noChangeArrowheads="1"/>
          </p:cNvSpPr>
          <p:nvPr/>
        </p:nvSpPr>
        <p:spPr bwMode="auto">
          <a:xfrm>
            <a:off x="5105400" y="16764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2" name="AutoShape 15"/>
          <p:cNvSpPr>
            <a:spLocks noChangeArrowheads="1"/>
          </p:cNvSpPr>
          <p:nvPr/>
        </p:nvSpPr>
        <p:spPr bwMode="auto">
          <a:xfrm>
            <a:off x="6273800" y="28956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3" name="AutoShape 15"/>
          <p:cNvSpPr>
            <a:spLocks noChangeArrowheads="1"/>
          </p:cNvSpPr>
          <p:nvPr/>
        </p:nvSpPr>
        <p:spPr bwMode="auto">
          <a:xfrm>
            <a:off x="6286500" y="19050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7162800" y="1535668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946710" y="18034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1553633" y="2006600"/>
            <a:ext cx="287867" cy="520700"/>
          </a:xfrm>
          <a:custGeom>
            <a:avLst/>
            <a:gdLst>
              <a:gd name="connsiteX0" fmla="*/ 8467 w 275167"/>
              <a:gd name="connsiteY0" fmla="*/ 0 h 520700"/>
              <a:gd name="connsiteX1" fmla="*/ 224367 w 275167"/>
              <a:gd name="connsiteY1" fmla="*/ 38100 h 520700"/>
              <a:gd name="connsiteX2" fmla="*/ 8467 w 275167"/>
              <a:gd name="connsiteY2" fmla="*/ 457200 h 520700"/>
              <a:gd name="connsiteX3" fmla="*/ 275167 w 275167"/>
              <a:gd name="connsiteY3" fmla="*/ 4191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167" h="520700">
                <a:moveTo>
                  <a:pt x="8467" y="0"/>
                </a:moveTo>
                <a:lnTo>
                  <a:pt x="224367" y="38100"/>
                </a:lnTo>
                <a:cubicBezTo>
                  <a:pt x="224367" y="114300"/>
                  <a:pt x="0" y="393700"/>
                  <a:pt x="8467" y="457200"/>
                </a:cubicBezTo>
                <a:cubicBezTo>
                  <a:pt x="16934" y="520700"/>
                  <a:pt x="146050" y="469900"/>
                  <a:pt x="275167" y="4191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 bwMode="auto">
          <a:xfrm>
            <a:off x="1562100" y="1693333"/>
            <a:ext cx="1485900" cy="338667"/>
          </a:xfrm>
          <a:custGeom>
            <a:avLst/>
            <a:gdLst>
              <a:gd name="connsiteX0" fmla="*/ 0 w 1485900"/>
              <a:gd name="connsiteY0" fmla="*/ 313267 h 338667"/>
              <a:gd name="connsiteX1" fmla="*/ 596900 w 1485900"/>
              <a:gd name="connsiteY1" fmla="*/ 8467 h 338667"/>
              <a:gd name="connsiteX2" fmla="*/ 850900 w 1485900"/>
              <a:gd name="connsiteY2" fmla="*/ 262467 h 338667"/>
              <a:gd name="connsiteX3" fmla="*/ 1485900 w 1485900"/>
              <a:gd name="connsiteY3" fmla="*/ 338667 h 33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338667">
                <a:moveTo>
                  <a:pt x="0" y="313267"/>
                </a:moveTo>
                <a:cubicBezTo>
                  <a:pt x="227541" y="165100"/>
                  <a:pt x="455083" y="16934"/>
                  <a:pt x="596900" y="8467"/>
                </a:cubicBezTo>
                <a:cubicBezTo>
                  <a:pt x="738717" y="0"/>
                  <a:pt x="702733" y="207434"/>
                  <a:pt x="850900" y="262467"/>
                </a:cubicBezTo>
                <a:cubicBezTo>
                  <a:pt x="999067" y="317500"/>
                  <a:pt x="1242483" y="328083"/>
                  <a:pt x="1485900" y="3386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 bwMode="auto">
          <a:xfrm>
            <a:off x="2146300" y="2590800"/>
            <a:ext cx="444500" cy="406400"/>
          </a:xfrm>
          <a:custGeom>
            <a:avLst/>
            <a:gdLst>
              <a:gd name="connsiteX0" fmla="*/ 0 w 444500"/>
              <a:gd name="connsiteY0" fmla="*/ 0 h 406400"/>
              <a:gd name="connsiteX1" fmla="*/ 190500 w 444500"/>
              <a:gd name="connsiteY1" fmla="*/ 228600 h 406400"/>
              <a:gd name="connsiteX2" fmla="*/ 444500 w 444500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406400">
                <a:moveTo>
                  <a:pt x="0" y="0"/>
                </a:moveTo>
                <a:cubicBezTo>
                  <a:pt x="58208" y="80433"/>
                  <a:pt x="116417" y="160867"/>
                  <a:pt x="190500" y="228600"/>
                </a:cubicBezTo>
                <a:cubicBezTo>
                  <a:pt x="264583" y="296333"/>
                  <a:pt x="354541" y="351366"/>
                  <a:pt x="444500" y="4064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 bwMode="auto">
          <a:xfrm>
            <a:off x="3670300" y="1748367"/>
            <a:ext cx="1435100" cy="463550"/>
          </a:xfrm>
          <a:custGeom>
            <a:avLst/>
            <a:gdLst>
              <a:gd name="connsiteX0" fmla="*/ 0 w 1435100"/>
              <a:gd name="connsiteY0" fmla="*/ 270933 h 463550"/>
              <a:gd name="connsiteX1" fmla="*/ 355600 w 1435100"/>
              <a:gd name="connsiteY1" fmla="*/ 42333 h 463550"/>
              <a:gd name="connsiteX2" fmla="*/ 812800 w 1435100"/>
              <a:gd name="connsiteY2" fmla="*/ 461433 h 463550"/>
              <a:gd name="connsiteX3" fmla="*/ 1193800 w 1435100"/>
              <a:gd name="connsiteY3" fmla="*/ 55033 h 463550"/>
              <a:gd name="connsiteX4" fmla="*/ 1435100 w 1435100"/>
              <a:gd name="connsiteY4" fmla="*/ 131233 h 46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100" h="463550">
                <a:moveTo>
                  <a:pt x="0" y="270933"/>
                </a:moveTo>
                <a:cubicBezTo>
                  <a:pt x="110066" y="140758"/>
                  <a:pt x="220133" y="10583"/>
                  <a:pt x="355600" y="42333"/>
                </a:cubicBezTo>
                <a:cubicBezTo>
                  <a:pt x="491067" y="74083"/>
                  <a:pt x="673100" y="459316"/>
                  <a:pt x="812800" y="461433"/>
                </a:cubicBezTo>
                <a:cubicBezTo>
                  <a:pt x="952500" y="463550"/>
                  <a:pt x="1090083" y="110066"/>
                  <a:pt x="1193800" y="55033"/>
                </a:cubicBezTo>
                <a:cubicBezTo>
                  <a:pt x="1297517" y="0"/>
                  <a:pt x="1366308" y="65616"/>
                  <a:pt x="1435100" y="1312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 bwMode="auto">
          <a:xfrm>
            <a:off x="5715000" y="1375833"/>
            <a:ext cx="1435100" cy="478367"/>
          </a:xfrm>
          <a:custGeom>
            <a:avLst/>
            <a:gdLst>
              <a:gd name="connsiteX0" fmla="*/ 0 w 1435100"/>
              <a:gd name="connsiteY0" fmla="*/ 478367 h 478367"/>
              <a:gd name="connsiteX1" fmla="*/ 774700 w 1435100"/>
              <a:gd name="connsiteY1" fmla="*/ 21167 h 478367"/>
              <a:gd name="connsiteX2" fmla="*/ 1435100 w 1435100"/>
              <a:gd name="connsiteY2" fmla="*/ 351367 h 47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100" h="478367">
                <a:moveTo>
                  <a:pt x="0" y="478367"/>
                </a:moveTo>
                <a:cubicBezTo>
                  <a:pt x="267758" y="260350"/>
                  <a:pt x="535517" y="42334"/>
                  <a:pt x="774700" y="21167"/>
                </a:cubicBezTo>
                <a:cubicBezTo>
                  <a:pt x="1013883" y="0"/>
                  <a:pt x="1224491" y="175683"/>
                  <a:pt x="1435100" y="3513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 bwMode="auto">
          <a:xfrm>
            <a:off x="2895600" y="2865967"/>
            <a:ext cx="3378200" cy="728133"/>
          </a:xfrm>
          <a:custGeom>
            <a:avLst/>
            <a:gdLst>
              <a:gd name="connsiteX0" fmla="*/ 0 w 3378200"/>
              <a:gd name="connsiteY0" fmla="*/ 321733 h 728133"/>
              <a:gd name="connsiteX1" fmla="*/ 711200 w 3378200"/>
              <a:gd name="connsiteY1" fmla="*/ 194733 h 728133"/>
              <a:gd name="connsiteX2" fmla="*/ 914400 w 3378200"/>
              <a:gd name="connsiteY2" fmla="*/ 702733 h 728133"/>
              <a:gd name="connsiteX3" fmla="*/ 1638300 w 3378200"/>
              <a:gd name="connsiteY3" fmla="*/ 42333 h 728133"/>
              <a:gd name="connsiteX4" fmla="*/ 1981200 w 3378200"/>
              <a:gd name="connsiteY4" fmla="*/ 448733 h 728133"/>
              <a:gd name="connsiteX5" fmla="*/ 3378200 w 3378200"/>
              <a:gd name="connsiteY5" fmla="*/ 232833 h 72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8200" h="728133">
                <a:moveTo>
                  <a:pt x="0" y="321733"/>
                </a:moveTo>
                <a:cubicBezTo>
                  <a:pt x="279400" y="226483"/>
                  <a:pt x="558800" y="131233"/>
                  <a:pt x="711200" y="194733"/>
                </a:cubicBezTo>
                <a:cubicBezTo>
                  <a:pt x="863600" y="258233"/>
                  <a:pt x="759883" y="728133"/>
                  <a:pt x="914400" y="702733"/>
                </a:cubicBezTo>
                <a:cubicBezTo>
                  <a:pt x="1068917" y="677333"/>
                  <a:pt x="1460500" y="84666"/>
                  <a:pt x="1638300" y="42333"/>
                </a:cubicBezTo>
                <a:cubicBezTo>
                  <a:pt x="1816100" y="0"/>
                  <a:pt x="1691217" y="416983"/>
                  <a:pt x="1981200" y="448733"/>
                </a:cubicBezTo>
                <a:cubicBezTo>
                  <a:pt x="2271183" y="480483"/>
                  <a:pt x="2824691" y="356658"/>
                  <a:pt x="3378200" y="2328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 bwMode="auto">
          <a:xfrm>
            <a:off x="6565900" y="2281766"/>
            <a:ext cx="131233" cy="609600"/>
          </a:xfrm>
          <a:custGeom>
            <a:avLst/>
            <a:gdLst>
              <a:gd name="connsiteX0" fmla="*/ 0 w 131233"/>
              <a:gd name="connsiteY0" fmla="*/ 609600 h 609600"/>
              <a:gd name="connsiteX1" fmla="*/ 127000 w 131233"/>
              <a:gd name="connsiteY1" fmla="*/ 342900 h 609600"/>
              <a:gd name="connsiteX2" fmla="*/ 25400 w 131233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233" h="609600">
                <a:moveTo>
                  <a:pt x="0" y="609600"/>
                </a:moveTo>
                <a:cubicBezTo>
                  <a:pt x="61383" y="527050"/>
                  <a:pt x="122767" y="444500"/>
                  <a:pt x="127000" y="342900"/>
                </a:cubicBezTo>
                <a:cubicBezTo>
                  <a:pt x="131233" y="241300"/>
                  <a:pt x="78316" y="120650"/>
                  <a:pt x="254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 bwMode="auto">
          <a:xfrm>
            <a:off x="6896100" y="1752600"/>
            <a:ext cx="254000" cy="355600"/>
          </a:xfrm>
          <a:custGeom>
            <a:avLst/>
            <a:gdLst>
              <a:gd name="connsiteX0" fmla="*/ 0 w 254000"/>
              <a:gd name="connsiteY0" fmla="*/ 355600 h 355600"/>
              <a:gd name="connsiteX1" fmla="*/ 152400 w 254000"/>
              <a:gd name="connsiteY1" fmla="*/ 228600 h 355600"/>
              <a:gd name="connsiteX2" fmla="*/ 76200 w 254000"/>
              <a:gd name="connsiteY2" fmla="*/ 38100 h 355600"/>
              <a:gd name="connsiteX3" fmla="*/ 254000 w 254000"/>
              <a:gd name="connsiteY3" fmla="*/ 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" h="355600">
                <a:moveTo>
                  <a:pt x="0" y="355600"/>
                </a:moveTo>
                <a:cubicBezTo>
                  <a:pt x="69850" y="318558"/>
                  <a:pt x="139700" y="281517"/>
                  <a:pt x="152400" y="228600"/>
                </a:cubicBezTo>
                <a:cubicBezTo>
                  <a:pt x="165100" y="175683"/>
                  <a:pt x="59267" y="76200"/>
                  <a:pt x="76200" y="38100"/>
                </a:cubicBezTo>
                <a:cubicBezTo>
                  <a:pt x="93133" y="0"/>
                  <a:pt x="173566" y="0"/>
                  <a:pt x="2540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-1422"/>
            <a:ext cx="9144000" cy="1092467"/>
          </a:xfrm>
        </p:spPr>
        <p:txBody>
          <a:bodyPr/>
          <a:lstStyle/>
          <a:p>
            <a:r>
              <a:rPr lang="en-US" dirty="0"/>
              <a:t>The Notion of an internet Protocol</a:t>
            </a:r>
          </a:p>
        </p:txBody>
      </p:sp>
      <p:sp>
        <p:nvSpPr>
          <p:cNvPr id="6830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is it possible to send bits across incompatible LANs and WANs?</a:t>
            </a:r>
          </a:p>
          <a:p>
            <a:endParaRPr lang="en-US" dirty="0"/>
          </a:p>
          <a:p>
            <a:r>
              <a:rPr lang="en-US" dirty="0"/>
              <a:t>Solution:  </a:t>
            </a:r>
            <a:r>
              <a:rPr lang="en-US" i="1" dirty="0">
                <a:solidFill>
                  <a:srgbClr val="FF0000"/>
                </a:solidFill>
              </a:rPr>
              <a:t>protocol</a:t>
            </a:r>
            <a:r>
              <a:rPr lang="en-US" dirty="0"/>
              <a:t> software running on each host and router </a:t>
            </a:r>
          </a:p>
          <a:p>
            <a:pPr lvl="1"/>
            <a:r>
              <a:rPr lang="en-US" dirty="0"/>
              <a:t>Protocol is a set of rules that governs how hosts and routers should cooperate when they transfer data from network to network. </a:t>
            </a:r>
          </a:p>
          <a:p>
            <a:pPr lvl="1"/>
            <a:r>
              <a:rPr lang="en-US" dirty="0"/>
              <a:t>Smooths out the differences between the different networks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223B7B0F-6315-25FF-93FD-00EA7C4CA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/>
              <a:t>What</a:t>
            </a:r>
            <a:r>
              <a:rPr lang="en-US" altLang="zh-CN" dirty="0">
                <a:latin typeface="Comic Sans MS" panose="030F0702030302020204" pitchFamily="66" charset="0"/>
              </a:rPr>
              <a:t>’</a:t>
            </a:r>
            <a:r>
              <a:rPr lang="en-US" altLang="zh-CN" dirty="0"/>
              <a:t>s a protocol?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492E3AA9-92B4-5AC5-5409-8B53B33E568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48233" y="1092200"/>
            <a:ext cx="8238567" cy="4800600"/>
          </a:xfrm>
        </p:spPr>
        <p:txBody>
          <a:bodyPr/>
          <a:lstStyle/>
          <a:p>
            <a:pPr eaLnBrk="1" hangingPunct="1"/>
            <a:r>
              <a:rPr lang="en-US" altLang="zh-CN" sz="2000" dirty="0"/>
              <a:t>a human protocol and a computer network protocol:</a:t>
            </a:r>
          </a:p>
        </p:txBody>
      </p:sp>
      <p:sp>
        <p:nvSpPr>
          <p:cNvPr id="30725" name="Line 6">
            <a:extLst>
              <a:ext uri="{FF2B5EF4-FFF2-40B4-BE49-F238E27FC236}">
                <a16:creationId xmlns:a16="http://schemas.microsoft.com/office/drawing/2014/main" id="{ACF6CDD8-2954-B25F-C9A0-068BBED50F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928" y="2359024"/>
            <a:ext cx="176212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26" name="Group 7">
            <a:extLst>
              <a:ext uri="{FF2B5EF4-FFF2-40B4-BE49-F238E27FC236}">
                <a16:creationId xmlns:a16="http://schemas.microsoft.com/office/drawing/2014/main" id="{3D777675-E9A1-6514-2CDA-CDF5CCAD9D41}"/>
              </a:ext>
            </a:extLst>
          </p:cNvPr>
          <p:cNvGrpSpPr>
            <a:grpSpLocks/>
          </p:cNvGrpSpPr>
          <p:nvPr/>
        </p:nvGrpSpPr>
        <p:grpSpPr bwMode="auto">
          <a:xfrm>
            <a:off x="7304541" y="2006599"/>
            <a:ext cx="355600" cy="933450"/>
            <a:chOff x="4180" y="783"/>
            <a:chExt cx="150" cy="307"/>
          </a:xfrm>
        </p:grpSpPr>
        <p:sp>
          <p:nvSpPr>
            <p:cNvPr id="30760" name="AutoShape 8">
              <a:extLst>
                <a:ext uri="{FF2B5EF4-FFF2-40B4-BE49-F238E27FC236}">
                  <a16:creationId xmlns:a16="http://schemas.microsoft.com/office/drawing/2014/main" id="{3B726627-1805-A23A-F207-0BD8D4568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61" name="Rectangle 9">
              <a:extLst>
                <a:ext uri="{FF2B5EF4-FFF2-40B4-BE49-F238E27FC236}">
                  <a16:creationId xmlns:a16="http://schemas.microsoft.com/office/drawing/2014/main" id="{DDBC62D6-1BCA-A320-5370-F0D06465D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62" name="Rectangle 10">
              <a:extLst>
                <a:ext uri="{FF2B5EF4-FFF2-40B4-BE49-F238E27FC236}">
                  <a16:creationId xmlns:a16="http://schemas.microsoft.com/office/drawing/2014/main" id="{ECA0A97B-EE4B-6CA9-A5D5-0735B030D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63" name="AutoShape 11">
              <a:extLst>
                <a:ext uri="{FF2B5EF4-FFF2-40B4-BE49-F238E27FC236}">
                  <a16:creationId xmlns:a16="http://schemas.microsoft.com/office/drawing/2014/main" id="{EA1E75F3-804A-9EA2-06CA-89CBE60CA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64" name="Line 12">
              <a:extLst>
                <a:ext uri="{FF2B5EF4-FFF2-40B4-BE49-F238E27FC236}">
                  <a16:creationId xmlns:a16="http://schemas.microsoft.com/office/drawing/2014/main" id="{33BD1725-4415-8E1C-58CF-E604252F7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5" name="Line 13">
              <a:extLst>
                <a:ext uri="{FF2B5EF4-FFF2-40B4-BE49-F238E27FC236}">
                  <a16:creationId xmlns:a16="http://schemas.microsoft.com/office/drawing/2014/main" id="{5D521FD2-840D-0ABF-9245-63A3853674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6" name="Rectangle 14">
              <a:extLst>
                <a:ext uri="{FF2B5EF4-FFF2-40B4-BE49-F238E27FC236}">
                  <a16:creationId xmlns:a16="http://schemas.microsoft.com/office/drawing/2014/main" id="{7031A6F0-796A-1E03-4EA9-41C317D6E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67" name="Rectangle 15">
              <a:extLst>
                <a:ext uri="{FF2B5EF4-FFF2-40B4-BE49-F238E27FC236}">
                  <a16:creationId xmlns:a16="http://schemas.microsoft.com/office/drawing/2014/main" id="{A29AACB9-579C-E455-1738-5B1640DA0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aphicFrame>
        <p:nvGraphicFramePr>
          <p:cNvPr id="30727" name="Object 16">
            <a:extLst>
              <a:ext uri="{FF2B5EF4-FFF2-40B4-BE49-F238E27FC236}">
                <a16:creationId xmlns:a16="http://schemas.microsoft.com/office/drawing/2014/main" id="{8E79534D-8112-61A6-38F3-25D0A470DE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985693"/>
              </p:ext>
            </p:extLst>
          </p:nvPr>
        </p:nvGraphicFramePr>
        <p:xfrm>
          <a:off x="4674053" y="1720849"/>
          <a:ext cx="6223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30727" name="Object 16">
                        <a:extLst>
                          <a:ext uri="{FF2B5EF4-FFF2-40B4-BE49-F238E27FC236}">
                            <a16:creationId xmlns:a16="http://schemas.microsoft.com/office/drawing/2014/main" id="{8E79534D-8112-61A6-38F3-25D0A470DE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4053" y="1720849"/>
                        <a:ext cx="6223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19">
            <a:extLst>
              <a:ext uri="{FF2B5EF4-FFF2-40B4-BE49-F238E27FC236}">
                <a16:creationId xmlns:a16="http://schemas.microsoft.com/office/drawing/2014/main" id="{7FE8C2E5-8CD0-D4BB-2286-000C59F01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9253" y="2071687"/>
            <a:ext cx="4475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+mn-lt"/>
              </a:rPr>
              <a:t>Hi</a:t>
            </a:r>
            <a:endParaRPr lang="en-US" altLang="zh-CN" sz="2400">
              <a:latin typeface="+mn-lt"/>
            </a:endParaRPr>
          </a:p>
        </p:txBody>
      </p:sp>
      <p:sp>
        <p:nvSpPr>
          <p:cNvPr id="30729" name="Line 20">
            <a:extLst>
              <a:ext uri="{FF2B5EF4-FFF2-40B4-BE49-F238E27FC236}">
                <a16:creationId xmlns:a16="http://schemas.microsoft.com/office/drawing/2014/main" id="{904045F7-2BF3-AC52-7902-39C52E4CDF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2178" y="2940049"/>
            <a:ext cx="2085975" cy="361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Text Box 21">
            <a:extLst>
              <a:ext uri="{FF2B5EF4-FFF2-40B4-BE49-F238E27FC236}">
                <a16:creationId xmlns:a16="http://schemas.microsoft.com/office/drawing/2014/main" id="{FEE0A65D-4C2A-12A8-3B0C-8F393553E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728" y="2728912"/>
            <a:ext cx="4475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+mn-lt"/>
              </a:rPr>
              <a:t>Hi</a:t>
            </a:r>
            <a:endParaRPr lang="en-US" altLang="zh-CN" sz="2400">
              <a:latin typeface="+mn-lt"/>
            </a:endParaRPr>
          </a:p>
        </p:txBody>
      </p:sp>
      <p:sp>
        <p:nvSpPr>
          <p:cNvPr id="30731" name="Line 22">
            <a:extLst>
              <a:ext uri="{FF2B5EF4-FFF2-40B4-BE49-F238E27FC236}">
                <a16:creationId xmlns:a16="http://schemas.microsoft.com/office/drawing/2014/main" id="{BD0831EF-67A2-90AB-7B6D-71D37A2CA9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4078" y="3349624"/>
            <a:ext cx="2162175" cy="4381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32" name="Group 23">
            <a:extLst>
              <a:ext uri="{FF2B5EF4-FFF2-40B4-BE49-F238E27FC236}">
                <a16:creationId xmlns:a16="http://schemas.microsoft.com/office/drawing/2014/main" id="{786D7190-82A9-F8C4-4F48-9EBF02AE7C86}"/>
              </a:ext>
            </a:extLst>
          </p:cNvPr>
          <p:cNvGrpSpPr>
            <a:grpSpLocks/>
          </p:cNvGrpSpPr>
          <p:nvPr/>
        </p:nvGrpSpPr>
        <p:grpSpPr bwMode="auto">
          <a:xfrm>
            <a:off x="1337130" y="3281362"/>
            <a:ext cx="1320802" cy="708025"/>
            <a:chOff x="664" y="2747"/>
            <a:chExt cx="832" cy="446"/>
          </a:xfrm>
        </p:grpSpPr>
        <p:sp>
          <p:nvSpPr>
            <p:cNvPr id="30758" name="Rectangle 24">
              <a:extLst>
                <a:ext uri="{FF2B5EF4-FFF2-40B4-BE49-F238E27FC236}">
                  <a16:creationId xmlns:a16="http://schemas.microsoft.com/office/drawing/2014/main" id="{F3B931A9-F415-04B4-3607-8F7631358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" y="2790"/>
              <a:ext cx="588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30759" name="Text Box 25">
              <a:extLst>
                <a:ext uri="{FF2B5EF4-FFF2-40B4-BE49-F238E27FC236}">
                  <a16:creationId xmlns:a16="http://schemas.microsoft.com/office/drawing/2014/main" id="{4C342040-DDD4-C8D8-481B-B6E1EC8BF1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" y="2747"/>
              <a:ext cx="832" cy="4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rgbClr val="FF0000"/>
                  </a:solidFill>
                  <a:latin typeface="+mn-lt"/>
                </a:rPr>
                <a:t>What’s the</a:t>
              </a:r>
            </a:p>
            <a:p>
              <a:pPr algn="ctr"/>
              <a:r>
                <a:rPr lang="en-US" altLang="zh-CN" sz="2000" dirty="0">
                  <a:solidFill>
                    <a:srgbClr val="FF0000"/>
                  </a:solidFill>
                  <a:latin typeface="+mn-lt"/>
                </a:rPr>
                <a:t>time?</a:t>
              </a:r>
              <a:endParaRPr lang="en-US" altLang="zh-CN" sz="2000" dirty="0">
                <a:latin typeface="+mn-lt"/>
              </a:endParaRPr>
            </a:p>
          </p:txBody>
        </p:sp>
      </p:grpSp>
      <p:sp>
        <p:nvSpPr>
          <p:cNvPr id="30733" name="Line 26">
            <a:extLst>
              <a:ext uri="{FF2B5EF4-FFF2-40B4-BE49-F238E27FC236}">
                <a16:creationId xmlns:a16="http://schemas.microsoft.com/office/drawing/2014/main" id="{17A77C61-27F9-E429-A791-B6761A8C82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26003" y="3921124"/>
            <a:ext cx="1952625" cy="333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34" name="Group 27">
            <a:extLst>
              <a:ext uri="{FF2B5EF4-FFF2-40B4-BE49-F238E27FC236}">
                <a16:creationId xmlns:a16="http://schemas.microsoft.com/office/drawing/2014/main" id="{50961443-A976-9825-1C45-D6DB3EA866BE}"/>
              </a:ext>
            </a:extLst>
          </p:cNvPr>
          <p:cNvGrpSpPr>
            <a:grpSpLocks/>
          </p:cNvGrpSpPr>
          <p:nvPr/>
        </p:nvGrpSpPr>
        <p:grpSpPr bwMode="auto">
          <a:xfrm>
            <a:off x="1562553" y="3948117"/>
            <a:ext cx="796925" cy="461963"/>
            <a:chOff x="1046" y="2771"/>
            <a:chExt cx="502" cy="291"/>
          </a:xfrm>
        </p:grpSpPr>
        <p:sp>
          <p:nvSpPr>
            <p:cNvPr id="30756" name="Rectangle 28">
              <a:extLst>
                <a:ext uri="{FF2B5EF4-FFF2-40B4-BE49-F238E27FC236}">
                  <a16:creationId xmlns:a16="http://schemas.microsoft.com/office/drawing/2014/main" id="{C2EDE844-3314-C156-0D87-1C1EF6EFD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30757" name="Text Box 29">
              <a:extLst>
                <a:ext uri="{FF2B5EF4-FFF2-40B4-BE49-F238E27FC236}">
                  <a16:creationId xmlns:a16="http://schemas.microsoft.com/office/drawing/2014/main" id="{71003A33-AFA8-D436-7846-DCA049483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2771"/>
              <a:ext cx="46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FF0000"/>
                  </a:solidFill>
                  <a:latin typeface="+mn-lt"/>
                </a:rPr>
                <a:t>2:00</a:t>
              </a:r>
              <a:endParaRPr lang="en-US" altLang="zh-CN" sz="2400">
                <a:latin typeface="+mn-lt"/>
              </a:endParaRPr>
            </a:p>
          </p:txBody>
        </p:sp>
      </p:grpSp>
      <p:sp>
        <p:nvSpPr>
          <p:cNvPr id="30735" name="Text Box 30">
            <a:extLst>
              <a:ext uri="{FF2B5EF4-FFF2-40B4-BE49-F238E27FC236}">
                <a16:creationId xmlns:a16="http://schemas.microsoft.com/office/drawing/2014/main" id="{940EA8CC-D94A-677A-9130-7EB2C6CAA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878" y="1744662"/>
            <a:ext cx="179472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TCP connection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 request</a:t>
            </a:r>
            <a:endParaRPr lang="en-US" altLang="zh-CN" sz="2400" dirty="0">
              <a:latin typeface="+mn-lt"/>
            </a:endParaRPr>
          </a:p>
        </p:txBody>
      </p:sp>
      <p:sp>
        <p:nvSpPr>
          <p:cNvPr id="30736" name="Line 31">
            <a:extLst>
              <a:ext uri="{FF2B5EF4-FFF2-40B4-BE49-F238E27FC236}">
                <a16:creationId xmlns:a16="http://schemas.microsoft.com/office/drawing/2014/main" id="{D62D44B0-96E5-57A9-A2FB-55DA06F07E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74103" y="3736974"/>
            <a:ext cx="2343150" cy="428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Line 32">
            <a:extLst>
              <a:ext uri="{FF2B5EF4-FFF2-40B4-BE49-F238E27FC236}">
                <a16:creationId xmlns:a16="http://schemas.microsoft.com/office/drawing/2014/main" id="{721194FE-B4DB-5142-CA00-B7A0C5D6E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0328" y="2070099"/>
            <a:ext cx="176212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33">
            <a:extLst>
              <a:ext uri="{FF2B5EF4-FFF2-40B4-BE49-F238E27FC236}">
                <a16:creationId xmlns:a16="http://schemas.microsoft.com/office/drawing/2014/main" id="{EE6F0179-AB3B-F217-FC29-29BE187978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6478" y="2565399"/>
            <a:ext cx="2085975" cy="361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39" name="Group 34">
            <a:extLst>
              <a:ext uri="{FF2B5EF4-FFF2-40B4-BE49-F238E27FC236}">
                <a16:creationId xmlns:a16="http://schemas.microsoft.com/office/drawing/2014/main" id="{0FC8C10A-9D41-D909-F2FA-0F2453BBD333}"/>
              </a:ext>
            </a:extLst>
          </p:cNvPr>
          <p:cNvGrpSpPr>
            <a:grpSpLocks/>
          </p:cNvGrpSpPr>
          <p:nvPr/>
        </p:nvGrpSpPr>
        <p:grpSpPr bwMode="auto">
          <a:xfrm>
            <a:off x="5286829" y="2497137"/>
            <a:ext cx="1795463" cy="708025"/>
            <a:chOff x="3248" y="2147"/>
            <a:chExt cx="1131" cy="446"/>
          </a:xfrm>
        </p:grpSpPr>
        <p:sp>
          <p:nvSpPr>
            <p:cNvPr id="30754" name="Rectangle 35">
              <a:extLst>
                <a:ext uri="{FF2B5EF4-FFF2-40B4-BE49-F238E27FC236}">
                  <a16:creationId xmlns:a16="http://schemas.microsoft.com/office/drawing/2014/main" id="{468381D8-F6FD-3BCB-BB27-CC1A96F44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2190"/>
              <a:ext cx="906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30755" name="Text Box 36">
              <a:extLst>
                <a:ext uri="{FF2B5EF4-FFF2-40B4-BE49-F238E27FC236}">
                  <a16:creationId xmlns:a16="http://schemas.microsoft.com/office/drawing/2014/main" id="{030FB1FC-921C-4015-1E72-E93417E4C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8" y="2147"/>
              <a:ext cx="113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FF0000"/>
                  </a:solidFill>
                  <a:latin typeface="+mn-lt"/>
                </a:rPr>
                <a:t>TCP connection</a:t>
              </a:r>
            </a:p>
            <a:p>
              <a:r>
                <a:rPr lang="en-US" altLang="zh-CN" sz="2000">
                  <a:solidFill>
                    <a:srgbClr val="FF0000"/>
                  </a:solidFill>
                  <a:latin typeface="+mn-lt"/>
                </a:rPr>
                <a:t>reply.</a:t>
              </a:r>
              <a:endParaRPr lang="en-US" altLang="zh-CN" sz="2400">
                <a:latin typeface="+mn-lt"/>
              </a:endParaRPr>
            </a:p>
          </p:txBody>
        </p:sp>
      </p:grpSp>
      <p:sp>
        <p:nvSpPr>
          <p:cNvPr id="30740" name="Line 37">
            <a:extLst>
              <a:ext uri="{FF2B5EF4-FFF2-40B4-BE49-F238E27FC236}">
                <a16:creationId xmlns:a16="http://schemas.microsoft.com/office/drawing/2014/main" id="{D3ED22E5-7FD8-334B-C224-658D5D54B4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4103" y="3174999"/>
            <a:ext cx="2400300" cy="419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41" name="Group 38">
            <a:extLst>
              <a:ext uri="{FF2B5EF4-FFF2-40B4-BE49-F238E27FC236}">
                <a16:creationId xmlns:a16="http://schemas.microsoft.com/office/drawing/2014/main" id="{E93BEAA2-A6F7-3193-8F1C-F0917310608B}"/>
              </a:ext>
            </a:extLst>
          </p:cNvPr>
          <p:cNvGrpSpPr>
            <a:grpSpLocks/>
          </p:cNvGrpSpPr>
          <p:nvPr/>
        </p:nvGrpSpPr>
        <p:grpSpPr bwMode="auto">
          <a:xfrm>
            <a:off x="5286828" y="3549649"/>
            <a:ext cx="3794125" cy="304800"/>
            <a:chOff x="3212" y="2597"/>
            <a:chExt cx="2390" cy="192"/>
          </a:xfrm>
        </p:grpSpPr>
        <p:sp>
          <p:nvSpPr>
            <p:cNvPr id="30752" name="Rectangle 39">
              <a:extLst>
                <a:ext uri="{FF2B5EF4-FFF2-40B4-BE49-F238E27FC236}">
                  <a16:creationId xmlns:a16="http://schemas.microsoft.com/office/drawing/2014/main" id="{8B3A2100-A5D4-40B2-475B-501F2FB00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2628"/>
              <a:ext cx="2100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30753" name="Text Box 40">
              <a:extLst>
                <a:ext uri="{FF2B5EF4-FFF2-40B4-BE49-F238E27FC236}">
                  <a16:creationId xmlns:a16="http://schemas.microsoft.com/office/drawing/2014/main" id="{FDC48B36-BE6D-B05C-3F32-3C411B54E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2" y="2597"/>
              <a:ext cx="23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dirty="0">
                  <a:solidFill>
                    <a:srgbClr val="FF0000"/>
                  </a:solidFill>
                  <a:latin typeface="+mn-lt"/>
                </a:rPr>
                <a:t>Get http://www.cs.mtsu.edu/~asainju/index.html</a:t>
              </a:r>
              <a:endParaRPr lang="en-US" altLang="zh-CN" sz="2400" dirty="0">
                <a:latin typeface="+mn-lt"/>
              </a:endParaRPr>
            </a:p>
          </p:txBody>
        </p:sp>
      </p:grpSp>
      <p:grpSp>
        <p:nvGrpSpPr>
          <p:cNvPr id="30742" name="Group 41">
            <a:extLst>
              <a:ext uri="{FF2B5EF4-FFF2-40B4-BE49-F238E27FC236}">
                <a16:creationId xmlns:a16="http://schemas.microsoft.com/office/drawing/2014/main" id="{C3A616DD-65ED-F8C3-3C1F-0AD8B8A3E590}"/>
              </a:ext>
            </a:extLst>
          </p:cNvPr>
          <p:cNvGrpSpPr>
            <a:grpSpLocks/>
          </p:cNvGrpSpPr>
          <p:nvPr/>
        </p:nvGrpSpPr>
        <p:grpSpPr bwMode="auto">
          <a:xfrm>
            <a:off x="5915478" y="3744912"/>
            <a:ext cx="908050" cy="457200"/>
            <a:chOff x="1046" y="2771"/>
            <a:chExt cx="572" cy="288"/>
          </a:xfrm>
        </p:grpSpPr>
        <p:sp>
          <p:nvSpPr>
            <p:cNvPr id="30750" name="Rectangle 42">
              <a:extLst>
                <a:ext uri="{FF2B5EF4-FFF2-40B4-BE49-F238E27FC236}">
                  <a16:creationId xmlns:a16="http://schemas.microsoft.com/office/drawing/2014/main" id="{3794F6E1-A413-885B-7500-2F34D6AE4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30751" name="Text Box 43">
              <a:extLst>
                <a:ext uri="{FF2B5EF4-FFF2-40B4-BE49-F238E27FC236}">
                  <a16:creationId xmlns:a16="http://schemas.microsoft.com/office/drawing/2014/main" id="{F2DA9B40-378D-B9DC-5044-56171A9D9D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2771"/>
              <a:ext cx="5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FF0000"/>
                  </a:solidFill>
                  <a:latin typeface="+mn-lt"/>
                </a:rPr>
                <a:t>&lt;file&gt;</a:t>
              </a:r>
              <a:endParaRPr lang="en-US" altLang="zh-CN" sz="2400" dirty="0">
                <a:latin typeface="+mn-lt"/>
              </a:endParaRPr>
            </a:p>
          </p:txBody>
        </p:sp>
      </p:grpSp>
      <p:sp>
        <p:nvSpPr>
          <p:cNvPr id="30743" name="Line 44">
            <a:extLst>
              <a:ext uri="{FF2B5EF4-FFF2-40B4-BE49-F238E27FC236}">
                <a16:creationId xmlns:a16="http://schemas.microsoft.com/office/drawing/2014/main" id="{AC5B198B-BD0D-B9D7-B805-016B1E7DB8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69228" y="1549399"/>
            <a:ext cx="19050" cy="29146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44" name="Group 45">
            <a:extLst>
              <a:ext uri="{FF2B5EF4-FFF2-40B4-BE49-F238E27FC236}">
                <a16:creationId xmlns:a16="http://schemas.microsoft.com/office/drawing/2014/main" id="{1BA64ED9-2153-1AA1-802E-5B854CB619AD}"/>
              </a:ext>
            </a:extLst>
          </p:cNvPr>
          <p:cNvGrpSpPr>
            <a:grpSpLocks/>
          </p:cNvGrpSpPr>
          <p:nvPr/>
        </p:nvGrpSpPr>
        <p:grpSpPr bwMode="auto">
          <a:xfrm>
            <a:off x="3788230" y="4387855"/>
            <a:ext cx="757238" cy="461963"/>
            <a:chOff x="2198" y="3221"/>
            <a:chExt cx="477" cy="291"/>
          </a:xfrm>
        </p:grpSpPr>
        <p:sp>
          <p:nvSpPr>
            <p:cNvPr id="30748" name="Rectangle 46">
              <a:extLst>
                <a:ext uri="{FF2B5EF4-FFF2-40B4-BE49-F238E27FC236}">
                  <a16:creationId xmlns:a16="http://schemas.microsoft.com/office/drawing/2014/main" id="{53176633-AB11-66E6-8C77-527E71B7B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282"/>
              <a:ext cx="408" cy="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30749" name="Text Box 47">
              <a:extLst>
                <a:ext uri="{FF2B5EF4-FFF2-40B4-BE49-F238E27FC236}">
                  <a16:creationId xmlns:a16="http://schemas.microsoft.com/office/drawing/2014/main" id="{5F3A450D-AE89-11B1-B40E-E77F63B30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3221"/>
              <a:ext cx="47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accent2"/>
                  </a:solidFill>
                  <a:latin typeface="+mn-lt"/>
                </a:rPr>
                <a:t>time</a:t>
              </a:r>
              <a:endParaRPr lang="en-US" altLang="zh-CN" sz="2400">
                <a:latin typeface="+mn-lt"/>
              </a:endParaRPr>
            </a:p>
          </p:txBody>
        </p:sp>
      </p:grpSp>
      <p:sp>
        <p:nvSpPr>
          <p:cNvPr id="30745" name="Rectangle 48">
            <a:extLst>
              <a:ext uri="{FF2B5EF4-FFF2-40B4-BE49-F238E27FC236}">
                <a16:creationId xmlns:a16="http://schemas.microsoft.com/office/drawing/2014/main" id="{F557E66C-6DD4-54FF-1C0F-9A8BD953A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81600"/>
            <a:ext cx="7620000" cy="8382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000" i="1" dirty="0"/>
              <a:t>protocols define format, order of </a:t>
            </a:r>
            <a:r>
              <a:rPr lang="en-US" altLang="zh-CN" sz="2000" i="1" dirty="0" err="1"/>
              <a:t>msgs</a:t>
            </a:r>
            <a:r>
              <a:rPr lang="en-US" altLang="zh-CN" sz="2000" i="1" dirty="0"/>
              <a:t> sent and received among network entities, and actions taken on msg transmission, receipt</a:t>
            </a:r>
            <a:r>
              <a:rPr lang="en-US" altLang="zh-CN" sz="2400" i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30746" name="Picture 53">
            <a:extLst>
              <a:ext uri="{FF2B5EF4-FFF2-40B4-BE49-F238E27FC236}">
                <a16:creationId xmlns:a16="http://schemas.microsoft.com/office/drawing/2014/main" id="{4D0F843A-6FE0-1C72-284B-F8CE19D50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828" y="233044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7" name="Picture 57">
            <a:extLst>
              <a:ext uri="{FF2B5EF4-FFF2-40B4-BE49-F238E27FC236}">
                <a16:creationId xmlns:a16="http://schemas.microsoft.com/office/drawing/2014/main" id="{20E18FB5-DED5-4C6E-3F18-E12B821C28E3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7828" y="2025649"/>
            <a:ext cx="776288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27387"/>
            <a:ext cx="8458200" cy="57308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Does an internet Protocol Do?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95400"/>
            <a:ext cx="8307387" cy="44942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Provides a </a:t>
            </a:r>
            <a:r>
              <a:rPr lang="en-US" i="1" dirty="0"/>
              <a:t>naming scheme</a:t>
            </a:r>
          </a:p>
          <a:p>
            <a:pPr lvl="1"/>
            <a:r>
              <a:rPr lang="en-US" dirty="0"/>
              <a:t>Different LAN technologies have different and incompatible ways of assigning address to host.</a:t>
            </a:r>
          </a:p>
          <a:p>
            <a:pPr lvl="1"/>
            <a:r>
              <a:rPr lang="en-US" dirty="0"/>
              <a:t>An internet protocol smooths these differences by defining a uniform format for </a:t>
            </a:r>
            <a:r>
              <a:rPr lang="en-US" b="1" i="1" dirty="0">
                <a:solidFill>
                  <a:srgbClr val="C00000"/>
                </a:solidFill>
              </a:rPr>
              <a:t>host addresses</a:t>
            </a:r>
          </a:p>
          <a:p>
            <a:pPr lvl="1"/>
            <a:r>
              <a:rPr lang="en-US" dirty="0"/>
              <a:t>Each host (and router) is assigned at least one of these internet addresses that uniquely identifies it</a:t>
            </a:r>
          </a:p>
          <a:p>
            <a:endParaRPr lang="en-US" dirty="0"/>
          </a:p>
          <a:p>
            <a:r>
              <a:rPr lang="en-US" dirty="0"/>
              <a:t>Provides a </a:t>
            </a:r>
            <a:r>
              <a:rPr lang="en-US" i="1" dirty="0"/>
              <a:t>delivery mechanism</a:t>
            </a:r>
          </a:p>
          <a:p>
            <a:pPr lvl="1"/>
            <a:r>
              <a:rPr lang="en-US" dirty="0"/>
              <a:t>An internet protocol defines a standard transfer unit (</a:t>
            </a:r>
            <a:r>
              <a:rPr lang="en-US" b="1" i="1" dirty="0">
                <a:solidFill>
                  <a:srgbClr val="C00000"/>
                </a:solidFill>
              </a:rPr>
              <a:t>packet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Packet consists of </a:t>
            </a:r>
            <a:r>
              <a:rPr lang="en-US" b="1" i="1" dirty="0">
                <a:solidFill>
                  <a:srgbClr val="C00000"/>
                </a:solidFill>
              </a:rPr>
              <a:t>header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>
                <a:solidFill>
                  <a:srgbClr val="C00000"/>
                </a:solidFill>
              </a:rPr>
              <a:t>payload</a:t>
            </a:r>
          </a:p>
          <a:p>
            <a:pPr lvl="2"/>
            <a:r>
              <a:rPr lang="en-US" dirty="0"/>
              <a:t>Header: contains info such as packet size, source, and destination addresses</a:t>
            </a:r>
          </a:p>
          <a:p>
            <a:pPr lvl="2"/>
            <a:r>
              <a:rPr lang="en-US" dirty="0"/>
              <a:t>Payload: contains data bits sent from the source host</a:t>
            </a:r>
            <a:endParaRPr lang="en-US" i="1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 bwMode="auto">
          <a:xfrm>
            <a:off x="5913900" y="760053"/>
            <a:ext cx="31242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8201634" y="710625"/>
            <a:ext cx="85792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LAN2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228600" y="760053"/>
            <a:ext cx="31242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685119" name="Rectangle 63"/>
          <p:cNvSpPr>
            <a:spLocks noChangeArrowheads="1"/>
          </p:cNvSpPr>
          <p:nvPr/>
        </p:nvSpPr>
        <p:spPr bwMode="auto">
          <a:xfrm>
            <a:off x="3581400" y="3783339"/>
            <a:ext cx="2286000" cy="2667000"/>
          </a:xfrm>
          <a:prstGeom prst="rect">
            <a:avLst/>
          </a:prstGeom>
          <a:solidFill>
            <a:srgbClr val="F1C7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02" name="Line 46"/>
          <p:cNvSpPr>
            <a:spLocks noChangeShapeType="1"/>
          </p:cNvSpPr>
          <p:nvPr/>
        </p:nvSpPr>
        <p:spPr bwMode="auto">
          <a:xfrm>
            <a:off x="4256088" y="4850139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8007" y="123248"/>
            <a:ext cx="8839200" cy="573087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Transferring internet Data Via Encapsulation</a:t>
            </a:r>
          </a:p>
        </p:txBody>
      </p:sp>
      <p:sp>
        <p:nvSpPr>
          <p:cNvPr id="685059" name="Rectangle 3"/>
          <p:cNvSpPr>
            <a:spLocks noChangeArrowheads="1"/>
          </p:cNvSpPr>
          <p:nvPr/>
        </p:nvSpPr>
        <p:spPr bwMode="auto">
          <a:xfrm>
            <a:off x="2376488" y="2272039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060" name="Rectangle 4"/>
          <p:cNvSpPr>
            <a:spLocks noChangeArrowheads="1"/>
          </p:cNvSpPr>
          <p:nvPr/>
        </p:nvSpPr>
        <p:spPr bwMode="auto">
          <a:xfrm>
            <a:off x="2376488" y="1116339"/>
            <a:ext cx="812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685061" name="Rectangle 5"/>
          <p:cNvSpPr>
            <a:spLocks noChangeArrowheads="1"/>
          </p:cNvSpPr>
          <p:nvPr/>
        </p:nvSpPr>
        <p:spPr bwMode="auto">
          <a:xfrm>
            <a:off x="2376488" y="3389639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062" name="Line 6"/>
          <p:cNvSpPr>
            <a:spLocks noChangeShapeType="1"/>
          </p:cNvSpPr>
          <p:nvPr/>
        </p:nvSpPr>
        <p:spPr bwMode="auto">
          <a:xfrm>
            <a:off x="2808288" y="3999239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63" name="Text Box 7"/>
          <p:cNvSpPr txBox="1">
            <a:spLocks noChangeArrowheads="1"/>
          </p:cNvSpPr>
          <p:nvPr/>
        </p:nvSpPr>
        <p:spPr bwMode="auto">
          <a:xfrm>
            <a:off x="2368636" y="798493"/>
            <a:ext cx="8152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 A</a:t>
            </a:r>
          </a:p>
        </p:txBody>
      </p:sp>
      <p:sp>
        <p:nvSpPr>
          <p:cNvPr id="685064" name="Line 8"/>
          <p:cNvSpPr>
            <a:spLocks noChangeShapeType="1"/>
          </p:cNvSpPr>
          <p:nvPr/>
        </p:nvSpPr>
        <p:spPr bwMode="auto">
          <a:xfrm>
            <a:off x="1033463" y="4545339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4" name="Text Box 18"/>
          <p:cNvSpPr txBox="1">
            <a:spLocks noChangeArrowheads="1"/>
          </p:cNvSpPr>
          <p:nvPr/>
        </p:nvSpPr>
        <p:spPr bwMode="auto">
          <a:xfrm>
            <a:off x="208872" y="710625"/>
            <a:ext cx="85792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LAN1</a:t>
            </a:r>
          </a:p>
        </p:txBody>
      </p:sp>
      <p:sp>
        <p:nvSpPr>
          <p:cNvPr id="685075" name="Line 19"/>
          <p:cNvSpPr>
            <a:spLocks noChangeShapeType="1"/>
          </p:cNvSpPr>
          <p:nvPr/>
        </p:nvSpPr>
        <p:spPr bwMode="auto">
          <a:xfrm>
            <a:off x="5703888" y="4545339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7" name="Line 21"/>
          <p:cNvSpPr>
            <a:spLocks noChangeShapeType="1"/>
          </p:cNvSpPr>
          <p:nvPr/>
        </p:nvSpPr>
        <p:spPr bwMode="auto">
          <a:xfrm>
            <a:off x="6389688" y="3999239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9" name="Line 23"/>
          <p:cNvSpPr>
            <a:spLocks noChangeShapeType="1"/>
          </p:cNvSpPr>
          <p:nvPr/>
        </p:nvSpPr>
        <p:spPr bwMode="auto">
          <a:xfrm>
            <a:off x="2808288" y="4469139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80" name="Line 24"/>
          <p:cNvSpPr>
            <a:spLocks noChangeShapeType="1"/>
          </p:cNvSpPr>
          <p:nvPr/>
        </p:nvSpPr>
        <p:spPr bwMode="auto">
          <a:xfrm>
            <a:off x="5703888" y="4469139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228600" y="1814839"/>
            <a:ext cx="1158875" cy="304800"/>
            <a:chOff x="228600" y="2070100"/>
            <a:chExt cx="1158875" cy="304800"/>
          </a:xfrm>
        </p:grpSpPr>
        <p:sp>
          <p:nvSpPr>
            <p:cNvPr id="685065" name="Rectangle 9"/>
            <p:cNvSpPr>
              <a:spLocks noChangeArrowheads="1"/>
            </p:cNvSpPr>
            <p:nvPr/>
          </p:nvSpPr>
          <p:spPr bwMode="auto">
            <a:xfrm>
              <a:off x="625475" y="21082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7" name="Text Box 31"/>
            <p:cNvSpPr txBox="1">
              <a:spLocks noChangeArrowheads="1"/>
            </p:cNvSpPr>
            <p:nvPr/>
          </p:nvSpPr>
          <p:spPr bwMode="auto">
            <a:xfrm>
              <a:off x="228600" y="20701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(1)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038350" y="5154939"/>
            <a:ext cx="2076450" cy="304800"/>
            <a:chOff x="1970088" y="5257800"/>
            <a:chExt cx="2076450" cy="304800"/>
          </a:xfrm>
        </p:grpSpPr>
        <p:sp>
          <p:nvSpPr>
            <p:cNvPr id="685066" name="Rectangle 10"/>
            <p:cNvSpPr>
              <a:spLocks noChangeArrowheads="1"/>
            </p:cNvSpPr>
            <p:nvPr/>
          </p:nvSpPr>
          <p:spPr bwMode="auto">
            <a:xfrm>
              <a:off x="2370138" y="52959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67" name="Rectangle 11"/>
            <p:cNvSpPr>
              <a:spLocks noChangeArrowheads="1"/>
            </p:cNvSpPr>
            <p:nvPr/>
          </p:nvSpPr>
          <p:spPr bwMode="auto">
            <a:xfrm>
              <a:off x="3132138" y="52959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68" name="Rectangle 12"/>
            <p:cNvSpPr>
              <a:spLocks noChangeArrowheads="1"/>
            </p:cNvSpPr>
            <p:nvPr/>
          </p:nvSpPr>
          <p:spPr bwMode="auto">
            <a:xfrm>
              <a:off x="3589338" y="52959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  <p:sp>
          <p:nvSpPr>
            <p:cNvPr id="685090" name="Text Box 34"/>
            <p:cNvSpPr txBox="1">
              <a:spLocks noChangeArrowheads="1"/>
            </p:cNvSpPr>
            <p:nvPr/>
          </p:nvSpPr>
          <p:spPr bwMode="auto">
            <a:xfrm>
              <a:off x="1970088" y="52578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(4)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51638" y="4088139"/>
            <a:ext cx="2076450" cy="304800"/>
            <a:chOff x="6751638" y="4343400"/>
            <a:chExt cx="2076450" cy="304800"/>
          </a:xfrm>
        </p:grpSpPr>
        <p:sp>
          <p:nvSpPr>
            <p:cNvPr id="685084" name="Rectangle 28"/>
            <p:cNvSpPr>
              <a:spLocks noChangeArrowheads="1"/>
            </p:cNvSpPr>
            <p:nvPr/>
          </p:nvSpPr>
          <p:spPr bwMode="auto">
            <a:xfrm>
              <a:off x="7151688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5" name="Rectangle 29"/>
            <p:cNvSpPr>
              <a:spLocks noChangeArrowheads="1"/>
            </p:cNvSpPr>
            <p:nvPr/>
          </p:nvSpPr>
          <p:spPr bwMode="auto">
            <a:xfrm>
              <a:off x="7913688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6" name="Rectangle 30"/>
            <p:cNvSpPr>
              <a:spLocks noChangeArrowheads="1"/>
            </p:cNvSpPr>
            <p:nvPr/>
          </p:nvSpPr>
          <p:spPr bwMode="auto">
            <a:xfrm>
              <a:off x="8370888" y="4381500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685092" name="Text Box 36"/>
            <p:cNvSpPr txBox="1">
              <a:spLocks noChangeArrowheads="1"/>
            </p:cNvSpPr>
            <p:nvPr/>
          </p:nvSpPr>
          <p:spPr bwMode="auto">
            <a:xfrm>
              <a:off x="675163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(6)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751638" y="1835091"/>
            <a:ext cx="1143000" cy="304800"/>
            <a:chOff x="6770688" y="2057400"/>
            <a:chExt cx="1143000" cy="304800"/>
          </a:xfrm>
        </p:grpSpPr>
        <p:sp>
          <p:nvSpPr>
            <p:cNvPr id="685078" name="Rectangle 22"/>
            <p:cNvSpPr>
              <a:spLocks noChangeArrowheads="1"/>
            </p:cNvSpPr>
            <p:nvPr/>
          </p:nvSpPr>
          <p:spPr bwMode="auto">
            <a:xfrm>
              <a:off x="7151688" y="2095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94" name="Text Box 38"/>
            <p:cNvSpPr txBox="1">
              <a:spLocks noChangeArrowheads="1"/>
            </p:cNvSpPr>
            <p:nvPr/>
          </p:nvSpPr>
          <p:spPr bwMode="auto">
            <a:xfrm>
              <a:off x="6770688" y="2057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(8)</a:t>
              </a:r>
            </a:p>
          </p:txBody>
        </p:sp>
      </p:grpSp>
      <p:sp>
        <p:nvSpPr>
          <p:cNvPr id="685103" name="Line 47"/>
          <p:cNvSpPr>
            <a:spLocks noChangeShapeType="1"/>
          </p:cNvSpPr>
          <p:nvPr/>
        </p:nvSpPr>
        <p:spPr bwMode="auto">
          <a:xfrm>
            <a:off x="5322888" y="4850139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603274" y="4737211"/>
            <a:ext cx="2076450" cy="722528"/>
            <a:chOff x="5603274" y="4965700"/>
            <a:chExt cx="2076450" cy="722528"/>
          </a:xfrm>
        </p:grpSpPr>
        <p:sp>
          <p:nvSpPr>
            <p:cNvPr id="685071" name="Rectangle 15"/>
            <p:cNvSpPr>
              <a:spLocks noChangeArrowheads="1"/>
            </p:cNvSpPr>
            <p:nvPr/>
          </p:nvSpPr>
          <p:spPr bwMode="auto">
            <a:xfrm>
              <a:off x="5603274" y="54215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72" name="Rectangle 16"/>
            <p:cNvSpPr>
              <a:spLocks noChangeArrowheads="1"/>
            </p:cNvSpPr>
            <p:nvPr/>
          </p:nvSpPr>
          <p:spPr bwMode="auto">
            <a:xfrm>
              <a:off x="6365274" y="5421528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73" name="Rectangle 17"/>
            <p:cNvSpPr>
              <a:spLocks noChangeArrowheads="1"/>
            </p:cNvSpPr>
            <p:nvPr/>
          </p:nvSpPr>
          <p:spPr bwMode="auto">
            <a:xfrm>
              <a:off x="6822474" y="5421528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685091" name="Text Box 35"/>
            <p:cNvSpPr txBox="1">
              <a:spLocks noChangeArrowheads="1"/>
            </p:cNvSpPr>
            <p:nvPr/>
          </p:nvSpPr>
          <p:spPr bwMode="auto">
            <a:xfrm>
              <a:off x="7279674" y="53834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(5)</a:t>
              </a:r>
            </a:p>
          </p:txBody>
        </p:sp>
        <p:sp>
          <p:nvSpPr>
            <p:cNvPr id="685097" name="AutoShape 41"/>
            <p:cNvSpPr>
              <a:spLocks/>
            </p:cNvSpPr>
            <p:nvPr/>
          </p:nvSpPr>
          <p:spPr bwMode="auto">
            <a:xfrm rot="5400000">
              <a:off x="6383338" y="4476750"/>
              <a:ext cx="114300" cy="1625600"/>
            </a:xfrm>
            <a:prstGeom prst="leftBrace">
              <a:avLst>
                <a:gd name="adj1" fmla="val 11851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098" name="Text Box 42"/>
            <p:cNvSpPr txBox="1">
              <a:spLocks noChangeArrowheads="1"/>
            </p:cNvSpPr>
            <p:nvPr/>
          </p:nvSpPr>
          <p:spPr bwMode="auto">
            <a:xfrm>
              <a:off x="5848351" y="4965700"/>
              <a:ext cx="106471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LAN2 frame</a:t>
              </a:r>
            </a:p>
          </p:txBody>
        </p:sp>
      </p:grpSp>
      <p:sp>
        <p:nvSpPr>
          <p:cNvPr id="685099" name="Rectangle 43"/>
          <p:cNvSpPr>
            <a:spLocks noChangeArrowheads="1"/>
          </p:cNvSpPr>
          <p:nvPr/>
        </p:nvSpPr>
        <p:spPr bwMode="auto">
          <a:xfrm>
            <a:off x="3798888" y="5688339"/>
            <a:ext cx="19050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100" name="Rectangle 44"/>
          <p:cNvSpPr>
            <a:spLocks noChangeArrowheads="1"/>
          </p:cNvSpPr>
          <p:nvPr/>
        </p:nvSpPr>
        <p:spPr bwMode="auto">
          <a:xfrm>
            <a:off x="3798888" y="4240539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01" name="Rectangle 45"/>
          <p:cNvSpPr>
            <a:spLocks noChangeArrowheads="1"/>
          </p:cNvSpPr>
          <p:nvPr/>
        </p:nvSpPr>
        <p:spPr bwMode="auto">
          <a:xfrm>
            <a:off x="4891088" y="4240539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3581400" y="3766863"/>
            <a:ext cx="8962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 dirty="0">
                <a:solidFill>
                  <a:srgbClr val="990000"/>
                </a:solidFill>
                <a:latin typeface="Calibri" pitchFamily="34" charset="0"/>
              </a:rPr>
              <a:t>Router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228600" y="4088139"/>
            <a:ext cx="2068512" cy="304800"/>
            <a:chOff x="230188" y="4343400"/>
            <a:chExt cx="2068512" cy="304800"/>
          </a:xfrm>
        </p:grpSpPr>
        <p:sp>
          <p:nvSpPr>
            <p:cNvPr id="685081" name="Rectangle 25"/>
            <p:cNvSpPr>
              <a:spLocks noChangeArrowheads="1"/>
            </p:cNvSpPr>
            <p:nvPr/>
          </p:nvSpPr>
          <p:spPr bwMode="auto">
            <a:xfrm>
              <a:off x="625475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2" name="Rectangle 26"/>
            <p:cNvSpPr>
              <a:spLocks noChangeArrowheads="1"/>
            </p:cNvSpPr>
            <p:nvPr/>
          </p:nvSpPr>
          <p:spPr bwMode="auto">
            <a:xfrm>
              <a:off x="1387475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9" name="Text Box 33"/>
            <p:cNvSpPr txBox="1">
              <a:spLocks noChangeArrowheads="1"/>
            </p:cNvSpPr>
            <p:nvPr/>
          </p:nvSpPr>
          <p:spPr bwMode="auto">
            <a:xfrm>
              <a:off x="23018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(3)</a:t>
              </a:r>
            </a:p>
          </p:txBody>
        </p:sp>
        <p:sp>
          <p:nvSpPr>
            <p:cNvPr id="685105" name="Rectangle 49"/>
            <p:cNvSpPr>
              <a:spLocks noChangeArrowheads="1"/>
            </p:cNvSpPr>
            <p:nvPr/>
          </p:nvSpPr>
          <p:spPr bwMode="auto">
            <a:xfrm>
              <a:off x="1841500" y="43815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</p:grpSp>
      <p:sp>
        <p:nvSpPr>
          <p:cNvPr id="685106" name="Line 50"/>
          <p:cNvSpPr>
            <a:spLocks noChangeShapeType="1"/>
          </p:cNvSpPr>
          <p:nvPr/>
        </p:nvSpPr>
        <p:spPr bwMode="auto">
          <a:xfrm flipH="1">
            <a:off x="2808288" y="2881639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07" name="Line 51"/>
          <p:cNvSpPr>
            <a:spLocks noChangeShapeType="1"/>
          </p:cNvSpPr>
          <p:nvPr/>
        </p:nvSpPr>
        <p:spPr bwMode="auto">
          <a:xfrm flipH="1">
            <a:off x="2808288" y="1738639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28600" y="2538739"/>
            <a:ext cx="2073275" cy="1031677"/>
            <a:chOff x="228600" y="2794000"/>
            <a:chExt cx="2073275" cy="1031677"/>
          </a:xfrm>
        </p:grpSpPr>
        <p:sp>
          <p:nvSpPr>
            <p:cNvPr id="685069" name="Rectangle 13"/>
            <p:cNvSpPr>
              <a:spLocks noChangeArrowheads="1"/>
            </p:cNvSpPr>
            <p:nvPr/>
          </p:nvSpPr>
          <p:spPr bwMode="auto">
            <a:xfrm>
              <a:off x="625475" y="32244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70" name="Rectangle 14"/>
            <p:cNvSpPr>
              <a:spLocks noChangeArrowheads="1"/>
            </p:cNvSpPr>
            <p:nvPr/>
          </p:nvSpPr>
          <p:spPr bwMode="auto">
            <a:xfrm>
              <a:off x="1387475" y="3224428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3" name="Rectangle 27"/>
            <p:cNvSpPr>
              <a:spLocks noChangeArrowheads="1"/>
            </p:cNvSpPr>
            <p:nvPr/>
          </p:nvSpPr>
          <p:spPr bwMode="auto">
            <a:xfrm>
              <a:off x="1844675" y="3224428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  <p:sp>
          <p:nvSpPr>
            <p:cNvPr id="685088" name="Text Box 32"/>
            <p:cNvSpPr txBox="1">
              <a:spLocks noChangeArrowheads="1"/>
            </p:cNvSpPr>
            <p:nvPr/>
          </p:nvSpPr>
          <p:spPr bwMode="auto">
            <a:xfrm>
              <a:off x="228600" y="31863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(2)</a:t>
              </a:r>
            </a:p>
          </p:txBody>
        </p:sp>
        <p:sp>
          <p:nvSpPr>
            <p:cNvPr id="685095" name="AutoShape 39"/>
            <p:cNvSpPr>
              <a:spLocks/>
            </p:cNvSpPr>
            <p:nvPr/>
          </p:nvSpPr>
          <p:spPr bwMode="auto">
            <a:xfrm rot="5400000">
              <a:off x="1196975" y="2489200"/>
              <a:ext cx="76200" cy="121920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096" name="Text Box 40"/>
            <p:cNvSpPr txBox="1">
              <a:spLocks noChangeArrowheads="1"/>
            </p:cNvSpPr>
            <p:nvPr/>
          </p:nvSpPr>
          <p:spPr bwMode="auto">
            <a:xfrm>
              <a:off x="520700" y="2794000"/>
              <a:ext cx="1312026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internet packet</a:t>
              </a:r>
            </a:p>
          </p:txBody>
        </p:sp>
        <p:sp>
          <p:nvSpPr>
            <p:cNvPr id="685108" name="AutoShape 52"/>
            <p:cNvSpPr>
              <a:spLocks/>
            </p:cNvSpPr>
            <p:nvPr/>
          </p:nvSpPr>
          <p:spPr bwMode="auto">
            <a:xfrm rot="5400000" flipH="1" flipV="1">
              <a:off x="1409700" y="2717800"/>
              <a:ext cx="76200" cy="1676400"/>
            </a:xfrm>
            <a:prstGeom prst="leftBrace">
              <a:avLst>
                <a:gd name="adj1" fmla="val 18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109" name="Text Box 53"/>
            <p:cNvSpPr txBox="1">
              <a:spLocks noChangeArrowheads="1"/>
            </p:cNvSpPr>
            <p:nvPr/>
          </p:nvSpPr>
          <p:spPr bwMode="auto">
            <a:xfrm>
              <a:off x="644525" y="3517900"/>
              <a:ext cx="106471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LAN1 frame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751638" y="2945139"/>
            <a:ext cx="2057400" cy="304800"/>
            <a:chOff x="6770688" y="3143250"/>
            <a:chExt cx="2057400" cy="304800"/>
          </a:xfrm>
        </p:grpSpPr>
        <p:sp>
          <p:nvSpPr>
            <p:cNvPr id="685093" name="Text Box 37"/>
            <p:cNvSpPr txBox="1">
              <a:spLocks noChangeArrowheads="1"/>
            </p:cNvSpPr>
            <p:nvPr/>
          </p:nvSpPr>
          <p:spPr bwMode="auto">
            <a:xfrm>
              <a:off x="6770688" y="314325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(7)</a:t>
              </a:r>
            </a:p>
          </p:txBody>
        </p:sp>
        <p:sp>
          <p:nvSpPr>
            <p:cNvPr id="685110" name="Rectangle 54"/>
            <p:cNvSpPr>
              <a:spLocks noChangeArrowheads="1"/>
            </p:cNvSpPr>
            <p:nvPr/>
          </p:nvSpPr>
          <p:spPr bwMode="auto">
            <a:xfrm>
              <a:off x="7151688" y="318135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111" name="Rectangle 55"/>
            <p:cNvSpPr>
              <a:spLocks noChangeArrowheads="1"/>
            </p:cNvSpPr>
            <p:nvPr/>
          </p:nvSpPr>
          <p:spPr bwMode="auto">
            <a:xfrm>
              <a:off x="7913688" y="318135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112" name="Rectangle 56"/>
            <p:cNvSpPr>
              <a:spLocks noChangeArrowheads="1"/>
            </p:cNvSpPr>
            <p:nvPr/>
          </p:nvSpPr>
          <p:spPr bwMode="auto">
            <a:xfrm>
              <a:off x="8370888" y="3181350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</p:grpSp>
      <p:sp>
        <p:nvSpPr>
          <p:cNvPr id="685113" name="Rectangle 57"/>
          <p:cNvSpPr>
            <a:spLocks noChangeArrowheads="1"/>
          </p:cNvSpPr>
          <p:nvPr/>
        </p:nvSpPr>
        <p:spPr bwMode="auto">
          <a:xfrm>
            <a:off x="5980113" y="2272039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114" name="Rectangle 58"/>
          <p:cNvSpPr>
            <a:spLocks noChangeArrowheads="1"/>
          </p:cNvSpPr>
          <p:nvPr/>
        </p:nvSpPr>
        <p:spPr bwMode="auto">
          <a:xfrm>
            <a:off x="5980113" y="1116339"/>
            <a:ext cx="812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685115" name="Rectangle 59"/>
          <p:cNvSpPr>
            <a:spLocks noChangeArrowheads="1"/>
          </p:cNvSpPr>
          <p:nvPr/>
        </p:nvSpPr>
        <p:spPr bwMode="auto">
          <a:xfrm>
            <a:off x="5980113" y="3389639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16" name="Text Box 60"/>
          <p:cNvSpPr txBox="1">
            <a:spLocks noChangeArrowheads="1"/>
          </p:cNvSpPr>
          <p:nvPr/>
        </p:nvSpPr>
        <p:spPr bwMode="auto">
          <a:xfrm>
            <a:off x="5976131" y="798493"/>
            <a:ext cx="8056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 B</a:t>
            </a:r>
          </a:p>
        </p:txBody>
      </p:sp>
      <p:sp>
        <p:nvSpPr>
          <p:cNvPr id="685117" name="Line 61"/>
          <p:cNvSpPr>
            <a:spLocks noChangeShapeType="1"/>
          </p:cNvSpPr>
          <p:nvPr/>
        </p:nvSpPr>
        <p:spPr bwMode="auto">
          <a:xfrm flipH="1">
            <a:off x="6411913" y="2881639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18" name="Line 62"/>
          <p:cNvSpPr>
            <a:spLocks noChangeShapeType="1"/>
          </p:cNvSpPr>
          <p:nvPr/>
        </p:nvSpPr>
        <p:spPr bwMode="auto">
          <a:xfrm flipH="1">
            <a:off x="6411913" y="1738639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49843" y="5605212"/>
            <a:ext cx="2472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itchFamily="34" charset="0"/>
              </a:rPr>
              <a:t>PH: Internet packet header</a:t>
            </a:r>
          </a:p>
          <a:p>
            <a:r>
              <a:rPr lang="en-US" sz="1600" b="0" dirty="0">
                <a:latin typeface="Calibri" pitchFamily="34" charset="0"/>
              </a:rPr>
              <a:t>FH: LAN frame 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081" y="93663"/>
            <a:ext cx="5811837" cy="573087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Issues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076" y="1084118"/>
            <a:ext cx="8507760" cy="4972050"/>
          </a:xfrm>
        </p:spPr>
        <p:txBody>
          <a:bodyPr/>
          <a:lstStyle/>
          <a:p>
            <a:r>
              <a:rPr lang="en-US" dirty="0"/>
              <a:t>We are glossing over a number of important questions:</a:t>
            </a:r>
          </a:p>
          <a:p>
            <a:pPr lvl="1"/>
            <a:r>
              <a:rPr lang="en-US" dirty="0"/>
              <a:t>What if different networks have different maximum frame sizes? (segmentation)</a:t>
            </a:r>
          </a:p>
          <a:p>
            <a:pPr lvl="1"/>
            <a:r>
              <a:rPr lang="en-US" dirty="0"/>
              <a:t>How do routers know where to forward frames?</a:t>
            </a:r>
          </a:p>
          <a:p>
            <a:pPr lvl="1"/>
            <a:r>
              <a:rPr lang="en-US" dirty="0"/>
              <a:t>How are routers informed when the network topology changes?</a:t>
            </a:r>
          </a:p>
          <a:p>
            <a:pPr lvl="1"/>
            <a:r>
              <a:rPr lang="en-US" dirty="0"/>
              <a:t>What if packets get lost?</a:t>
            </a:r>
          </a:p>
          <a:p>
            <a:endParaRPr lang="en-US" dirty="0"/>
          </a:p>
          <a:p>
            <a:r>
              <a:rPr lang="en-US" dirty="0"/>
              <a:t>These (and other) questions are addressed by the area of  systems known as </a:t>
            </a:r>
            <a:r>
              <a:rPr lang="en-US" i="1" dirty="0">
                <a:solidFill>
                  <a:srgbClr val="C00000"/>
                </a:solidFill>
              </a:rPr>
              <a:t>computer networking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CSCI 4300 – Data Communication and Network</a:t>
            </a:r>
            <a:endParaRPr lang="en-US" i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745790" y="97084"/>
            <a:ext cx="7592093" cy="762000"/>
          </a:xfrm>
        </p:spPr>
        <p:txBody>
          <a:bodyPr/>
          <a:lstStyle/>
          <a:p>
            <a:r>
              <a:rPr lang="en-US" dirty="0"/>
              <a:t>Global IP Internet (upper case)</a:t>
            </a:r>
          </a:p>
        </p:txBody>
      </p:sp>
      <p:sp>
        <p:nvSpPr>
          <p:cNvPr id="68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7037" y="1046018"/>
            <a:ext cx="8289925" cy="49720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Most famous example of an internet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Based on the TCP/IP protocol family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IP (Internet Protocol) : 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Provides </a:t>
            </a:r>
            <a:r>
              <a:rPr lang="en-US" i="1" dirty="0">
                <a:solidFill>
                  <a:srgbClr val="FF0000"/>
                </a:solidFill>
              </a:rPr>
              <a:t>basic naming scheme </a:t>
            </a:r>
            <a:r>
              <a:rPr lang="en-US" dirty="0"/>
              <a:t>and unreliable </a:t>
            </a:r>
            <a:r>
              <a:rPr lang="en-US" i="1" dirty="0">
                <a:solidFill>
                  <a:srgbClr val="FF0000"/>
                </a:solidFill>
              </a:rPr>
              <a:t>delivery capability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/>
            </a:br>
            <a:r>
              <a:rPr lang="en-US" dirty="0"/>
              <a:t>of packets (datagrams) from </a:t>
            </a:r>
            <a:r>
              <a:rPr lang="en-US" i="1" dirty="0">
                <a:solidFill>
                  <a:srgbClr val="FF0000"/>
                </a:solidFill>
              </a:rPr>
              <a:t>host-to-host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IP mechanism is unreliable in the sense that it makes no effort to recover if datagrams are lost or duplicated in the network. </a:t>
            </a:r>
            <a:endParaRPr lang="en-US" i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UDP (Unreliable Datagram Protocol)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extends IP slightly to provide </a:t>
            </a:r>
            <a:r>
              <a:rPr lang="en-US" i="1" dirty="0">
                <a:solidFill>
                  <a:srgbClr val="FF0000"/>
                </a:solidFill>
              </a:rPr>
              <a:t>unreliable</a:t>
            </a:r>
            <a:r>
              <a:rPr lang="en-US" dirty="0"/>
              <a:t> datagram delivery from </a:t>
            </a:r>
            <a:br>
              <a:rPr lang="en-US" dirty="0"/>
            </a:br>
            <a:r>
              <a:rPr lang="en-US" i="1" dirty="0">
                <a:solidFill>
                  <a:srgbClr val="FF0000"/>
                </a:solidFill>
              </a:rPr>
              <a:t>process-to-process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TCP (Transmission Control Protocol)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Uses IP to provide </a:t>
            </a:r>
            <a:r>
              <a:rPr lang="en-US" i="1" dirty="0">
                <a:solidFill>
                  <a:srgbClr val="FF0000"/>
                </a:solidFill>
              </a:rPr>
              <a:t>reliable</a:t>
            </a:r>
            <a:r>
              <a:rPr lang="en-US" dirty="0"/>
              <a:t> byte streams from </a:t>
            </a:r>
            <a:r>
              <a:rPr lang="en-US" i="1" dirty="0">
                <a:solidFill>
                  <a:srgbClr val="FF0000"/>
                </a:solidFill>
              </a:rPr>
              <a:t>process-to-process </a:t>
            </a:r>
            <a:r>
              <a:rPr lang="en-US" dirty="0"/>
              <a:t>over </a:t>
            </a:r>
            <a:r>
              <a:rPr lang="en-US" i="1" dirty="0">
                <a:solidFill>
                  <a:srgbClr val="FF0000"/>
                </a:solidFill>
              </a:rPr>
              <a:t>connections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Accessed via a mix of Unix file I/O and functions from the </a:t>
            </a:r>
            <a:r>
              <a:rPr lang="en-US" i="1" dirty="0">
                <a:solidFill>
                  <a:srgbClr val="FF0000"/>
                </a:solidFill>
              </a:rPr>
              <a:t>sockets interface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3275-B24C-B96E-5610-74289070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4CF72-B5BA-A0CF-5014-40E4C9D6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9E69A4-FE33-DD9E-93E0-82E91A289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783" y="1173145"/>
            <a:ext cx="5334433" cy="45117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0EAE85-6EAE-FC99-5AB2-03E6A7832122}"/>
              </a:ext>
            </a:extLst>
          </p:cNvPr>
          <p:cNvSpPr txBox="1"/>
          <p:nvPr/>
        </p:nvSpPr>
        <p:spPr>
          <a:xfrm>
            <a:off x="2774373" y="5886113"/>
            <a:ext cx="384463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https://www.spiceworks.com/tech/networking/articles/tcp-vs-udp/</a:t>
            </a:r>
          </a:p>
        </p:txBody>
      </p:sp>
    </p:spTree>
    <p:extLst>
      <p:ext uri="{BB962C8B-B14F-4D97-AF65-F5344CB8AC3E}">
        <p14:creationId xmlns:p14="http://schemas.microsoft.com/office/powerpoint/2010/main" val="25281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8092-C09F-F1E3-3323-F48F5BED5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21"/>
            <a:ext cx="9144000" cy="879536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2B0B4-4E12-A411-8AC8-79FF48834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950686"/>
            <a:ext cx="8606118" cy="5405665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Computer Network: A computer network is composed of multiple computers connected using a  telecommunication system.</a:t>
            </a:r>
          </a:p>
          <a:p>
            <a:endParaRPr lang="en-US" b="0" dirty="0">
              <a:latin typeface="+mn-lt"/>
            </a:endParaRPr>
          </a:p>
          <a:p>
            <a:r>
              <a:rPr lang="en-US" b="0" dirty="0">
                <a:latin typeface="+mn-lt"/>
              </a:rPr>
              <a:t>Host: machines</a:t>
            </a:r>
          </a:p>
          <a:p>
            <a:pPr lvl="1"/>
            <a:r>
              <a:rPr lang="en-US" dirty="0"/>
              <a:t>PCs, workstation</a:t>
            </a:r>
          </a:p>
          <a:p>
            <a:pPr lvl="1"/>
            <a:r>
              <a:rPr lang="en-US" b="0" dirty="0">
                <a:latin typeface="+mn-lt"/>
              </a:rPr>
              <a:t>Network components:</a:t>
            </a:r>
            <a:r>
              <a:rPr lang="en-US" dirty="0"/>
              <a:t> routers</a:t>
            </a:r>
            <a:endParaRPr lang="en-US" b="0" dirty="0">
              <a:latin typeface="+mn-lt"/>
            </a:endParaRPr>
          </a:p>
          <a:p>
            <a:endParaRPr lang="en-US" b="0" dirty="0">
              <a:latin typeface="+mn-lt"/>
            </a:endParaRPr>
          </a:p>
          <a:p>
            <a:r>
              <a:rPr lang="en-US" b="0" dirty="0">
                <a:latin typeface="+mn-lt"/>
              </a:rPr>
              <a:t>Interconnection maybe any medium capable of communicating information:</a:t>
            </a:r>
          </a:p>
          <a:p>
            <a:pPr lvl="1"/>
            <a:r>
              <a:rPr lang="en-US" b="0" dirty="0">
                <a:latin typeface="+mn-lt"/>
              </a:rPr>
              <a:t>Cooper wire (Ethernet)</a:t>
            </a:r>
          </a:p>
          <a:p>
            <a:pPr lvl="1"/>
            <a:r>
              <a:rPr lang="en-US" b="0" dirty="0">
                <a:latin typeface="+mn-lt"/>
              </a:rPr>
              <a:t>Lasers (Optical fiber)</a:t>
            </a:r>
          </a:p>
          <a:p>
            <a:pPr lvl="1"/>
            <a:r>
              <a:rPr lang="en-US" b="0" dirty="0">
                <a:latin typeface="+mn-lt"/>
              </a:rPr>
              <a:t>Radio/Satellite link</a:t>
            </a:r>
          </a:p>
          <a:p>
            <a:pPr lvl="1"/>
            <a:r>
              <a:rPr lang="en-US" b="0" dirty="0">
                <a:latin typeface="+mn-lt"/>
              </a:rPr>
              <a:t>Cable (coax)</a:t>
            </a:r>
          </a:p>
          <a:p>
            <a:pPr lvl="1"/>
            <a:endParaRPr lang="en-US" b="0" dirty="0">
              <a:latin typeface="+mn-lt"/>
            </a:endParaRPr>
          </a:p>
          <a:p>
            <a:endParaRPr lang="en-US" b="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F85C9-701A-9D5B-D4C0-C8D21E3A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Amazon.com: RiteAV - Cat5e Network Ethernet Cable - Blue - 100 ft. :  Electronics">
            <a:extLst>
              <a:ext uri="{FF2B5EF4-FFF2-40B4-BE49-F238E27FC236}">
                <a16:creationId xmlns:a16="http://schemas.microsoft.com/office/drawing/2014/main" id="{91BFCE8E-2B68-4692-8CEB-858213101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968" y="4515075"/>
            <a:ext cx="1700344" cy="140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ience of fiber optic: Why optical fibers are better than copper wires?">
            <a:extLst>
              <a:ext uri="{FF2B5EF4-FFF2-40B4-BE49-F238E27FC236}">
                <a16:creationId xmlns:a16="http://schemas.microsoft.com/office/drawing/2014/main" id="{4E941EBD-E906-FEA0-15E0-65A640348F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6" r="16875" b="10104"/>
          <a:stretch/>
        </p:blipFill>
        <p:spPr bwMode="auto">
          <a:xfrm>
            <a:off x="5312134" y="4515075"/>
            <a:ext cx="2194783" cy="140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.com: BlueRigger RG6 Coaxial Cable (20FT, Male F Type Connector Pin,  Gold Plated, Triple Shielded) – Digital Audio Video Coax Cable Cord for  HDTV, CATV, Cable Modem, Satellite Receivers : Electronics">
            <a:extLst>
              <a:ext uri="{FF2B5EF4-FFF2-40B4-BE49-F238E27FC236}">
                <a16:creationId xmlns:a16="http://schemas.microsoft.com/office/drawing/2014/main" id="{0486F39D-0C7C-5BE4-D976-A915DE764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800" y="4666681"/>
            <a:ext cx="1250081" cy="123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042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C33C-C4D5-33D8-AB74-93F23AE8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42E53-DE08-EBDB-2916-781C03B1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C6DBF7-7852-B895-0A7A-7B7843FA2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039" y="1095905"/>
            <a:ext cx="4775922" cy="49342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8653C8-F8E1-E386-6A76-E86E81D2057A}"/>
              </a:ext>
            </a:extLst>
          </p:cNvPr>
          <p:cNvSpPr txBox="1"/>
          <p:nvPr/>
        </p:nvSpPr>
        <p:spPr>
          <a:xfrm>
            <a:off x="2774373" y="6030191"/>
            <a:ext cx="384463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https://www.spiceworks.com/tech/networking/articles/tcp-vs-udp/</a:t>
            </a:r>
          </a:p>
        </p:txBody>
      </p:sp>
    </p:spTree>
    <p:extLst>
      <p:ext uri="{BB962C8B-B14F-4D97-AF65-F5344CB8AC3E}">
        <p14:creationId xmlns:p14="http://schemas.microsoft.com/office/powerpoint/2010/main" val="4073163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52" name="Rectangle 24"/>
          <p:cNvSpPr>
            <a:spLocks noChangeArrowheads="1"/>
          </p:cNvSpPr>
          <p:nvPr/>
        </p:nvSpPr>
        <p:spPr bwMode="auto">
          <a:xfrm>
            <a:off x="2469093" y="1412092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53" name="Rectangle 25"/>
          <p:cNvSpPr>
            <a:spLocks noChangeArrowheads="1"/>
          </p:cNvSpPr>
          <p:nvPr/>
        </p:nvSpPr>
        <p:spPr bwMode="auto">
          <a:xfrm>
            <a:off x="6367993" y="1412092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3833" y="160854"/>
            <a:ext cx="8128000" cy="828675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dirty="0"/>
              <a:t>Hardware and Software Organization </a:t>
            </a:r>
            <a:br>
              <a:rPr lang="en-US" dirty="0"/>
            </a:br>
            <a:r>
              <a:rPr lang="en-US" dirty="0"/>
              <a:t>of an Internet Application</a:t>
            </a:r>
          </a:p>
        </p:txBody>
      </p:sp>
      <p:sp>
        <p:nvSpPr>
          <p:cNvPr id="688131" name="Rectangle 3"/>
          <p:cNvSpPr>
            <a:spLocks noChangeArrowheads="1"/>
          </p:cNvSpPr>
          <p:nvPr/>
        </p:nvSpPr>
        <p:spPr bwMode="auto">
          <a:xfrm>
            <a:off x="2557993" y="2478892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TCP/IP</a:t>
            </a:r>
          </a:p>
        </p:txBody>
      </p:sp>
      <p:sp>
        <p:nvSpPr>
          <p:cNvPr id="688132" name="Line 4"/>
          <p:cNvSpPr>
            <a:spLocks noChangeShapeType="1"/>
          </p:cNvSpPr>
          <p:nvPr/>
        </p:nvSpPr>
        <p:spPr bwMode="auto">
          <a:xfrm>
            <a:off x="3205693" y="2097892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3" name="Line 5"/>
          <p:cNvSpPr>
            <a:spLocks noChangeShapeType="1"/>
          </p:cNvSpPr>
          <p:nvPr/>
        </p:nvSpPr>
        <p:spPr bwMode="auto">
          <a:xfrm>
            <a:off x="3205693" y="3088492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4" name="Rectangle 6"/>
          <p:cNvSpPr>
            <a:spLocks noChangeArrowheads="1"/>
          </p:cNvSpPr>
          <p:nvPr/>
        </p:nvSpPr>
        <p:spPr bwMode="auto">
          <a:xfrm>
            <a:off x="2557993" y="1488292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Client</a:t>
            </a:r>
          </a:p>
        </p:txBody>
      </p:sp>
      <p:sp>
        <p:nvSpPr>
          <p:cNvPr id="688135" name="Rectangle 7"/>
          <p:cNvSpPr>
            <a:spLocks noChangeArrowheads="1"/>
          </p:cNvSpPr>
          <p:nvPr/>
        </p:nvSpPr>
        <p:spPr bwMode="auto">
          <a:xfrm>
            <a:off x="2557993" y="3469492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688136" name="Line 8"/>
          <p:cNvSpPr>
            <a:spLocks noChangeShapeType="1"/>
          </p:cNvSpPr>
          <p:nvPr/>
        </p:nvSpPr>
        <p:spPr bwMode="auto">
          <a:xfrm>
            <a:off x="3205693" y="4079092"/>
            <a:ext cx="127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7" name="AutoShape 9"/>
          <p:cNvSpPr>
            <a:spLocks noChangeArrowheads="1"/>
          </p:cNvSpPr>
          <p:nvPr/>
        </p:nvSpPr>
        <p:spPr bwMode="auto">
          <a:xfrm>
            <a:off x="2443693" y="4510892"/>
            <a:ext cx="5448300" cy="3556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Global IP Internet</a:t>
            </a:r>
          </a:p>
        </p:txBody>
      </p:sp>
      <p:sp>
        <p:nvSpPr>
          <p:cNvPr id="688138" name="Rectangle 10"/>
          <p:cNvSpPr>
            <a:spLocks noChangeArrowheads="1"/>
          </p:cNvSpPr>
          <p:nvPr/>
        </p:nvSpPr>
        <p:spPr bwMode="auto">
          <a:xfrm>
            <a:off x="6444193" y="2478892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TCP/IP</a:t>
            </a:r>
          </a:p>
        </p:txBody>
      </p:sp>
      <p:sp>
        <p:nvSpPr>
          <p:cNvPr id="688139" name="Line 11"/>
          <p:cNvSpPr>
            <a:spLocks noChangeShapeType="1"/>
          </p:cNvSpPr>
          <p:nvPr/>
        </p:nvSpPr>
        <p:spPr bwMode="auto">
          <a:xfrm>
            <a:off x="7129993" y="2097892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0" name="Line 12"/>
          <p:cNvSpPr>
            <a:spLocks noChangeShapeType="1"/>
          </p:cNvSpPr>
          <p:nvPr/>
        </p:nvSpPr>
        <p:spPr bwMode="auto">
          <a:xfrm>
            <a:off x="7129993" y="3088492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1" name="Rectangle 13"/>
          <p:cNvSpPr>
            <a:spLocks noChangeArrowheads="1"/>
          </p:cNvSpPr>
          <p:nvPr/>
        </p:nvSpPr>
        <p:spPr bwMode="auto">
          <a:xfrm>
            <a:off x="6444193" y="1488292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Server</a:t>
            </a:r>
          </a:p>
        </p:txBody>
      </p:sp>
      <p:sp>
        <p:nvSpPr>
          <p:cNvPr id="688142" name="Rectangle 14"/>
          <p:cNvSpPr>
            <a:spLocks noChangeArrowheads="1"/>
          </p:cNvSpPr>
          <p:nvPr/>
        </p:nvSpPr>
        <p:spPr bwMode="auto">
          <a:xfrm>
            <a:off x="6444193" y="3469492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688143" name="Line 15"/>
          <p:cNvSpPr>
            <a:spLocks noChangeShapeType="1"/>
          </p:cNvSpPr>
          <p:nvPr/>
        </p:nvSpPr>
        <p:spPr bwMode="auto">
          <a:xfrm>
            <a:off x="7129993" y="4079092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4" name="Text Box 16"/>
          <p:cNvSpPr txBox="1">
            <a:spLocks noChangeArrowheads="1"/>
          </p:cNvSpPr>
          <p:nvPr/>
        </p:nvSpPr>
        <p:spPr bwMode="auto">
          <a:xfrm>
            <a:off x="2186518" y="1069192"/>
            <a:ext cx="2005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client host</a:t>
            </a:r>
          </a:p>
        </p:txBody>
      </p:sp>
      <p:sp>
        <p:nvSpPr>
          <p:cNvPr id="688145" name="Text Box 17"/>
          <p:cNvSpPr txBox="1">
            <a:spLocks noChangeArrowheads="1"/>
          </p:cNvSpPr>
          <p:nvPr/>
        </p:nvSpPr>
        <p:spPr bwMode="auto">
          <a:xfrm>
            <a:off x="6039380" y="1069192"/>
            <a:ext cx="20750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server host</a:t>
            </a:r>
          </a:p>
        </p:txBody>
      </p:sp>
      <p:sp>
        <p:nvSpPr>
          <p:cNvPr id="688146" name="Text Box 18"/>
          <p:cNvSpPr txBox="1">
            <a:spLocks noChangeArrowheads="1"/>
          </p:cNvSpPr>
          <p:nvPr/>
        </p:nvSpPr>
        <p:spPr bwMode="auto">
          <a:xfrm>
            <a:off x="372005" y="1959179"/>
            <a:ext cx="179927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Calibri" pitchFamily="34" charset="0"/>
              </a:rPr>
              <a:t>Sockets interface</a:t>
            </a:r>
          </a:p>
          <a:p>
            <a:pPr algn="r"/>
            <a:r>
              <a:rPr lang="en-US" sz="1800" i="1" dirty="0">
                <a:latin typeface="Calibri" pitchFamily="34" charset="0"/>
              </a:rPr>
              <a:t>(system calls)</a:t>
            </a:r>
          </a:p>
        </p:txBody>
      </p:sp>
      <p:sp>
        <p:nvSpPr>
          <p:cNvPr id="688147" name="Text Box 19"/>
          <p:cNvSpPr txBox="1">
            <a:spLocks noChangeArrowheads="1"/>
          </p:cNvSpPr>
          <p:nvPr/>
        </p:nvSpPr>
        <p:spPr bwMode="auto">
          <a:xfrm>
            <a:off x="186268" y="2948191"/>
            <a:ext cx="204786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Calibri" pitchFamily="34" charset="0"/>
              </a:rPr>
              <a:t>Hardware interface</a:t>
            </a:r>
          </a:p>
          <a:p>
            <a:pPr algn="r"/>
            <a:r>
              <a:rPr lang="en-US" sz="1800" i="1" dirty="0">
                <a:latin typeface="Calibri" pitchFamily="34" charset="0"/>
              </a:rPr>
              <a:t>(interrupts)</a:t>
            </a:r>
          </a:p>
        </p:txBody>
      </p:sp>
      <p:sp>
        <p:nvSpPr>
          <p:cNvPr id="688148" name="Text Box 20"/>
          <p:cNvSpPr txBox="1">
            <a:spLocks noChangeArrowheads="1"/>
          </p:cNvSpPr>
          <p:nvPr/>
        </p:nvSpPr>
        <p:spPr bwMode="auto">
          <a:xfrm>
            <a:off x="3876219" y="1610530"/>
            <a:ext cx="11251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User code</a:t>
            </a:r>
          </a:p>
        </p:txBody>
      </p:sp>
      <p:sp>
        <p:nvSpPr>
          <p:cNvPr id="688149" name="Text Box 21"/>
          <p:cNvSpPr txBox="1">
            <a:spLocks noChangeArrowheads="1"/>
          </p:cNvSpPr>
          <p:nvPr/>
        </p:nvSpPr>
        <p:spPr bwMode="auto">
          <a:xfrm>
            <a:off x="3876219" y="2599542"/>
            <a:ext cx="129670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Kernel code</a:t>
            </a:r>
          </a:p>
        </p:txBody>
      </p:sp>
      <p:sp>
        <p:nvSpPr>
          <p:cNvPr id="688150" name="Text Box 22"/>
          <p:cNvSpPr txBox="1">
            <a:spLocks noChangeArrowheads="1"/>
          </p:cNvSpPr>
          <p:nvPr/>
        </p:nvSpPr>
        <p:spPr bwMode="auto">
          <a:xfrm>
            <a:off x="3876219" y="3467905"/>
            <a:ext cx="148726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Hardware</a:t>
            </a:r>
          </a:p>
          <a:p>
            <a:r>
              <a:rPr lang="en-US" sz="1800" i="1" dirty="0">
                <a:latin typeface="Calibri" pitchFamily="34" charset="0"/>
              </a:rPr>
              <a:t>and firmware</a:t>
            </a:r>
          </a:p>
        </p:txBody>
      </p:sp>
      <p:sp>
        <p:nvSpPr>
          <p:cNvPr id="688151" name="Line 23"/>
          <p:cNvSpPr>
            <a:spLocks noChangeShapeType="1"/>
          </p:cNvSpPr>
          <p:nvPr/>
        </p:nvSpPr>
        <p:spPr bwMode="auto">
          <a:xfrm>
            <a:off x="2253193" y="2262992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54" name="Line 26"/>
          <p:cNvSpPr>
            <a:spLocks noChangeShapeType="1"/>
          </p:cNvSpPr>
          <p:nvPr/>
        </p:nvSpPr>
        <p:spPr bwMode="auto">
          <a:xfrm>
            <a:off x="2240493" y="3266292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BBC9F9-783F-45B7-0B2C-8B25956E7E9E}"/>
              </a:ext>
            </a:extLst>
          </p:cNvPr>
          <p:cNvSpPr txBox="1"/>
          <p:nvPr/>
        </p:nvSpPr>
        <p:spPr>
          <a:xfrm>
            <a:off x="259773" y="4998026"/>
            <a:ext cx="8728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   Each Internet host runs software that implements the TCP/IP protocol.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Internet client and servers communicate using a mix of socket interface functions and Unix I/O functions.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socket functions are typically implemented as system call.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4691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/>
              <a:t>A Programmer’s View of the Internet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Hosts are mapped to a set of 32-bit </a:t>
            </a:r>
            <a:r>
              <a:rPr lang="en-US" i="1" dirty="0">
                <a:solidFill>
                  <a:srgbClr val="C00000"/>
                </a:solidFill>
              </a:rPr>
              <a:t>IP addresses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161.45.162.100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The set of IP addresses is mapped to a set of identifiers called Internet </a:t>
            </a:r>
            <a:r>
              <a:rPr lang="en-US" i="1" dirty="0">
                <a:solidFill>
                  <a:srgbClr val="C00000"/>
                </a:solidFill>
              </a:rPr>
              <a:t>domain names</a:t>
            </a:r>
          </a:p>
          <a:p>
            <a:pPr lvl="1"/>
            <a:r>
              <a:rPr lang="en-US" dirty="0"/>
              <a:t>161.45.162.100 is mapped to  www.cs.mtsu.edu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A process on one Internet host can communicate with a process on another Internet host over a </a:t>
            </a:r>
            <a:r>
              <a:rPr lang="en-US" i="1" dirty="0">
                <a:solidFill>
                  <a:srgbClr val="C00000"/>
                </a:solidFill>
              </a:rPr>
              <a:t>connection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1"/>
            <a:ext cx="9144000" cy="1071686"/>
          </a:xfrm>
        </p:spPr>
        <p:txBody>
          <a:bodyPr/>
          <a:lstStyle/>
          <a:p>
            <a:r>
              <a:rPr lang="en-US" dirty="0"/>
              <a:t>Aside: IPv4 and IPv6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212" y="1175037"/>
            <a:ext cx="7896225" cy="5495926"/>
          </a:xfrm>
        </p:spPr>
        <p:txBody>
          <a:bodyPr/>
          <a:lstStyle/>
          <a:p>
            <a:r>
              <a:rPr lang="en-US" dirty="0"/>
              <a:t>The original Internet Protocol, with its 32-bit addresses, is known as </a:t>
            </a:r>
            <a:r>
              <a:rPr lang="en-US" i="1" dirty="0"/>
              <a:t>Internet Protocol Version 4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IPv4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1996: Internet Engineering Task Force (IETF) introduced </a:t>
            </a:r>
            <a:r>
              <a:rPr lang="en-US" i="1" dirty="0"/>
              <a:t>Internet Protocol Version 6 </a:t>
            </a:r>
            <a:r>
              <a:rPr lang="en-US" dirty="0">
                <a:solidFill>
                  <a:srgbClr val="FF0000"/>
                </a:solidFill>
              </a:rPr>
              <a:t>(IPv6</a:t>
            </a:r>
            <a:r>
              <a:rPr lang="en-US" dirty="0"/>
              <a:t>) with 128-bit addresses</a:t>
            </a:r>
          </a:p>
          <a:p>
            <a:pPr lvl="1"/>
            <a:r>
              <a:rPr lang="en-US" dirty="0"/>
              <a:t>Intended as the successor to IPv4</a:t>
            </a:r>
          </a:p>
          <a:p>
            <a:pPr lvl="1"/>
            <a:endParaRPr lang="en-US" dirty="0"/>
          </a:p>
          <a:p>
            <a:r>
              <a:rPr lang="en-US" dirty="0"/>
              <a:t>As of 2022, vast majority of Internet traffic still carried by IPv4	</a:t>
            </a:r>
          </a:p>
          <a:p>
            <a:pPr lvl="1"/>
            <a:r>
              <a:rPr lang="en-US" dirty="0"/>
              <a:t>Only around 38% of users access Google services using IPv6.</a:t>
            </a:r>
          </a:p>
          <a:p>
            <a:pPr lvl="1"/>
            <a:endParaRPr lang="en-US" dirty="0"/>
          </a:p>
          <a:p>
            <a:r>
              <a:rPr lang="en-US" dirty="0"/>
              <a:t>We will focus on IPv4, but will show you how to write networking code that is protocol-independent.</a:t>
            </a:r>
          </a:p>
        </p:txBody>
      </p:sp>
    </p:spTree>
    <p:extLst>
      <p:ext uri="{BB962C8B-B14F-4D97-AF65-F5344CB8AC3E}">
        <p14:creationId xmlns:p14="http://schemas.microsoft.com/office/powerpoint/2010/main" val="570776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190126"/>
            <a:ext cx="5976938" cy="573087"/>
          </a:xfrm>
        </p:spPr>
        <p:txBody>
          <a:bodyPr>
            <a:normAutofit fontScale="90000"/>
          </a:bodyPr>
          <a:lstStyle/>
          <a:p>
            <a:r>
              <a:rPr lang="en-US" dirty="0"/>
              <a:t>(1) IP Addresses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099" y="888013"/>
            <a:ext cx="8630551" cy="4207861"/>
          </a:xfrm>
        </p:spPr>
        <p:txBody>
          <a:bodyPr>
            <a:normAutofit/>
          </a:bodyPr>
          <a:lstStyle/>
          <a:p>
            <a:r>
              <a:rPr lang="en-US" dirty="0"/>
              <a:t>An IP address is an unsigned 32-bit integer.</a:t>
            </a:r>
          </a:p>
          <a:p>
            <a:endParaRPr lang="en-US" dirty="0"/>
          </a:p>
          <a:p>
            <a:r>
              <a:rPr lang="en-US" dirty="0"/>
              <a:t>Network program </a:t>
            </a:r>
            <a:r>
              <a:rPr lang="en-US" dirty="0" err="1"/>
              <a:t>strores</a:t>
            </a:r>
            <a:r>
              <a:rPr lang="en-US" dirty="0"/>
              <a:t> IP addresses in the </a:t>
            </a:r>
            <a:r>
              <a:rPr lang="en-US" i="1" dirty="0">
                <a:solidFill>
                  <a:srgbClr val="FF0000"/>
                </a:solidFill>
              </a:rPr>
              <a:t>IP address structure (shown below)</a:t>
            </a:r>
          </a:p>
          <a:p>
            <a:pPr lvl="1"/>
            <a:r>
              <a:rPr lang="en-US" dirty="0"/>
              <a:t>IP addresses are always stored in memory in </a:t>
            </a:r>
            <a:r>
              <a:rPr lang="en-US" i="1" dirty="0">
                <a:solidFill>
                  <a:srgbClr val="FF0000"/>
                </a:solidFill>
              </a:rPr>
              <a:t>network byte order </a:t>
            </a:r>
            <a:br>
              <a:rPr lang="en-US" dirty="0"/>
            </a:br>
            <a:r>
              <a:rPr lang="en-US" dirty="0"/>
              <a:t>(big-endian byte order)</a:t>
            </a:r>
          </a:p>
          <a:p>
            <a:pPr lvl="1"/>
            <a:r>
              <a:rPr lang="en-US" dirty="0"/>
              <a:t>Because Internet hosts can have different host byte order, TCP/IP defines a uniform network byte order (big-endian byte order) for any integer data item, such as IP address, that is carried across the network in a packet header.</a:t>
            </a:r>
          </a:p>
          <a:p>
            <a:pPr lvl="1"/>
            <a:r>
              <a:rPr lang="en-US" dirty="0"/>
              <a:t>Next slides shows a list of Unix functions for converting network and host byte order.</a:t>
            </a:r>
          </a:p>
        </p:txBody>
      </p:sp>
      <p:sp>
        <p:nvSpPr>
          <p:cNvPr id="697348" name="Rectangle 4"/>
          <p:cNvSpPr>
            <a:spLocks noChangeArrowheads="1"/>
          </p:cNvSpPr>
          <p:nvPr/>
        </p:nvSpPr>
        <p:spPr bwMode="auto">
          <a:xfrm>
            <a:off x="1071368" y="5091111"/>
            <a:ext cx="7449375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Internet address structure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uint32_t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network byte order (big-endian)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81" y="190126"/>
            <a:ext cx="8574082" cy="938587"/>
          </a:xfrm>
        </p:spPr>
        <p:txBody>
          <a:bodyPr>
            <a:normAutofit/>
          </a:bodyPr>
          <a:lstStyle/>
          <a:p>
            <a:r>
              <a:rPr lang="en-US" dirty="0"/>
              <a:t>Unix Functions for byte order conversion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1EFB4D-4BE2-E69C-3948-0FDA6D9224B8}"/>
              </a:ext>
            </a:extLst>
          </p:cNvPr>
          <p:cNvSpPr txBox="1"/>
          <p:nvPr/>
        </p:nvSpPr>
        <p:spPr>
          <a:xfrm>
            <a:off x="522293" y="1019176"/>
            <a:ext cx="7881709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Useful network byte-order conversion functions </a:t>
            </a:r>
          </a:p>
          <a:p>
            <a:pPr algn="ctr"/>
            <a:r>
              <a:rPr lang="en-US" sz="2400" b="1" dirty="0"/>
              <a:t>(“l” = 32 bits and “s” = 16 bits)</a:t>
            </a:r>
          </a:p>
          <a:p>
            <a:pPr algn="ctr"/>
            <a:r>
              <a:rPr lang="en-US" sz="2400" b="1" dirty="0"/>
              <a:t>(n =&gt; network, h =&gt; host)</a:t>
            </a:r>
          </a:p>
          <a:p>
            <a:endParaRPr lang="en-US" sz="2000" b="1" dirty="0"/>
          </a:p>
          <a:p>
            <a:r>
              <a:rPr lang="en-US" sz="2400" dirty="0"/>
              <a:t>	</a:t>
            </a:r>
            <a:r>
              <a:rPr lang="en-US" sz="2400" dirty="0" err="1">
                <a:latin typeface="Consolas" panose="020B0609020204030204" pitchFamily="49" charset="0"/>
              </a:rPr>
              <a:t>htonl</a:t>
            </a:r>
            <a:r>
              <a:rPr lang="en-US" sz="2400" dirty="0"/>
              <a:t>: convert unit32_t from host to network byte order</a:t>
            </a:r>
          </a:p>
          <a:p>
            <a:r>
              <a:rPr lang="en-US" sz="2400" dirty="0"/>
              <a:t>       </a:t>
            </a:r>
            <a:r>
              <a:rPr lang="en-US" sz="2400" dirty="0" err="1">
                <a:latin typeface="Consolas" panose="020B0609020204030204" pitchFamily="49" charset="0"/>
              </a:rPr>
              <a:t>htons</a:t>
            </a:r>
            <a:r>
              <a:rPr lang="en-US" sz="2400" dirty="0"/>
              <a:t>: convert unit16_t from host to network byte order</a:t>
            </a:r>
          </a:p>
          <a:p>
            <a:r>
              <a:rPr lang="en-US" sz="2400" dirty="0"/>
              <a:t>	</a:t>
            </a:r>
            <a:r>
              <a:rPr lang="en-US" sz="2400" dirty="0" err="1">
                <a:latin typeface="Consolas" panose="020B0609020204030204" pitchFamily="49" charset="0"/>
              </a:rPr>
              <a:t>ntohl</a:t>
            </a:r>
            <a:r>
              <a:rPr lang="en-US" sz="2400" dirty="0"/>
              <a:t>: convert unit32_t from network to host byte order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</a:rPr>
              <a:t>ntohs</a:t>
            </a:r>
            <a:r>
              <a:rPr lang="en-US" sz="2400" dirty="0"/>
              <a:t>: convert unit16_t from network to host byte 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07050E-36CF-248E-6A65-4853DEF62047}"/>
              </a:ext>
            </a:extLst>
          </p:cNvPr>
          <p:cNvSpPr txBox="1"/>
          <p:nvPr/>
        </p:nvSpPr>
        <p:spPr>
          <a:xfrm>
            <a:off x="725490" y="4119562"/>
            <a:ext cx="7739063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arpa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inet.h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//Return value in network byte order</a:t>
            </a:r>
          </a:p>
          <a:p>
            <a:r>
              <a:rPr lang="en-US" dirty="0">
                <a:latin typeface="Consolas" panose="020B0609020204030204" pitchFamily="49" charset="0"/>
              </a:rPr>
              <a:t>uint32_t </a:t>
            </a:r>
            <a:r>
              <a:rPr lang="en-US" dirty="0" err="1">
                <a:latin typeface="Consolas" panose="020B0609020204030204" pitchFamily="49" charset="0"/>
              </a:rPr>
              <a:t>htonl</a:t>
            </a:r>
            <a:r>
              <a:rPr lang="en-US" dirty="0">
                <a:latin typeface="Consolas" panose="020B0609020204030204" pitchFamily="49" charset="0"/>
              </a:rPr>
              <a:t>(uint32_t host);</a:t>
            </a:r>
          </a:p>
          <a:p>
            <a:r>
              <a:rPr lang="en-US" dirty="0">
                <a:latin typeface="Consolas" panose="020B0609020204030204" pitchFamily="49" charset="0"/>
              </a:rPr>
              <a:t>uint16_t </a:t>
            </a:r>
            <a:r>
              <a:rPr lang="en-US" dirty="0" err="1">
                <a:latin typeface="Consolas" panose="020B0609020204030204" pitchFamily="49" charset="0"/>
              </a:rPr>
              <a:t>htons</a:t>
            </a:r>
            <a:r>
              <a:rPr lang="en-US" dirty="0">
                <a:latin typeface="Consolas" panose="020B0609020204030204" pitchFamily="49" charset="0"/>
              </a:rPr>
              <a:t>(uint16_t host);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//Return value in host byte order</a:t>
            </a:r>
          </a:p>
          <a:p>
            <a:r>
              <a:rPr lang="en-US" dirty="0">
                <a:latin typeface="Consolas" panose="020B0609020204030204" pitchFamily="49" charset="0"/>
              </a:rPr>
              <a:t>uint32_t </a:t>
            </a:r>
            <a:r>
              <a:rPr lang="en-US" dirty="0" err="1">
                <a:latin typeface="Consolas" panose="020B0609020204030204" pitchFamily="49" charset="0"/>
              </a:rPr>
              <a:t>ntohl</a:t>
            </a:r>
            <a:r>
              <a:rPr lang="en-US" dirty="0">
                <a:latin typeface="Consolas" panose="020B0609020204030204" pitchFamily="49" charset="0"/>
              </a:rPr>
              <a:t>(uint32_t net);</a:t>
            </a:r>
          </a:p>
          <a:p>
            <a:r>
              <a:rPr lang="en-US" dirty="0">
                <a:latin typeface="Consolas" panose="020B0609020204030204" pitchFamily="49" charset="0"/>
              </a:rPr>
              <a:t>uint16_t </a:t>
            </a:r>
            <a:r>
              <a:rPr lang="en-US" dirty="0" err="1">
                <a:latin typeface="Consolas" panose="020B0609020204030204" pitchFamily="49" charset="0"/>
              </a:rPr>
              <a:t>ntohs</a:t>
            </a:r>
            <a:r>
              <a:rPr lang="en-US" dirty="0">
                <a:latin typeface="Consolas" panose="020B0609020204030204" pitchFamily="49" charset="0"/>
              </a:rPr>
              <a:t>(uint16_t net);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68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17418" y="285895"/>
            <a:ext cx="6878638" cy="573087"/>
          </a:xfrm>
        </p:spPr>
        <p:txBody>
          <a:bodyPr>
            <a:normAutofit fontScale="90000"/>
          </a:bodyPr>
          <a:lstStyle/>
          <a:p>
            <a:r>
              <a:rPr lang="en-US" dirty="0"/>
              <a:t>Dotted Decimal Notation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651" y="1220788"/>
            <a:ext cx="8527749" cy="518001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By convention, each byte in a 32-bit IP address is represented by its decimal value and separated by a period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IP address: </a:t>
            </a:r>
            <a:r>
              <a:rPr lang="en-US" dirty="0"/>
              <a:t>0x</a:t>
            </a:r>
            <a:r>
              <a:rPr lang="en-US" dirty="0">
                <a:solidFill>
                  <a:srgbClr val="C00000"/>
                </a:solidFill>
              </a:rPr>
              <a:t>80</a:t>
            </a:r>
            <a:r>
              <a:rPr lang="en-US" dirty="0">
                <a:solidFill>
                  <a:srgbClr val="008000"/>
                </a:solidFill>
              </a:rPr>
              <a:t>02</a:t>
            </a:r>
            <a:r>
              <a:rPr lang="en-US" dirty="0">
                <a:solidFill>
                  <a:srgbClr val="D09E00"/>
                </a:solidFill>
              </a:rPr>
              <a:t>C2</a:t>
            </a:r>
            <a:r>
              <a:rPr lang="en-US" dirty="0">
                <a:solidFill>
                  <a:schemeClr val="accent6"/>
                </a:solidFill>
              </a:rPr>
              <a:t>F2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128</a:t>
            </a:r>
            <a:r>
              <a:rPr lang="en-US" dirty="0"/>
              <a:t>.</a:t>
            </a:r>
            <a:r>
              <a:rPr lang="en-US" dirty="0">
                <a:solidFill>
                  <a:srgbClr val="008000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rgbClr val="D09E00"/>
                </a:solidFill>
              </a:rPr>
              <a:t>194</a:t>
            </a:r>
            <a:r>
              <a:rPr lang="en-US" dirty="0"/>
              <a:t>.</a:t>
            </a:r>
            <a:r>
              <a:rPr lang="en-US" dirty="0">
                <a:solidFill>
                  <a:srgbClr val="2D2DB9"/>
                </a:solidFill>
              </a:rPr>
              <a:t>242</a:t>
            </a:r>
            <a:endParaRPr lang="en-US" dirty="0">
              <a:solidFill>
                <a:srgbClr val="D09E00"/>
              </a:solidFill>
            </a:endParaRPr>
          </a:p>
          <a:p>
            <a:pPr marL="0" indent="0">
              <a:buNone/>
            </a:pPr>
            <a:endParaRPr lang="en-US" b="0" dirty="0">
              <a:latin typeface="+mn-lt"/>
            </a:endParaRPr>
          </a:p>
          <a:p>
            <a:r>
              <a:rPr lang="en-US" b="0" dirty="0">
                <a:latin typeface="+mn-lt"/>
              </a:rPr>
              <a:t>Use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getaddrinfo</a:t>
            </a:r>
            <a:r>
              <a:rPr lang="en-US" b="0" dirty="0">
                <a:latin typeface="+mn-lt"/>
              </a:rPr>
              <a:t> and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getnameinfo</a:t>
            </a:r>
            <a:r>
              <a:rPr lang="en-US" b="0" dirty="0">
                <a:latin typeface="+mn-lt"/>
              </a:rPr>
              <a:t> functions (described later) to convert between IP addresses and dotted decimal format.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F464-7F6D-B02D-767C-7E0BC3A83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B93B0-71D4-D891-3A06-72222CB46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following 32-bit addresses into dotted decimal notation.</a:t>
            </a:r>
          </a:p>
          <a:p>
            <a:pPr lvl="1"/>
            <a:r>
              <a:rPr lang="en-US" dirty="0"/>
              <a:t>0xffffffff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0x0aff090c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21978-592D-336D-1612-C6174E2F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94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268006"/>
            <a:ext cx="7081838" cy="573087"/>
          </a:xfrm>
        </p:spPr>
        <p:txBody>
          <a:bodyPr>
            <a:normAutofit fontScale="90000"/>
          </a:bodyPr>
          <a:lstStyle/>
          <a:p>
            <a:r>
              <a:rPr lang="en-US" dirty="0"/>
              <a:t>(2) Internet Domain Names</a:t>
            </a:r>
          </a:p>
        </p:txBody>
      </p:sp>
      <p:sp>
        <p:nvSpPr>
          <p:cNvPr id="699395" name="Text Box 3"/>
          <p:cNvSpPr txBox="1">
            <a:spLocks noChangeArrowheads="1"/>
          </p:cNvSpPr>
          <p:nvPr/>
        </p:nvSpPr>
        <p:spPr bwMode="auto">
          <a:xfrm>
            <a:off x="1503796" y="1791175"/>
            <a:ext cx="60771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.net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6" name="Line 4"/>
          <p:cNvSpPr>
            <a:spLocks noChangeShapeType="1"/>
          </p:cNvSpPr>
          <p:nvPr/>
        </p:nvSpPr>
        <p:spPr bwMode="auto">
          <a:xfrm flipV="1">
            <a:off x="1778434" y="1199037"/>
            <a:ext cx="1476375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397" name="Text Box 5"/>
          <p:cNvSpPr txBox="1">
            <a:spLocks noChangeArrowheads="1"/>
          </p:cNvSpPr>
          <p:nvPr/>
        </p:nvSpPr>
        <p:spPr bwMode="auto">
          <a:xfrm>
            <a:off x="2440421" y="1791175"/>
            <a:ext cx="659135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 err="1">
                <a:latin typeface="Calibri" pitchFamily="34" charset="0"/>
              </a:rPr>
              <a:t>edu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3408796" y="1791175"/>
            <a:ext cx="634962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 err="1">
                <a:latin typeface="Calibri" pitchFamily="34" charset="0"/>
              </a:rPr>
              <a:t>gov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9" name="Text Box 7"/>
          <p:cNvSpPr txBox="1">
            <a:spLocks noChangeArrowheads="1"/>
          </p:cNvSpPr>
          <p:nvPr/>
        </p:nvSpPr>
        <p:spPr bwMode="auto">
          <a:xfrm>
            <a:off x="4342246" y="1791175"/>
            <a:ext cx="705942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.com</a:t>
            </a:r>
          </a:p>
        </p:txBody>
      </p:sp>
      <p:sp>
        <p:nvSpPr>
          <p:cNvPr id="699400" name="Line 8"/>
          <p:cNvSpPr>
            <a:spLocks noChangeShapeType="1"/>
          </p:cNvSpPr>
          <p:nvPr/>
        </p:nvSpPr>
        <p:spPr bwMode="auto">
          <a:xfrm flipV="1">
            <a:off x="2843646" y="1199037"/>
            <a:ext cx="411163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1" name="Line 9"/>
          <p:cNvSpPr>
            <a:spLocks noChangeShapeType="1"/>
          </p:cNvSpPr>
          <p:nvPr/>
        </p:nvSpPr>
        <p:spPr bwMode="auto">
          <a:xfrm flipH="1" flipV="1">
            <a:off x="3254809" y="1199037"/>
            <a:ext cx="42545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2" name="Line 10"/>
          <p:cNvSpPr>
            <a:spLocks noChangeShapeType="1"/>
          </p:cNvSpPr>
          <p:nvPr/>
        </p:nvSpPr>
        <p:spPr bwMode="auto">
          <a:xfrm>
            <a:off x="3254809" y="1199037"/>
            <a:ext cx="1363662" cy="604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3" name="Text Box 11"/>
          <p:cNvSpPr txBox="1">
            <a:spLocks noChangeArrowheads="1"/>
          </p:cNvSpPr>
          <p:nvPr/>
        </p:nvSpPr>
        <p:spPr bwMode="auto">
          <a:xfrm>
            <a:off x="2395214" y="2719862"/>
            <a:ext cx="709661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mtsu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4" name="Text Box 12"/>
          <p:cNvSpPr txBox="1">
            <a:spLocks noChangeArrowheads="1"/>
          </p:cNvSpPr>
          <p:nvPr/>
        </p:nvSpPr>
        <p:spPr bwMode="auto">
          <a:xfrm>
            <a:off x="3344291" y="2694952"/>
            <a:ext cx="52288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utk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5" name="Text Box 13"/>
          <p:cNvSpPr txBox="1">
            <a:spLocks noChangeArrowheads="1"/>
          </p:cNvSpPr>
          <p:nvPr/>
        </p:nvSpPr>
        <p:spPr bwMode="auto">
          <a:xfrm>
            <a:off x="1653993" y="2719862"/>
            <a:ext cx="50685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tsu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6" name="Line 14"/>
          <p:cNvSpPr>
            <a:spLocks noChangeShapeType="1"/>
          </p:cNvSpPr>
          <p:nvPr/>
        </p:nvSpPr>
        <p:spPr bwMode="auto">
          <a:xfrm>
            <a:off x="2767446" y="2127725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7" name="Text Box 15"/>
          <p:cNvSpPr txBox="1">
            <a:spLocks noChangeArrowheads="1"/>
          </p:cNvSpPr>
          <p:nvPr/>
        </p:nvSpPr>
        <p:spPr bwMode="auto">
          <a:xfrm>
            <a:off x="1792721" y="3648550"/>
            <a:ext cx="39464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cs</a:t>
            </a:r>
          </a:p>
        </p:txBody>
      </p:sp>
      <p:sp>
        <p:nvSpPr>
          <p:cNvPr id="699408" name="Text Box 16"/>
          <p:cNvSpPr txBox="1">
            <a:spLocks noChangeArrowheads="1"/>
          </p:cNvSpPr>
          <p:nvPr/>
        </p:nvSpPr>
        <p:spPr bwMode="auto">
          <a:xfrm>
            <a:off x="3292909" y="3648550"/>
            <a:ext cx="551734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ece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9" name="Line 17"/>
          <p:cNvSpPr>
            <a:spLocks noChangeShapeType="1"/>
          </p:cNvSpPr>
          <p:nvPr/>
        </p:nvSpPr>
        <p:spPr bwMode="auto">
          <a:xfrm>
            <a:off x="2767446" y="3056412"/>
            <a:ext cx="668338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0" name="Line 18"/>
          <p:cNvSpPr>
            <a:spLocks noChangeShapeType="1"/>
          </p:cNvSpPr>
          <p:nvPr/>
        </p:nvSpPr>
        <p:spPr bwMode="auto">
          <a:xfrm flipH="1">
            <a:off x="1335521" y="3985100"/>
            <a:ext cx="658813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1" name="Text Box 19"/>
          <p:cNvSpPr txBox="1">
            <a:spLocks noChangeArrowheads="1"/>
          </p:cNvSpPr>
          <p:nvPr/>
        </p:nvSpPr>
        <p:spPr bwMode="auto">
          <a:xfrm>
            <a:off x="630697" y="4553015"/>
            <a:ext cx="1380487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ranger</a:t>
            </a:r>
          </a:p>
          <a:p>
            <a:pPr algn="ctr" defTabSz="912813"/>
            <a:r>
              <a:rPr lang="en-US" sz="1600" b="0" dirty="0">
                <a:latin typeface="Calibri" pitchFamily="34" charset="0"/>
              </a:rPr>
              <a:t>161.45.162.69</a:t>
            </a:r>
          </a:p>
        </p:txBody>
      </p:sp>
      <p:sp>
        <p:nvSpPr>
          <p:cNvPr id="699412" name="Line 20"/>
          <p:cNvSpPr>
            <a:spLocks noChangeShapeType="1"/>
          </p:cNvSpPr>
          <p:nvPr/>
        </p:nvSpPr>
        <p:spPr bwMode="auto">
          <a:xfrm flipV="1">
            <a:off x="2076884" y="2100737"/>
            <a:ext cx="693737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3" name="Line 21"/>
          <p:cNvSpPr>
            <a:spLocks noChangeShapeType="1"/>
          </p:cNvSpPr>
          <p:nvPr/>
        </p:nvSpPr>
        <p:spPr bwMode="auto">
          <a:xfrm>
            <a:off x="2770621" y="2100737"/>
            <a:ext cx="665163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4" name="Line 22"/>
          <p:cNvSpPr>
            <a:spLocks noChangeShapeType="1"/>
          </p:cNvSpPr>
          <p:nvPr/>
        </p:nvSpPr>
        <p:spPr bwMode="auto">
          <a:xfrm flipV="1">
            <a:off x="2076884" y="3056412"/>
            <a:ext cx="690562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7" name="Text Box 25"/>
          <p:cNvSpPr txBox="1">
            <a:spLocks noChangeArrowheads="1"/>
          </p:cNvSpPr>
          <p:nvPr/>
        </p:nvSpPr>
        <p:spPr bwMode="auto">
          <a:xfrm>
            <a:off x="2418055" y="841093"/>
            <a:ext cx="1696277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i="1" dirty="0">
                <a:latin typeface="Calibri" pitchFamily="34" charset="0"/>
              </a:rPr>
              <a:t>unnamed root</a:t>
            </a:r>
          </a:p>
        </p:txBody>
      </p:sp>
      <p:sp>
        <p:nvSpPr>
          <p:cNvPr id="699418" name="Line 26"/>
          <p:cNvSpPr>
            <a:spLocks noChangeShapeType="1"/>
          </p:cNvSpPr>
          <p:nvPr/>
        </p:nvSpPr>
        <p:spPr bwMode="auto">
          <a:xfrm>
            <a:off x="2070534" y="3985100"/>
            <a:ext cx="592137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1" name="Text Box 29"/>
          <p:cNvSpPr txBox="1">
            <a:spLocks noChangeArrowheads="1"/>
          </p:cNvSpPr>
          <p:nvPr/>
        </p:nvSpPr>
        <p:spPr bwMode="auto">
          <a:xfrm>
            <a:off x="2101305" y="4565715"/>
            <a:ext cx="1484682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www</a:t>
            </a:r>
          </a:p>
          <a:p>
            <a:pPr algn="ctr" defTabSz="912813"/>
            <a:r>
              <a:rPr lang="en-US" sz="1600" b="0" dirty="0">
                <a:latin typeface="Calibri" pitchFamily="34" charset="0"/>
              </a:rPr>
              <a:t>161.45.162.100</a:t>
            </a:r>
          </a:p>
        </p:txBody>
      </p:sp>
      <p:sp>
        <p:nvSpPr>
          <p:cNvPr id="699422" name="Text Box 30"/>
          <p:cNvSpPr txBox="1">
            <a:spLocks noChangeArrowheads="1"/>
          </p:cNvSpPr>
          <p:nvPr/>
        </p:nvSpPr>
        <p:spPr bwMode="auto">
          <a:xfrm>
            <a:off x="4739121" y="2732562"/>
            <a:ext cx="1020259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amazon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23" name="Line 31"/>
          <p:cNvSpPr>
            <a:spLocks noChangeShapeType="1"/>
          </p:cNvSpPr>
          <p:nvPr/>
        </p:nvSpPr>
        <p:spPr bwMode="auto">
          <a:xfrm>
            <a:off x="4761346" y="2102325"/>
            <a:ext cx="406400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4" name="Line 32"/>
          <p:cNvSpPr>
            <a:spLocks noChangeShapeType="1"/>
          </p:cNvSpPr>
          <p:nvPr/>
        </p:nvSpPr>
        <p:spPr bwMode="auto">
          <a:xfrm>
            <a:off x="5231246" y="3092925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5" name="Text Box 33"/>
          <p:cNvSpPr txBox="1">
            <a:spLocks noChangeArrowheads="1"/>
          </p:cNvSpPr>
          <p:nvPr/>
        </p:nvSpPr>
        <p:spPr bwMode="auto">
          <a:xfrm>
            <a:off x="4524191" y="3661938"/>
            <a:ext cx="1379985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www</a:t>
            </a:r>
          </a:p>
          <a:p>
            <a:pPr algn="ctr" defTabSz="912813"/>
            <a:r>
              <a:rPr lang="en-US" sz="1600" b="0" dirty="0">
                <a:latin typeface="Calibri" pitchFamily="34" charset="0"/>
              </a:rPr>
              <a:t>176.32.98.166</a:t>
            </a:r>
          </a:p>
        </p:txBody>
      </p:sp>
      <p:sp>
        <p:nvSpPr>
          <p:cNvPr id="699426" name="Text Box 34"/>
          <p:cNvSpPr txBox="1">
            <a:spLocks noChangeArrowheads="1"/>
          </p:cNvSpPr>
          <p:nvPr/>
        </p:nvSpPr>
        <p:spPr bwMode="auto">
          <a:xfrm>
            <a:off x="6169459" y="1792762"/>
            <a:ext cx="25845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First-level domain names</a:t>
            </a:r>
          </a:p>
        </p:txBody>
      </p:sp>
      <p:sp>
        <p:nvSpPr>
          <p:cNvPr id="699427" name="Text Box 35"/>
          <p:cNvSpPr txBox="1">
            <a:spLocks noChangeArrowheads="1"/>
          </p:cNvSpPr>
          <p:nvPr/>
        </p:nvSpPr>
        <p:spPr bwMode="auto">
          <a:xfrm>
            <a:off x="6186921" y="2710337"/>
            <a:ext cx="28512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Second-level domain names</a:t>
            </a:r>
          </a:p>
        </p:txBody>
      </p:sp>
      <p:sp>
        <p:nvSpPr>
          <p:cNvPr id="699428" name="Text Box 36"/>
          <p:cNvSpPr txBox="1">
            <a:spLocks noChangeArrowheads="1"/>
          </p:cNvSpPr>
          <p:nvPr/>
        </p:nvSpPr>
        <p:spPr bwMode="auto">
          <a:xfrm>
            <a:off x="6169459" y="3624737"/>
            <a:ext cx="26673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Third-level domain names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FEB2-26F0-86F6-AC0D-D9F6AC849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18276-C1BC-5E00-69BF-0C5E919D3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Before Domain Name System(DNS), all mappings were in hosts.txt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/hosts on </a:t>
            </a:r>
            <a:r>
              <a:rPr lang="en-US" dirty="0" err="1"/>
              <a:t>linux</a:t>
            </a:r>
            <a:endParaRPr lang="en-US" dirty="0"/>
          </a:p>
          <a:p>
            <a:pPr lvl="1"/>
            <a:r>
              <a:rPr lang="en-US" dirty="0"/>
              <a:t>C:\Windows\System32\drivers\etc\hosts on windows</a:t>
            </a:r>
          </a:p>
          <a:p>
            <a:pPr lvl="1"/>
            <a:endParaRPr lang="en-US" dirty="0"/>
          </a:p>
          <a:p>
            <a:r>
              <a:rPr lang="en-US" dirty="0"/>
              <a:t>Centralized, manual system</a:t>
            </a:r>
          </a:p>
          <a:p>
            <a:pPr lvl="1"/>
            <a:r>
              <a:rPr lang="en-US" dirty="0"/>
              <a:t>SRI was the first organization to assign website address such as </a:t>
            </a:r>
            <a:r>
              <a:rPr lang="en-US" dirty="0">
                <a:hlinkClick r:id="rId2"/>
              </a:rPr>
              <a:t>www.sri.com</a:t>
            </a:r>
            <a:r>
              <a:rPr lang="en-US" dirty="0"/>
              <a:t> with extensions such as “.com”, “.org”.</a:t>
            </a:r>
          </a:p>
          <a:p>
            <a:pPr lvl="1"/>
            <a:r>
              <a:rPr lang="en-US" dirty="0"/>
              <a:t>These addresses were assigned to network hosts by the Network Information Center (NIC), managed by SRI from 1970 until 1991.</a:t>
            </a:r>
          </a:p>
          <a:p>
            <a:pPr lvl="1"/>
            <a:r>
              <a:rPr lang="en-US" dirty="0"/>
              <a:t>Changes were submitted to SRI via email</a:t>
            </a:r>
          </a:p>
          <a:p>
            <a:pPr lvl="1"/>
            <a:r>
              <a:rPr lang="en-US" dirty="0"/>
              <a:t>Machines periodically FTP new copies of </a:t>
            </a:r>
            <a:r>
              <a:rPr lang="en-US" i="1" dirty="0"/>
              <a:t>hosts.txt</a:t>
            </a:r>
          </a:p>
          <a:p>
            <a:pPr lvl="1"/>
            <a:r>
              <a:rPr lang="en-US" dirty="0"/>
              <a:t>Administrators could pick names at their discretion</a:t>
            </a:r>
          </a:p>
          <a:p>
            <a:pPr lvl="1"/>
            <a:r>
              <a:rPr lang="en-US" dirty="0"/>
              <a:t>Any name was allowed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FD40B-C29A-C7B6-0B05-5C6890D3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6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19821" y="114301"/>
            <a:ext cx="7158038" cy="573087"/>
          </a:xfrm>
        </p:spPr>
        <p:txBody>
          <a:bodyPr>
            <a:normAutofit fontScale="90000"/>
          </a:bodyPr>
          <a:lstStyle/>
          <a:p>
            <a:r>
              <a:rPr lang="en-US" dirty="0"/>
              <a:t>A Client-Server Transaction</a:t>
            </a:r>
          </a:p>
        </p:txBody>
      </p:sp>
      <p:sp>
        <p:nvSpPr>
          <p:cNvPr id="678925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248296" y="1044072"/>
            <a:ext cx="8701087" cy="4922162"/>
          </a:xfrm>
        </p:spPr>
        <p:txBody>
          <a:bodyPr>
            <a:normAutofit/>
          </a:bodyPr>
          <a:lstStyle/>
          <a:p>
            <a:r>
              <a:rPr lang="en-US" dirty="0"/>
              <a:t>Most network applications are based on the client-server model:</a:t>
            </a:r>
          </a:p>
          <a:p>
            <a:pPr lvl="1"/>
            <a:r>
              <a:rPr lang="en-US" dirty="0"/>
              <a:t>A </a:t>
            </a:r>
            <a:r>
              <a:rPr lang="en-US" b="1" i="1" dirty="0">
                <a:solidFill>
                  <a:srgbClr val="C00000"/>
                </a:solidFill>
              </a:rPr>
              <a:t>server</a:t>
            </a:r>
            <a:r>
              <a:rPr lang="en-US" dirty="0"/>
              <a:t> process and one or more </a:t>
            </a:r>
            <a:r>
              <a:rPr lang="en-US" b="1" i="1" dirty="0">
                <a:solidFill>
                  <a:srgbClr val="C00000"/>
                </a:solidFill>
              </a:rPr>
              <a:t>client</a:t>
            </a:r>
            <a:r>
              <a:rPr lang="en-US" i="1" dirty="0"/>
              <a:t> </a:t>
            </a:r>
            <a:r>
              <a:rPr lang="en-US" dirty="0"/>
              <a:t>processes</a:t>
            </a:r>
          </a:p>
          <a:p>
            <a:pPr lvl="1"/>
            <a:r>
              <a:rPr lang="en-US" dirty="0"/>
              <a:t>Server manages some </a:t>
            </a:r>
            <a:r>
              <a:rPr lang="en-US" b="1" i="1" dirty="0">
                <a:solidFill>
                  <a:srgbClr val="C00000"/>
                </a:solidFill>
              </a:rPr>
              <a:t>resource</a:t>
            </a:r>
            <a:endParaRPr lang="en-US" dirty="0"/>
          </a:p>
          <a:p>
            <a:pPr lvl="1"/>
            <a:r>
              <a:rPr lang="en-US" dirty="0"/>
              <a:t>Server provides</a:t>
            </a:r>
            <a:r>
              <a:rPr lang="en-US" i="1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service</a:t>
            </a:r>
            <a:r>
              <a:rPr lang="en-US" dirty="0"/>
              <a:t> by manipulating resource for clients</a:t>
            </a:r>
          </a:p>
          <a:p>
            <a:pPr lvl="1"/>
            <a:r>
              <a:rPr lang="en-US" dirty="0"/>
              <a:t>Server activated by request from client (vending machine analogy)</a:t>
            </a:r>
          </a:p>
          <a:p>
            <a:r>
              <a:rPr lang="en-US" dirty="0"/>
              <a:t>A server is a process – not a machine. </a:t>
            </a:r>
          </a:p>
          <a:p>
            <a:r>
              <a:rPr lang="en-US" dirty="0"/>
              <a:t>A server waits for a request from a client. </a:t>
            </a:r>
          </a:p>
          <a:p>
            <a:r>
              <a:rPr lang="en-US" dirty="0"/>
              <a:t>A client is a process that sends a request to an existing server and (usually) waits for a reply.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2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FEB2-26F0-86F6-AC0D-D9F6AC849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18276-C1BC-5E00-69BF-0C5E919D3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Eventually, the </a:t>
            </a:r>
            <a:r>
              <a:rPr lang="en-US" i="1" dirty="0"/>
              <a:t>hosts.txt</a:t>
            </a:r>
            <a:r>
              <a:rPr lang="en-US" dirty="0"/>
              <a:t> system fell apart</a:t>
            </a:r>
          </a:p>
          <a:p>
            <a:pPr lvl="1"/>
            <a:r>
              <a:rPr lang="en-US" dirty="0"/>
              <a:t>Not scalable, SRI couldn’t handle the load</a:t>
            </a:r>
          </a:p>
          <a:p>
            <a:pPr lvl="1"/>
            <a:r>
              <a:rPr lang="en-US" dirty="0"/>
              <a:t>Hard to enforce uniqueness of names</a:t>
            </a:r>
          </a:p>
          <a:p>
            <a:pPr lvl="2"/>
            <a:r>
              <a:rPr lang="en-US" dirty="0" err="1"/>
              <a:t>e.g</a:t>
            </a:r>
            <a:r>
              <a:rPr lang="en-US" dirty="0"/>
              <a:t> MIT</a:t>
            </a:r>
          </a:p>
          <a:p>
            <a:pPr lvl="3"/>
            <a:r>
              <a:rPr lang="en-US" dirty="0"/>
              <a:t>Massachusetts Institute of Technology?</a:t>
            </a:r>
          </a:p>
          <a:p>
            <a:pPr lvl="3"/>
            <a:r>
              <a:rPr lang="en-US" dirty="0"/>
              <a:t>Melbourne Institute of Technology?</a:t>
            </a:r>
          </a:p>
          <a:p>
            <a:pPr lvl="1"/>
            <a:r>
              <a:rPr lang="en-US" dirty="0"/>
              <a:t>Many machines had inaccurate copies of </a:t>
            </a:r>
            <a:r>
              <a:rPr lang="en-US" i="1" dirty="0"/>
              <a:t>hosts.txt</a:t>
            </a:r>
          </a:p>
          <a:p>
            <a:r>
              <a:rPr lang="en-US" dirty="0"/>
              <a:t>Thus, DNS was born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FD40B-C29A-C7B6-0B05-5C6890D3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25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501" y="293914"/>
            <a:ext cx="7589838" cy="573087"/>
          </a:xfrm>
        </p:spPr>
        <p:txBody>
          <a:bodyPr>
            <a:normAutofit fontScale="90000"/>
          </a:bodyPr>
          <a:lstStyle/>
          <a:p>
            <a:r>
              <a:rPr lang="en-US" dirty="0"/>
              <a:t>Domain Naming System (DNS)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545" y="1143000"/>
            <a:ext cx="9005455" cy="5638800"/>
          </a:xfrm>
        </p:spPr>
        <p:txBody>
          <a:bodyPr/>
          <a:lstStyle/>
          <a:p>
            <a:pPr marL="288925" indent="-288925" defTabSz="895350"/>
            <a:r>
              <a:rPr lang="en-US" b="0" dirty="0">
                <a:latin typeface="+mn-lt"/>
              </a:rPr>
              <a:t>The Internet maintains a mapping between IP addresses and domain names in a huge worldwide distributed database called </a:t>
            </a:r>
            <a:r>
              <a:rPr lang="en-US" b="0" i="1" dirty="0">
                <a:solidFill>
                  <a:srgbClr val="C00000"/>
                </a:solidFill>
                <a:latin typeface="+mn-lt"/>
              </a:rPr>
              <a:t>DNS</a:t>
            </a:r>
          </a:p>
          <a:p>
            <a:pPr marL="746125" lvl="1" indent="-288925" defTabSz="895350"/>
            <a:r>
              <a:rPr lang="en-US" b="0" dirty="0">
                <a:latin typeface="+mn-lt"/>
              </a:rPr>
              <a:t>No Centralization</a:t>
            </a:r>
            <a:endParaRPr lang="en-US" b="0" i="1" dirty="0">
              <a:solidFill>
                <a:srgbClr val="C00000"/>
              </a:solidFill>
              <a:latin typeface="+mn-lt"/>
            </a:endParaRPr>
          </a:p>
          <a:p>
            <a:pPr marL="746125" lvl="1" indent="-288925" defTabSz="895350"/>
            <a:endParaRPr lang="en-US" b="0" dirty="0">
              <a:solidFill>
                <a:srgbClr val="C00000"/>
              </a:solidFill>
              <a:latin typeface="+mn-lt"/>
            </a:endParaRPr>
          </a:p>
          <a:p>
            <a:pPr marL="560388" lvl="1" indent="-222250" defTabSz="895350"/>
            <a:endParaRPr lang="en-US" dirty="0"/>
          </a:p>
          <a:p>
            <a:pPr marL="160338" indent="-222250" defTabSz="895350"/>
            <a:r>
              <a:rPr lang="en-US" b="0" dirty="0">
                <a:latin typeface="+mn-lt"/>
              </a:rPr>
              <a:t>Conceptually, programmers can view the DNS database as a collection of millions of </a:t>
            </a:r>
            <a:r>
              <a:rPr lang="en-US" b="0" i="1" dirty="0">
                <a:latin typeface="+mn-lt"/>
              </a:rPr>
              <a:t>host entries.</a:t>
            </a:r>
          </a:p>
          <a:p>
            <a:pPr marL="560388" lvl="1" indent="-222250" defTabSz="895350"/>
            <a:r>
              <a:rPr lang="en-US" dirty="0"/>
              <a:t>Each host entry defines the mapping between a set of domain names and IP addresses.</a:t>
            </a:r>
          </a:p>
          <a:p>
            <a:pPr marL="560388" lvl="1" indent="-222250" defTabSz="895350"/>
            <a:endParaRPr lang="en-US" dirty="0"/>
          </a:p>
          <a:p>
            <a:pPr marL="103188" indent="-222250" defTabSz="895350"/>
            <a:r>
              <a:rPr lang="en-US" b="0" dirty="0">
                <a:latin typeface="+mn-lt"/>
              </a:rPr>
              <a:t>Hierarchical namespace</a:t>
            </a:r>
          </a:p>
          <a:p>
            <a:pPr marL="560388" lvl="1" indent="-222250" defTabSz="895350"/>
            <a:r>
              <a:rPr lang="en-US" dirty="0"/>
              <a:t>As opposed to original, flat namespace</a:t>
            </a:r>
          </a:p>
          <a:p>
            <a:pPr marL="560388" lvl="1" indent="-222250" defTabSz="895350"/>
            <a:r>
              <a:rPr lang="en-US" dirty="0"/>
              <a:t>E.g. .com -&gt; google.com -&gt; mail.google.com</a:t>
            </a:r>
          </a:p>
          <a:p>
            <a:pPr marL="0" indent="0" defTabSz="895350">
              <a:buNone/>
            </a:pPr>
            <a:endParaRPr lang="en-US" dirty="0"/>
          </a:p>
          <a:p>
            <a:pPr marL="223838" indent="-223838" defTabSz="895350"/>
            <a:endParaRPr lang="en-US" sz="1600" dirty="0">
              <a:latin typeface="Courier New" pitchFamily="49" charset="0"/>
            </a:endParaRPr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88925" indent="-288925" defTabSz="895350"/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589838" cy="573087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DNS Mappings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7" y="1220788"/>
            <a:ext cx="8701087" cy="54086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Can explore properties of DNS mappings using </a:t>
            </a:r>
            <a:r>
              <a:rPr lang="en-US" dirty="0" err="1">
                <a:latin typeface="Courier New"/>
                <a:cs typeface="Courier New"/>
              </a:rPr>
              <a:t>nslookup</a:t>
            </a:r>
            <a:r>
              <a:rPr lang="en-US" dirty="0">
                <a:latin typeface="Courier New"/>
                <a:cs typeface="Courier New"/>
              </a:rPr>
              <a:t> </a:t>
            </a:r>
            <a:endParaRPr lang="en-US" dirty="0">
              <a:latin typeface="+mn-lt"/>
              <a:cs typeface="Courier New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latin typeface="+mn-lt"/>
                <a:cs typeface="Courier New"/>
              </a:rPr>
              <a:t>Output edited for brevity</a:t>
            </a: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Each host has a locally defined domain name </a:t>
            </a:r>
            <a:r>
              <a:rPr lang="en-US" dirty="0" err="1">
                <a:latin typeface="Courier New" pitchFamily="49" charset="0"/>
              </a:rPr>
              <a:t>localhost</a:t>
            </a:r>
            <a:r>
              <a:rPr lang="en-US" dirty="0"/>
              <a:t> which always maps to the </a:t>
            </a:r>
            <a:r>
              <a:rPr lang="en-US" i="1" dirty="0">
                <a:solidFill>
                  <a:srgbClr val="C00000"/>
                </a:solidFill>
              </a:rPr>
              <a:t>loopback address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latin typeface="Courier New" pitchFamily="49" charset="0"/>
              </a:rPr>
              <a:t>127.0.0.1</a:t>
            </a:r>
          </a:p>
          <a:p>
            <a:pPr>
              <a:spcBef>
                <a:spcPts val="1200"/>
              </a:spcBef>
            </a:pPr>
            <a:endParaRPr lang="en-US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endParaRPr lang="en-US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Use </a:t>
            </a:r>
            <a:r>
              <a:rPr lang="en-US" dirty="0">
                <a:latin typeface="Courier New"/>
                <a:cs typeface="Courier New"/>
              </a:rPr>
              <a:t>hostname </a:t>
            </a:r>
            <a:r>
              <a:rPr lang="en-US" dirty="0">
                <a:latin typeface="+mn-lt"/>
                <a:cs typeface="Courier New"/>
              </a:rPr>
              <a:t>to determine real domain name of local host: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>
              <a:latin typeface="Courier New"/>
              <a:cs typeface="Courier New"/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en-US" dirty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62000" y="3565469"/>
            <a:ext cx="3647716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localhost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Address: 127.0.0.1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762000" y="5181600"/>
            <a:ext cx="3355406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hostname</a:t>
            </a: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csci3240-00.cs.mtsu.edu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589838" cy="573087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DNS Mappings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7" y="1220788"/>
            <a:ext cx="8701087" cy="5408612"/>
          </a:xfrm>
        </p:spPr>
        <p:txBody>
          <a:bodyPr/>
          <a:lstStyle/>
          <a:p>
            <a:r>
              <a:rPr lang="en-US" dirty="0"/>
              <a:t>Simple case: one-to-one mapping between domain name and IP address: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Multiple domain names mapped to the same IP address: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685800" y="2133600"/>
            <a:ext cx="5561138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csci3240-00.cs.mtsu.edu</a:t>
            </a: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Address: 161.45.164.116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685800" y="3733800"/>
            <a:ext cx="4063282" cy="13665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www.mtsu.edu</a:t>
            </a: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Address: 10.14.0.116</a:t>
            </a: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w1.mtsu.edu</a:t>
            </a: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Address: 10.14.0.116</a:t>
            </a:r>
          </a:p>
        </p:txBody>
      </p:sp>
    </p:spTree>
    <p:extLst>
      <p:ext uri="{BB962C8B-B14F-4D97-AF65-F5344CB8AC3E}">
        <p14:creationId xmlns:p14="http://schemas.microsoft.com/office/powerpoint/2010/main" val="3769441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77081" y="135876"/>
            <a:ext cx="7589838" cy="573087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DNS Mappings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9829" y="857823"/>
            <a:ext cx="8701087" cy="54086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Multiple domain names mapped to multiple IP addresses: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Some valid domain names don’t map to any IP address: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1842654" y="1409700"/>
            <a:ext cx="4480714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www.twitter.com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199.16.156.6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199.16.156.70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199.16.156.102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199.16.156.230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linux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nslookup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twitter.com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Address: 199.16.156.102</a:t>
            </a:r>
          </a:p>
          <a:p>
            <a:r>
              <a:rPr lang="en-US" sz="1800" dirty="0">
                <a:latin typeface="Courier New"/>
                <a:cs typeface="Courier New"/>
              </a:rPr>
              <a:t>Address: 199.16.156.230</a:t>
            </a:r>
          </a:p>
          <a:p>
            <a:r>
              <a:rPr lang="en-US" sz="1800" dirty="0">
                <a:latin typeface="Courier New"/>
                <a:cs typeface="Courier New"/>
              </a:rPr>
              <a:t>Address: 199.16.156.6</a:t>
            </a:r>
          </a:p>
          <a:p>
            <a:r>
              <a:rPr lang="en-US" sz="1800" dirty="0">
                <a:latin typeface="Courier New"/>
                <a:cs typeface="Courier New"/>
              </a:rPr>
              <a:t>Address: 199.16.156.70</a:t>
            </a:r>
          </a:p>
        </p:txBody>
      </p:sp>
      <p:sp>
        <p:nvSpPr>
          <p:cNvPr id="6" name="Text Box 1028"/>
          <p:cNvSpPr txBox="1">
            <a:spLocks noChangeArrowheads="1"/>
          </p:cNvSpPr>
          <p:nvPr/>
        </p:nvSpPr>
        <p:spPr bwMode="auto">
          <a:xfrm>
            <a:off x="1085273" y="5318403"/>
            <a:ext cx="6400800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csc.mtsu.edu</a:t>
            </a:r>
          </a:p>
          <a:p>
            <a:pPr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*** Can't find csc.mtsu.edu : No answer</a:t>
            </a:r>
          </a:p>
        </p:txBody>
      </p:sp>
    </p:spTree>
    <p:extLst>
      <p:ext uri="{BB962C8B-B14F-4D97-AF65-F5344CB8AC3E}">
        <p14:creationId xmlns:p14="http://schemas.microsoft.com/office/powerpoint/2010/main" val="1023059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1724" y="191802"/>
            <a:ext cx="6777038" cy="573087"/>
          </a:xfrm>
        </p:spPr>
        <p:txBody>
          <a:bodyPr>
            <a:normAutofit fontScale="90000"/>
          </a:bodyPr>
          <a:lstStyle/>
          <a:p>
            <a:r>
              <a:rPr lang="en-US" dirty="0"/>
              <a:t>(3) Internet Connections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306" y="949974"/>
            <a:ext cx="8307387" cy="5484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Clients and servers communicate by sending streams of bytes over </a:t>
            </a:r>
            <a:r>
              <a:rPr lang="en-US" i="1" dirty="0">
                <a:solidFill>
                  <a:srgbClr val="C00000"/>
                </a:solidFill>
              </a:rPr>
              <a:t>connections</a:t>
            </a:r>
            <a:r>
              <a:rPr lang="en-US" dirty="0"/>
              <a:t>. Each connection is: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i="1" dirty="0"/>
              <a:t>Point-to-point</a:t>
            </a:r>
            <a:r>
              <a:rPr lang="en-US" dirty="0"/>
              <a:t>: connects a pair of processes.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Full-duplex</a:t>
            </a:r>
            <a:r>
              <a:rPr lang="en-US" dirty="0"/>
              <a:t>: data can flow in both directions at the same time,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Reliable</a:t>
            </a:r>
            <a:r>
              <a:rPr lang="en-US" dirty="0"/>
              <a:t>: stream of bytes sent by the source is eventually received by the destination in the same order it was sent. </a:t>
            </a:r>
          </a:p>
          <a:p>
            <a:pPr marL="0" indent="0">
              <a:lnSpc>
                <a:spcPct val="85000"/>
              </a:lnSpc>
              <a:buNone/>
            </a:pPr>
            <a:endParaRPr lang="en-US" i="1" dirty="0"/>
          </a:p>
          <a:p>
            <a:pPr>
              <a:lnSpc>
                <a:spcPct val="85000"/>
              </a:lnSpc>
            </a:pPr>
            <a:r>
              <a:rPr lang="en-US" i="1" dirty="0"/>
              <a:t>A </a:t>
            </a:r>
            <a:r>
              <a:rPr lang="en-US" i="1" dirty="0">
                <a:solidFill>
                  <a:srgbClr val="C00000"/>
                </a:solidFill>
              </a:rPr>
              <a:t>socket</a:t>
            </a:r>
            <a:r>
              <a:rPr lang="en-US" dirty="0"/>
              <a:t> is an endpoint of a connection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Socket address </a:t>
            </a:r>
            <a:r>
              <a:rPr lang="en-US" dirty="0"/>
              <a:t>is an </a:t>
            </a:r>
            <a:r>
              <a:rPr lang="en-US" b="1" dirty="0" err="1">
                <a:latin typeface="Courier New" pitchFamily="49" charset="0"/>
              </a:rPr>
              <a:t>IPaddress:port</a:t>
            </a:r>
            <a:r>
              <a:rPr lang="en-US" dirty="0"/>
              <a:t>  pair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port</a:t>
            </a:r>
            <a:r>
              <a:rPr lang="en-US" dirty="0"/>
              <a:t> is a 16-bit integer that identifies a process: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Ephemeral port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Assigned automatically by  client kernel when client makes a connection request.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Well-known port: </a:t>
            </a:r>
            <a:r>
              <a:rPr lang="en-US" dirty="0"/>
              <a:t>Associated with some </a:t>
            </a:r>
            <a:r>
              <a:rPr lang="en-US" i="1" dirty="0">
                <a:solidFill>
                  <a:srgbClr val="FF0000"/>
                </a:solidFill>
              </a:rPr>
              <a:t>service</a:t>
            </a:r>
            <a:r>
              <a:rPr lang="en-US" dirty="0"/>
              <a:t> provided by a server (e.g., port 80 is associated with Web servers)</a:t>
            </a:r>
          </a:p>
          <a:p>
            <a:pPr marL="0" indent="0">
              <a:lnSpc>
                <a:spcPct val="85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76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1"/>
            <a:ext cx="9144000" cy="923046"/>
          </a:xfrm>
        </p:spPr>
        <p:txBody>
          <a:bodyPr/>
          <a:lstStyle/>
          <a:p>
            <a:r>
              <a:rPr lang="en-US" dirty="0"/>
              <a:t>Well-known Ports and Service Names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41" y="1122882"/>
            <a:ext cx="8606118" cy="4612235"/>
          </a:xfrm>
        </p:spPr>
        <p:txBody>
          <a:bodyPr/>
          <a:lstStyle/>
          <a:p>
            <a:r>
              <a:rPr lang="en-US" dirty="0"/>
              <a:t>Popular services have permanently assigned </a:t>
            </a:r>
            <a:r>
              <a:rPr lang="en-US" i="1" dirty="0">
                <a:solidFill>
                  <a:srgbClr val="FF0000"/>
                </a:solidFill>
              </a:rPr>
              <a:t>well-known ports </a:t>
            </a:r>
            <a:r>
              <a:rPr lang="en-US" i="1" dirty="0"/>
              <a:t>and </a:t>
            </a:r>
            <a:r>
              <a:rPr lang="en-US" dirty="0"/>
              <a:t>corresponding </a:t>
            </a:r>
            <a:r>
              <a:rPr lang="en-US" i="1" dirty="0">
                <a:solidFill>
                  <a:srgbClr val="FF0000"/>
                </a:solidFill>
              </a:rPr>
              <a:t>well-known service names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echo server: 7/echo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servers: 22/</a:t>
            </a:r>
            <a:r>
              <a:rPr lang="en-US" dirty="0" err="1"/>
              <a:t>ssh</a:t>
            </a:r>
            <a:endParaRPr lang="en-US" dirty="0"/>
          </a:p>
          <a:p>
            <a:pPr lvl="1"/>
            <a:r>
              <a:rPr lang="en-US" dirty="0"/>
              <a:t>email server: 25/</a:t>
            </a:r>
            <a:r>
              <a:rPr lang="en-US" dirty="0" err="1"/>
              <a:t>smtp</a:t>
            </a:r>
            <a:endParaRPr lang="en-US" dirty="0"/>
          </a:p>
          <a:p>
            <a:pPr lvl="1"/>
            <a:r>
              <a:rPr lang="en-US" dirty="0"/>
              <a:t>Web servers: 80/http</a:t>
            </a:r>
          </a:p>
          <a:p>
            <a:pPr lvl="1"/>
            <a:endParaRPr lang="en-US" dirty="0"/>
          </a:p>
          <a:p>
            <a:r>
              <a:rPr lang="en-US" dirty="0"/>
              <a:t>Mappings between well-known ports and service names is contained in the file 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etc</a:t>
            </a:r>
            <a:r>
              <a:rPr lang="en-US" dirty="0">
                <a:latin typeface="Courier New"/>
                <a:cs typeface="Courier New"/>
              </a:rPr>
              <a:t>/services </a:t>
            </a:r>
            <a:r>
              <a:rPr lang="en-US" dirty="0"/>
              <a:t>on each Linux machine.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25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1"/>
            <a:ext cx="9144000" cy="910266"/>
          </a:xfrm>
        </p:spPr>
        <p:txBody>
          <a:bodyPr/>
          <a:lstStyle/>
          <a:p>
            <a:r>
              <a:rPr lang="en-US" dirty="0"/>
              <a:t>Anatomy of a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25" y="1146937"/>
            <a:ext cx="7896225" cy="11525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A connection is uniquely identified by the socket addresses of its endpoints (</a:t>
            </a:r>
            <a:r>
              <a:rPr lang="en-US" i="1" dirty="0">
                <a:solidFill>
                  <a:srgbClr val="C00000"/>
                </a:solidFill>
              </a:rPr>
              <a:t>socket pair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cliaddr:cliport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servaddr:servport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6784068" y="3494609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840468" y="3494609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2547031" y="3974034"/>
            <a:ext cx="421140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Connection socket pair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sz="1800" dirty="0">
                <a:latin typeface="Calibri" pitchFamily="34" charset="0"/>
              </a:rPr>
              <a:t>, </a:t>
            </a:r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6831693" y="3613672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(port 80)</a:t>
            </a:r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976993" y="3613672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Client</a:t>
            </a: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2321606" y="4012134"/>
            <a:ext cx="4451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" name="Oval 7"/>
          <p:cNvSpPr>
            <a:spLocks noChangeAspect="1" noChangeArrowheads="1"/>
          </p:cNvSpPr>
          <p:nvPr/>
        </p:nvSpPr>
        <p:spPr bwMode="auto">
          <a:xfrm>
            <a:off x="2193018" y="3947841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6" name="Oval 8"/>
          <p:cNvSpPr>
            <a:spLocks noChangeAspect="1" noChangeArrowheads="1"/>
          </p:cNvSpPr>
          <p:nvPr/>
        </p:nvSpPr>
        <p:spPr bwMode="auto">
          <a:xfrm>
            <a:off x="6772956" y="3947841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516743" y="2732609"/>
            <a:ext cx="218681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Client socket address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51213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5201331" y="2732609"/>
            <a:ext cx="25892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Server socket address</a:t>
            </a:r>
          </a:p>
          <a:p>
            <a:pPr algn="ctr"/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80</a:t>
            </a: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2321606" y="3313634"/>
            <a:ext cx="303212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6488793" y="3313634"/>
            <a:ext cx="303213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637268" y="4637609"/>
            <a:ext cx="199522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Client host address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 </a:t>
            </a:r>
            <a:endParaRPr lang="en-US" sz="1800" dirty="0">
              <a:solidFill>
                <a:srgbClr val="C00000"/>
              </a:solidFill>
              <a:latin typeface="Times" pitchFamily="18" charset="0"/>
            </a:endParaRP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496731" y="4637609"/>
            <a:ext cx="205658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Server host address</a:t>
            </a:r>
          </a:p>
          <a:p>
            <a:pPr algn="ctr"/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2193018" y="5439587"/>
            <a:ext cx="4505551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sz="1600" dirty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is an ephemeral port 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+mn-lt"/>
              </a:rPr>
              <a:t>allocated by the kernel </a:t>
            </a:r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5239011" y="5443297"/>
            <a:ext cx="255153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sz="1600" dirty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is a well-known port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+mn-lt"/>
              </a:rPr>
              <a:t>associated with Web servers</a:t>
            </a:r>
          </a:p>
        </p:txBody>
      </p:sp>
    </p:spTree>
    <p:extLst>
      <p:ext uri="{BB962C8B-B14F-4D97-AF65-F5344CB8AC3E}">
        <p14:creationId xmlns:p14="http://schemas.microsoft.com/office/powerpoint/2010/main" val="11787335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3" name="Rectangle 5"/>
          <p:cNvSpPr>
            <a:spLocks noChangeArrowheads="1"/>
          </p:cNvSpPr>
          <p:nvPr/>
        </p:nvSpPr>
        <p:spPr bwMode="auto">
          <a:xfrm>
            <a:off x="526473" y="1617845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35" name="Rectangle 7"/>
          <p:cNvSpPr>
            <a:spLocks noChangeArrowheads="1"/>
          </p:cNvSpPr>
          <p:nvPr/>
        </p:nvSpPr>
        <p:spPr bwMode="auto">
          <a:xfrm>
            <a:off x="4946073" y="1196099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44" name="Rectangle 16"/>
          <p:cNvSpPr>
            <a:spLocks noChangeArrowheads="1"/>
          </p:cNvSpPr>
          <p:nvPr/>
        </p:nvSpPr>
        <p:spPr bwMode="auto">
          <a:xfrm>
            <a:off x="526473" y="4534729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45" name="Rectangle 17"/>
          <p:cNvSpPr>
            <a:spLocks noChangeArrowheads="1"/>
          </p:cNvSpPr>
          <p:nvPr/>
        </p:nvSpPr>
        <p:spPr bwMode="auto">
          <a:xfrm>
            <a:off x="4946073" y="4123449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51" name="Rectangle 23"/>
          <p:cNvSpPr>
            <a:spLocks noGrp="1" noChangeArrowheads="1"/>
          </p:cNvSpPr>
          <p:nvPr>
            <p:ph type="title"/>
          </p:nvPr>
        </p:nvSpPr>
        <p:spPr>
          <a:xfrm>
            <a:off x="0" y="-1421"/>
            <a:ext cx="9144000" cy="896772"/>
          </a:xfrm>
        </p:spPr>
        <p:txBody>
          <a:bodyPr/>
          <a:lstStyle/>
          <a:p>
            <a:r>
              <a:rPr lang="en-US" dirty="0"/>
              <a:t>Using Ports to Identify Services</a:t>
            </a:r>
          </a:p>
        </p:txBody>
      </p:sp>
      <p:sp>
        <p:nvSpPr>
          <p:cNvPr id="713732" name="Oval 4"/>
          <p:cNvSpPr>
            <a:spLocks noChangeArrowheads="1"/>
          </p:cNvSpPr>
          <p:nvPr/>
        </p:nvSpPr>
        <p:spPr bwMode="auto">
          <a:xfrm>
            <a:off x="6455786" y="1315162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34" name="Text Box 6"/>
          <p:cNvSpPr txBox="1">
            <a:spLocks noChangeArrowheads="1"/>
          </p:cNvSpPr>
          <p:nvPr/>
        </p:nvSpPr>
        <p:spPr bwMode="auto">
          <a:xfrm>
            <a:off x="424530" y="1316161"/>
            <a:ext cx="109254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Client host</a:t>
            </a:r>
          </a:p>
        </p:txBody>
      </p:sp>
      <p:sp>
        <p:nvSpPr>
          <p:cNvPr id="713736" name="Text Box 8"/>
          <p:cNvSpPr txBox="1">
            <a:spLocks noChangeArrowheads="1"/>
          </p:cNvSpPr>
          <p:nvPr/>
        </p:nvSpPr>
        <p:spPr bwMode="auto">
          <a:xfrm>
            <a:off x="4841796" y="895351"/>
            <a:ext cx="240238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Server host 128.2.194.242</a:t>
            </a:r>
          </a:p>
        </p:txBody>
      </p:sp>
      <p:sp>
        <p:nvSpPr>
          <p:cNvPr id="713737" name="Line 9"/>
          <p:cNvSpPr>
            <a:spLocks noChangeShapeType="1"/>
          </p:cNvSpPr>
          <p:nvPr/>
        </p:nvSpPr>
        <p:spPr bwMode="auto">
          <a:xfrm flipV="1">
            <a:off x="1669473" y="2186699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9" name="Oval 11"/>
          <p:cNvSpPr>
            <a:spLocks noChangeArrowheads="1"/>
          </p:cNvSpPr>
          <p:nvPr/>
        </p:nvSpPr>
        <p:spPr bwMode="auto">
          <a:xfrm>
            <a:off x="6470073" y="2262899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0" name="Text Box 12"/>
          <p:cNvSpPr txBox="1">
            <a:spLocks noChangeArrowheads="1"/>
          </p:cNvSpPr>
          <p:nvPr/>
        </p:nvSpPr>
        <p:spPr bwMode="auto">
          <a:xfrm>
            <a:off x="1986973" y="1361199"/>
            <a:ext cx="2654300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128.2.194.242:80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Web server)</a:t>
            </a:r>
          </a:p>
        </p:txBody>
      </p:sp>
      <p:sp>
        <p:nvSpPr>
          <p:cNvPr id="713741" name="Line 13"/>
          <p:cNvSpPr>
            <a:spLocks noChangeShapeType="1"/>
          </p:cNvSpPr>
          <p:nvPr/>
        </p:nvSpPr>
        <p:spPr bwMode="auto">
          <a:xfrm flipV="1">
            <a:off x="6089073" y="1881899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3" name="Oval 15"/>
          <p:cNvSpPr>
            <a:spLocks noChangeArrowheads="1"/>
          </p:cNvSpPr>
          <p:nvPr/>
        </p:nvSpPr>
        <p:spPr bwMode="auto">
          <a:xfrm>
            <a:off x="6455786" y="4242512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46" name="Line 18"/>
          <p:cNvSpPr>
            <a:spLocks noChangeShapeType="1"/>
          </p:cNvSpPr>
          <p:nvPr/>
        </p:nvSpPr>
        <p:spPr bwMode="auto">
          <a:xfrm flipV="1">
            <a:off x="1669473" y="5114049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8" name="Oval 20"/>
          <p:cNvSpPr>
            <a:spLocks noChangeArrowheads="1"/>
          </p:cNvSpPr>
          <p:nvPr/>
        </p:nvSpPr>
        <p:spPr bwMode="auto">
          <a:xfrm>
            <a:off x="6470073" y="5190249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9" name="Text Box 21"/>
          <p:cNvSpPr txBox="1">
            <a:spLocks noChangeArrowheads="1"/>
          </p:cNvSpPr>
          <p:nvPr/>
        </p:nvSpPr>
        <p:spPr bwMode="auto">
          <a:xfrm>
            <a:off x="2301298" y="4307599"/>
            <a:ext cx="1992725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128.2.194.242:7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echo server)</a:t>
            </a:r>
          </a:p>
        </p:txBody>
      </p:sp>
      <p:sp>
        <p:nvSpPr>
          <p:cNvPr id="713750" name="Line 22"/>
          <p:cNvSpPr>
            <a:spLocks noChangeShapeType="1"/>
          </p:cNvSpPr>
          <p:nvPr/>
        </p:nvSpPr>
        <p:spPr bwMode="auto">
          <a:xfrm>
            <a:off x="6089073" y="5190249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8" name="Oval 10"/>
          <p:cNvSpPr>
            <a:spLocks noChangeArrowheads="1"/>
          </p:cNvSpPr>
          <p:nvPr/>
        </p:nvSpPr>
        <p:spPr bwMode="auto">
          <a:xfrm>
            <a:off x="5098473" y="1958099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47" name="Oval 19"/>
          <p:cNvSpPr>
            <a:spLocks noChangeArrowheads="1"/>
          </p:cNvSpPr>
          <p:nvPr/>
        </p:nvSpPr>
        <p:spPr bwMode="auto">
          <a:xfrm>
            <a:off x="5098473" y="4885449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31" name="Oval 3"/>
          <p:cNvSpPr>
            <a:spLocks noChangeArrowheads="1"/>
          </p:cNvSpPr>
          <p:nvPr/>
        </p:nvSpPr>
        <p:spPr bwMode="auto">
          <a:xfrm>
            <a:off x="720515" y="1943283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13742" name="Oval 14"/>
          <p:cNvSpPr>
            <a:spLocks noChangeArrowheads="1"/>
          </p:cNvSpPr>
          <p:nvPr/>
        </p:nvSpPr>
        <p:spPr bwMode="auto">
          <a:xfrm>
            <a:off x="720515" y="4873337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87687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44" grpId="0" animBg="1"/>
      <p:bldP spid="713745" grpId="0" animBg="1"/>
      <p:bldP spid="713743" grpId="0" animBg="1"/>
      <p:bldP spid="713746" grpId="0" animBg="1"/>
      <p:bldP spid="713748" grpId="0" animBg="1"/>
      <p:bldP spid="713749" grpId="0"/>
      <p:bldP spid="713750" grpId="0" animBg="1"/>
      <p:bldP spid="713747" grpId="0" animBg="1"/>
      <p:bldP spid="71374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-1422"/>
            <a:ext cx="9144000" cy="1040513"/>
          </a:xfrm>
        </p:spPr>
        <p:txBody>
          <a:bodyPr/>
          <a:lstStyle/>
          <a:p>
            <a:r>
              <a:rPr lang="en-US" dirty="0"/>
              <a:t>Sockets Interface</a:t>
            </a:r>
          </a:p>
        </p:txBody>
      </p:sp>
      <p:sp>
        <p:nvSpPr>
          <p:cNvPr id="7198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9431" y="1362075"/>
            <a:ext cx="7896225" cy="4972050"/>
          </a:xfrm>
        </p:spPr>
        <p:txBody>
          <a:bodyPr/>
          <a:lstStyle/>
          <a:p>
            <a:r>
              <a:rPr lang="en-US" dirty="0"/>
              <a:t>Set of system-level functions are used in conjunction with Unix I/O to build network applications. </a:t>
            </a:r>
          </a:p>
          <a:p>
            <a:endParaRPr lang="en-US" dirty="0"/>
          </a:p>
          <a:p>
            <a:r>
              <a:rPr lang="en-US" dirty="0"/>
              <a:t>Available on all modern systems	</a:t>
            </a:r>
          </a:p>
          <a:p>
            <a:pPr lvl="1"/>
            <a:r>
              <a:rPr lang="en-US" dirty="0"/>
              <a:t>Unix variants, Windows, OS X, IOS, Android, ARM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5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19821" y="114301"/>
            <a:ext cx="7158038" cy="573087"/>
          </a:xfrm>
        </p:spPr>
        <p:txBody>
          <a:bodyPr>
            <a:normAutofit fontScale="90000"/>
          </a:bodyPr>
          <a:lstStyle/>
          <a:p>
            <a:r>
              <a:rPr lang="en-US" dirty="0"/>
              <a:t>A Client-Server Transaction</a:t>
            </a:r>
          </a:p>
        </p:txBody>
      </p:sp>
      <p:sp>
        <p:nvSpPr>
          <p:cNvPr id="678915" name="Oval 3"/>
          <p:cNvSpPr>
            <a:spLocks noChangeArrowheads="1"/>
          </p:cNvSpPr>
          <p:nvPr/>
        </p:nvSpPr>
        <p:spPr bwMode="auto">
          <a:xfrm>
            <a:off x="1668063" y="1986938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Client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process</a:t>
            </a:r>
          </a:p>
        </p:txBody>
      </p:sp>
      <p:sp>
        <p:nvSpPr>
          <p:cNvPr id="678917" name="Oval 5"/>
          <p:cNvSpPr>
            <a:spLocks noChangeArrowheads="1"/>
          </p:cNvSpPr>
          <p:nvPr/>
        </p:nvSpPr>
        <p:spPr bwMode="auto">
          <a:xfrm>
            <a:off x="5249463" y="1986938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process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65026" y="1818663"/>
            <a:ext cx="2560637" cy="369332"/>
            <a:chOff x="2689225" y="3994527"/>
            <a:chExt cx="2560637" cy="369332"/>
          </a:xfrm>
        </p:grpSpPr>
        <p:sp>
          <p:nvSpPr>
            <p:cNvPr id="678916" name="Line 4"/>
            <p:cNvSpPr>
              <a:spLocks noChangeShapeType="1"/>
            </p:cNvSpPr>
            <p:nvPr/>
          </p:nvSpPr>
          <p:spPr bwMode="auto">
            <a:xfrm flipH="1">
              <a:off x="2689225" y="4348539"/>
              <a:ext cx="25606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91577" tIns="45789" rIns="91577" bIns="45789" anchor="ctr">
              <a:spAutoFit/>
            </a:bodyPr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78918" name="Text Box 6"/>
            <p:cNvSpPr txBox="1">
              <a:spLocks noChangeArrowheads="1"/>
            </p:cNvSpPr>
            <p:nvPr/>
          </p:nvSpPr>
          <p:spPr bwMode="auto">
            <a:xfrm>
              <a:off x="2811645" y="3994527"/>
              <a:ext cx="2329484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1. Client sends request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777726" y="2617175"/>
            <a:ext cx="2632075" cy="382032"/>
            <a:chOff x="2701925" y="4793039"/>
            <a:chExt cx="2632075" cy="382032"/>
          </a:xfrm>
        </p:grpSpPr>
        <p:sp>
          <p:nvSpPr>
            <p:cNvPr id="678920" name="Line 8"/>
            <p:cNvSpPr>
              <a:spLocks noChangeShapeType="1"/>
            </p:cNvSpPr>
            <p:nvPr/>
          </p:nvSpPr>
          <p:spPr bwMode="auto">
            <a:xfrm flipH="1">
              <a:off x="2701925" y="4793039"/>
              <a:ext cx="25606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1577" tIns="45789" rIns="91577" bIns="45789" anchor="ctr">
              <a:spAutoFit/>
            </a:bodyPr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78921" name="Text Box 9"/>
            <p:cNvSpPr txBox="1">
              <a:spLocks noChangeArrowheads="1"/>
            </p:cNvSpPr>
            <p:nvPr/>
          </p:nvSpPr>
          <p:spPr bwMode="auto">
            <a:xfrm>
              <a:off x="2805295" y="4805739"/>
              <a:ext cx="252870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3. Server sends response</a:t>
              </a:r>
            </a:p>
          </p:txBody>
        </p:sp>
      </p:grpSp>
      <p:sp>
        <p:nvSpPr>
          <p:cNvPr id="678922" name="Text Box 10"/>
          <p:cNvSpPr txBox="1">
            <a:spLocks noChangeArrowheads="1"/>
          </p:cNvSpPr>
          <p:nvPr/>
        </p:nvSpPr>
        <p:spPr bwMode="auto">
          <a:xfrm>
            <a:off x="685401" y="2569550"/>
            <a:ext cx="1042273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4. Client 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handles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response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95626" y="2391750"/>
            <a:ext cx="1077987" cy="1110655"/>
            <a:chOff x="6219825" y="4567614"/>
            <a:chExt cx="1077987" cy="1110655"/>
          </a:xfrm>
        </p:grpSpPr>
        <p:sp>
          <p:nvSpPr>
            <p:cNvPr id="678919" name="Text Box 7"/>
            <p:cNvSpPr txBox="1">
              <a:spLocks noChangeArrowheads="1"/>
            </p:cNvSpPr>
            <p:nvPr/>
          </p:nvSpPr>
          <p:spPr bwMode="auto">
            <a:xfrm>
              <a:off x="6219825" y="4754939"/>
              <a:ext cx="1077987" cy="923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2. Server 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handles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request</a:t>
              </a:r>
            </a:p>
          </p:txBody>
        </p:sp>
        <p:sp>
          <p:nvSpPr>
            <p:cNvPr id="678923" name="Line 11"/>
            <p:cNvSpPr>
              <a:spLocks noChangeShapeType="1"/>
            </p:cNvSpPr>
            <p:nvPr/>
          </p:nvSpPr>
          <p:spPr bwMode="auto">
            <a:xfrm>
              <a:off x="6380162" y="4567614"/>
              <a:ext cx="836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678924" name="AutoShape 12"/>
          <p:cNvSpPr>
            <a:spLocks noChangeArrowheads="1"/>
          </p:cNvSpPr>
          <p:nvPr/>
        </p:nvSpPr>
        <p:spPr bwMode="auto">
          <a:xfrm>
            <a:off x="7292576" y="2088538"/>
            <a:ext cx="1089025" cy="569912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Resource</a:t>
            </a:r>
          </a:p>
        </p:txBody>
      </p:sp>
      <p:sp>
        <p:nvSpPr>
          <p:cNvPr id="678926" name="Text Box 14"/>
          <p:cNvSpPr txBox="1">
            <a:spLocks noChangeArrowheads="1"/>
          </p:cNvSpPr>
          <p:nvPr/>
        </p:nvSpPr>
        <p:spPr bwMode="auto">
          <a:xfrm>
            <a:off x="1718736" y="3694245"/>
            <a:ext cx="5585119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Note: clients and servers are processes running on hosts </a:t>
            </a:r>
          </a:p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(can be the same or different hosts)</a:t>
            </a:r>
          </a:p>
        </p:txBody>
      </p:sp>
      <p:sp>
        <p:nvSpPr>
          <p:cNvPr id="2" name="Text Box 14">
            <a:extLst>
              <a:ext uri="{FF2B5EF4-FFF2-40B4-BE49-F238E27FC236}">
                <a16:creationId xmlns:a16="http://schemas.microsoft.com/office/drawing/2014/main" id="{9D802D2C-0089-CD0D-E4CB-8E53C38AF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865" y="4675550"/>
            <a:ext cx="8353425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0" i="1" dirty="0">
                <a:latin typeface="+mn-lt"/>
              </a:rPr>
              <a:t>Example: A Web server manages a set of disk files that it retrieves and executes on behalf of clients.</a:t>
            </a:r>
            <a:endParaRPr lang="en-US" b="0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  <a:p>
            <a:endParaRPr lang="en-US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652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2563170" y="4023204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13" name="Oval 3"/>
          <p:cNvSpPr>
            <a:spLocks noChangeArrowheads="1"/>
          </p:cNvSpPr>
          <p:nvPr/>
        </p:nvSpPr>
        <p:spPr bwMode="auto">
          <a:xfrm>
            <a:off x="5326725" y="4023204"/>
            <a:ext cx="1028163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20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Sockets</a:t>
            </a:r>
          </a:p>
        </p:txBody>
      </p:sp>
      <p:sp>
        <p:nvSpPr>
          <p:cNvPr id="720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4157" y="1129827"/>
            <a:ext cx="7896225" cy="2687782"/>
          </a:xfrm>
        </p:spPr>
        <p:txBody>
          <a:bodyPr>
            <a:noAutofit/>
          </a:bodyPr>
          <a:lstStyle/>
          <a:p>
            <a:r>
              <a:rPr lang="en-US" sz="2000" dirty="0"/>
              <a:t>What is a socket?</a:t>
            </a:r>
          </a:p>
          <a:p>
            <a:pPr lvl="1"/>
            <a:r>
              <a:rPr lang="en-US" dirty="0"/>
              <a:t>To the kernel, a socket is an endpoint of communication</a:t>
            </a:r>
          </a:p>
          <a:p>
            <a:pPr lvl="1"/>
            <a:r>
              <a:rPr lang="en-US" dirty="0"/>
              <a:t>To an application (program), a socket is a file descriptor that lets the application read/write from/to the network</a:t>
            </a:r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Remember:</a:t>
            </a:r>
            <a:r>
              <a:rPr lang="en-US" dirty="0"/>
              <a:t> All Unix I/O devices, including networks, are modeled as files</a:t>
            </a:r>
          </a:p>
          <a:p>
            <a:r>
              <a:rPr lang="en-US" sz="2000" dirty="0"/>
              <a:t>Clients and servers communicate with each other by reading from and writing to socket descriptors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main distinction between regular file I/O and socket I/O is how the application “opens” the socket descriptors</a:t>
            </a: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3004129" y="4513134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" name="Oval 26"/>
          <p:cNvSpPr>
            <a:spLocks noChangeAspect="1" noChangeArrowheads="1"/>
          </p:cNvSpPr>
          <p:nvPr/>
        </p:nvSpPr>
        <p:spPr bwMode="auto">
          <a:xfrm>
            <a:off x="5264728" y="4196940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4930811" y="4525834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serverfd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0" name="Line 28"/>
          <p:cNvSpPr>
            <a:spLocks noChangeShapeType="1"/>
          </p:cNvSpPr>
          <p:nvPr/>
        </p:nvSpPr>
        <p:spPr bwMode="auto">
          <a:xfrm>
            <a:off x="3588328" y="4261234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Oval 20"/>
          <p:cNvSpPr>
            <a:spLocks noChangeAspect="1" noChangeArrowheads="1"/>
          </p:cNvSpPr>
          <p:nvPr/>
        </p:nvSpPr>
        <p:spPr bwMode="auto">
          <a:xfrm>
            <a:off x="3435928" y="4196940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5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720901" grpId="0" build="p"/>
      <p:bldP spid="6" grpId="0"/>
      <p:bldP spid="8" grpId="0" animBg="1"/>
      <p:bldP spid="9" grpId="0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 bwMode="auto">
          <a:xfrm>
            <a:off x="4761308" y="5678952"/>
            <a:ext cx="4001692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sz="1800" dirty="0"/>
              <a:t>5</a:t>
            </a:r>
            <a:r>
              <a:rPr lang="en-US" sz="1800" i="1" dirty="0"/>
              <a:t>. Drop client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1676400" y="5662094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sz="1800" dirty="0"/>
              <a:t>4</a:t>
            </a:r>
            <a:r>
              <a:rPr lang="en-US" sz="1800" i="1" dirty="0"/>
              <a:t>. Disconnect client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1249104" y="4068494"/>
            <a:ext cx="7153533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sz="1800" dirty="0"/>
              <a:t>3</a:t>
            </a:r>
            <a:r>
              <a:rPr lang="en-US" sz="1800" i="1" dirty="0"/>
              <a:t>. Exchange</a:t>
            </a:r>
          </a:p>
          <a:p>
            <a:pPr algn="r"/>
            <a:r>
              <a:rPr lang="en-US" sz="1800" i="1" dirty="0"/>
              <a:t>data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1600200" y="53976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2</a:t>
            </a:r>
            <a:r>
              <a:rPr lang="en-US" sz="1800" i="1" dirty="0"/>
              <a:t>. Start client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4419600" y="53976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1</a:t>
            </a:r>
            <a:r>
              <a:rPr lang="en-US" sz="1800" i="1" dirty="0"/>
              <a:t>. 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209800" y="278111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4983738" y="278111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667000" y="1853931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486400" y="179360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486400" y="247940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486400" y="316520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2895600" y="3682731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1905000" y="1455469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724400" y="1455469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724400" y="2130156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724400" y="2804844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480002" y="3073131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711576"/>
            <a:ext cx="5105400" cy="3070226"/>
            <a:chOff x="1296" y="2300"/>
            <a:chExt cx="3216" cy="19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307"/>
              <a:ext cx="0" cy="18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 flipV="1">
              <a:off x="3872" y="2300"/>
              <a:ext cx="640" cy="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324600" y="777876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477000" y="1774826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600200" y="777876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-152400" y="2111376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724400" y="3512869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1905000" y="3512869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486400" y="11160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724400" y="777876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667001" y="11160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1905001" y="777876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36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64" grpId="0" animBg="1"/>
      <p:bldP spid="63" grpId="0" animBg="1"/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89257-ADA1-AEFD-D351-44815696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Address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19BC6-B638-BA0E-F6ED-DED5664D1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122882"/>
            <a:ext cx="8606118" cy="4612235"/>
          </a:xfrm>
        </p:spPr>
        <p:txBody>
          <a:bodyPr/>
          <a:lstStyle/>
          <a:p>
            <a:r>
              <a:rPr lang="en-US" b="0" dirty="0">
                <a:latin typeface="+mn-lt"/>
              </a:rPr>
              <a:t>Internet socket addresses are stored in 16-byte structures having the type </a:t>
            </a:r>
            <a:r>
              <a:rPr lang="en-US" dirty="0" err="1">
                <a:latin typeface="Consolas" panose="020B0609020204030204" pitchFamily="49" charset="0"/>
              </a:rPr>
              <a:t>sockaddr_in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0" dirty="0">
                <a:latin typeface="+mn-lt"/>
              </a:rPr>
              <a:t>For Internet applications, </a:t>
            </a:r>
            <a:r>
              <a:rPr lang="en-US" dirty="0" err="1">
                <a:latin typeface="Consolas" panose="020B0609020204030204" pitchFamily="49" charset="0"/>
              </a:rPr>
              <a:t>sin_fami</a:t>
            </a:r>
            <a:r>
              <a:rPr lang="en-US" b="0" dirty="0" err="1">
                <a:latin typeface="Consolas" panose="020B0609020204030204" pitchFamily="49" charset="0"/>
              </a:rPr>
              <a:t>ly</a:t>
            </a:r>
            <a:r>
              <a:rPr lang="en-US" b="0" dirty="0">
                <a:latin typeface="Consolas" panose="020B0609020204030204" pitchFamily="49" charset="0"/>
              </a:rPr>
              <a:t> </a:t>
            </a:r>
            <a:r>
              <a:rPr lang="en-US" b="0" dirty="0">
                <a:latin typeface="+mn-lt"/>
              </a:rPr>
              <a:t>field is AF_INET</a:t>
            </a:r>
          </a:p>
          <a:p>
            <a:r>
              <a:rPr lang="en-US" b="0" dirty="0">
                <a:latin typeface="+mn-lt"/>
              </a:rPr>
              <a:t>The </a:t>
            </a:r>
            <a:r>
              <a:rPr lang="en-US" dirty="0" err="1">
                <a:latin typeface="Consolas" panose="020B0609020204030204" pitchFamily="49" charset="0"/>
              </a:rPr>
              <a:t>sin_port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0" dirty="0">
                <a:latin typeface="+mn-lt"/>
              </a:rPr>
              <a:t>filed is a 16-bit port number</a:t>
            </a:r>
          </a:p>
          <a:p>
            <a:r>
              <a:rPr lang="en-US" b="0" dirty="0">
                <a:latin typeface="+mn-lt"/>
              </a:rPr>
              <a:t>And, the </a:t>
            </a:r>
            <a:r>
              <a:rPr lang="en-US" dirty="0" err="1">
                <a:latin typeface="Consolas" panose="020B0609020204030204" pitchFamily="49" charset="0"/>
              </a:rPr>
              <a:t>sin_addr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0" dirty="0">
                <a:latin typeface="+mn-lt"/>
              </a:rPr>
              <a:t>field contains a 32-bit IP address.</a:t>
            </a:r>
          </a:p>
          <a:p>
            <a:r>
              <a:rPr lang="en-US" b="0" dirty="0">
                <a:latin typeface="+mn-lt"/>
              </a:rPr>
              <a:t>The IP address and port number are always stored in network byte order</a:t>
            </a:r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2976F-6FDD-31C9-3B77-2CEE8A46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F38DA7-FB31-D454-E03C-1BFDCFD9E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94" y="4366716"/>
            <a:ext cx="8803812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 sockaddr_in  { </a:t>
            </a:r>
          </a:p>
          <a:p>
            <a:r>
              <a:rPr lang="en-US" sz="1600" dirty="0">
                <a:latin typeface="Courier New" pitchFamily="49" charset="0"/>
              </a:rPr>
              <a:t>  uint16_t        </a:t>
            </a:r>
            <a:r>
              <a:rPr lang="en-US" sz="1600" dirty="0" err="1">
                <a:latin typeface="Courier New" pitchFamily="49" charset="0"/>
              </a:rPr>
              <a:t>sin_family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Protocol family (always AF_INET) */ </a:t>
            </a:r>
          </a:p>
          <a:p>
            <a:r>
              <a:rPr lang="en-US" sz="1600" dirty="0">
                <a:latin typeface="Courier New" pitchFamily="49" charset="0"/>
              </a:rPr>
              <a:t>  uint16_t        </a:t>
            </a:r>
            <a:r>
              <a:rPr lang="en-US" sz="1600" dirty="0" err="1">
                <a:latin typeface="Courier New" pitchFamily="49" charset="0"/>
              </a:rPr>
              <a:t>sin_port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Port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num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in network byte order */ </a:t>
            </a:r>
          </a:p>
          <a:p>
            <a:r>
              <a:rPr lang="en-US" sz="1600" dirty="0" err="1">
                <a:latin typeface="Courier New" pitchFamily="49" charset="0"/>
              </a:rPr>
              <a:t>  struct in_addr  sin_addr;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IP addr in network byte order */ </a:t>
            </a:r>
          </a:p>
          <a:p>
            <a:r>
              <a:rPr lang="en-US" sz="1600" dirty="0">
                <a:latin typeface="Courier New" pitchFamily="49" charset="0"/>
              </a:rPr>
              <a:t>  unsigned char   </a:t>
            </a:r>
            <a:r>
              <a:rPr lang="en-US" sz="1600" dirty="0" err="1">
                <a:latin typeface="Courier New" pitchFamily="49" charset="0"/>
              </a:rPr>
              <a:t>sin_zero</a:t>
            </a:r>
            <a:r>
              <a:rPr lang="en-US" sz="1600" dirty="0">
                <a:latin typeface="Courier New" pitchFamily="49" charset="0"/>
              </a:rPr>
              <a:t>[8];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Pad to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sizeof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struct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sockaddr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) */ </a:t>
            </a:r>
          </a:p>
          <a:p>
            <a:r>
              <a:rPr lang="en-US" sz="1600" dirty="0" err="1">
                <a:latin typeface="Courier New" pitchFamily="49" charset="0"/>
              </a:rPr>
              <a:t>};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FD3A3-500E-0B7A-6271-E5458592C99E}"/>
              </a:ext>
            </a:extLst>
          </p:cNvPr>
          <p:cNvSpPr txBox="1"/>
          <p:nvPr/>
        </p:nvSpPr>
        <p:spPr>
          <a:xfrm>
            <a:off x="1518515" y="5987019"/>
            <a:ext cx="595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Here, the _in suffix in </a:t>
            </a:r>
            <a:r>
              <a:rPr lang="en-US" i="1" dirty="0" err="1"/>
              <a:t>sockaddr_in</a:t>
            </a:r>
            <a:r>
              <a:rPr lang="en-US" i="1" dirty="0"/>
              <a:t> refers to internet, not input.</a:t>
            </a:r>
          </a:p>
        </p:txBody>
      </p:sp>
    </p:spTree>
    <p:extLst>
      <p:ext uri="{BB962C8B-B14F-4D97-AF65-F5344CB8AC3E}">
        <p14:creationId xmlns:p14="http://schemas.microsoft.com/office/powerpoint/2010/main" val="2641747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86A6A9-1672-0E06-0625-2D89FBEADCC9}"/>
              </a:ext>
            </a:extLst>
          </p:cNvPr>
          <p:cNvSpPr/>
          <p:nvPr/>
        </p:nvSpPr>
        <p:spPr>
          <a:xfrm>
            <a:off x="-3212" y="5255629"/>
            <a:ext cx="9147211" cy="16023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66896"/>
            <a:ext cx="8716962" cy="781050"/>
          </a:xfrm>
        </p:spPr>
        <p:txBody>
          <a:bodyPr/>
          <a:lstStyle/>
          <a:p>
            <a:r>
              <a:rPr lang="en-US" dirty="0"/>
              <a:t>Socket Address Structures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75425"/>
            <a:ext cx="8716962" cy="30797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Generic socket address: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 New" pitchFamily="49" charset="0"/>
              </a:rPr>
              <a:t>connect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bind</a:t>
            </a:r>
            <a:r>
              <a:rPr lang="en-US" dirty="0"/>
              <a:t>, and </a:t>
            </a:r>
            <a:r>
              <a:rPr lang="en-US" b="1" dirty="0">
                <a:latin typeface="Courier New" pitchFamily="49" charset="0"/>
              </a:rPr>
              <a:t>accept </a:t>
            </a:r>
            <a:r>
              <a:rPr lang="en-US" dirty="0"/>
              <a:t>functions requires a pointer to a protocol specific socket address structure. </a:t>
            </a:r>
          </a:p>
          <a:p>
            <a:pPr lvl="1"/>
            <a:r>
              <a:rPr lang="en-US" dirty="0"/>
              <a:t>The problem faced by the designer of the sockets interface was how to define these functions to accept any kind of socket address structure. </a:t>
            </a:r>
            <a:r>
              <a:rPr lang="en-US" b="1" dirty="0">
                <a:latin typeface="Courier New" pitchFamily="49" charset="0"/>
              </a:rPr>
              <a:t> 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Necessary only because C did not have generic (</a:t>
            </a:r>
            <a:r>
              <a:rPr lang="en-US" b="1" dirty="0">
                <a:latin typeface="Courier New" pitchFamily="49" charset="0"/>
              </a:rPr>
              <a:t>void *</a:t>
            </a:r>
            <a:r>
              <a:rPr lang="en-US" dirty="0"/>
              <a:t>) pointers when the sockets interface was designed.</a:t>
            </a:r>
          </a:p>
          <a:p>
            <a:pPr lvl="1"/>
            <a:r>
              <a:rPr lang="en-US" dirty="0"/>
              <a:t>The solution was to define sockets function to expect a pointer to a generic </a:t>
            </a:r>
            <a:r>
              <a:rPr lang="en-US" dirty="0" err="1">
                <a:latin typeface="Consolas" panose="020B0609020204030204" pitchFamily="49" charset="0"/>
              </a:rPr>
              <a:t>sockaddr</a:t>
            </a:r>
            <a:r>
              <a:rPr lang="en-US" dirty="0"/>
              <a:t> structure and then require applications to cast any pointers to protocol-specific structures to this generic structure. </a:t>
            </a:r>
          </a:p>
          <a:p>
            <a:pPr lvl="1"/>
            <a:r>
              <a:rPr lang="en-US" dirty="0">
                <a:latin typeface="+mn-lt"/>
              </a:rPr>
              <a:t>For casting convenience</a:t>
            </a:r>
            <a:r>
              <a:rPr lang="en-US" dirty="0"/>
              <a:t>, we can use typedef: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b="1" dirty="0">
                <a:latin typeface="+mn-lt"/>
              </a:rPr>
              <a:t>     </a:t>
            </a:r>
            <a:r>
              <a:rPr lang="en-US" b="1" dirty="0" err="1">
                <a:latin typeface="Courier New" pitchFamily="49" charset="0"/>
              </a:rPr>
              <a:t>typedef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sockaddr</a:t>
            </a:r>
            <a:r>
              <a:rPr lang="en-US" b="1" dirty="0">
                <a:latin typeface="Courier New" pitchFamily="49" charset="0"/>
              </a:rPr>
              <a:t> SA;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52646" name="Rectangle 6"/>
          <p:cNvSpPr>
            <a:spLocks noChangeArrowheads="1"/>
          </p:cNvSpPr>
          <p:nvPr/>
        </p:nvSpPr>
        <p:spPr bwMode="auto">
          <a:xfrm>
            <a:off x="1489471" y="4213949"/>
            <a:ext cx="5971807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sockaddr</a:t>
            </a:r>
            <a:r>
              <a:rPr lang="en-US" sz="1600" dirty="0">
                <a:latin typeface="Courier New" pitchFamily="49" charset="0"/>
              </a:rPr>
              <a:t> { </a:t>
            </a:r>
          </a:p>
          <a:p>
            <a:r>
              <a:rPr lang="en-US" sz="1600" dirty="0">
                <a:latin typeface="Courier New" pitchFamily="49" charset="0"/>
              </a:rPr>
              <a:t>  uint16_t  </a:t>
            </a:r>
            <a:r>
              <a:rPr lang="en-US" sz="1600" dirty="0" err="1">
                <a:latin typeface="Courier New" pitchFamily="49" charset="0"/>
              </a:rPr>
              <a:t>sa_family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Protocol family */ </a:t>
            </a:r>
          </a:p>
          <a:p>
            <a:r>
              <a:rPr lang="en-US" sz="1600" dirty="0">
                <a:latin typeface="Courier New" pitchFamily="49" charset="0"/>
              </a:rPr>
              <a:t>  char      </a:t>
            </a:r>
            <a:r>
              <a:rPr lang="en-US" sz="1600" dirty="0" err="1">
                <a:latin typeface="Courier New" pitchFamily="49" charset="0"/>
              </a:rPr>
              <a:t>sa_data</a:t>
            </a:r>
            <a:r>
              <a:rPr lang="en-US" sz="1600" dirty="0">
                <a:latin typeface="Courier New" pitchFamily="49" charset="0"/>
              </a:rPr>
              <a:t>[14];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Address data.  */ </a:t>
            </a:r>
          </a:p>
          <a:p>
            <a:r>
              <a:rPr lang="en-US" sz="1600" dirty="0">
                <a:latin typeface="Courier New" pitchFamily="49" charset="0"/>
              </a:rPr>
              <a:t>};       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15191" y="5546308"/>
            <a:ext cx="8534400" cy="457200"/>
            <a:chOff x="960" y="2784"/>
            <a:chExt cx="5376" cy="288"/>
          </a:xfrm>
        </p:grpSpPr>
        <p:sp>
          <p:nvSpPr>
            <p:cNvPr id="752648" name="Rectangle 8"/>
            <p:cNvSpPr>
              <a:spLocks noChangeArrowheads="1"/>
            </p:cNvSpPr>
            <p:nvPr/>
          </p:nvSpPr>
          <p:spPr bwMode="auto">
            <a:xfrm>
              <a:off x="960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49" name="Rectangle 9"/>
            <p:cNvSpPr>
              <a:spLocks noChangeArrowheads="1"/>
            </p:cNvSpPr>
            <p:nvPr/>
          </p:nvSpPr>
          <p:spPr bwMode="auto">
            <a:xfrm>
              <a:off x="1296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0" name="Rectangle 10"/>
            <p:cNvSpPr>
              <a:spLocks noChangeArrowheads="1"/>
            </p:cNvSpPr>
            <p:nvPr/>
          </p:nvSpPr>
          <p:spPr bwMode="auto">
            <a:xfrm>
              <a:off x="163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1" name="Rectangle 11"/>
            <p:cNvSpPr>
              <a:spLocks noChangeArrowheads="1"/>
            </p:cNvSpPr>
            <p:nvPr/>
          </p:nvSpPr>
          <p:spPr bwMode="auto">
            <a:xfrm>
              <a:off x="196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2" name="Rectangle 12"/>
            <p:cNvSpPr>
              <a:spLocks noChangeArrowheads="1"/>
            </p:cNvSpPr>
            <p:nvPr/>
          </p:nvSpPr>
          <p:spPr bwMode="auto">
            <a:xfrm>
              <a:off x="230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3" name="Rectangle 13"/>
            <p:cNvSpPr>
              <a:spLocks noChangeArrowheads="1"/>
            </p:cNvSpPr>
            <p:nvPr/>
          </p:nvSpPr>
          <p:spPr bwMode="auto">
            <a:xfrm>
              <a:off x="264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4" name="Rectangle 14"/>
            <p:cNvSpPr>
              <a:spLocks noChangeArrowheads="1"/>
            </p:cNvSpPr>
            <p:nvPr/>
          </p:nvSpPr>
          <p:spPr bwMode="auto">
            <a:xfrm>
              <a:off x="297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5" name="Rectangle 15"/>
            <p:cNvSpPr>
              <a:spLocks noChangeArrowheads="1"/>
            </p:cNvSpPr>
            <p:nvPr/>
          </p:nvSpPr>
          <p:spPr bwMode="auto">
            <a:xfrm>
              <a:off x="331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6" name="Rectangle 16"/>
            <p:cNvSpPr>
              <a:spLocks noChangeArrowheads="1"/>
            </p:cNvSpPr>
            <p:nvPr/>
          </p:nvSpPr>
          <p:spPr bwMode="auto">
            <a:xfrm>
              <a:off x="364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7" name="Rectangle 17"/>
            <p:cNvSpPr>
              <a:spLocks noChangeArrowheads="1"/>
            </p:cNvSpPr>
            <p:nvPr/>
          </p:nvSpPr>
          <p:spPr bwMode="auto">
            <a:xfrm>
              <a:off x="398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8" name="Rectangle 18"/>
            <p:cNvSpPr>
              <a:spLocks noChangeArrowheads="1"/>
            </p:cNvSpPr>
            <p:nvPr/>
          </p:nvSpPr>
          <p:spPr bwMode="auto">
            <a:xfrm>
              <a:off x="432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9" name="Rectangle 19"/>
            <p:cNvSpPr>
              <a:spLocks noChangeArrowheads="1"/>
            </p:cNvSpPr>
            <p:nvPr/>
          </p:nvSpPr>
          <p:spPr bwMode="auto">
            <a:xfrm>
              <a:off x="465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0" name="Rectangle 20"/>
            <p:cNvSpPr>
              <a:spLocks noChangeArrowheads="1"/>
            </p:cNvSpPr>
            <p:nvPr/>
          </p:nvSpPr>
          <p:spPr bwMode="auto">
            <a:xfrm>
              <a:off x="499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1" name="Rectangle 21"/>
            <p:cNvSpPr>
              <a:spLocks noChangeArrowheads="1"/>
            </p:cNvSpPr>
            <p:nvPr/>
          </p:nvSpPr>
          <p:spPr bwMode="auto">
            <a:xfrm>
              <a:off x="532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2" name="Rectangle 22"/>
            <p:cNvSpPr>
              <a:spLocks noChangeArrowheads="1"/>
            </p:cNvSpPr>
            <p:nvPr/>
          </p:nvSpPr>
          <p:spPr bwMode="auto">
            <a:xfrm>
              <a:off x="566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3" name="Rectangle 23"/>
            <p:cNvSpPr>
              <a:spLocks noChangeArrowheads="1"/>
            </p:cNvSpPr>
            <p:nvPr/>
          </p:nvSpPr>
          <p:spPr bwMode="auto">
            <a:xfrm>
              <a:off x="600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205183" y="5209758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sa_family</a:t>
            </a: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407281" y="6519446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4963391" y="2574507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41328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7F8BDEE-F2B0-D9EF-4A6F-7830D3B8207A}"/>
              </a:ext>
            </a:extLst>
          </p:cNvPr>
          <p:cNvSpPr/>
          <p:nvPr/>
        </p:nvSpPr>
        <p:spPr>
          <a:xfrm>
            <a:off x="-3212" y="5255629"/>
            <a:ext cx="9147211" cy="16023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01600"/>
            <a:ext cx="8716962" cy="781050"/>
          </a:xfrm>
        </p:spPr>
        <p:txBody>
          <a:bodyPr/>
          <a:lstStyle/>
          <a:p>
            <a:r>
              <a:rPr lang="en-US" dirty="0"/>
              <a:t>Socket Address Structures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171" y="882650"/>
            <a:ext cx="8307387" cy="1676400"/>
          </a:xfrm>
        </p:spPr>
        <p:txBody>
          <a:bodyPr/>
          <a:lstStyle/>
          <a:p>
            <a:r>
              <a:rPr lang="en-US" dirty="0"/>
              <a:t>Internet-specific socket address:</a:t>
            </a:r>
          </a:p>
          <a:p>
            <a:pPr lvl="1"/>
            <a:r>
              <a:rPr lang="en-US" dirty="0"/>
              <a:t>Must cast (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 pitchFamily="49" charset="0"/>
              </a:rPr>
              <a:t>sockaddr_in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/>
              <a:t>) to (</a:t>
            </a:r>
            <a:r>
              <a:rPr lang="en-US" dirty="0" err="1">
                <a:latin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sockaddr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/>
              <a:t>) for functions that take socket address arguments. </a:t>
            </a:r>
          </a:p>
        </p:txBody>
      </p:sp>
      <p:sp>
        <p:nvSpPr>
          <p:cNvPr id="752648" name="Rectangle 8"/>
          <p:cNvSpPr>
            <a:spLocks noChangeArrowheads="1"/>
          </p:cNvSpPr>
          <p:nvPr/>
        </p:nvSpPr>
        <p:spPr bwMode="auto">
          <a:xfrm>
            <a:off x="411162" y="5594183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49" name="Rectangle 9"/>
          <p:cNvSpPr>
            <a:spLocks noChangeArrowheads="1"/>
          </p:cNvSpPr>
          <p:nvPr/>
        </p:nvSpPr>
        <p:spPr bwMode="auto">
          <a:xfrm>
            <a:off x="944562" y="5594183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0" name="Rectangle 10"/>
          <p:cNvSpPr>
            <a:spLocks noChangeArrowheads="1"/>
          </p:cNvSpPr>
          <p:nvPr/>
        </p:nvSpPr>
        <p:spPr bwMode="auto">
          <a:xfrm>
            <a:off x="1477962" y="5594183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1" name="Rectangle 11"/>
          <p:cNvSpPr>
            <a:spLocks noChangeArrowheads="1"/>
          </p:cNvSpPr>
          <p:nvPr/>
        </p:nvSpPr>
        <p:spPr bwMode="auto">
          <a:xfrm>
            <a:off x="2011362" y="5594183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2" name="Rectangle 12"/>
          <p:cNvSpPr>
            <a:spLocks noChangeArrowheads="1"/>
          </p:cNvSpPr>
          <p:nvPr/>
        </p:nvSpPr>
        <p:spPr bwMode="auto">
          <a:xfrm>
            <a:off x="2544762" y="5594183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3" name="Rectangle 13"/>
          <p:cNvSpPr>
            <a:spLocks noChangeArrowheads="1"/>
          </p:cNvSpPr>
          <p:nvPr/>
        </p:nvSpPr>
        <p:spPr bwMode="auto">
          <a:xfrm>
            <a:off x="3078162" y="5594183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4" name="Rectangle 14"/>
          <p:cNvSpPr>
            <a:spLocks noChangeArrowheads="1"/>
          </p:cNvSpPr>
          <p:nvPr/>
        </p:nvSpPr>
        <p:spPr bwMode="auto">
          <a:xfrm>
            <a:off x="3611562" y="5594183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5" name="Rectangle 15"/>
          <p:cNvSpPr>
            <a:spLocks noChangeArrowheads="1"/>
          </p:cNvSpPr>
          <p:nvPr/>
        </p:nvSpPr>
        <p:spPr bwMode="auto">
          <a:xfrm>
            <a:off x="4144962" y="5594183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6" name="Rectangle 16"/>
          <p:cNvSpPr>
            <a:spLocks noChangeArrowheads="1"/>
          </p:cNvSpPr>
          <p:nvPr/>
        </p:nvSpPr>
        <p:spPr bwMode="auto">
          <a:xfrm>
            <a:off x="4678362" y="5594183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7" name="Rectangle 17"/>
          <p:cNvSpPr>
            <a:spLocks noChangeArrowheads="1"/>
          </p:cNvSpPr>
          <p:nvPr/>
        </p:nvSpPr>
        <p:spPr bwMode="auto">
          <a:xfrm>
            <a:off x="5211762" y="5594183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8" name="Rectangle 18"/>
          <p:cNvSpPr>
            <a:spLocks noChangeArrowheads="1"/>
          </p:cNvSpPr>
          <p:nvPr/>
        </p:nvSpPr>
        <p:spPr bwMode="auto">
          <a:xfrm>
            <a:off x="5745162" y="5594183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9" name="Rectangle 19"/>
          <p:cNvSpPr>
            <a:spLocks noChangeArrowheads="1"/>
          </p:cNvSpPr>
          <p:nvPr/>
        </p:nvSpPr>
        <p:spPr bwMode="auto">
          <a:xfrm>
            <a:off x="6278562" y="5594183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0" name="Rectangle 20"/>
          <p:cNvSpPr>
            <a:spLocks noChangeArrowheads="1"/>
          </p:cNvSpPr>
          <p:nvPr/>
        </p:nvSpPr>
        <p:spPr bwMode="auto">
          <a:xfrm>
            <a:off x="6811962" y="5594183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1" name="Rectangle 21"/>
          <p:cNvSpPr>
            <a:spLocks noChangeArrowheads="1"/>
          </p:cNvSpPr>
          <p:nvPr/>
        </p:nvSpPr>
        <p:spPr bwMode="auto">
          <a:xfrm>
            <a:off x="7345362" y="5594183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2" name="Rectangle 22"/>
          <p:cNvSpPr>
            <a:spLocks noChangeArrowheads="1"/>
          </p:cNvSpPr>
          <p:nvPr/>
        </p:nvSpPr>
        <p:spPr bwMode="auto">
          <a:xfrm>
            <a:off x="7878762" y="5594183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3" name="Rectangle 23"/>
          <p:cNvSpPr>
            <a:spLocks noChangeArrowheads="1"/>
          </p:cNvSpPr>
          <p:nvPr/>
        </p:nvSpPr>
        <p:spPr bwMode="auto">
          <a:xfrm>
            <a:off x="8412162" y="5594183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193674" y="6051383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sa_family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474462" y="6519446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5059362" y="2622382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19543" y="2139911"/>
            <a:ext cx="8803812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 sockaddr_in  { </a:t>
            </a:r>
          </a:p>
          <a:p>
            <a:r>
              <a:rPr lang="en-US" sz="1600" dirty="0">
                <a:latin typeface="Courier New" pitchFamily="49" charset="0"/>
              </a:rPr>
              <a:t>  uint16_t        </a:t>
            </a:r>
            <a:r>
              <a:rPr lang="en-US" sz="1600" dirty="0" err="1">
                <a:latin typeface="Courier New" pitchFamily="49" charset="0"/>
              </a:rPr>
              <a:t>sin_family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Protocol family (always AF_INET) */ </a:t>
            </a:r>
          </a:p>
          <a:p>
            <a:r>
              <a:rPr lang="en-US" sz="1600" dirty="0">
                <a:latin typeface="Courier New" pitchFamily="49" charset="0"/>
              </a:rPr>
              <a:t>  uint16_t        </a:t>
            </a:r>
            <a:r>
              <a:rPr lang="en-US" sz="1600" dirty="0" err="1">
                <a:latin typeface="Courier New" pitchFamily="49" charset="0"/>
              </a:rPr>
              <a:t>sin_port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Port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num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in network byte order */ </a:t>
            </a:r>
          </a:p>
          <a:p>
            <a:r>
              <a:rPr lang="en-US" sz="1600" dirty="0" err="1">
                <a:latin typeface="Courier New" pitchFamily="49" charset="0"/>
              </a:rPr>
              <a:t>  struct in_addr  sin_addr;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IP addr in network byte order */ </a:t>
            </a:r>
          </a:p>
          <a:p>
            <a:r>
              <a:rPr lang="en-US" sz="1600" dirty="0">
                <a:latin typeface="Courier New" pitchFamily="49" charset="0"/>
              </a:rPr>
              <a:t>  unsigned char   </a:t>
            </a:r>
            <a:r>
              <a:rPr lang="en-US" sz="1600" dirty="0" err="1">
                <a:latin typeface="Courier New" pitchFamily="49" charset="0"/>
              </a:rPr>
              <a:t>sin_zero</a:t>
            </a:r>
            <a:r>
              <a:rPr lang="en-US" sz="1600" dirty="0">
                <a:latin typeface="Courier New" pitchFamily="49" charset="0"/>
              </a:rPr>
              <a:t>[8];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Pad to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sizeof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struct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sockaddr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) */ </a:t>
            </a:r>
          </a:p>
          <a:p>
            <a:r>
              <a:rPr lang="en-US" sz="1600" dirty="0" err="1">
                <a:latin typeface="Courier New" pitchFamily="49" charset="0"/>
              </a:rPr>
              <a:t>}; 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436733" y="5257633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sin_port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420219" y="5658325"/>
            <a:ext cx="10486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ourier New" pitchFamily="49" charset="0"/>
              </a:rPr>
              <a:t>AF_INET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3024821" y="5255629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sin_addr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182562" y="6400633"/>
            <a:ext cx="141897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sin_family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BA10897-CF2D-3AC9-A5CF-2C56397FF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2" y="4009134"/>
            <a:ext cx="5971807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sockaddr</a:t>
            </a:r>
            <a:r>
              <a:rPr lang="en-US" sz="1600" dirty="0">
                <a:latin typeface="Courier New" pitchFamily="49" charset="0"/>
              </a:rPr>
              <a:t> { </a:t>
            </a:r>
          </a:p>
          <a:p>
            <a:r>
              <a:rPr lang="en-US" sz="1600" dirty="0">
                <a:latin typeface="Courier New" pitchFamily="49" charset="0"/>
              </a:rPr>
              <a:t>  uint16_t  </a:t>
            </a:r>
            <a:r>
              <a:rPr lang="en-US" sz="1600" dirty="0" err="1">
                <a:latin typeface="Courier New" pitchFamily="49" charset="0"/>
              </a:rPr>
              <a:t>sa_family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Protocol family */ </a:t>
            </a:r>
          </a:p>
          <a:p>
            <a:r>
              <a:rPr lang="en-US" sz="1600" dirty="0">
                <a:latin typeface="Courier New" pitchFamily="49" charset="0"/>
              </a:rPr>
              <a:t>  char      </a:t>
            </a:r>
            <a:r>
              <a:rPr lang="en-US" sz="1600" dirty="0" err="1">
                <a:latin typeface="Courier New" pitchFamily="49" charset="0"/>
              </a:rPr>
              <a:t>sa_data</a:t>
            </a:r>
            <a:r>
              <a:rPr lang="en-US" sz="1600" dirty="0">
                <a:latin typeface="Courier New" pitchFamily="49" charset="0"/>
              </a:rPr>
              <a:t>[14];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Address data.  */ </a:t>
            </a:r>
          </a:p>
          <a:p>
            <a:r>
              <a:rPr lang="en-US" sz="1600" dirty="0">
                <a:latin typeface="Courier New" pitchFamily="49" charset="0"/>
              </a:rPr>
              <a:t>};       </a:t>
            </a:r>
          </a:p>
        </p:txBody>
      </p:sp>
    </p:spTree>
    <p:extLst>
      <p:ext uri="{BB962C8B-B14F-4D97-AF65-F5344CB8AC3E}">
        <p14:creationId xmlns:p14="http://schemas.microsoft.com/office/powerpoint/2010/main" val="356770170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1119-2279-48A2-AE92-9242C188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Programming: </a:t>
            </a:r>
            <a:br>
              <a:rPr lang="en-US" dirty="0"/>
            </a:br>
            <a:r>
              <a:rPr lang="en-US" dirty="0"/>
              <a:t>An Analogy with a Phone call</a:t>
            </a:r>
          </a:p>
        </p:txBody>
      </p:sp>
      <p:pic>
        <p:nvPicPr>
          <p:cNvPr id="1026" name="Picture 2" descr="Hand with a mobile phone | Free Icon">
            <a:extLst>
              <a:ext uri="{FF2B5EF4-FFF2-40B4-BE49-F238E27FC236}">
                <a16:creationId xmlns:a16="http://schemas.microsoft.com/office/drawing/2014/main" id="{7EB70C41-A666-48D0-8B4D-2D56FB029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59" y="2776558"/>
            <a:ext cx="1070248" cy="107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nd with a mobile phone | Free Icon">
            <a:extLst>
              <a:ext uri="{FF2B5EF4-FFF2-40B4-BE49-F238E27FC236}">
                <a16:creationId xmlns:a16="http://schemas.microsoft.com/office/drawing/2014/main" id="{2406BFC2-16F7-4606-B99E-F50B2B27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41929" y="287963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DA05EE-BAEE-4538-8D2C-40BD3687F0FE}"/>
              </a:ext>
            </a:extLst>
          </p:cNvPr>
          <p:cNvSpPr txBox="1"/>
          <p:nvPr/>
        </p:nvSpPr>
        <p:spPr>
          <a:xfrm>
            <a:off x="961209" y="3889692"/>
            <a:ext cx="554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E2395-8F81-4DA6-9165-28EAEFC0957C}"/>
              </a:ext>
            </a:extLst>
          </p:cNvPr>
          <p:cNvSpPr txBox="1"/>
          <p:nvPr/>
        </p:nvSpPr>
        <p:spPr>
          <a:xfrm>
            <a:off x="7590559" y="3889692"/>
            <a:ext cx="554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08321-E290-434C-907C-670B2B6DDD4F}"/>
              </a:ext>
            </a:extLst>
          </p:cNvPr>
          <p:cNvSpPr txBox="1"/>
          <p:nvPr/>
        </p:nvSpPr>
        <p:spPr>
          <a:xfrm>
            <a:off x="2185345" y="3311682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Phone number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3BA6D-1121-40F5-9952-B98400E09EE1}"/>
              </a:ext>
            </a:extLst>
          </p:cNvPr>
          <p:cNvSpPr txBox="1"/>
          <p:nvPr/>
        </p:nvSpPr>
        <p:spPr>
          <a:xfrm>
            <a:off x="5353697" y="3311682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Phone number B</a:t>
            </a:r>
          </a:p>
        </p:txBody>
      </p:sp>
      <p:pic>
        <p:nvPicPr>
          <p:cNvPr id="1032" name="Picture 8" descr="Listening Icons - Download Free Vector Icons | Noun Project">
            <a:extLst>
              <a:ext uri="{FF2B5EF4-FFF2-40B4-BE49-F238E27FC236}">
                <a16:creationId xmlns:a16="http://schemas.microsoft.com/office/drawing/2014/main" id="{EBDFE2AA-75C4-46B1-B8F6-74B400FF0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97913" y="1974388"/>
            <a:ext cx="736476" cy="73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alling, dialing, outgoingcall, phone icon">
            <a:extLst>
              <a:ext uri="{FF2B5EF4-FFF2-40B4-BE49-F238E27FC236}">
                <a16:creationId xmlns:a16="http://schemas.microsoft.com/office/drawing/2014/main" id="{FF038EA6-F530-4C2A-8787-B21AC9A15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15" y="1983917"/>
            <a:ext cx="700089" cy="70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667073B-585D-4357-95DC-211702C411F2}"/>
              </a:ext>
            </a:extLst>
          </p:cNvPr>
          <p:cNvSpPr/>
          <p:nvPr/>
        </p:nvSpPr>
        <p:spPr>
          <a:xfrm>
            <a:off x="1898344" y="2149295"/>
            <a:ext cx="511256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0" name="Picture 16" descr="Dialpad - Apps on Google Play">
            <a:extLst>
              <a:ext uri="{FF2B5EF4-FFF2-40B4-BE49-F238E27FC236}">
                <a16:creationId xmlns:a16="http://schemas.microsoft.com/office/drawing/2014/main" id="{791CAC89-E17A-42B4-8561-A911B81B4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18400" y="1798837"/>
            <a:ext cx="1070248" cy="107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eople connection | Free Icon">
            <a:extLst>
              <a:ext uri="{FF2B5EF4-FFF2-40B4-BE49-F238E27FC236}">
                <a16:creationId xmlns:a16="http://schemas.microsoft.com/office/drawing/2014/main" id="{9D224D68-8FD4-4EC7-A809-89D7FC151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804" y="4066097"/>
            <a:ext cx="1971648" cy="197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1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5" grpId="0"/>
      <p:bldP spid="9" grpId="0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98313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14616" cy="771525"/>
          </a:xfrm>
        </p:spPr>
        <p:txBody>
          <a:bodyPr>
            <a:noAutofit/>
          </a:bodyPr>
          <a:lstStyle/>
          <a:p>
            <a:r>
              <a:rPr lang="en-US" b="0" dirty="0">
                <a:latin typeface="+mn-lt"/>
              </a:rPr>
              <a:t>TCP Socket can be compared to a phone</a:t>
            </a:r>
          </a:p>
          <a:p>
            <a:pPr lvl="1"/>
            <a:r>
              <a:rPr lang="en-US" sz="2400" dirty="0"/>
              <a:t>We need a device to call someone or accept their phone calls, right?</a:t>
            </a:r>
          </a:p>
          <a:p>
            <a:pPr lvl="1"/>
            <a:endParaRPr lang="en-US" sz="2400" b="0" dirty="0">
              <a:latin typeface="+mn-lt"/>
            </a:endParaRPr>
          </a:p>
          <a:p>
            <a:r>
              <a:rPr lang="en-US" b="0" dirty="0">
                <a:latin typeface="+mn-lt"/>
              </a:rPr>
              <a:t>To perform network I/O, the first thing a process must do is, call the socket function to create a specific type of socket by specifying the type of communication protocol desired, protocol family, etc.</a:t>
            </a:r>
            <a:endParaRPr lang="en-US" sz="2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356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771525"/>
          </a:xfrm>
        </p:spPr>
        <p:txBody>
          <a:bodyPr>
            <a:noAutofit/>
          </a:bodyPr>
          <a:lstStyle/>
          <a:p>
            <a:r>
              <a:rPr lang="en-US" dirty="0"/>
              <a:t>Clients and servers use the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 function to create a </a:t>
            </a:r>
            <a:r>
              <a:rPr lang="en-US" i="1" dirty="0"/>
              <a:t>socket descriptor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1" dirty="0">
                <a:latin typeface="+mn-lt"/>
              </a:rPr>
              <a:t>        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20648" y="2218492"/>
            <a:ext cx="5862502" cy="5847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&lt;sys/</a:t>
            </a:r>
            <a:r>
              <a:rPr lang="en-US" sz="1600" dirty="0" err="1">
                <a:latin typeface="Courier New" pitchFamily="49" charset="0"/>
              </a:rPr>
              <a:t>socket.h</a:t>
            </a:r>
            <a:r>
              <a:rPr lang="en-US" sz="1600" dirty="0">
                <a:latin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</a:rPr>
              <a:t>int socket(int domain, int type, int protocol)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8323" y="3124200"/>
            <a:ext cx="5971807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clientfd</a:t>
            </a:r>
            <a:r>
              <a:rPr lang="en-US" sz="1600" dirty="0">
                <a:latin typeface="Courier New" pitchFamily="49" charset="0"/>
              </a:rPr>
              <a:t> = Socket(AF_INET, SOCK_STREAM, 0);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1" y="3886200"/>
            <a:ext cx="281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Indicates that we are using 32-bit IPV4 addresses</a:t>
            </a:r>
          </a:p>
        </p:txBody>
      </p:sp>
      <p:cxnSp>
        <p:nvCxnSpPr>
          <p:cNvPr id="10" name="Straight Arrow Connector 9"/>
          <p:cNvCxnSpPr>
            <a:stCxn id="8" idx="0"/>
            <a:endCxn id="7" idx="2"/>
          </p:cNvCxnSpPr>
          <p:nvPr/>
        </p:nvCxnSpPr>
        <p:spPr bwMode="auto">
          <a:xfrm flipV="1">
            <a:off x="2400301" y="3462754"/>
            <a:ext cx="1213926" cy="42344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724400" y="3886200"/>
            <a:ext cx="2819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Indicates that the socket will be the end point of a connection</a:t>
            </a: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 bwMode="auto">
          <a:xfrm flipH="1" flipV="1">
            <a:off x="5257800" y="3462754"/>
            <a:ext cx="876300" cy="42344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576737-815B-F0EF-B298-08A0F516A435}"/>
              </a:ext>
            </a:extLst>
          </p:cNvPr>
          <p:cNvSpPr txBox="1"/>
          <p:nvPr/>
        </p:nvSpPr>
        <p:spPr>
          <a:xfrm>
            <a:off x="893618" y="5150197"/>
            <a:ext cx="73567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0" i="1" dirty="0">
                <a:latin typeface="+mn-lt"/>
              </a:rPr>
              <a:t>Protocol specific! Best practice is to use </a:t>
            </a:r>
            <a:r>
              <a:rPr lang="en-US" sz="2000" b="1" i="1" dirty="0" err="1">
                <a:latin typeface="+mn-lt"/>
                <a:cs typeface="Courier New"/>
              </a:rPr>
              <a:t>getaddrinfo</a:t>
            </a:r>
            <a:r>
              <a:rPr lang="en-US" sz="2000" b="0" i="1" dirty="0">
                <a:latin typeface="+mn-lt"/>
              </a:rPr>
              <a:t> to generate the parameters automatically, so that code is protocol independent.</a:t>
            </a:r>
          </a:p>
        </p:txBody>
      </p:sp>
    </p:spTree>
    <p:extLst>
      <p:ext uri="{BB962C8B-B14F-4D97-AF65-F5344CB8AC3E}">
        <p14:creationId xmlns:p14="http://schemas.microsoft.com/office/powerpoint/2010/main" val="21106011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77976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E5B7-6541-AD62-5294-8FEA76C4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4A48-4C81-0F8E-0714-19F9CA215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Server: Client request for a web page, server delivers</a:t>
            </a:r>
          </a:p>
          <a:p>
            <a:endParaRPr lang="en-US" dirty="0"/>
          </a:p>
          <a:p>
            <a:r>
              <a:rPr lang="en-US" dirty="0"/>
              <a:t>Mail Server: Email serves can be used for sending and receiving emails.</a:t>
            </a:r>
          </a:p>
          <a:p>
            <a:endParaRPr lang="en-US" dirty="0"/>
          </a:p>
          <a:p>
            <a:r>
              <a:rPr lang="en-US" dirty="0"/>
              <a:t>File Servers: They are the centralized locations for the files. Example: One drive, Google drive.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E1C08-03C0-E476-077E-952D02F2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69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962" y="1197678"/>
            <a:ext cx="8447638" cy="771525"/>
          </a:xfrm>
        </p:spPr>
        <p:txBody>
          <a:bodyPr>
            <a:noAutofit/>
          </a:bodyPr>
          <a:lstStyle/>
          <a:p>
            <a:r>
              <a:rPr lang="en-US" b="0" dirty="0">
                <a:latin typeface="+mn-lt"/>
              </a:rPr>
              <a:t>It is like registering a phone number to the phone (to connect to other phones).</a:t>
            </a:r>
          </a:p>
          <a:p>
            <a:endParaRPr lang="en-US" b="0" dirty="0">
              <a:latin typeface="+mn-lt"/>
            </a:endParaRPr>
          </a:p>
          <a:p>
            <a:r>
              <a:rPr lang="en-US" b="0" dirty="0">
                <a:latin typeface="+mn-lt"/>
              </a:rPr>
              <a:t>Sockets do not have a complete address in the beginning to start transferring the data, so we bind a Socket to a port.</a:t>
            </a:r>
          </a:p>
          <a:p>
            <a:pPr lvl="1"/>
            <a:r>
              <a:rPr lang="en-US" sz="2400" dirty="0">
                <a:latin typeface="+mn-lt"/>
              </a:rPr>
              <a:t>Analogy: Phones do not have a phone number at the beginning to make phone calls, so we register a phone number. </a:t>
            </a:r>
          </a:p>
          <a:p>
            <a:pPr lvl="1"/>
            <a:endParaRPr lang="en-US" sz="2400" b="0" dirty="0">
              <a:latin typeface="+mn-lt"/>
            </a:endParaRPr>
          </a:p>
          <a:p>
            <a:r>
              <a:rPr lang="en-US" b="0" dirty="0">
                <a:latin typeface="+mn-lt"/>
              </a:rPr>
              <a:t>The process of allocating a port number to a socket is called ‘binding’.</a:t>
            </a:r>
          </a:p>
          <a:p>
            <a:endParaRPr lang="en-US" b="0" dirty="0">
              <a:latin typeface="+mn-lt"/>
            </a:endParaRPr>
          </a:p>
          <a:p>
            <a:endParaRPr lang="en-US" b="0" dirty="0">
              <a:latin typeface="+mn-lt"/>
            </a:endParaRPr>
          </a:p>
          <a:p>
            <a:endParaRPr lang="en-US" b="0" dirty="0">
              <a:latin typeface="+mn-lt"/>
            </a:endParaRPr>
          </a:p>
          <a:p>
            <a:endParaRPr lang="en-US" b="0" dirty="0">
              <a:latin typeface="+mn-lt"/>
            </a:endParaRPr>
          </a:p>
          <a:p>
            <a:endParaRPr lang="en-US" b="0" dirty="0">
              <a:latin typeface="+mn-lt"/>
            </a:endParaRPr>
          </a:p>
          <a:p>
            <a:endParaRPr lang="en-US" b="0" dirty="0">
              <a:latin typeface="+mn-lt"/>
            </a:endParaRPr>
          </a:p>
          <a:p>
            <a:pPr marL="0" indent="0">
              <a:buNone/>
            </a:pP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97095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962" y="1197678"/>
            <a:ext cx="7896225" cy="771525"/>
          </a:xfrm>
        </p:spPr>
        <p:txBody>
          <a:bodyPr>
            <a:noAutofit/>
          </a:bodyPr>
          <a:lstStyle/>
          <a:p>
            <a:r>
              <a:rPr lang="en-US" b="0" dirty="0">
                <a:latin typeface="+mn-lt"/>
              </a:rPr>
              <a:t>A server uses  </a:t>
            </a:r>
            <a:r>
              <a:rPr lang="en-US" b="0" dirty="0">
                <a:latin typeface="+mn-lt"/>
                <a:cs typeface="Courier New"/>
              </a:rPr>
              <a:t>bind</a:t>
            </a:r>
            <a:r>
              <a:rPr lang="en-US" b="0" dirty="0">
                <a:latin typeface="+mn-lt"/>
              </a:rPr>
              <a:t> to ask the kernel to associate the server’s socket address with a </a:t>
            </a:r>
            <a:r>
              <a:rPr lang="en-US" dirty="0">
                <a:latin typeface="+mn-lt"/>
              </a:rPr>
              <a:t>socket descriptor</a:t>
            </a:r>
            <a:r>
              <a:rPr lang="en-US" b="0" dirty="0">
                <a:latin typeface="+mn-lt"/>
              </a:rPr>
              <a:t>:</a:t>
            </a:r>
          </a:p>
          <a:p>
            <a:endParaRPr lang="en-US" b="0" dirty="0">
              <a:latin typeface="+mn-lt"/>
            </a:endParaRPr>
          </a:p>
          <a:p>
            <a:endParaRPr lang="en-US" b="0" dirty="0">
              <a:latin typeface="+mn-lt"/>
            </a:endParaRPr>
          </a:p>
          <a:p>
            <a:r>
              <a:rPr lang="en-US" b="0" dirty="0">
                <a:latin typeface="+mn-lt"/>
              </a:rPr>
              <a:t>The process can read bytes that arrive on the connection whose endpoint is </a:t>
            </a:r>
            <a:r>
              <a:rPr lang="en-US" dirty="0" err="1">
                <a:latin typeface="+mn-lt"/>
                <a:cs typeface="Courier New"/>
              </a:rPr>
              <a:t>addr</a:t>
            </a:r>
            <a:r>
              <a:rPr lang="en-US" b="0" dirty="0">
                <a:latin typeface="+mn-lt"/>
                <a:cs typeface="Courier New"/>
              </a:rPr>
              <a:t> </a:t>
            </a:r>
            <a:r>
              <a:rPr lang="en-US" b="0" dirty="0">
                <a:latin typeface="+mn-lt"/>
              </a:rPr>
              <a:t>by reading from descriptor </a:t>
            </a:r>
            <a:r>
              <a:rPr lang="en-US" dirty="0" err="1">
                <a:latin typeface="+mn-lt"/>
                <a:cs typeface="Courier New"/>
              </a:rPr>
              <a:t>sockfd</a:t>
            </a:r>
            <a:r>
              <a:rPr lang="en-US" b="0" dirty="0">
                <a:latin typeface="+mn-lt"/>
              </a:rPr>
              <a:t>.</a:t>
            </a:r>
          </a:p>
          <a:p>
            <a:r>
              <a:rPr lang="en-US" b="0" dirty="0">
                <a:latin typeface="+mn-lt"/>
              </a:rPr>
              <a:t>Similarly, writes to </a:t>
            </a:r>
            <a:r>
              <a:rPr lang="en-US" dirty="0" err="1">
                <a:latin typeface="+mn-lt"/>
                <a:cs typeface="Courier New"/>
              </a:rPr>
              <a:t>sockfd</a:t>
            </a:r>
            <a:r>
              <a:rPr lang="en-US" b="0" dirty="0">
                <a:latin typeface="+mn-lt"/>
              </a:rPr>
              <a:t> are transferred along connection whose endpoint is </a:t>
            </a:r>
            <a:r>
              <a:rPr lang="en-US" dirty="0" err="1">
                <a:latin typeface="+mn-lt"/>
                <a:cs typeface="Courier New"/>
              </a:rPr>
              <a:t>addr</a:t>
            </a:r>
            <a:r>
              <a:rPr lang="en-US" b="0" dirty="0">
                <a:latin typeface="+mn-lt"/>
                <a:cs typeface="Courier New"/>
              </a:rPr>
              <a:t>.</a:t>
            </a:r>
          </a:p>
          <a:p>
            <a:endParaRPr lang="en-US" b="0" dirty="0">
              <a:latin typeface="+mn-lt"/>
            </a:endParaRPr>
          </a:p>
          <a:p>
            <a:pPr marL="0" indent="0">
              <a:buNone/>
            </a:pPr>
            <a:r>
              <a:rPr lang="en-US" b="0" i="1" dirty="0">
                <a:solidFill>
                  <a:srgbClr val="FF0000"/>
                </a:solidFill>
                <a:latin typeface="+mn-lt"/>
                <a:cs typeface="Courier New"/>
              </a:rPr>
              <a:t>Best practice is to use </a:t>
            </a:r>
            <a:r>
              <a:rPr lang="en-US" i="1" dirty="0" err="1">
                <a:solidFill>
                  <a:srgbClr val="FF0000"/>
                </a:solidFill>
                <a:latin typeface="+mn-lt"/>
                <a:cs typeface="Courier New"/>
              </a:rPr>
              <a:t>getaddrinfo</a:t>
            </a:r>
            <a:r>
              <a:rPr lang="en-US" b="0" i="1" dirty="0">
                <a:solidFill>
                  <a:srgbClr val="FF0000"/>
                </a:solidFill>
                <a:latin typeface="+mn-lt"/>
                <a:cs typeface="Courier New"/>
              </a:rPr>
              <a:t> to supply the arguments </a:t>
            </a:r>
            <a:r>
              <a:rPr lang="en-US" b="0" i="1" dirty="0" err="1">
                <a:solidFill>
                  <a:srgbClr val="FF0000"/>
                </a:solidFill>
                <a:latin typeface="+mn-lt"/>
                <a:cs typeface="Courier New"/>
              </a:rPr>
              <a:t>addr</a:t>
            </a:r>
            <a:r>
              <a:rPr lang="en-US" b="0" i="1" dirty="0">
                <a:solidFill>
                  <a:srgbClr val="FF0000"/>
                </a:solidFill>
                <a:latin typeface="+mn-lt"/>
                <a:cs typeface="Courier New"/>
              </a:rPr>
              <a:t> and </a:t>
            </a:r>
            <a:r>
              <a:rPr lang="en-US" b="0" i="1" dirty="0" err="1">
                <a:solidFill>
                  <a:srgbClr val="FF0000"/>
                </a:solidFill>
                <a:latin typeface="+mn-lt"/>
                <a:cs typeface="Courier New"/>
              </a:rPr>
              <a:t>addrlen</a:t>
            </a:r>
            <a:r>
              <a:rPr lang="en-US" b="0" i="1" dirty="0">
                <a:solidFill>
                  <a:srgbClr val="FF0000"/>
                </a:solidFill>
                <a:latin typeface="+mn-lt"/>
                <a:cs typeface="Courier New"/>
              </a:rPr>
              <a:t>. </a:t>
            </a:r>
          </a:p>
          <a:p>
            <a:pPr lvl="1"/>
            <a:endParaRPr lang="en-US" sz="2400" dirty="0">
              <a:latin typeface="+mn-lt"/>
              <a:cs typeface="Courier New"/>
            </a:endParaRPr>
          </a:p>
          <a:p>
            <a:endParaRPr lang="en-US" b="0" dirty="0">
              <a:latin typeface="+mn-lt"/>
            </a:endParaRPr>
          </a:p>
          <a:p>
            <a:endParaRPr lang="en-US" b="0" dirty="0">
              <a:latin typeface="+mn-lt"/>
            </a:endParaRPr>
          </a:p>
          <a:p>
            <a:endParaRPr lang="en-US" b="0" dirty="0">
              <a:latin typeface="+mn-lt"/>
            </a:endParaRPr>
          </a:p>
          <a:p>
            <a:endParaRPr lang="en-US" b="0" dirty="0">
              <a:latin typeface="+mn-lt"/>
            </a:endParaRPr>
          </a:p>
          <a:p>
            <a:endParaRPr lang="en-US" b="0" dirty="0">
              <a:latin typeface="+mn-lt"/>
            </a:endParaRPr>
          </a:p>
          <a:p>
            <a:endParaRPr lang="en-US" b="0" dirty="0">
              <a:latin typeface="+mn-lt"/>
            </a:endParaRPr>
          </a:p>
          <a:p>
            <a:endParaRPr lang="en-US" b="0" dirty="0">
              <a:latin typeface="+mn-lt"/>
            </a:endParaRPr>
          </a:p>
          <a:p>
            <a:pPr marL="0" indent="0">
              <a:buNone/>
            </a:pPr>
            <a:endParaRPr lang="en-US" b="0" dirty="0">
              <a:latin typeface="+mn-lt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47800" y="2130584"/>
            <a:ext cx="6356227" cy="5847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&lt;sys/</a:t>
            </a:r>
            <a:r>
              <a:rPr lang="en-US" sz="1600" dirty="0" err="1">
                <a:latin typeface="Courier New" pitchFamily="49" charset="0"/>
              </a:rPr>
              <a:t>socket.h</a:t>
            </a:r>
            <a:r>
              <a:rPr lang="en-US" sz="1600" dirty="0">
                <a:latin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</a:rPr>
              <a:t>int bind(int </a:t>
            </a:r>
            <a:r>
              <a:rPr lang="en-US" sz="1600" dirty="0" err="1">
                <a:latin typeface="Courier New" pitchFamily="49" charset="0"/>
              </a:rPr>
              <a:t>sockfd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socklen_t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992854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receive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send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receive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send</a:t>
              </a: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receive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19135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listen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957" y="1252537"/>
            <a:ext cx="7896225" cy="5267325"/>
          </a:xfrm>
        </p:spPr>
        <p:txBody>
          <a:bodyPr/>
          <a:lstStyle/>
          <a:p>
            <a:r>
              <a:rPr lang="en-US" b="0" dirty="0">
                <a:latin typeface="+mn-lt"/>
              </a:rPr>
              <a:t>Clients are active entities that initiate connection requests.</a:t>
            </a:r>
          </a:p>
          <a:p>
            <a:endParaRPr lang="en-US" b="0" dirty="0">
              <a:latin typeface="+mn-lt"/>
            </a:endParaRPr>
          </a:p>
          <a:p>
            <a:r>
              <a:rPr lang="en-US" b="0" dirty="0">
                <a:latin typeface="+mn-lt"/>
              </a:rPr>
              <a:t>Servers are passive entities that wait for connection requests from clients.</a:t>
            </a:r>
          </a:p>
          <a:p>
            <a:endParaRPr lang="en-US" b="0" dirty="0">
              <a:latin typeface="+mn-lt"/>
            </a:endParaRPr>
          </a:p>
          <a:p>
            <a:r>
              <a:rPr lang="en-US" b="0" dirty="0">
                <a:latin typeface="+mn-lt"/>
              </a:rPr>
              <a:t>By default,  the kernel assumes that a descriptor created by the socket function corresponds to an </a:t>
            </a:r>
            <a:r>
              <a:rPr lang="en-US" b="0" i="1" dirty="0">
                <a:solidFill>
                  <a:srgbClr val="FF0000"/>
                </a:solidFill>
                <a:latin typeface="+mn-lt"/>
              </a:rPr>
              <a:t>active</a:t>
            </a:r>
            <a:r>
              <a:rPr lang="en-US" b="0" dirty="0">
                <a:latin typeface="+mn-lt"/>
              </a:rPr>
              <a:t> socket that will be live on the client end of a connection.  </a:t>
            </a:r>
          </a:p>
          <a:p>
            <a:endParaRPr lang="en-US" b="0" dirty="0">
              <a:latin typeface="+mn-lt"/>
            </a:endParaRPr>
          </a:p>
          <a:p>
            <a:r>
              <a:rPr lang="en-US" b="0" dirty="0">
                <a:latin typeface="+mn-lt"/>
              </a:rPr>
              <a:t>A server calls the listen function to tell the kernel that a descriptor will be used by a server rather than a client:</a:t>
            </a:r>
          </a:p>
          <a:p>
            <a:endParaRPr lang="en-US" b="0" dirty="0">
              <a:latin typeface="+mn-lt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171384" y="5804079"/>
            <a:ext cx="4617370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listen(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sockfd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backlog);</a:t>
            </a:r>
          </a:p>
        </p:txBody>
      </p:sp>
    </p:spTree>
    <p:extLst>
      <p:ext uri="{BB962C8B-B14F-4D97-AF65-F5344CB8AC3E}">
        <p14:creationId xmlns:p14="http://schemas.microsoft.com/office/powerpoint/2010/main" val="131131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listen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957" y="1252537"/>
            <a:ext cx="7896225" cy="5267325"/>
          </a:xfrm>
        </p:spPr>
        <p:txBody>
          <a:bodyPr/>
          <a:lstStyle/>
          <a:p>
            <a:endParaRPr lang="en-US" b="0" dirty="0">
              <a:latin typeface="+mn-lt"/>
            </a:endParaRPr>
          </a:p>
          <a:p>
            <a:pPr marL="0" indent="0">
              <a:buNone/>
            </a:pPr>
            <a:endParaRPr lang="en-US" b="0" dirty="0">
              <a:latin typeface="+mn-lt"/>
            </a:endParaRPr>
          </a:p>
          <a:p>
            <a:r>
              <a:rPr lang="en-US" b="0" dirty="0">
                <a:latin typeface="+mn-lt"/>
              </a:rPr>
              <a:t>The listen function converts </a:t>
            </a:r>
            <a:r>
              <a:rPr lang="en-US" b="0" dirty="0" err="1">
                <a:latin typeface="+mn-lt"/>
                <a:cs typeface="Courier New"/>
              </a:rPr>
              <a:t>sockfd</a:t>
            </a:r>
            <a:r>
              <a:rPr lang="en-US" b="0" dirty="0">
                <a:latin typeface="+mn-lt"/>
              </a:rPr>
              <a:t> from an active socket to a </a:t>
            </a:r>
            <a:r>
              <a:rPr lang="en-US" b="0" i="1" dirty="0">
                <a:solidFill>
                  <a:srgbClr val="FF0000"/>
                </a:solidFill>
                <a:latin typeface="+mn-lt"/>
              </a:rPr>
              <a:t>listening socket</a:t>
            </a:r>
            <a:r>
              <a:rPr lang="en-US" b="0" dirty="0">
                <a:latin typeface="+mn-lt"/>
              </a:rPr>
              <a:t> that can accept connection requests from clients. </a:t>
            </a:r>
          </a:p>
          <a:p>
            <a:pPr lvl="1"/>
            <a:endParaRPr lang="en-US" dirty="0">
              <a:cs typeface="Courier New"/>
            </a:endParaRPr>
          </a:p>
          <a:p>
            <a:r>
              <a:rPr lang="en-US" b="0" dirty="0">
                <a:latin typeface="+mn-lt"/>
                <a:cs typeface="Courier New"/>
              </a:rPr>
              <a:t>The backlog is a hint about the number of outstanding connection requests that the kernel should queue up before starting to refuse requests. </a:t>
            </a:r>
          </a:p>
          <a:p>
            <a:endParaRPr lang="en-US" b="0" dirty="0">
              <a:latin typeface="+mn-lt"/>
              <a:cs typeface="Courier New"/>
            </a:endParaRPr>
          </a:p>
          <a:p>
            <a:r>
              <a:rPr lang="en-US" b="0" dirty="0">
                <a:latin typeface="+mn-lt"/>
                <a:cs typeface="Courier New"/>
              </a:rPr>
              <a:t>We will typically set it to a large value, such as 1024.</a:t>
            </a:r>
            <a:endParaRPr lang="en-US" b="0" dirty="0">
              <a:latin typeface="+mn-lt"/>
            </a:endParaRPr>
          </a:p>
          <a:p>
            <a:endParaRPr lang="en-US" b="0" dirty="0">
              <a:latin typeface="+mn-lt"/>
            </a:endParaRPr>
          </a:p>
          <a:p>
            <a:endParaRPr lang="en-US" b="0" dirty="0">
              <a:latin typeface="+mn-lt"/>
            </a:endParaRPr>
          </a:p>
          <a:p>
            <a:endParaRPr lang="en-US" b="0" dirty="0">
              <a:latin typeface="+mn-lt"/>
            </a:endParaRPr>
          </a:p>
          <a:p>
            <a:endParaRPr lang="en-US" b="0" dirty="0">
              <a:latin typeface="+mn-lt"/>
            </a:endParaRPr>
          </a:p>
          <a:p>
            <a:endParaRPr lang="en-US" b="0" dirty="0">
              <a:latin typeface="+mn-lt"/>
            </a:endParaRPr>
          </a:p>
          <a:p>
            <a:endParaRPr lang="en-US" b="0" dirty="0">
              <a:latin typeface="+mn-lt"/>
            </a:endParaRPr>
          </a:p>
          <a:p>
            <a:pPr marL="0" indent="0">
              <a:buNone/>
            </a:pPr>
            <a:endParaRPr lang="en-US" b="0" dirty="0">
              <a:latin typeface="+mn-lt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379202" y="1450288"/>
            <a:ext cx="4617370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listen(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sockfd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backlog);</a:t>
            </a:r>
          </a:p>
        </p:txBody>
      </p:sp>
    </p:spTree>
    <p:extLst>
      <p:ext uri="{BB962C8B-B14F-4D97-AF65-F5344CB8AC3E}">
        <p14:creationId xmlns:p14="http://schemas.microsoft.com/office/powerpoint/2010/main" val="3553883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receive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send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receive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send</a:t>
              </a: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receive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20973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accept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3" y="1133891"/>
            <a:ext cx="8747125" cy="5267325"/>
          </a:xfrm>
        </p:spPr>
        <p:txBody>
          <a:bodyPr/>
          <a:lstStyle/>
          <a:p>
            <a:r>
              <a:rPr lang="en-US" b="0" dirty="0">
                <a:latin typeface="+mn-lt"/>
              </a:rPr>
              <a:t>Accept a connection request</a:t>
            </a:r>
          </a:p>
          <a:p>
            <a:pPr lvl="1"/>
            <a:r>
              <a:rPr lang="en-US" sz="2400" dirty="0"/>
              <a:t>Transition of the connection request from listen() method to an actual Socket </a:t>
            </a:r>
            <a:endParaRPr lang="en-US" sz="2400" b="0" dirty="0">
              <a:latin typeface="+mn-lt"/>
            </a:endParaRPr>
          </a:p>
          <a:p>
            <a:r>
              <a:rPr lang="en-US" b="0" dirty="0">
                <a:latin typeface="+mn-lt"/>
              </a:rPr>
              <a:t>Servers wait for connection requests from clients by calling </a:t>
            </a:r>
            <a:r>
              <a:rPr lang="en-US" b="0" dirty="0">
                <a:latin typeface="Courier New"/>
                <a:cs typeface="Courier New"/>
              </a:rPr>
              <a:t>accept </a:t>
            </a:r>
            <a:r>
              <a:rPr lang="en-US" b="0" dirty="0">
                <a:latin typeface="+mn-lt"/>
                <a:cs typeface="Courier New"/>
              </a:rPr>
              <a:t>function</a:t>
            </a:r>
            <a:r>
              <a:rPr lang="en-US" b="0" dirty="0"/>
              <a:t>:</a:t>
            </a:r>
          </a:p>
          <a:p>
            <a:pPr marL="0" indent="0">
              <a:buNone/>
            </a:pPr>
            <a:endParaRPr lang="en-US" b="0" dirty="0">
              <a:latin typeface="+mn-lt"/>
            </a:endParaRPr>
          </a:p>
          <a:p>
            <a:endParaRPr lang="en-US" b="0" dirty="0">
              <a:latin typeface="+mn-lt"/>
            </a:endParaRPr>
          </a:p>
          <a:p>
            <a:r>
              <a:rPr lang="en-US" b="0" dirty="0">
                <a:latin typeface="+mn-lt"/>
              </a:rPr>
              <a:t>The accept function waits for connection request to arrive on the connection bound to listening descriptor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listenfd</a:t>
            </a:r>
            <a:r>
              <a:rPr lang="en-US" b="0" dirty="0">
                <a:latin typeface="+mn-lt"/>
              </a:rPr>
              <a:t>, then fills in client’s socket address in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0" dirty="0">
                <a:latin typeface="+mn-lt"/>
              </a:rPr>
              <a:t> and size of the socket address in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b="0" dirty="0">
                <a:latin typeface="+mn-lt"/>
              </a:rPr>
              <a:t>. </a:t>
            </a:r>
          </a:p>
          <a:p>
            <a:r>
              <a:rPr lang="en-US" b="0" dirty="0">
                <a:latin typeface="+mn-lt"/>
              </a:rPr>
              <a:t>Finally, it returns a </a:t>
            </a:r>
            <a:r>
              <a:rPr lang="en-US" b="0" i="1" dirty="0">
                <a:solidFill>
                  <a:srgbClr val="FF0000"/>
                </a:solidFill>
                <a:latin typeface="+mn-lt"/>
              </a:rPr>
              <a:t>connected descriptor </a:t>
            </a:r>
            <a:r>
              <a:rPr lang="en-US" b="0" dirty="0">
                <a:latin typeface="+mn-lt"/>
              </a:rPr>
              <a:t>that can be used to communicate with the client via Unix I/O routines. </a:t>
            </a:r>
            <a:endParaRPr lang="en-US" b="0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endParaRPr lang="en-US" b="0" dirty="0">
              <a:latin typeface="+mn-lt"/>
            </a:endParaRPr>
          </a:p>
          <a:p>
            <a:endParaRPr lang="en-US" b="0" dirty="0">
              <a:latin typeface="+mn-lt"/>
            </a:endParaRPr>
          </a:p>
          <a:p>
            <a:endParaRPr lang="en-US" b="0" dirty="0">
              <a:latin typeface="+mn-lt"/>
            </a:endParaRPr>
          </a:p>
          <a:p>
            <a:endParaRPr lang="en-US" b="0" dirty="0">
              <a:latin typeface="+mn-lt"/>
            </a:endParaRPr>
          </a:p>
          <a:p>
            <a:endParaRPr lang="en-US" b="0" dirty="0">
              <a:latin typeface="+mn-lt"/>
            </a:endParaRPr>
          </a:p>
          <a:p>
            <a:endParaRPr lang="en-US" b="0" dirty="0">
              <a:latin typeface="+mn-lt"/>
            </a:endParaRPr>
          </a:p>
          <a:p>
            <a:endParaRPr lang="en-US" b="0" dirty="0">
              <a:latin typeface="+mn-lt"/>
            </a:endParaRPr>
          </a:p>
          <a:p>
            <a:pPr marL="0" indent="0">
              <a:buNone/>
            </a:pPr>
            <a:endParaRPr lang="en-US" b="0" dirty="0">
              <a:latin typeface="+mn-lt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661400" y="3354847"/>
            <a:ext cx="6218069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accept(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listenfd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275871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latin typeface="+mn-ea"/>
                <a:ea typeface="+mn-ea"/>
              </a:rPr>
              <a:t>Make the logical steps from the 4 previous parts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428736"/>
            <a:ext cx="8363273" cy="4728224"/>
          </a:xfrm>
        </p:spPr>
        <p:txBody>
          <a:bodyPr>
            <a:normAutofit/>
          </a:bodyPr>
          <a:lstStyle/>
          <a:p>
            <a:pPr>
              <a:lnSpc>
                <a:spcPts val="2900"/>
              </a:lnSpc>
            </a:pPr>
            <a:r>
              <a:rPr lang="en-US" altLang="ko-KR" sz="2200" dirty="0"/>
              <a:t>Sequence</a:t>
            </a:r>
          </a:p>
          <a:p>
            <a:pPr lvl="1">
              <a:lnSpc>
                <a:spcPts val="2900"/>
              </a:lnSpc>
            </a:pPr>
            <a:r>
              <a:rPr lang="en-US" altLang="ko-KR" sz="1700" dirty="0">
                <a:solidFill>
                  <a:schemeClr val="tx1"/>
                </a:solidFill>
              </a:rPr>
              <a:t>Step 1.  </a:t>
            </a:r>
            <a:r>
              <a:rPr lang="ko-KR" altLang="en-US" sz="1700" dirty="0">
                <a:solidFill>
                  <a:schemeClr val="tx1"/>
                </a:solidFill>
              </a:rPr>
              <a:t>Creating the socket</a:t>
            </a:r>
            <a:r>
              <a:rPr lang="ko-KR" altLang="en-US" sz="1700" dirty="0"/>
              <a:t> </a:t>
            </a:r>
            <a:r>
              <a:rPr lang="en-US" altLang="ko-KR" sz="1700" dirty="0"/>
              <a:t>(socket</a:t>
            </a:r>
            <a:r>
              <a:rPr lang="ko-KR" altLang="en-US" sz="1700" dirty="0"/>
              <a:t> </a:t>
            </a:r>
            <a:r>
              <a:rPr lang="en-US" altLang="ko-KR" sz="1700" dirty="0"/>
              <a:t>function</a:t>
            </a:r>
            <a:r>
              <a:rPr lang="ko-KR" altLang="en-US" sz="1700" dirty="0"/>
              <a:t> </a:t>
            </a:r>
            <a:r>
              <a:rPr lang="en-US" altLang="ko-KR" sz="1700" dirty="0"/>
              <a:t>call)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r>
              <a:rPr lang="en-US" altLang="ko-KR" sz="1700" dirty="0">
                <a:solidFill>
                  <a:schemeClr val="tx1"/>
                </a:solidFill>
              </a:rPr>
              <a:t>Step 2.  Bind the socket to a port (bind function call)</a:t>
            </a:r>
          </a:p>
          <a:p>
            <a:pPr lvl="1">
              <a:lnSpc>
                <a:spcPts val="2900"/>
              </a:lnSpc>
            </a:pPr>
            <a:r>
              <a:rPr lang="en-US" altLang="ko-KR" sz="1700" dirty="0">
                <a:solidFill>
                  <a:schemeClr val="tx1"/>
                </a:solidFill>
              </a:rPr>
              <a:t>Step 3.  Liste</a:t>
            </a:r>
            <a:r>
              <a:rPr lang="en-US" altLang="ko-KR" sz="1700" dirty="0"/>
              <a:t>n for </a:t>
            </a:r>
            <a:r>
              <a:rPr lang="en-US" altLang="ko-KR" sz="1700" dirty="0">
                <a:solidFill>
                  <a:schemeClr val="tx1"/>
                </a:solidFill>
              </a:rPr>
              <a:t>incoming connection requests &amp; identify ones (listen function call)</a:t>
            </a:r>
          </a:p>
          <a:p>
            <a:pPr lvl="1">
              <a:lnSpc>
                <a:spcPts val="2900"/>
              </a:lnSpc>
            </a:pPr>
            <a:r>
              <a:rPr lang="en-US" altLang="ko-KR" sz="1700" dirty="0">
                <a:solidFill>
                  <a:schemeClr val="tx1"/>
                </a:solidFill>
              </a:rPr>
              <a:t>Step 4.  Accept the identified connection request and open the socket (accept function call)</a:t>
            </a:r>
          </a:p>
          <a:p>
            <a:pPr lvl="1">
              <a:lnSpc>
                <a:spcPts val="2900"/>
              </a:lnSpc>
            </a:pPr>
            <a:endParaRPr lang="en-US" altLang="ko-KR" sz="1800" dirty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receive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send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receive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send</a:t>
              </a: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receive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892418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02303"/>
            <a:ext cx="8747125" cy="5890779"/>
          </a:xfrm>
        </p:spPr>
        <p:txBody>
          <a:bodyPr>
            <a:noAutofit/>
          </a:bodyPr>
          <a:lstStyle/>
          <a:p>
            <a:r>
              <a:rPr lang="en-US" b="0" dirty="0">
                <a:latin typeface="+mn-lt"/>
              </a:rPr>
              <a:t>A client establishes a connection with a server by calling connect:</a:t>
            </a:r>
          </a:p>
          <a:p>
            <a:endParaRPr lang="en-US" b="0" dirty="0">
              <a:latin typeface="+mn-lt"/>
            </a:endParaRPr>
          </a:p>
          <a:p>
            <a:endParaRPr lang="en-US" b="0" dirty="0">
              <a:latin typeface="+mn-lt"/>
            </a:endParaRPr>
          </a:p>
          <a:p>
            <a:r>
              <a:rPr lang="en-US" b="0" dirty="0">
                <a:latin typeface="+mn-lt"/>
              </a:rPr>
              <a:t>Attempts to establish a connection with server at socket address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cs typeface="Courier New"/>
              </a:rPr>
              <a:t>If successful, then </a:t>
            </a:r>
            <a:r>
              <a:rPr lang="en-US" sz="2400" dirty="0" err="1">
                <a:cs typeface="Courier New"/>
              </a:rPr>
              <a:t>clientfd</a:t>
            </a:r>
            <a:r>
              <a:rPr lang="en-US" sz="2400" dirty="0">
                <a:cs typeface="Courier New"/>
              </a:rPr>
              <a:t> is now ready for reading and writing. </a:t>
            </a:r>
          </a:p>
          <a:p>
            <a:pPr lvl="1"/>
            <a:r>
              <a:rPr lang="en-US" sz="2400" dirty="0">
                <a:cs typeface="Courier New"/>
              </a:rPr>
              <a:t>Resulting connection is  characterized by socket pair</a:t>
            </a:r>
          </a:p>
          <a:p>
            <a:pPr lvl="1"/>
            <a:endParaRPr lang="en-US" sz="2400" dirty="0">
              <a:cs typeface="Courier New"/>
            </a:endParaRP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2"/>
            <a:r>
              <a:rPr lang="en-US" dirty="0">
                <a:cs typeface="Courier New"/>
              </a:rPr>
              <a:t>x is client address</a:t>
            </a:r>
          </a:p>
          <a:p>
            <a:pPr lvl="2"/>
            <a:r>
              <a:rPr lang="en-US" dirty="0">
                <a:cs typeface="Courier New"/>
              </a:rPr>
              <a:t>y is ephemeral port that uniquely identifies client process on client host</a:t>
            </a:r>
          </a:p>
          <a:p>
            <a:pPr lvl="2"/>
            <a:endParaRPr lang="en-US" sz="2400" dirty="0">
              <a:cs typeface="Courier New"/>
            </a:endParaRPr>
          </a:p>
          <a:p>
            <a:endParaRPr lang="en-US" b="0" dirty="0">
              <a:latin typeface="+mn-lt"/>
            </a:endParaRPr>
          </a:p>
          <a:p>
            <a:endParaRPr lang="en-US" b="0" dirty="0">
              <a:latin typeface="+mn-lt"/>
            </a:endParaRPr>
          </a:p>
          <a:p>
            <a:endParaRPr lang="en-US" b="0" dirty="0">
              <a:latin typeface="+mn-lt"/>
            </a:endParaRPr>
          </a:p>
          <a:p>
            <a:endParaRPr lang="en-US" b="0" dirty="0">
              <a:latin typeface="+mn-lt"/>
            </a:endParaRPr>
          </a:p>
          <a:p>
            <a:endParaRPr lang="en-US" b="0" dirty="0">
              <a:latin typeface="+mn-lt"/>
            </a:endParaRPr>
          </a:p>
          <a:p>
            <a:pPr marL="0" indent="0">
              <a:buNone/>
            </a:pPr>
            <a:endParaRPr lang="en-US" b="0" dirty="0">
              <a:latin typeface="+mn-lt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93574" y="1798082"/>
            <a:ext cx="6956852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connect(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clientfd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socklen_t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BB81A-EDCD-37BA-1EE4-F55A4A867127}"/>
              </a:ext>
            </a:extLst>
          </p:cNvPr>
          <p:cNvSpPr txBox="1"/>
          <p:nvPr/>
        </p:nvSpPr>
        <p:spPr>
          <a:xfrm>
            <a:off x="510164" y="5713951"/>
            <a:ext cx="85205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0" i="1" dirty="0">
                <a:solidFill>
                  <a:srgbClr val="FF0000"/>
                </a:solidFill>
                <a:latin typeface="+mn-lt"/>
                <a:cs typeface="Courier New"/>
              </a:rPr>
              <a:t>Best practice is to use </a:t>
            </a:r>
            <a:r>
              <a:rPr lang="en-US" sz="2000" b="1" i="1" dirty="0" err="1">
                <a:solidFill>
                  <a:srgbClr val="FF0000"/>
                </a:solidFill>
                <a:latin typeface="+mn-lt"/>
                <a:cs typeface="Courier New"/>
              </a:rPr>
              <a:t>getaddrinfo</a:t>
            </a:r>
            <a:r>
              <a:rPr lang="en-US" sz="2000" b="0" i="1" dirty="0">
                <a:solidFill>
                  <a:srgbClr val="FF0000"/>
                </a:solidFill>
                <a:latin typeface="+mn-lt"/>
                <a:cs typeface="Courier New"/>
              </a:rPr>
              <a:t> to supply the arguments </a:t>
            </a:r>
            <a:r>
              <a:rPr lang="en-US" sz="2000" b="0" i="1" dirty="0" err="1">
                <a:solidFill>
                  <a:srgbClr val="FF0000"/>
                </a:solidFill>
                <a:latin typeface="+mn-lt"/>
                <a:cs typeface="Courier New"/>
              </a:rPr>
              <a:t>addr</a:t>
            </a:r>
            <a:r>
              <a:rPr lang="en-US" sz="2000" b="0" i="1" dirty="0">
                <a:solidFill>
                  <a:srgbClr val="FF0000"/>
                </a:solidFill>
                <a:latin typeface="+mn-lt"/>
                <a:cs typeface="Courier New"/>
              </a:rPr>
              <a:t> and </a:t>
            </a:r>
            <a:r>
              <a:rPr lang="en-US" sz="2000" b="0" i="1" dirty="0" err="1">
                <a:solidFill>
                  <a:srgbClr val="FF0000"/>
                </a:solidFill>
                <a:latin typeface="+mn-lt"/>
                <a:cs typeface="Courier New"/>
              </a:rPr>
              <a:t>addrlen</a:t>
            </a:r>
            <a:r>
              <a:rPr lang="en-US" sz="2000" b="0" i="1" dirty="0">
                <a:solidFill>
                  <a:srgbClr val="FF0000"/>
                </a:solidFill>
                <a:latin typeface="+mn-lt"/>
                <a:cs typeface="Courier New"/>
              </a:rPr>
              <a:t>. </a:t>
            </a:r>
            <a:endParaRPr lang="en-US" sz="2000" b="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A90BC6-5061-565D-1F46-27ADF395B157}"/>
              </a:ext>
            </a:extLst>
          </p:cNvPr>
          <p:cNvSpPr txBox="1"/>
          <p:nvPr/>
        </p:nvSpPr>
        <p:spPr>
          <a:xfrm>
            <a:off x="1475509" y="4210116"/>
            <a:ext cx="61929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addr.sin_addr:addr.sin_port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362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9" name="Rectangle 19"/>
          <p:cNvSpPr>
            <a:spLocks noChangeArrowheads="1"/>
          </p:cNvSpPr>
          <p:nvPr/>
        </p:nvSpPr>
        <p:spPr bwMode="auto">
          <a:xfrm>
            <a:off x="1066800" y="921327"/>
            <a:ext cx="2971800" cy="2438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2" name="AutoShape 2"/>
          <p:cNvSpPr>
            <a:spLocks noChangeArrowheads="1"/>
          </p:cNvSpPr>
          <p:nvPr/>
        </p:nvSpPr>
        <p:spPr bwMode="auto">
          <a:xfrm flipV="1">
            <a:off x="5778500" y="4020127"/>
            <a:ext cx="495300" cy="7112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12" name="Rectangle 52"/>
          <p:cNvSpPr>
            <a:spLocks noGrp="1" noChangeArrowheads="1"/>
          </p:cNvSpPr>
          <p:nvPr>
            <p:ph type="title"/>
          </p:nvPr>
        </p:nvSpPr>
        <p:spPr>
          <a:xfrm>
            <a:off x="213519" y="-25400"/>
            <a:ext cx="8716962" cy="781050"/>
          </a:xfrm>
        </p:spPr>
        <p:txBody>
          <a:bodyPr/>
          <a:lstStyle/>
          <a:p>
            <a:r>
              <a:rPr lang="en-US" dirty="0"/>
              <a:t>Hardware Organization of a Network Host</a:t>
            </a:r>
          </a:p>
        </p:txBody>
      </p:sp>
      <p:sp>
        <p:nvSpPr>
          <p:cNvPr id="706564" name="Rectangle 4"/>
          <p:cNvSpPr>
            <a:spLocks noChangeArrowheads="1"/>
          </p:cNvSpPr>
          <p:nvPr/>
        </p:nvSpPr>
        <p:spPr bwMode="auto">
          <a:xfrm>
            <a:off x="7015163" y="2445327"/>
            <a:ext cx="909637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main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memory</a:t>
            </a:r>
          </a:p>
        </p:txBody>
      </p:sp>
      <p:sp>
        <p:nvSpPr>
          <p:cNvPr id="706565" name="AutoShape 5"/>
          <p:cNvSpPr>
            <a:spLocks noChangeArrowheads="1"/>
          </p:cNvSpPr>
          <p:nvPr/>
        </p:nvSpPr>
        <p:spPr bwMode="auto">
          <a:xfrm>
            <a:off x="5491163" y="2647155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6" name="Rectangle 6"/>
          <p:cNvSpPr>
            <a:spLocks noChangeArrowheads="1"/>
          </p:cNvSpPr>
          <p:nvPr/>
        </p:nvSpPr>
        <p:spPr bwMode="auto">
          <a:xfrm>
            <a:off x="4576763" y="2629477"/>
            <a:ext cx="909637" cy="57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I/O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706567" name="AutoShape 7"/>
          <p:cNvSpPr>
            <a:spLocks noChangeArrowheads="1"/>
          </p:cNvSpPr>
          <p:nvPr/>
        </p:nvSpPr>
        <p:spPr bwMode="auto">
          <a:xfrm>
            <a:off x="3092450" y="2647155"/>
            <a:ext cx="1479550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8" name="Rectangle 8"/>
          <p:cNvSpPr>
            <a:spLocks noChangeArrowheads="1"/>
          </p:cNvSpPr>
          <p:nvPr/>
        </p:nvSpPr>
        <p:spPr bwMode="auto">
          <a:xfrm>
            <a:off x="1219200" y="2629477"/>
            <a:ext cx="1873250" cy="57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MI</a:t>
            </a:r>
          </a:p>
        </p:txBody>
      </p:sp>
      <p:sp>
        <p:nvSpPr>
          <p:cNvPr id="706569" name="Rectangle 9"/>
          <p:cNvSpPr>
            <a:spLocks noChangeArrowheads="1"/>
          </p:cNvSpPr>
          <p:nvPr/>
        </p:nvSpPr>
        <p:spPr bwMode="auto">
          <a:xfrm>
            <a:off x="2135188" y="1302327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0" name="Rectangle 10"/>
          <p:cNvSpPr>
            <a:spLocks noChangeArrowheads="1"/>
          </p:cNvSpPr>
          <p:nvPr/>
        </p:nvSpPr>
        <p:spPr bwMode="auto">
          <a:xfrm>
            <a:off x="2135188" y="1454727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1" name="Rectangle 11"/>
          <p:cNvSpPr>
            <a:spLocks noChangeArrowheads="1"/>
          </p:cNvSpPr>
          <p:nvPr/>
        </p:nvSpPr>
        <p:spPr bwMode="auto">
          <a:xfrm>
            <a:off x="2135188" y="1607127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2" name="Rectangle 12"/>
          <p:cNvSpPr>
            <a:spLocks noChangeArrowheads="1"/>
          </p:cNvSpPr>
          <p:nvPr/>
        </p:nvSpPr>
        <p:spPr bwMode="auto">
          <a:xfrm>
            <a:off x="2135188" y="1759527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3" name="Rectangle 13"/>
          <p:cNvSpPr>
            <a:spLocks noChangeArrowheads="1"/>
          </p:cNvSpPr>
          <p:nvPr/>
        </p:nvSpPr>
        <p:spPr bwMode="auto">
          <a:xfrm>
            <a:off x="2135188" y="1911927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4" name="AutoShape 14"/>
          <p:cNvSpPr>
            <a:spLocks noChangeArrowheads="1"/>
          </p:cNvSpPr>
          <p:nvPr/>
        </p:nvSpPr>
        <p:spPr bwMode="auto">
          <a:xfrm>
            <a:off x="2863850" y="1302327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5" name="AutoShape 15"/>
          <p:cNvSpPr>
            <a:spLocks noChangeArrowheads="1"/>
          </p:cNvSpPr>
          <p:nvPr/>
        </p:nvSpPr>
        <p:spPr bwMode="auto">
          <a:xfrm flipH="1">
            <a:off x="2863850" y="1683327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6" name="Rectangle 16"/>
          <p:cNvSpPr>
            <a:spLocks noChangeArrowheads="1"/>
          </p:cNvSpPr>
          <p:nvPr/>
        </p:nvSpPr>
        <p:spPr bwMode="auto">
          <a:xfrm>
            <a:off x="3352800" y="1149927"/>
            <a:ext cx="533400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ALU</a:t>
            </a:r>
          </a:p>
        </p:txBody>
      </p:sp>
      <p:sp>
        <p:nvSpPr>
          <p:cNvPr id="706577" name="Text Box 17"/>
          <p:cNvSpPr txBox="1">
            <a:spLocks noChangeArrowheads="1"/>
          </p:cNvSpPr>
          <p:nvPr/>
        </p:nvSpPr>
        <p:spPr bwMode="auto">
          <a:xfrm>
            <a:off x="1852613" y="981652"/>
            <a:ext cx="126194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register file</a:t>
            </a:r>
          </a:p>
        </p:txBody>
      </p:sp>
      <p:sp>
        <p:nvSpPr>
          <p:cNvPr id="706578" name="AutoShape 18"/>
          <p:cNvSpPr>
            <a:spLocks noChangeArrowheads="1"/>
          </p:cNvSpPr>
          <p:nvPr/>
        </p:nvSpPr>
        <p:spPr bwMode="auto">
          <a:xfrm>
            <a:off x="2166552" y="2115813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0" name="Text Box 20"/>
          <p:cNvSpPr txBox="1">
            <a:spLocks noChangeArrowheads="1"/>
          </p:cNvSpPr>
          <p:nvPr/>
        </p:nvSpPr>
        <p:spPr bwMode="auto">
          <a:xfrm>
            <a:off x="968375" y="616527"/>
            <a:ext cx="10326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CPU chip</a:t>
            </a:r>
          </a:p>
        </p:txBody>
      </p:sp>
      <p:sp>
        <p:nvSpPr>
          <p:cNvPr id="706581" name="Text Box 21"/>
          <p:cNvSpPr txBox="1">
            <a:spLocks noChangeArrowheads="1"/>
          </p:cNvSpPr>
          <p:nvPr/>
        </p:nvSpPr>
        <p:spPr bwMode="auto">
          <a:xfrm>
            <a:off x="4000500" y="1911927"/>
            <a:ext cx="124034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system bus</a:t>
            </a:r>
          </a:p>
        </p:txBody>
      </p:sp>
      <p:sp>
        <p:nvSpPr>
          <p:cNvPr id="706582" name="Line 22"/>
          <p:cNvSpPr>
            <a:spLocks noChangeShapeType="1"/>
          </p:cNvSpPr>
          <p:nvPr/>
        </p:nvSpPr>
        <p:spPr bwMode="auto">
          <a:xfrm flipH="1">
            <a:off x="3886200" y="2216727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3" name="Text Box 23"/>
          <p:cNvSpPr txBox="1">
            <a:spLocks noChangeArrowheads="1"/>
          </p:cNvSpPr>
          <p:nvPr/>
        </p:nvSpPr>
        <p:spPr bwMode="auto">
          <a:xfrm>
            <a:off x="5521325" y="1911927"/>
            <a:ext cx="13815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memory bus</a:t>
            </a:r>
          </a:p>
        </p:txBody>
      </p:sp>
      <p:sp>
        <p:nvSpPr>
          <p:cNvPr id="706584" name="Line 24"/>
          <p:cNvSpPr>
            <a:spLocks noChangeShapeType="1"/>
          </p:cNvSpPr>
          <p:nvPr/>
        </p:nvSpPr>
        <p:spPr bwMode="auto">
          <a:xfrm>
            <a:off x="6172200" y="2216727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5" name="AutoShape 25"/>
          <p:cNvSpPr>
            <a:spLocks noChangeArrowheads="1"/>
          </p:cNvSpPr>
          <p:nvPr/>
        </p:nvSpPr>
        <p:spPr bwMode="auto">
          <a:xfrm>
            <a:off x="4800600" y="3207327"/>
            <a:ext cx="495300" cy="7620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6" name="Rectangle 26"/>
          <p:cNvSpPr>
            <a:spLocks noChangeArrowheads="1"/>
          </p:cNvSpPr>
          <p:nvPr/>
        </p:nvSpPr>
        <p:spPr bwMode="auto">
          <a:xfrm>
            <a:off x="5359400" y="4744027"/>
            <a:ext cx="12954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disk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controller</a:t>
            </a:r>
          </a:p>
        </p:txBody>
      </p:sp>
      <p:sp>
        <p:nvSpPr>
          <p:cNvPr id="706587" name="AutoShape 27"/>
          <p:cNvSpPr>
            <a:spLocks noChangeArrowheads="1"/>
          </p:cNvSpPr>
          <p:nvPr/>
        </p:nvSpPr>
        <p:spPr bwMode="auto">
          <a:xfrm flipV="1">
            <a:off x="3575050" y="4020127"/>
            <a:ext cx="495300" cy="7112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8" name="Rectangle 28"/>
          <p:cNvSpPr>
            <a:spLocks noChangeArrowheads="1"/>
          </p:cNvSpPr>
          <p:nvPr/>
        </p:nvSpPr>
        <p:spPr bwMode="auto">
          <a:xfrm>
            <a:off x="3155950" y="4744027"/>
            <a:ext cx="12954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graphics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706589" name="AutoShape 29"/>
          <p:cNvSpPr>
            <a:spLocks noChangeArrowheads="1"/>
          </p:cNvSpPr>
          <p:nvPr/>
        </p:nvSpPr>
        <p:spPr bwMode="auto">
          <a:xfrm flipV="1">
            <a:off x="1898650" y="4003651"/>
            <a:ext cx="495300" cy="719438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0" name="Rectangle 30"/>
          <p:cNvSpPr>
            <a:spLocks noChangeArrowheads="1"/>
          </p:cNvSpPr>
          <p:nvPr/>
        </p:nvSpPr>
        <p:spPr bwMode="auto">
          <a:xfrm>
            <a:off x="1555750" y="4731327"/>
            <a:ext cx="11430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USB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controller</a:t>
            </a:r>
          </a:p>
        </p:txBody>
      </p:sp>
      <p:sp>
        <p:nvSpPr>
          <p:cNvPr id="706591" name="Line 31"/>
          <p:cNvSpPr>
            <a:spLocks noChangeShapeType="1"/>
          </p:cNvSpPr>
          <p:nvPr/>
        </p:nvSpPr>
        <p:spPr bwMode="auto">
          <a:xfrm>
            <a:off x="1784350" y="526472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2" name="Line 32"/>
          <p:cNvSpPr>
            <a:spLocks noChangeShapeType="1"/>
          </p:cNvSpPr>
          <p:nvPr/>
        </p:nvSpPr>
        <p:spPr bwMode="auto">
          <a:xfrm>
            <a:off x="2546350" y="526472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3" name="Text Box 33"/>
          <p:cNvSpPr txBox="1">
            <a:spLocks noChangeArrowheads="1"/>
          </p:cNvSpPr>
          <p:nvPr/>
        </p:nvSpPr>
        <p:spPr bwMode="auto">
          <a:xfrm>
            <a:off x="1349375" y="5493327"/>
            <a:ext cx="82586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mouse</a:t>
            </a:r>
          </a:p>
        </p:txBody>
      </p:sp>
      <p:sp>
        <p:nvSpPr>
          <p:cNvPr id="706594" name="Text Box 34"/>
          <p:cNvSpPr txBox="1">
            <a:spLocks noChangeArrowheads="1"/>
          </p:cNvSpPr>
          <p:nvPr/>
        </p:nvSpPr>
        <p:spPr bwMode="auto">
          <a:xfrm>
            <a:off x="2027238" y="5493327"/>
            <a:ext cx="10743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keyboard</a:t>
            </a:r>
          </a:p>
        </p:txBody>
      </p:sp>
      <p:sp>
        <p:nvSpPr>
          <p:cNvPr id="706595" name="Line 35"/>
          <p:cNvSpPr>
            <a:spLocks noChangeShapeType="1"/>
          </p:cNvSpPr>
          <p:nvPr/>
        </p:nvSpPr>
        <p:spPr bwMode="auto">
          <a:xfrm>
            <a:off x="3841750" y="526472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6" name="Text Box 36"/>
          <p:cNvSpPr txBox="1">
            <a:spLocks noChangeArrowheads="1"/>
          </p:cNvSpPr>
          <p:nvPr/>
        </p:nvSpPr>
        <p:spPr bwMode="auto">
          <a:xfrm>
            <a:off x="3344863" y="5493327"/>
            <a:ext cx="9582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monitor</a:t>
            </a:r>
          </a:p>
        </p:txBody>
      </p:sp>
      <p:sp>
        <p:nvSpPr>
          <p:cNvPr id="706597" name="Line 37"/>
          <p:cNvSpPr>
            <a:spLocks noChangeShapeType="1"/>
          </p:cNvSpPr>
          <p:nvPr/>
        </p:nvSpPr>
        <p:spPr bwMode="auto">
          <a:xfrm>
            <a:off x="6019800" y="5264727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8" name="AutoShape 38"/>
          <p:cNvSpPr>
            <a:spLocks noChangeArrowheads="1"/>
          </p:cNvSpPr>
          <p:nvPr/>
        </p:nvSpPr>
        <p:spPr bwMode="auto">
          <a:xfrm>
            <a:off x="5715000" y="5645727"/>
            <a:ext cx="609600" cy="609600"/>
          </a:xfrm>
          <a:prstGeom prst="can">
            <a:avLst>
              <a:gd name="adj" fmla="val 25000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disk</a:t>
            </a:r>
          </a:p>
        </p:txBody>
      </p:sp>
      <p:sp>
        <p:nvSpPr>
          <p:cNvPr id="706599" name="AutoShape 39"/>
          <p:cNvSpPr>
            <a:spLocks noChangeArrowheads="1"/>
          </p:cNvSpPr>
          <p:nvPr/>
        </p:nvSpPr>
        <p:spPr bwMode="auto">
          <a:xfrm>
            <a:off x="990600" y="3804227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0" name="Rectangle 40"/>
          <p:cNvSpPr>
            <a:spLocks noChangeArrowheads="1"/>
          </p:cNvSpPr>
          <p:nvPr/>
        </p:nvSpPr>
        <p:spPr bwMode="auto">
          <a:xfrm>
            <a:off x="2066925" y="3974090"/>
            <a:ext cx="166688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1" name="Rectangle 41"/>
          <p:cNvSpPr>
            <a:spLocks noChangeArrowheads="1"/>
          </p:cNvSpPr>
          <p:nvPr/>
        </p:nvSpPr>
        <p:spPr bwMode="auto">
          <a:xfrm>
            <a:off x="3743325" y="3964565"/>
            <a:ext cx="166688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2" name="Rectangle 42"/>
          <p:cNvSpPr>
            <a:spLocks noChangeArrowheads="1"/>
          </p:cNvSpPr>
          <p:nvPr/>
        </p:nvSpPr>
        <p:spPr bwMode="auto">
          <a:xfrm>
            <a:off x="5949950" y="3955040"/>
            <a:ext cx="161925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3" name="Text Box 43"/>
          <p:cNvSpPr txBox="1">
            <a:spLocks noChangeArrowheads="1"/>
          </p:cNvSpPr>
          <p:nvPr/>
        </p:nvSpPr>
        <p:spPr bwMode="auto">
          <a:xfrm>
            <a:off x="4664075" y="4109027"/>
            <a:ext cx="89159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I/O bus</a:t>
            </a:r>
          </a:p>
        </p:txBody>
      </p:sp>
      <p:sp>
        <p:nvSpPr>
          <p:cNvPr id="706604" name="Rectangle 44"/>
          <p:cNvSpPr>
            <a:spLocks noChangeArrowheads="1"/>
          </p:cNvSpPr>
          <p:nvPr/>
        </p:nvSpPr>
        <p:spPr bwMode="auto">
          <a:xfrm>
            <a:off x="4967288" y="3893127"/>
            <a:ext cx="161925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5" name="Rectangle 45"/>
          <p:cNvSpPr>
            <a:spLocks noChangeArrowheads="1"/>
          </p:cNvSpPr>
          <p:nvPr/>
        </p:nvSpPr>
        <p:spPr bwMode="auto">
          <a:xfrm>
            <a:off x="6858000" y="3816927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6" name="Rectangle 46"/>
          <p:cNvSpPr>
            <a:spLocks noChangeArrowheads="1"/>
          </p:cNvSpPr>
          <p:nvPr/>
        </p:nvSpPr>
        <p:spPr bwMode="auto">
          <a:xfrm>
            <a:off x="7162800" y="3816927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7" name="AutoShape 47"/>
          <p:cNvSpPr>
            <a:spLocks noChangeArrowheads="1"/>
          </p:cNvSpPr>
          <p:nvPr/>
        </p:nvSpPr>
        <p:spPr bwMode="auto">
          <a:xfrm>
            <a:off x="7454900" y="3816927"/>
            <a:ext cx="279400" cy="914400"/>
          </a:xfrm>
          <a:prstGeom prst="downArrow">
            <a:avLst>
              <a:gd name="adj1" fmla="val 50000"/>
              <a:gd name="adj2" fmla="val 81818"/>
            </a:avLst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8" name="Text Box 48"/>
          <p:cNvSpPr txBox="1">
            <a:spLocks noChangeArrowheads="1"/>
          </p:cNvSpPr>
          <p:nvPr/>
        </p:nvSpPr>
        <p:spPr bwMode="auto">
          <a:xfrm>
            <a:off x="6332538" y="3496252"/>
            <a:ext cx="165301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Expansion slots</a:t>
            </a:r>
          </a:p>
        </p:txBody>
      </p:sp>
      <p:sp>
        <p:nvSpPr>
          <p:cNvPr id="706609" name="Rectangle 49"/>
          <p:cNvSpPr>
            <a:spLocks noChangeArrowheads="1"/>
          </p:cNvSpPr>
          <p:nvPr/>
        </p:nvSpPr>
        <p:spPr bwMode="auto">
          <a:xfrm>
            <a:off x="6953250" y="4739565"/>
            <a:ext cx="1295400" cy="5207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706610" name="Line 50"/>
          <p:cNvSpPr>
            <a:spLocks noChangeShapeType="1"/>
          </p:cNvSpPr>
          <p:nvPr/>
        </p:nvSpPr>
        <p:spPr bwMode="auto">
          <a:xfrm>
            <a:off x="7600950" y="527296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11" name="AutoShape 51"/>
          <p:cNvSpPr>
            <a:spLocks noChangeArrowheads="1"/>
          </p:cNvSpPr>
          <p:nvPr/>
        </p:nvSpPr>
        <p:spPr bwMode="auto">
          <a:xfrm>
            <a:off x="6819900" y="5679365"/>
            <a:ext cx="1562100" cy="5715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39738" y="165100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 pitchFamily="49" charset="0"/>
              </a:rPr>
              <a:t>accept</a:t>
            </a:r>
            <a:r>
              <a:rPr lang="en-US" dirty="0"/>
              <a:t> Illustrated</a:t>
            </a:r>
          </a:p>
        </p:txBody>
      </p:sp>
      <p:sp>
        <p:nvSpPr>
          <p:cNvPr id="740356" name="Text Box 4"/>
          <p:cNvSpPr txBox="1">
            <a:spLocks noChangeArrowheads="1"/>
          </p:cNvSpPr>
          <p:nvPr/>
        </p:nvSpPr>
        <p:spPr bwMode="auto">
          <a:xfrm>
            <a:off x="3043238" y="898752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546100" y="1235302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5087938" y="1115834"/>
            <a:ext cx="3294062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1. Server blocks in </a:t>
            </a:r>
            <a:r>
              <a:rPr lang="en-US" sz="1800" i="1" dirty="0">
                <a:latin typeface="Courier New" pitchFamily="49" charset="0"/>
              </a:rPr>
              <a:t>accept</a:t>
            </a:r>
            <a:r>
              <a:rPr lang="en-US" sz="1800" i="1" dirty="0">
                <a:latin typeface="Calibri" pitchFamily="34" charset="0"/>
              </a:rPr>
              <a:t>, waiting for connection request on listening descriptor </a:t>
            </a:r>
            <a:r>
              <a:rPr lang="en-US" sz="1800" i="1" dirty="0" err="1">
                <a:latin typeface="Courier New" pitchFamily="49" charset="0"/>
              </a:rPr>
              <a:t>listenfd</a:t>
            </a:r>
            <a:endParaRPr lang="en-US" sz="1800" i="1" dirty="0">
              <a:latin typeface="Calibri" pitchFamily="34" charset="0"/>
            </a:endParaRP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1079500" y="1765527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1" name="Rectangle 9"/>
          <p:cNvSpPr>
            <a:spLocks noChangeArrowheads="1"/>
          </p:cNvSpPr>
          <p:nvPr/>
        </p:nvSpPr>
        <p:spPr bwMode="auto">
          <a:xfrm>
            <a:off x="3525838" y="1235302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3043238" y="2767239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65" name="Rectangle 13"/>
          <p:cNvSpPr>
            <a:spLocks noChangeArrowheads="1"/>
          </p:cNvSpPr>
          <p:nvPr/>
        </p:nvSpPr>
        <p:spPr bwMode="auto">
          <a:xfrm>
            <a:off x="546100" y="3103789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66" name="Text Box 14"/>
          <p:cNvSpPr txBox="1">
            <a:spLocks noChangeArrowheads="1"/>
          </p:cNvSpPr>
          <p:nvPr/>
        </p:nvSpPr>
        <p:spPr bwMode="auto">
          <a:xfrm>
            <a:off x="1079500" y="3634014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7" name="Rectangle 15"/>
          <p:cNvSpPr>
            <a:spLocks noChangeArrowheads="1"/>
          </p:cNvSpPr>
          <p:nvPr/>
        </p:nvSpPr>
        <p:spPr bwMode="auto">
          <a:xfrm>
            <a:off x="3525838" y="3103789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>
            <a:off x="1612900" y="3233964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9" name="Text Box 17"/>
          <p:cNvSpPr txBox="1">
            <a:spLocks noChangeArrowheads="1"/>
          </p:cNvSpPr>
          <p:nvPr/>
        </p:nvSpPr>
        <p:spPr bwMode="auto">
          <a:xfrm>
            <a:off x="5124450" y="2967264"/>
            <a:ext cx="386715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2. Client makes connection request by calling and blocking in </a:t>
            </a:r>
            <a:r>
              <a:rPr lang="en-US" sz="1800" i="1" dirty="0">
                <a:latin typeface="Courier New" pitchFamily="49" charset="0"/>
              </a:rPr>
              <a:t>connect</a:t>
            </a:r>
          </a:p>
        </p:txBody>
      </p:sp>
      <p:sp>
        <p:nvSpPr>
          <p:cNvPr id="740377" name="Text Box 25"/>
          <p:cNvSpPr txBox="1">
            <a:spLocks noChangeArrowheads="1"/>
          </p:cNvSpPr>
          <p:nvPr/>
        </p:nvSpPr>
        <p:spPr bwMode="auto">
          <a:xfrm>
            <a:off x="1434714" y="2649764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sp>
        <p:nvSpPr>
          <p:cNvPr id="740371" name="Text Box 19"/>
          <p:cNvSpPr txBox="1">
            <a:spLocks noChangeArrowheads="1"/>
          </p:cNvSpPr>
          <p:nvPr/>
        </p:nvSpPr>
        <p:spPr bwMode="auto">
          <a:xfrm>
            <a:off x="3030538" y="4597627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73" name="Rectangle 21"/>
          <p:cNvSpPr>
            <a:spLocks noChangeArrowheads="1"/>
          </p:cNvSpPr>
          <p:nvPr/>
        </p:nvSpPr>
        <p:spPr bwMode="auto">
          <a:xfrm>
            <a:off x="533400" y="4934177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1066800" y="5464402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3513138" y="4934177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5133975" y="4796155"/>
            <a:ext cx="4010025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3. Server returns </a:t>
            </a:r>
            <a:r>
              <a:rPr lang="en-US" sz="1800" i="1" dirty="0" err="1">
                <a:latin typeface="Courier New" pitchFamily="49" charset="0"/>
              </a:rPr>
              <a:t>connfd</a:t>
            </a:r>
            <a:r>
              <a:rPr lang="en-US" sz="1800" i="1" dirty="0">
                <a:latin typeface="Calibri" pitchFamily="34" charset="0"/>
              </a:rPr>
              <a:t> from </a:t>
            </a:r>
            <a:r>
              <a:rPr lang="en-US" sz="1800" i="1" dirty="0">
                <a:latin typeface="Courier New" pitchFamily="49" charset="0"/>
              </a:rPr>
              <a:t>accept</a:t>
            </a:r>
            <a:r>
              <a:rPr lang="en-US" sz="1800" i="1" dirty="0">
                <a:latin typeface="Calibri" pitchFamily="34" charset="0"/>
              </a:rPr>
              <a:t>. Client returns from </a:t>
            </a:r>
            <a:r>
              <a:rPr lang="en-US" sz="1800" i="1" dirty="0">
                <a:latin typeface="Courier New" pitchFamily="49" charset="0"/>
              </a:rPr>
              <a:t>connect</a:t>
            </a:r>
            <a:r>
              <a:rPr lang="en-US" sz="1800" i="1" dirty="0">
                <a:latin typeface="Calibri" pitchFamily="34" charset="0"/>
              </a:rPr>
              <a:t>. Connection is now established between </a:t>
            </a:r>
            <a:r>
              <a:rPr lang="en-US" sz="1800" i="1" dirty="0" err="1">
                <a:latin typeface="Courier New" pitchFamily="49" charset="0"/>
              </a:rPr>
              <a:t>clientfd</a:t>
            </a:r>
            <a:r>
              <a:rPr lang="en-US" sz="1800" i="1" dirty="0">
                <a:latin typeface="Calibri" pitchFamily="34" charset="0"/>
              </a:rPr>
              <a:t> and </a:t>
            </a:r>
            <a:r>
              <a:rPr lang="en-US" sz="1800" i="1" dirty="0" err="1">
                <a:latin typeface="Courier New" pitchFamily="49" charset="0"/>
              </a:rPr>
              <a:t>connfd</a:t>
            </a:r>
            <a:endParaRPr lang="en-US" sz="1800" i="1" dirty="0">
              <a:latin typeface="Calibri" pitchFamily="34" charset="0"/>
            </a:endParaRPr>
          </a:p>
        </p:txBody>
      </p:sp>
      <p:sp>
        <p:nvSpPr>
          <p:cNvPr id="740378" name="Oval 26"/>
          <p:cNvSpPr>
            <a:spLocks noChangeAspect="1" noChangeArrowheads="1"/>
          </p:cNvSpPr>
          <p:nvPr/>
        </p:nvSpPr>
        <p:spPr bwMode="auto">
          <a:xfrm>
            <a:off x="3465004" y="5323114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9" name="Text Box 27"/>
          <p:cNvSpPr txBox="1">
            <a:spLocks noChangeArrowheads="1"/>
          </p:cNvSpPr>
          <p:nvPr/>
        </p:nvSpPr>
        <p:spPr bwMode="auto">
          <a:xfrm>
            <a:off x="3143250" y="5477102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connfd(4)</a:t>
            </a:r>
          </a:p>
        </p:txBody>
      </p:sp>
      <p:sp>
        <p:nvSpPr>
          <p:cNvPr id="740380" name="Line 28"/>
          <p:cNvSpPr>
            <a:spLocks noChangeShapeType="1"/>
          </p:cNvSpPr>
          <p:nvPr/>
        </p:nvSpPr>
        <p:spPr bwMode="auto">
          <a:xfrm>
            <a:off x="1727200" y="5381852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57" name="Oval 5"/>
          <p:cNvSpPr>
            <a:spLocks noChangeAspect="1" noChangeArrowheads="1"/>
          </p:cNvSpPr>
          <p:nvPr/>
        </p:nvSpPr>
        <p:spPr bwMode="auto">
          <a:xfrm>
            <a:off x="1535485" y="1611539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64" name="Oval 12"/>
          <p:cNvSpPr>
            <a:spLocks noChangeAspect="1" noChangeArrowheads="1"/>
          </p:cNvSpPr>
          <p:nvPr/>
        </p:nvSpPr>
        <p:spPr bwMode="auto">
          <a:xfrm>
            <a:off x="1535485" y="3480027"/>
            <a:ext cx="128588" cy="128587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2" name="Oval 20"/>
          <p:cNvSpPr>
            <a:spLocks noChangeAspect="1" noChangeArrowheads="1"/>
          </p:cNvSpPr>
          <p:nvPr/>
        </p:nvSpPr>
        <p:spPr bwMode="auto">
          <a:xfrm>
            <a:off x="1535485" y="5310414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55" name="Oval 3"/>
          <p:cNvSpPr>
            <a:spLocks noChangeAspect="1" noChangeArrowheads="1"/>
          </p:cNvSpPr>
          <p:nvPr/>
        </p:nvSpPr>
        <p:spPr bwMode="auto">
          <a:xfrm>
            <a:off x="3465005" y="1294039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2" name="Oval 10"/>
          <p:cNvSpPr>
            <a:spLocks noChangeAspect="1" noChangeArrowheads="1"/>
          </p:cNvSpPr>
          <p:nvPr/>
        </p:nvSpPr>
        <p:spPr bwMode="auto">
          <a:xfrm>
            <a:off x="3465005" y="3162527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70" name="Oval 18"/>
          <p:cNvSpPr>
            <a:spLocks noChangeAspect="1" noChangeArrowheads="1"/>
          </p:cNvSpPr>
          <p:nvPr/>
        </p:nvSpPr>
        <p:spPr bwMode="auto">
          <a:xfrm>
            <a:off x="3465005" y="4992914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0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63" grpId="0"/>
      <p:bldP spid="740365" grpId="0" animBg="1"/>
      <p:bldP spid="740366" grpId="0"/>
      <p:bldP spid="740367" grpId="0" animBg="1"/>
      <p:bldP spid="740368" grpId="0" animBg="1"/>
      <p:bldP spid="740369" grpId="0"/>
      <p:bldP spid="740377" grpId="0"/>
      <p:bldP spid="740371" grpId="0"/>
      <p:bldP spid="740373" grpId="0" animBg="1"/>
      <p:bldP spid="740374" grpId="0"/>
      <p:bldP spid="740375" grpId="0" animBg="1"/>
      <p:bldP spid="740376" grpId="0"/>
      <p:bldP spid="740378" grpId="0" animBg="1"/>
      <p:bldP spid="740379" grpId="0"/>
      <p:bldP spid="740380" grpId="0" animBg="1"/>
      <p:bldP spid="740364" grpId="0" animBg="1"/>
      <p:bldP spid="740372" grpId="0" animBg="1"/>
      <p:bldP spid="740362" grpId="0" animBg="1"/>
      <p:bldP spid="74037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Connected vs. Listening Descriptors</a:t>
            </a:r>
          </a:p>
        </p:txBody>
      </p:sp>
      <p:sp>
        <p:nvSpPr>
          <p:cNvPr id="7536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64450" y="1362074"/>
            <a:ext cx="8405477" cy="5191125"/>
          </a:xfrm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Listening descriptor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End point for client connection requests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Created once and exists for lifetime of the server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Connected descriptor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End point of the connection between client and server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new descriptor is created each time the server accepts a connection request from a client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Exists only as long as it takes to service client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Why the distinction?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Allows for concurrent servers that can communicate over many client connections simultaneously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E.g., Each time we receive a new request, we fork a child to handle the request</a:t>
            </a:r>
          </a:p>
          <a:p>
            <a:pPr>
              <a:lnSpc>
                <a:spcPct val="8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47040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receive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send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receive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send</a:t>
              </a: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receive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675944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37" y="228601"/>
            <a:ext cx="8915400" cy="762000"/>
          </a:xfrm>
        </p:spPr>
        <p:txBody>
          <a:bodyPr/>
          <a:lstStyle/>
          <a:p>
            <a:r>
              <a:rPr lang="en-US" dirty="0"/>
              <a:t>Host and Service Conversion: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4" y="1143865"/>
            <a:ext cx="8442325" cy="5267325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/>
              <a:t> is the modern way to convert string representations of hostnames, host addresses, ports, and service names to socket address structures. </a:t>
            </a:r>
          </a:p>
          <a:p>
            <a:pPr lvl="1"/>
            <a:r>
              <a:rPr lang="en-US" dirty="0"/>
              <a:t>Replaces obsolete </a:t>
            </a:r>
            <a:r>
              <a:rPr lang="en-US" dirty="0" err="1">
                <a:latin typeface="Courier New"/>
                <a:cs typeface="Courier New"/>
              </a:rPr>
              <a:t>gethostbyname</a:t>
            </a:r>
            <a:r>
              <a:rPr lang="en-US" dirty="0"/>
              <a:t> and </a:t>
            </a:r>
            <a:r>
              <a:rPr lang="en-US" dirty="0" err="1">
                <a:latin typeface="Courier New"/>
                <a:cs typeface="Courier New"/>
              </a:rPr>
              <a:t>getservbyname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+mn-lt"/>
                <a:cs typeface="Courier New"/>
              </a:rPr>
              <a:t>funcs</a:t>
            </a:r>
            <a:r>
              <a:rPr lang="en-US" dirty="0">
                <a:latin typeface="+mn-lt"/>
                <a:cs typeface="Courier New"/>
              </a:rPr>
              <a:t>.</a:t>
            </a:r>
            <a:endParaRPr lang="en-US" dirty="0">
              <a:latin typeface="+mn-lt"/>
            </a:endParaRP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Reentrant (can be safely used by threaded programs).</a:t>
            </a:r>
          </a:p>
          <a:p>
            <a:pPr lvl="1"/>
            <a:r>
              <a:rPr lang="en-US" dirty="0"/>
              <a:t>Allows us to write portable protocol-independent code</a:t>
            </a:r>
          </a:p>
          <a:p>
            <a:pPr lvl="2"/>
            <a:r>
              <a:rPr lang="en-US" dirty="0"/>
              <a:t>Works with both IPv4 and IPv6</a:t>
            </a:r>
          </a:p>
          <a:p>
            <a:pPr lvl="2"/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Somewhat complex</a:t>
            </a:r>
          </a:p>
          <a:p>
            <a:pPr lvl="1"/>
            <a:r>
              <a:rPr lang="en-US" dirty="0"/>
              <a:t>Fortunately, a small number of usage patterns suffice in most cases.</a:t>
            </a:r>
          </a:p>
        </p:txBody>
      </p:sp>
    </p:spTree>
    <p:extLst>
      <p:ext uri="{BB962C8B-B14F-4D97-AF65-F5344CB8AC3E}">
        <p14:creationId xmlns:p14="http://schemas.microsoft.com/office/powerpoint/2010/main" val="13502922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8"/>
            <a:ext cx="8991600" cy="762000"/>
          </a:xfrm>
        </p:spPr>
        <p:txBody>
          <a:bodyPr/>
          <a:lstStyle/>
          <a:p>
            <a:r>
              <a:rPr lang="en-US" dirty="0">
                <a:latin typeface="+mn-lt"/>
                <a:cs typeface="Courier New"/>
              </a:rPr>
              <a:t>Host and Service Conversion: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716962" cy="541972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0" dirty="0">
              <a:latin typeface="+mn-lt"/>
            </a:endParaRPr>
          </a:p>
          <a:p>
            <a:r>
              <a:rPr lang="en-US" b="0" dirty="0">
                <a:latin typeface="+mn-lt"/>
              </a:rPr>
              <a:t>Given </a:t>
            </a:r>
            <a:r>
              <a:rPr lang="en-US" b="0" dirty="0">
                <a:latin typeface="+mn-lt"/>
                <a:cs typeface="Courier New"/>
              </a:rPr>
              <a:t>host</a:t>
            </a:r>
            <a:r>
              <a:rPr lang="en-US" b="0" dirty="0">
                <a:latin typeface="+mn-lt"/>
              </a:rPr>
              <a:t> and </a:t>
            </a:r>
            <a:r>
              <a:rPr lang="en-US" b="0" dirty="0">
                <a:latin typeface="+mn-lt"/>
                <a:cs typeface="Courier New"/>
              </a:rPr>
              <a:t>service</a:t>
            </a:r>
            <a:r>
              <a:rPr lang="en-US" b="0" dirty="0">
                <a:latin typeface="+mn-lt"/>
              </a:rPr>
              <a:t>,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getaddrinfo</a:t>
            </a:r>
            <a:r>
              <a:rPr lang="en-US" b="0" dirty="0">
                <a:latin typeface="+mn-lt"/>
                <a:cs typeface="Courier New"/>
              </a:rPr>
              <a:t> </a:t>
            </a:r>
            <a:r>
              <a:rPr lang="en-US" b="0" dirty="0">
                <a:latin typeface="+mn-lt"/>
              </a:rPr>
              <a:t>returns </a:t>
            </a:r>
            <a:r>
              <a:rPr lang="en-US" b="0" dirty="0">
                <a:latin typeface="+mn-lt"/>
                <a:cs typeface="Courier New"/>
              </a:rPr>
              <a:t>result</a:t>
            </a:r>
            <a:r>
              <a:rPr lang="en-US" b="0" dirty="0">
                <a:latin typeface="+mn-lt"/>
              </a:rPr>
              <a:t> that points to a linked list of </a:t>
            </a:r>
            <a:r>
              <a:rPr lang="en-US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addrinfo</a:t>
            </a:r>
            <a:r>
              <a:rPr lang="en-US" b="0" dirty="0">
                <a:latin typeface="+mn-lt"/>
              </a:rPr>
              <a:t> structs, each of which points to a corresponding socket address struct, and which contains arguments for the sockets interface functions.</a:t>
            </a:r>
          </a:p>
          <a:p>
            <a:r>
              <a:rPr lang="en-US" dirty="0"/>
              <a:t>Helper functions: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freeadderinfo</a:t>
            </a:r>
            <a:r>
              <a:rPr lang="en-US" dirty="0"/>
              <a:t> frees the entire linked list.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gai_strerror</a:t>
            </a:r>
            <a:r>
              <a:rPr lang="en-US" dirty="0"/>
              <a:t> converts error code to an error message.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22236" y="1357372"/>
            <a:ext cx="8991601" cy="20621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getaddrinfo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char *host,    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Hostname or address */</a:t>
            </a:r>
          </a:p>
          <a:p>
            <a:r>
              <a:rPr lang="en-US" sz="1600" dirty="0">
                <a:latin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char *service, 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Port or service name */</a:t>
            </a:r>
          </a:p>
          <a:p>
            <a:r>
              <a:rPr lang="en-US" sz="1600" dirty="0">
                <a:latin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addrinfo</a:t>
            </a:r>
            <a:r>
              <a:rPr lang="en-US" sz="1600" dirty="0">
                <a:latin typeface="Courier New" pitchFamily="49" charset="0"/>
              </a:rPr>
              <a:t> *hints,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Input parameters */</a:t>
            </a:r>
          </a:p>
          <a:p>
            <a:r>
              <a:rPr lang="en-US" sz="1600" dirty="0">
                <a:latin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addrinfo</a:t>
            </a:r>
            <a:r>
              <a:rPr lang="en-US" sz="1600" dirty="0">
                <a:latin typeface="Courier New" pitchFamily="49" charset="0"/>
              </a:rPr>
              <a:t> **result);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Output linked list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freeaddrinfo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addrinfo</a:t>
            </a:r>
            <a:r>
              <a:rPr lang="en-US" sz="1600" dirty="0">
                <a:latin typeface="Courier New" pitchFamily="49" charset="0"/>
              </a:rPr>
              <a:t> *result);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Free linked list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char *</a:t>
            </a:r>
            <a:r>
              <a:rPr lang="en-US" sz="1600" dirty="0" err="1">
                <a:latin typeface="Courier New" pitchFamily="49" charset="0"/>
              </a:rPr>
              <a:t>gai_strerror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errcode</a:t>
            </a:r>
            <a:r>
              <a:rPr lang="en-US" sz="1600" dirty="0">
                <a:latin typeface="Courier New" pitchFamily="49" charset="0"/>
              </a:rPr>
              <a:t>);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Return error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msg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39931227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209" y="177283"/>
            <a:ext cx="8253582" cy="762000"/>
          </a:xfrm>
        </p:spPr>
        <p:txBody>
          <a:bodyPr/>
          <a:lstStyle/>
          <a:p>
            <a:r>
              <a:rPr lang="en-US" dirty="0"/>
              <a:t>Linked List Returned by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3116510" y="1664440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ai_canonname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5" name="Rectangle 379"/>
          <p:cNvSpPr>
            <a:spLocks noChangeArrowheads="1"/>
          </p:cNvSpPr>
          <p:nvPr/>
        </p:nvSpPr>
        <p:spPr bwMode="auto">
          <a:xfrm>
            <a:off x="1025252" y="1157469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result</a:t>
            </a:r>
          </a:p>
        </p:txBody>
      </p:sp>
      <p:sp>
        <p:nvSpPr>
          <p:cNvPr id="6" name="Rectangle 379"/>
          <p:cNvSpPr>
            <a:spLocks noChangeArrowheads="1"/>
          </p:cNvSpPr>
          <p:nvPr/>
        </p:nvSpPr>
        <p:spPr bwMode="auto">
          <a:xfrm>
            <a:off x="3116510" y="191792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7" name="Rectangle 379"/>
          <p:cNvSpPr>
            <a:spLocks noChangeArrowheads="1"/>
          </p:cNvSpPr>
          <p:nvPr/>
        </p:nvSpPr>
        <p:spPr bwMode="auto">
          <a:xfrm>
            <a:off x="3116510" y="2171412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8" name="Rectangle 379"/>
          <p:cNvSpPr>
            <a:spLocks noChangeArrowheads="1"/>
          </p:cNvSpPr>
          <p:nvPr/>
        </p:nvSpPr>
        <p:spPr bwMode="auto">
          <a:xfrm>
            <a:off x="3116510" y="1284212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 bwMode="auto">
          <a:xfrm>
            <a:off x="4447310" y="2044669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379"/>
          <p:cNvSpPr>
            <a:spLocks noChangeArrowheads="1"/>
          </p:cNvSpPr>
          <p:nvPr/>
        </p:nvSpPr>
        <p:spPr bwMode="auto">
          <a:xfrm>
            <a:off x="5207768" y="1791183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2356052" y="1284212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2987979" y="939283"/>
            <a:ext cx="1536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+mn-lt"/>
                <a:cs typeface="Courier New"/>
              </a:rPr>
              <a:t>addrinfo</a:t>
            </a:r>
            <a:r>
              <a:rPr lang="en-US" sz="1600" dirty="0">
                <a:latin typeface="+mn-lt"/>
                <a:cs typeface="Courier New"/>
              </a:rPr>
              <a:t> </a:t>
            </a:r>
            <a:r>
              <a:rPr lang="en-US" sz="1600" dirty="0" err="1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90910" y="1474326"/>
            <a:ext cx="2079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  <a:cs typeface="Courier New"/>
              </a:rPr>
              <a:t>Socket address </a:t>
            </a:r>
            <a:r>
              <a:rPr lang="en-US" sz="1600" dirty="0" err="1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2356052" y="1791183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379"/>
          <p:cNvSpPr>
            <a:spLocks noChangeArrowheads="1"/>
          </p:cNvSpPr>
          <p:nvPr/>
        </p:nvSpPr>
        <p:spPr bwMode="auto">
          <a:xfrm>
            <a:off x="1025252" y="1664440"/>
            <a:ext cx="1330800" cy="253486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6" name="Straight Connector 15"/>
          <p:cNvCxnSpPr>
            <a:stCxn id="7" idx="1"/>
          </p:cNvCxnSpPr>
          <p:nvPr/>
        </p:nvCxnSpPr>
        <p:spPr bwMode="auto">
          <a:xfrm flipH="1">
            <a:off x="2736281" y="2298155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2736281" y="2298155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379"/>
          <p:cNvSpPr>
            <a:spLocks noChangeArrowheads="1"/>
          </p:cNvSpPr>
          <p:nvPr/>
        </p:nvSpPr>
        <p:spPr bwMode="auto">
          <a:xfrm>
            <a:off x="3116510" y="2931869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NULL</a:t>
            </a:r>
          </a:p>
        </p:txBody>
      </p:sp>
      <p:sp>
        <p:nvSpPr>
          <p:cNvPr id="19" name="Rectangle 379"/>
          <p:cNvSpPr>
            <a:spLocks noChangeArrowheads="1"/>
          </p:cNvSpPr>
          <p:nvPr/>
        </p:nvSpPr>
        <p:spPr bwMode="auto">
          <a:xfrm>
            <a:off x="3116510" y="3185355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0" name="Rectangle 379"/>
          <p:cNvSpPr>
            <a:spLocks noChangeArrowheads="1"/>
          </p:cNvSpPr>
          <p:nvPr/>
        </p:nvSpPr>
        <p:spPr bwMode="auto">
          <a:xfrm>
            <a:off x="3116510" y="3438841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1" name="Rectangle 379"/>
          <p:cNvSpPr>
            <a:spLocks noChangeArrowheads="1"/>
          </p:cNvSpPr>
          <p:nvPr/>
        </p:nvSpPr>
        <p:spPr bwMode="auto">
          <a:xfrm>
            <a:off x="3116510" y="2551641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2" name="Straight Arrow Connector 21"/>
          <p:cNvCxnSpPr>
            <a:stCxn id="19" idx="3"/>
          </p:cNvCxnSpPr>
          <p:nvPr/>
        </p:nvCxnSpPr>
        <p:spPr bwMode="auto">
          <a:xfrm>
            <a:off x="4447310" y="3312098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379"/>
          <p:cNvSpPr>
            <a:spLocks noChangeArrowheads="1"/>
          </p:cNvSpPr>
          <p:nvPr/>
        </p:nvSpPr>
        <p:spPr bwMode="auto">
          <a:xfrm>
            <a:off x="5207768" y="3058612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2736281" y="2551641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2736281" y="3565584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2736281" y="3565584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2736281" y="3819070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379"/>
          <p:cNvSpPr>
            <a:spLocks noChangeArrowheads="1"/>
          </p:cNvSpPr>
          <p:nvPr/>
        </p:nvSpPr>
        <p:spPr bwMode="auto">
          <a:xfrm>
            <a:off x="3116510" y="4199299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>
                <a:latin typeface="Courier New"/>
                <a:cs typeface="Courier New"/>
              </a:rPr>
              <a:t>NULL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9" name="Rectangle 379"/>
          <p:cNvSpPr>
            <a:spLocks noChangeArrowheads="1"/>
          </p:cNvSpPr>
          <p:nvPr/>
        </p:nvSpPr>
        <p:spPr bwMode="auto">
          <a:xfrm>
            <a:off x="3116510" y="4452784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0" name="Rectangle 379"/>
          <p:cNvSpPr>
            <a:spLocks noChangeArrowheads="1"/>
          </p:cNvSpPr>
          <p:nvPr/>
        </p:nvSpPr>
        <p:spPr bwMode="auto">
          <a:xfrm>
            <a:off x="3116510" y="4706270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NULL</a:t>
            </a:r>
          </a:p>
        </p:txBody>
      </p:sp>
      <p:sp>
        <p:nvSpPr>
          <p:cNvPr id="31" name="Rectangle 379"/>
          <p:cNvSpPr>
            <a:spLocks noChangeArrowheads="1"/>
          </p:cNvSpPr>
          <p:nvPr/>
        </p:nvSpPr>
        <p:spPr bwMode="auto">
          <a:xfrm>
            <a:off x="3116510" y="3819070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4447310" y="4579527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79"/>
          <p:cNvSpPr>
            <a:spLocks noChangeArrowheads="1"/>
          </p:cNvSpPr>
          <p:nvPr/>
        </p:nvSpPr>
        <p:spPr bwMode="auto">
          <a:xfrm>
            <a:off x="5207768" y="4326041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256466" y="5191545"/>
            <a:ext cx="8442325" cy="1485615"/>
          </a:xfrm>
        </p:spPr>
        <p:txBody>
          <a:bodyPr/>
          <a:lstStyle/>
          <a:p>
            <a:r>
              <a:rPr lang="en-US" dirty="0"/>
              <a:t>Clients: walk this list, trying each socket address in turn, until the calls to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connect</a:t>
            </a:r>
            <a:r>
              <a:rPr lang="en-US" dirty="0"/>
              <a:t> succeed.</a:t>
            </a:r>
          </a:p>
          <a:p>
            <a:r>
              <a:rPr lang="en-US" dirty="0"/>
              <a:t>Servers: walk the list until calls to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bind</a:t>
            </a:r>
            <a:r>
              <a:rPr lang="en-US" dirty="0"/>
              <a:t> succeed.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031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addrinfo</a:t>
            </a:r>
            <a:r>
              <a:rPr lang="en-US" dirty="0"/>
              <a:t>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23" y="4038600"/>
            <a:ext cx="8188077" cy="1752600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addrinfo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returned by </a:t>
            </a:r>
            <a:r>
              <a:rPr lang="en-US" dirty="0" err="1"/>
              <a:t>getaddrinfo</a:t>
            </a:r>
            <a:r>
              <a:rPr lang="en-US" dirty="0"/>
              <a:t> contains arguments that can be passed directly to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 function.</a:t>
            </a:r>
          </a:p>
          <a:p>
            <a:r>
              <a:rPr lang="en-US" dirty="0"/>
              <a:t>Also points to a socket address </a:t>
            </a:r>
            <a:r>
              <a:rPr lang="en-US" dirty="0" err="1"/>
              <a:t>struct</a:t>
            </a:r>
            <a:r>
              <a:rPr lang="en-US" dirty="0"/>
              <a:t> that can be passed directly to </a:t>
            </a:r>
            <a:r>
              <a:rPr lang="en-US" dirty="0">
                <a:latin typeface="Courier New"/>
                <a:cs typeface="Courier New"/>
              </a:rPr>
              <a:t>connect</a:t>
            </a:r>
            <a:r>
              <a:rPr lang="en-US" dirty="0">
                <a:latin typeface="+mn-lt"/>
                <a:cs typeface="Courier New"/>
              </a:rPr>
              <a:t> </a:t>
            </a:r>
            <a:r>
              <a:rPr lang="en-US" dirty="0">
                <a:latin typeface="+mn-lt"/>
              </a:rPr>
              <a:t>and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bind </a:t>
            </a:r>
            <a:r>
              <a:rPr lang="en-US" dirty="0">
                <a:latin typeface="+mn-lt"/>
                <a:cs typeface="Courier New"/>
              </a:rPr>
              <a:t>functions</a:t>
            </a:r>
            <a:r>
              <a:rPr lang="en-US" dirty="0">
                <a:latin typeface="Courier New"/>
                <a:cs typeface="Courier New"/>
              </a:rPr>
              <a:t>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1333143"/>
            <a:ext cx="8458200" cy="240065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ai_flags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Hints argument flags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ai_family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First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arg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function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ai_socktype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Second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arg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function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ai_protocol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Third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arg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function 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ai_canonname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Canonical host name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ai_addrlen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Size of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ai_addr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struct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sockaddr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ai_addr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Ptr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address structure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ai_next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Ptr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next item in linked list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  <a:endParaRPr lang="is-IS" sz="15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566202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27036"/>
            <a:ext cx="8915400" cy="762000"/>
          </a:xfrm>
        </p:spPr>
        <p:txBody>
          <a:bodyPr/>
          <a:lstStyle/>
          <a:p>
            <a:r>
              <a:rPr lang="en-US" dirty="0"/>
              <a:t>Host and Service Conversion: </a:t>
            </a:r>
            <a:r>
              <a:rPr lang="en-US" dirty="0" err="1">
                <a:latin typeface="Courier New"/>
                <a:cs typeface="Courier New"/>
              </a:rPr>
              <a:t>getnameinfo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1835868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getnameinfo</a:t>
            </a:r>
            <a:r>
              <a:rPr lang="en-US" dirty="0"/>
              <a:t> is the inverse of </a:t>
            </a:r>
            <a:r>
              <a:rPr lang="en-US" dirty="0" err="1"/>
              <a:t>getaddrinfo</a:t>
            </a:r>
            <a:r>
              <a:rPr lang="en-US" dirty="0"/>
              <a:t>, converting a socket address to the corresponding host and service. </a:t>
            </a:r>
          </a:p>
          <a:p>
            <a:pPr lvl="1"/>
            <a:r>
              <a:rPr lang="en-US" dirty="0"/>
              <a:t>Replaces obsolete </a:t>
            </a:r>
            <a:r>
              <a:rPr lang="en-US" dirty="0" err="1">
                <a:latin typeface="Courier New"/>
                <a:cs typeface="Courier New"/>
              </a:rPr>
              <a:t>gethostbyaddr</a:t>
            </a:r>
            <a:r>
              <a:rPr lang="en-US" dirty="0"/>
              <a:t> and </a:t>
            </a:r>
            <a:r>
              <a:rPr lang="en-US" dirty="0" err="1">
                <a:latin typeface="Courier New"/>
                <a:cs typeface="Courier New"/>
              </a:rPr>
              <a:t>getservbyport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+mn-lt"/>
                <a:cs typeface="Courier New"/>
              </a:rPr>
              <a:t>funcs</a:t>
            </a:r>
            <a:r>
              <a:rPr lang="en-US" dirty="0">
                <a:latin typeface="+mn-lt"/>
                <a:cs typeface="Courier New"/>
              </a:rPr>
              <a:t>.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Reentrant and protocol independent. </a:t>
            </a:r>
            <a:endParaRPr lang="en-US" dirty="0">
              <a:latin typeface="+mn-lt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28600" y="3570982"/>
            <a:ext cx="8610600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getnameinfo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SA *</a:t>
            </a:r>
            <a:r>
              <a:rPr lang="en-US" sz="1600" dirty="0" err="1">
                <a:latin typeface="Courier New" pitchFamily="49" charset="0"/>
              </a:rPr>
              <a:t>sa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socklen_t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salen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In: socket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addr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*/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            char *host,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hostlen</a:t>
            </a:r>
            <a:r>
              <a:rPr lang="en-US" sz="1600" dirty="0">
                <a:latin typeface="Courier New" pitchFamily="49" charset="0"/>
              </a:rPr>
              <a:t>,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Out: host */</a:t>
            </a:r>
          </a:p>
          <a:p>
            <a:r>
              <a:rPr lang="en-US" sz="1600" dirty="0">
                <a:latin typeface="Courier New" pitchFamily="49" charset="0"/>
              </a:rPr>
              <a:t>                char *</a:t>
            </a:r>
            <a:r>
              <a:rPr lang="en-US" sz="1600" dirty="0" err="1">
                <a:latin typeface="Courier New" pitchFamily="49" charset="0"/>
              </a:rPr>
              <a:t>serv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servlen</a:t>
            </a:r>
            <a:r>
              <a:rPr lang="en-US" sz="1600" dirty="0">
                <a:latin typeface="Courier New" pitchFamily="49" charset="0"/>
              </a:rPr>
              <a:t>,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Out: service */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flags);            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optional flags */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6435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Example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7066" y="1324141"/>
            <a:ext cx="8708334" cy="427809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rc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a list of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records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hints.ai_family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AF_INET;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IPv4 only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hints.ai_socktype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SOCK_STREAM;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Connections only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&amp;hints,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!=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error: %s\n"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gai_strerror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6296" y="5721188"/>
            <a:ext cx="113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hostinfo.c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E42C7-7577-2C1A-AB29-AA284F3E74BD}"/>
              </a:ext>
            </a:extLst>
          </p:cNvPr>
          <p:cNvSpPr txBox="1"/>
          <p:nvPr/>
        </p:nvSpPr>
        <p:spPr>
          <a:xfrm>
            <a:off x="207066" y="98213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926492"/>
                </a:solidFill>
                <a:latin typeface="Courier New"/>
                <a:cs typeface="Courier New"/>
              </a:rPr>
              <a:t>hostinfo.c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999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Example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4896" y="1764268"/>
            <a:ext cx="8214208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Walk the list and display each IP address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flags = NI_NUMERICHOST;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Display address instead of name */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Getnameinfo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ai_addrlen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MAXLINE, 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0, flags);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"%s\n"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, buf);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Clean up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40749" y="5057477"/>
            <a:ext cx="113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hostinfo.c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61281" y="93663"/>
            <a:ext cx="6421438" cy="573087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Computer Networks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887" y="942975"/>
            <a:ext cx="7896225" cy="49720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network</a:t>
            </a:r>
            <a:r>
              <a:rPr lang="en-US" dirty="0"/>
              <a:t> is a hierarchical system of boxes and wires organized by geographical proximity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SAN (System Area Network) spans cluster or machine room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Switched Ethernet, </a:t>
            </a:r>
          </a:p>
          <a:p>
            <a:pPr lvl="1"/>
            <a:r>
              <a:rPr lang="en-US" dirty="0"/>
              <a:t>LAN (Local Area Network)  spans a building or campus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Ethernet is most prominent example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WAN (Wide Area Network) spans country or world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Typically, high-speed point-to-point phone lines</a:t>
            </a:r>
          </a:p>
          <a:p>
            <a:pPr>
              <a:spcBef>
                <a:spcPts val="1800"/>
              </a:spcBef>
            </a:pPr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internetwork</a:t>
            </a:r>
            <a:r>
              <a:rPr lang="en-US" i="1" dirty="0"/>
              <a:t> (</a:t>
            </a:r>
            <a:r>
              <a:rPr lang="en-US" i="1" dirty="0">
                <a:solidFill>
                  <a:srgbClr val="C00000"/>
                </a:solidFill>
              </a:rPr>
              <a:t>internet</a:t>
            </a:r>
            <a:r>
              <a:rPr lang="en-US" i="1" dirty="0"/>
              <a:t>) </a:t>
            </a:r>
            <a:r>
              <a:rPr lang="en-US" dirty="0"/>
              <a:t>is an interconnected set of networks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Global IP Internet (uppercase “I”) is the most famous example of an internet (lowercase “</a:t>
            </a:r>
            <a:r>
              <a:rPr lang="en-US" dirty="0" err="1"/>
              <a:t>i</a:t>
            </a:r>
            <a:r>
              <a:rPr lang="en-US" dirty="0"/>
              <a:t>”)</a:t>
            </a:r>
          </a:p>
          <a:p>
            <a:pPr>
              <a:spcBef>
                <a:spcPts val="1800"/>
              </a:spcBef>
            </a:pPr>
            <a:r>
              <a:rPr lang="en-US" dirty="0"/>
              <a:t>Let’s see how an internet is built from the ground up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hostinfo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19425" y="1542634"/>
            <a:ext cx="6686918" cy="32932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913A8"/>
                </a:solidFill>
                <a:latin typeface="Menlo-Regular"/>
              </a:rPr>
              <a:t>csci3240-00&gt; 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./</a:t>
            </a:r>
            <a:r>
              <a:rPr lang="en-US" sz="1600" dirty="0" err="1">
                <a:solidFill>
                  <a:srgbClr val="000000"/>
                </a:solidFill>
                <a:latin typeface="Menlo-Bold"/>
              </a:rPr>
              <a:t>hostinfo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 localhost</a:t>
            </a:r>
            <a:endParaRPr lang="en-US" sz="1600" b="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127.0.0.1</a:t>
            </a:r>
          </a:p>
          <a:p>
            <a:endParaRPr lang="en-US" sz="1600" dirty="0">
              <a:solidFill>
                <a:srgbClr val="3913A8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3913A8"/>
                </a:solidFill>
                <a:latin typeface="Menlo-Regular"/>
              </a:rPr>
              <a:t>csci3240-00 &gt;</a:t>
            </a:r>
            <a:r>
              <a:rPr lang="en-US" sz="1600" b="0" dirty="0">
                <a:solidFill>
                  <a:srgbClr val="3913A8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./</a:t>
            </a:r>
            <a:r>
              <a:rPr lang="en-US" sz="1600" dirty="0" err="1">
                <a:solidFill>
                  <a:srgbClr val="000000"/>
                </a:solidFill>
                <a:latin typeface="Menlo-Bold"/>
              </a:rPr>
              <a:t>hostinfo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 www.cs.mtsu.edu</a:t>
            </a:r>
            <a:endParaRPr lang="en-US" sz="1600" b="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161.145.162.100</a:t>
            </a:r>
          </a:p>
          <a:p>
            <a:endParaRPr lang="en-US" sz="1600" dirty="0">
              <a:solidFill>
                <a:srgbClr val="3913A8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3913A8"/>
                </a:solidFill>
                <a:latin typeface="Menlo-Regular"/>
              </a:rPr>
              <a:t>csci3240-00 &gt;</a:t>
            </a:r>
            <a:r>
              <a:rPr lang="en-US" sz="1600" b="0" dirty="0">
                <a:solidFill>
                  <a:srgbClr val="3913A8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./</a:t>
            </a:r>
            <a:r>
              <a:rPr lang="en-US" sz="1600" dirty="0" err="1">
                <a:solidFill>
                  <a:srgbClr val="000000"/>
                </a:solidFill>
                <a:latin typeface="Menlo-Bold"/>
              </a:rPr>
              <a:t>hostinfo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 google.com</a:t>
            </a:r>
            <a:endParaRPr lang="en-US" sz="1600" b="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142.250.10.147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142.250.10.104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142.250.10.106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142.250.10.99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142.250.10.103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142.250.10.105</a:t>
            </a:r>
            <a:endParaRPr lang="en-US" sz="1600" b="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53939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72306" y="214314"/>
            <a:ext cx="7704138" cy="573087"/>
          </a:xfrm>
        </p:spPr>
        <p:txBody>
          <a:bodyPr>
            <a:normAutofit fontScale="90000"/>
          </a:bodyPr>
          <a:lstStyle/>
          <a:p>
            <a:r>
              <a:rPr lang="en-US" dirty="0"/>
              <a:t>Lowest Level: Ethernet Segment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604" y="2922275"/>
            <a:ext cx="8307387" cy="3124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Ethernet segment consists of a collection of </a:t>
            </a:r>
            <a:r>
              <a:rPr lang="en-US" i="1" dirty="0">
                <a:solidFill>
                  <a:srgbClr val="C00000"/>
                </a:solidFill>
              </a:rPr>
              <a:t>hosts</a:t>
            </a:r>
            <a:r>
              <a:rPr lang="en-US" dirty="0"/>
              <a:t> connected by wires (twisted pairs) to a </a:t>
            </a:r>
            <a:r>
              <a:rPr lang="en-US" i="1" dirty="0">
                <a:solidFill>
                  <a:srgbClr val="C00000"/>
                </a:solidFill>
              </a:rPr>
              <a:t>hub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Spans room or floor in a building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Operation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Each Ethernet adapter has a unique 48-bit address (MAC address)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E.g., 00:16:ea:e3:54:e6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Hosts send bits to any other host in chunks called </a:t>
            </a:r>
            <a:r>
              <a:rPr lang="en-US" b="1" i="1" dirty="0">
                <a:solidFill>
                  <a:srgbClr val="C00000"/>
                </a:solidFill>
                <a:ea typeface="+mn-ea"/>
                <a:cs typeface="+mn-cs"/>
              </a:rPr>
              <a:t>frames</a:t>
            </a:r>
            <a:endParaRPr lang="en-US" sz="1800" i="1" dirty="0"/>
          </a:p>
          <a:p>
            <a:pPr lvl="1">
              <a:lnSpc>
                <a:spcPct val="90000"/>
              </a:lnSpc>
            </a:pPr>
            <a:r>
              <a:rPr lang="en-US" sz="1800" dirty="0"/>
              <a:t>Hub copies each bit from each port to every other port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Every host sees every bit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Note: Hubs are on their way out. Bridges (switches, routers) became cheap enough to replace them</a:t>
            </a:r>
          </a:p>
          <a:p>
            <a:pPr>
              <a:lnSpc>
                <a:spcPct val="85000"/>
              </a:lnSpc>
            </a:pPr>
            <a:endParaRPr lang="en-US" sz="1600" i="1" dirty="0"/>
          </a:p>
        </p:txBody>
      </p:sp>
      <p:sp>
        <p:nvSpPr>
          <p:cNvPr id="708612" name="Line 4"/>
          <p:cNvSpPr>
            <a:spLocks noChangeShapeType="1"/>
          </p:cNvSpPr>
          <p:nvPr/>
        </p:nvSpPr>
        <p:spPr bwMode="auto">
          <a:xfrm>
            <a:off x="3575339" y="1408656"/>
            <a:ext cx="838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3" name="Line 5"/>
          <p:cNvSpPr>
            <a:spLocks noChangeShapeType="1"/>
          </p:cNvSpPr>
          <p:nvPr/>
        </p:nvSpPr>
        <p:spPr bwMode="auto">
          <a:xfrm>
            <a:off x="4599807" y="1408656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4" name="Line 6"/>
          <p:cNvSpPr>
            <a:spLocks noChangeShapeType="1"/>
          </p:cNvSpPr>
          <p:nvPr/>
        </p:nvSpPr>
        <p:spPr bwMode="auto">
          <a:xfrm flipH="1">
            <a:off x="4794539" y="1408656"/>
            <a:ext cx="685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5" name="Rectangle 7"/>
          <p:cNvSpPr>
            <a:spLocks noChangeArrowheads="1"/>
          </p:cNvSpPr>
          <p:nvPr/>
        </p:nvSpPr>
        <p:spPr bwMode="auto">
          <a:xfrm>
            <a:off x="3240377" y="1089568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6" name="Rectangle 8"/>
          <p:cNvSpPr>
            <a:spLocks noChangeArrowheads="1"/>
          </p:cNvSpPr>
          <p:nvPr/>
        </p:nvSpPr>
        <p:spPr bwMode="auto">
          <a:xfrm>
            <a:off x="4255320" y="1089568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7" name="Rectangle 9"/>
          <p:cNvSpPr>
            <a:spLocks noChangeArrowheads="1"/>
          </p:cNvSpPr>
          <p:nvPr/>
        </p:nvSpPr>
        <p:spPr bwMode="auto">
          <a:xfrm>
            <a:off x="5202527" y="1089568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8" name="AutoShape 10"/>
          <p:cNvSpPr>
            <a:spLocks noChangeArrowheads="1"/>
          </p:cNvSpPr>
          <p:nvPr/>
        </p:nvSpPr>
        <p:spPr bwMode="auto">
          <a:xfrm>
            <a:off x="4156364" y="1700756"/>
            <a:ext cx="914400" cy="411162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708619" name="Text Box 11"/>
          <p:cNvSpPr txBox="1">
            <a:spLocks noChangeArrowheads="1"/>
          </p:cNvSpPr>
          <p:nvPr/>
        </p:nvSpPr>
        <p:spPr bwMode="auto">
          <a:xfrm>
            <a:off x="5115236" y="1482236"/>
            <a:ext cx="109852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</a:t>
            </a:r>
            <a:r>
              <a:rPr lang="en-US" sz="1800" dirty="0" err="1">
                <a:latin typeface="Calibri" pitchFamily="34" charset="0"/>
              </a:rPr>
              <a:t>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708620" name="Text Box 12"/>
          <p:cNvSpPr txBox="1">
            <a:spLocks noChangeArrowheads="1"/>
          </p:cNvSpPr>
          <p:nvPr/>
        </p:nvSpPr>
        <p:spPr bwMode="auto">
          <a:xfrm>
            <a:off x="2937164" y="1470568"/>
            <a:ext cx="109852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</a:t>
            </a:r>
            <a:r>
              <a:rPr lang="en-US" sz="1800" dirty="0" err="1">
                <a:latin typeface="Calibri" pitchFamily="34" charset="0"/>
              </a:rPr>
              <a:t>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708621" name="Text Box 13"/>
          <p:cNvSpPr txBox="1">
            <a:spLocks noChangeArrowheads="1"/>
          </p:cNvSpPr>
          <p:nvPr/>
        </p:nvSpPr>
        <p:spPr bwMode="auto">
          <a:xfrm>
            <a:off x="5197763" y="2376501"/>
            <a:ext cx="5902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port</a:t>
            </a:r>
          </a:p>
        </p:txBody>
      </p:sp>
      <p:sp>
        <p:nvSpPr>
          <p:cNvPr id="708622" name="Line 14"/>
          <p:cNvSpPr>
            <a:spLocks noChangeShapeType="1"/>
          </p:cNvSpPr>
          <p:nvPr/>
        </p:nvSpPr>
        <p:spPr bwMode="auto">
          <a:xfrm flipH="1" flipV="1">
            <a:off x="4989044" y="1764255"/>
            <a:ext cx="267985" cy="74771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178377" y="1656836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 bwMode="auto">
          <a:xfrm>
            <a:off x="4554298" y="1656836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4920058" y="1656836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66" name="Line 30"/>
          <p:cNvSpPr>
            <a:spLocks noChangeShapeType="1"/>
          </p:cNvSpPr>
          <p:nvPr/>
        </p:nvSpPr>
        <p:spPr bwMode="auto">
          <a:xfrm>
            <a:off x="4639122" y="2704414"/>
            <a:ext cx="0" cy="10972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216900" cy="573087"/>
          </a:xfrm>
        </p:spPr>
        <p:txBody>
          <a:bodyPr>
            <a:normAutofit fontScale="90000"/>
          </a:bodyPr>
          <a:lstStyle/>
          <a:p>
            <a:r>
              <a:rPr lang="en-US"/>
              <a:t>Next Level: Bridged Ethernet Segment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5416550"/>
            <a:ext cx="8307387" cy="83185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Spans building or campus</a:t>
            </a:r>
          </a:p>
          <a:p>
            <a:pPr>
              <a:spcBef>
                <a:spcPts val="1200"/>
              </a:spcBef>
            </a:pPr>
            <a:r>
              <a:rPr lang="en-US" dirty="0"/>
              <a:t>Bridges cleverly learn which hosts are reachable from which ports and then selectively copy frames from port to port</a:t>
            </a:r>
          </a:p>
        </p:txBody>
      </p:sp>
      <p:sp>
        <p:nvSpPr>
          <p:cNvPr id="679940" name="Line 4"/>
          <p:cNvSpPr>
            <a:spLocks noChangeShapeType="1"/>
          </p:cNvSpPr>
          <p:nvPr/>
        </p:nvSpPr>
        <p:spPr bwMode="auto">
          <a:xfrm>
            <a:off x="1752600" y="19939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1" name="Line 5"/>
          <p:cNvSpPr>
            <a:spLocks noChangeShapeType="1"/>
          </p:cNvSpPr>
          <p:nvPr/>
        </p:nvSpPr>
        <p:spPr bwMode="auto">
          <a:xfrm>
            <a:off x="2743200" y="1993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2" name="Line 6"/>
          <p:cNvSpPr>
            <a:spLocks noChangeShapeType="1"/>
          </p:cNvSpPr>
          <p:nvPr/>
        </p:nvSpPr>
        <p:spPr bwMode="auto">
          <a:xfrm flipH="1">
            <a:off x="2971800" y="1993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3" name="Rectangle 7"/>
          <p:cNvSpPr>
            <a:spLocks noChangeArrowheads="1"/>
          </p:cNvSpPr>
          <p:nvPr/>
        </p:nvSpPr>
        <p:spPr bwMode="auto">
          <a:xfrm>
            <a:off x="1444625" y="17081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4" name="Rectangle 8"/>
          <p:cNvSpPr>
            <a:spLocks noChangeArrowheads="1"/>
          </p:cNvSpPr>
          <p:nvPr/>
        </p:nvSpPr>
        <p:spPr bwMode="auto">
          <a:xfrm>
            <a:off x="2425700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5" name="Rectangle 9"/>
          <p:cNvSpPr>
            <a:spLocks noChangeArrowheads="1"/>
          </p:cNvSpPr>
          <p:nvPr/>
        </p:nvSpPr>
        <p:spPr bwMode="auto">
          <a:xfrm>
            <a:off x="3406775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6" name="Line 10"/>
          <p:cNvSpPr>
            <a:spLocks noChangeShapeType="1"/>
          </p:cNvSpPr>
          <p:nvPr/>
        </p:nvSpPr>
        <p:spPr bwMode="auto">
          <a:xfrm>
            <a:off x="6477000" y="1993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7" name="Line 11"/>
          <p:cNvSpPr>
            <a:spLocks noChangeShapeType="1"/>
          </p:cNvSpPr>
          <p:nvPr/>
        </p:nvSpPr>
        <p:spPr bwMode="auto">
          <a:xfrm flipH="1">
            <a:off x="6705600" y="1993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8" name="Rectangle 12"/>
          <p:cNvSpPr>
            <a:spLocks noChangeArrowheads="1"/>
          </p:cNvSpPr>
          <p:nvPr/>
        </p:nvSpPr>
        <p:spPr bwMode="auto">
          <a:xfrm>
            <a:off x="6159500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9" name="Rectangle 13"/>
          <p:cNvSpPr>
            <a:spLocks noChangeArrowheads="1"/>
          </p:cNvSpPr>
          <p:nvPr/>
        </p:nvSpPr>
        <p:spPr bwMode="auto">
          <a:xfrm>
            <a:off x="7140575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50" name="Line 14"/>
          <p:cNvSpPr>
            <a:spLocks noChangeShapeType="1"/>
          </p:cNvSpPr>
          <p:nvPr/>
        </p:nvSpPr>
        <p:spPr bwMode="auto">
          <a:xfrm>
            <a:off x="3019425" y="25273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1" name="Line 15"/>
          <p:cNvSpPr>
            <a:spLocks noChangeShapeType="1"/>
          </p:cNvSpPr>
          <p:nvPr/>
        </p:nvSpPr>
        <p:spPr bwMode="auto">
          <a:xfrm>
            <a:off x="5000625" y="25273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2" name="AutoShape 16"/>
          <p:cNvSpPr>
            <a:spLocks noChangeArrowheads="1"/>
          </p:cNvSpPr>
          <p:nvPr/>
        </p:nvSpPr>
        <p:spPr bwMode="auto">
          <a:xfrm>
            <a:off x="2471738" y="230187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53" name="AutoShape 17"/>
          <p:cNvSpPr>
            <a:spLocks noChangeArrowheads="1"/>
          </p:cNvSpPr>
          <p:nvPr/>
        </p:nvSpPr>
        <p:spPr bwMode="auto">
          <a:xfrm>
            <a:off x="6205538" y="230187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54" name="AutoShape 18"/>
          <p:cNvSpPr>
            <a:spLocks noChangeArrowheads="1"/>
          </p:cNvSpPr>
          <p:nvPr/>
        </p:nvSpPr>
        <p:spPr bwMode="auto">
          <a:xfrm>
            <a:off x="4224337" y="2298700"/>
            <a:ext cx="829570" cy="408623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679955" name="Text Box 19"/>
          <p:cNvSpPr txBox="1">
            <a:spLocks noChangeArrowheads="1"/>
          </p:cNvSpPr>
          <p:nvPr/>
        </p:nvSpPr>
        <p:spPr bwMode="auto">
          <a:xfrm>
            <a:off x="3111500" y="2209800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56" name="Text Box 20"/>
          <p:cNvSpPr txBox="1">
            <a:spLocks noChangeArrowheads="1"/>
          </p:cNvSpPr>
          <p:nvPr/>
        </p:nvSpPr>
        <p:spPr bwMode="auto">
          <a:xfrm>
            <a:off x="5095875" y="2209800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57" name="Line 21"/>
          <p:cNvSpPr>
            <a:spLocks noChangeShapeType="1"/>
          </p:cNvSpPr>
          <p:nvPr/>
        </p:nvSpPr>
        <p:spPr bwMode="auto">
          <a:xfrm flipH="1">
            <a:off x="1781175" y="41275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8" name="Line 22"/>
          <p:cNvSpPr>
            <a:spLocks noChangeShapeType="1"/>
          </p:cNvSpPr>
          <p:nvPr/>
        </p:nvSpPr>
        <p:spPr bwMode="auto">
          <a:xfrm flipH="1">
            <a:off x="2771775" y="41275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9" name="Rectangle 23"/>
          <p:cNvSpPr>
            <a:spLocks noChangeArrowheads="1"/>
          </p:cNvSpPr>
          <p:nvPr/>
        </p:nvSpPr>
        <p:spPr bwMode="auto">
          <a:xfrm>
            <a:off x="1473200" y="44513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60" name="Rectangle 24"/>
          <p:cNvSpPr>
            <a:spLocks noChangeArrowheads="1"/>
          </p:cNvSpPr>
          <p:nvPr/>
        </p:nvSpPr>
        <p:spPr bwMode="auto">
          <a:xfrm>
            <a:off x="2454275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61" name="Line 25"/>
          <p:cNvSpPr>
            <a:spLocks noChangeShapeType="1"/>
          </p:cNvSpPr>
          <p:nvPr/>
        </p:nvSpPr>
        <p:spPr bwMode="auto">
          <a:xfrm>
            <a:off x="3048000" y="401955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2" name="Line 26"/>
          <p:cNvSpPr>
            <a:spLocks noChangeShapeType="1"/>
          </p:cNvSpPr>
          <p:nvPr/>
        </p:nvSpPr>
        <p:spPr bwMode="auto">
          <a:xfrm>
            <a:off x="5029200" y="401955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3" name="AutoShape 27"/>
          <p:cNvSpPr>
            <a:spLocks noChangeArrowheads="1"/>
          </p:cNvSpPr>
          <p:nvPr/>
        </p:nvSpPr>
        <p:spPr bwMode="auto">
          <a:xfrm>
            <a:off x="2500313" y="379412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64" name="Text Box 28"/>
          <p:cNvSpPr txBox="1">
            <a:spLocks noChangeArrowheads="1"/>
          </p:cNvSpPr>
          <p:nvPr/>
        </p:nvSpPr>
        <p:spPr bwMode="auto">
          <a:xfrm>
            <a:off x="3140075" y="3681798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65" name="Text Box 29"/>
          <p:cNvSpPr txBox="1">
            <a:spLocks noChangeArrowheads="1"/>
          </p:cNvSpPr>
          <p:nvPr/>
        </p:nvSpPr>
        <p:spPr bwMode="auto">
          <a:xfrm>
            <a:off x="5124450" y="3681798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67" name="Text Box 31"/>
          <p:cNvSpPr txBox="1">
            <a:spLocks noChangeArrowheads="1"/>
          </p:cNvSpPr>
          <p:nvPr/>
        </p:nvSpPr>
        <p:spPr bwMode="auto">
          <a:xfrm>
            <a:off x="4613060" y="3039762"/>
            <a:ext cx="8100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 </a:t>
            </a:r>
            <a:r>
              <a:rPr lang="en-US" sz="1800" dirty="0" err="1">
                <a:latin typeface="Calibri" pitchFamily="34" charset="0"/>
              </a:rPr>
              <a:t>Gb</a:t>
            </a:r>
            <a:r>
              <a:rPr lang="en-US" sz="1800" dirty="0">
                <a:latin typeface="Calibri" pitchFamily="34" charset="0"/>
              </a:rPr>
              <a:t>/s</a:t>
            </a:r>
          </a:p>
        </p:txBody>
      </p:sp>
      <p:sp>
        <p:nvSpPr>
          <p:cNvPr id="679968" name="Line 32"/>
          <p:cNvSpPr>
            <a:spLocks noChangeShapeType="1"/>
          </p:cNvSpPr>
          <p:nvPr/>
        </p:nvSpPr>
        <p:spPr bwMode="auto">
          <a:xfrm flipH="1">
            <a:off x="5534025" y="41275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9" name="Line 33"/>
          <p:cNvSpPr>
            <a:spLocks noChangeShapeType="1"/>
          </p:cNvSpPr>
          <p:nvPr/>
        </p:nvSpPr>
        <p:spPr bwMode="auto">
          <a:xfrm flipH="1">
            <a:off x="6524625" y="41275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0" name="Line 34"/>
          <p:cNvSpPr>
            <a:spLocks noChangeShapeType="1"/>
          </p:cNvSpPr>
          <p:nvPr/>
        </p:nvSpPr>
        <p:spPr bwMode="auto">
          <a:xfrm>
            <a:off x="6753225" y="41275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1" name="Rectangle 35"/>
          <p:cNvSpPr>
            <a:spLocks noChangeArrowheads="1"/>
          </p:cNvSpPr>
          <p:nvPr/>
        </p:nvSpPr>
        <p:spPr bwMode="auto">
          <a:xfrm>
            <a:off x="5207000" y="44513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2" name="Rectangle 36"/>
          <p:cNvSpPr>
            <a:spLocks noChangeArrowheads="1"/>
          </p:cNvSpPr>
          <p:nvPr/>
        </p:nvSpPr>
        <p:spPr bwMode="auto">
          <a:xfrm>
            <a:off x="6188075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3" name="Rectangle 37"/>
          <p:cNvSpPr>
            <a:spLocks noChangeArrowheads="1"/>
          </p:cNvSpPr>
          <p:nvPr/>
        </p:nvSpPr>
        <p:spPr bwMode="auto">
          <a:xfrm>
            <a:off x="7169150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4" name="AutoShape 38"/>
          <p:cNvSpPr>
            <a:spLocks noChangeArrowheads="1"/>
          </p:cNvSpPr>
          <p:nvPr/>
        </p:nvSpPr>
        <p:spPr bwMode="auto">
          <a:xfrm>
            <a:off x="4224337" y="3790950"/>
            <a:ext cx="829570" cy="408623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679975" name="Line 39"/>
          <p:cNvSpPr>
            <a:spLocks noChangeShapeType="1"/>
          </p:cNvSpPr>
          <p:nvPr/>
        </p:nvSpPr>
        <p:spPr bwMode="auto">
          <a:xfrm flipH="1">
            <a:off x="6705600" y="3517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6" name="Rectangle 40"/>
          <p:cNvSpPr>
            <a:spLocks noChangeArrowheads="1"/>
          </p:cNvSpPr>
          <p:nvPr/>
        </p:nvSpPr>
        <p:spPr bwMode="auto">
          <a:xfrm>
            <a:off x="7140575" y="3213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7" name="Line 41"/>
          <p:cNvSpPr>
            <a:spLocks noChangeShapeType="1"/>
          </p:cNvSpPr>
          <p:nvPr/>
        </p:nvSpPr>
        <p:spPr bwMode="auto">
          <a:xfrm>
            <a:off x="6515100" y="3517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8" name="Rectangle 42"/>
          <p:cNvSpPr>
            <a:spLocks noChangeArrowheads="1"/>
          </p:cNvSpPr>
          <p:nvPr/>
        </p:nvSpPr>
        <p:spPr bwMode="auto">
          <a:xfrm>
            <a:off x="6197600" y="3213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9" name="AutoShape 43"/>
          <p:cNvSpPr>
            <a:spLocks noChangeArrowheads="1"/>
          </p:cNvSpPr>
          <p:nvPr/>
        </p:nvSpPr>
        <p:spPr bwMode="auto">
          <a:xfrm>
            <a:off x="6234113" y="379412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80" name="Text Box 44"/>
          <p:cNvSpPr txBox="1">
            <a:spLocks noChangeArrowheads="1"/>
          </p:cNvSpPr>
          <p:nvPr/>
        </p:nvSpPr>
        <p:spPr bwMode="auto">
          <a:xfrm>
            <a:off x="1589088" y="1371600"/>
            <a:ext cx="32412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A</a:t>
            </a:r>
          </a:p>
        </p:txBody>
      </p:sp>
      <p:sp>
        <p:nvSpPr>
          <p:cNvPr id="679981" name="Text Box 45"/>
          <p:cNvSpPr txBox="1">
            <a:spLocks noChangeArrowheads="1"/>
          </p:cNvSpPr>
          <p:nvPr/>
        </p:nvSpPr>
        <p:spPr bwMode="auto">
          <a:xfrm>
            <a:off x="3576638" y="1371600"/>
            <a:ext cx="3145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</a:t>
            </a:r>
          </a:p>
        </p:txBody>
      </p:sp>
      <p:sp>
        <p:nvSpPr>
          <p:cNvPr id="679982" name="Text Box 46"/>
          <p:cNvSpPr txBox="1">
            <a:spLocks noChangeArrowheads="1"/>
          </p:cNvSpPr>
          <p:nvPr/>
        </p:nvSpPr>
        <p:spPr bwMode="auto">
          <a:xfrm>
            <a:off x="7315200" y="4768850"/>
            <a:ext cx="3064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</a:t>
            </a:r>
          </a:p>
        </p:txBody>
      </p:sp>
      <p:sp>
        <p:nvSpPr>
          <p:cNvPr id="679983" name="Text Box 47"/>
          <p:cNvSpPr txBox="1">
            <a:spLocks noChangeArrowheads="1"/>
          </p:cNvSpPr>
          <p:nvPr/>
        </p:nvSpPr>
        <p:spPr bwMode="auto">
          <a:xfrm>
            <a:off x="4483470" y="1981200"/>
            <a:ext cx="31130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X</a:t>
            </a:r>
          </a:p>
        </p:txBody>
      </p:sp>
      <p:sp>
        <p:nvSpPr>
          <p:cNvPr id="679984" name="Text Box 48"/>
          <p:cNvSpPr txBox="1">
            <a:spLocks noChangeArrowheads="1"/>
          </p:cNvSpPr>
          <p:nvPr/>
        </p:nvSpPr>
        <p:spPr bwMode="auto">
          <a:xfrm>
            <a:off x="4486677" y="4155990"/>
            <a:ext cx="30489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6634</TotalTime>
  <Words>5514</Words>
  <Application>Microsoft Office PowerPoint</Application>
  <PresentationFormat>On-screen Show (4:3)</PresentationFormat>
  <Paragraphs>1094</Paragraphs>
  <Slides>70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3" baseType="lpstr">
      <vt:lpstr>맑은 고딕</vt:lpstr>
      <vt:lpstr>Arial</vt:lpstr>
      <vt:lpstr>Calibri</vt:lpstr>
      <vt:lpstr>Calibri Bold</vt:lpstr>
      <vt:lpstr>Comic Sans MS</vt:lpstr>
      <vt:lpstr>Consolas</vt:lpstr>
      <vt:lpstr>Courier New</vt:lpstr>
      <vt:lpstr>Menlo-Bold</vt:lpstr>
      <vt:lpstr>Menlo-Regular</vt:lpstr>
      <vt:lpstr>Times</vt:lpstr>
      <vt:lpstr>Wingdings</vt:lpstr>
      <vt:lpstr>Office Theme</vt:lpstr>
      <vt:lpstr>Clip</vt:lpstr>
      <vt:lpstr>Chapter 11: Network Programming</vt:lpstr>
      <vt:lpstr>Basic Terminology</vt:lpstr>
      <vt:lpstr>A Client-Server Transaction</vt:lpstr>
      <vt:lpstr>A Client-Server Transaction</vt:lpstr>
      <vt:lpstr>Client-Server Examples</vt:lpstr>
      <vt:lpstr>Hardware Organization of a Network Host</vt:lpstr>
      <vt:lpstr>Computer Networks</vt:lpstr>
      <vt:lpstr>Lowest Level: Ethernet Segment</vt:lpstr>
      <vt:lpstr>Next Level: Bridged Ethernet Segment</vt:lpstr>
      <vt:lpstr>Conceptual View of LANs</vt:lpstr>
      <vt:lpstr>Next Level: internets</vt:lpstr>
      <vt:lpstr>Logical Structure of an internet</vt:lpstr>
      <vt:lpstr>The Notion of an internet Protocol</vt:lpstr>
      <vt:lpstr>What’s a protocol?</vt:lpstr>
      <vt:lpstr>What Does an internet Protocol Do?</vt:lpstr>
      <vt:lpstr>Transferring internet Data Via Encapsulation</vt:lpstr>
      <vt:lpstr>Other Issues</vt:lpstr>
      <vt:lpstr>Global IP Internet (upper case)</vt:lpstr>
      <vt:lpstr>UDP</vt:lpstr>
      <vt:lpstr>TCP</vt:lpstr>
      <vt:lpstr>Hardware and Software Organization  of an Internet Application</vt:lpstr>
      <vt:lpstr>A Programmer’s View of the Internet</vt:lpstr>
      <vt:lpstr>Aside: IPv4 and IPv6</vt:lpstr>
      <vt:lpstr>(1) IP Addresses</vt:lpstr>
      <vt:lpstr>Unix Functions for byte order conversion</vt:lpstr>
      <vt:lpstr>Dotted Decimal Notation</vt:lpstr>
      <vt:lpstr>Exercise</vt:lpstr>
      <vt:lpstr>(2) Internet Domain Names</vt:lpstr>
      <vt:lpstr>History</vt:lpstr>
      <vt:lpstr>Towards DNS</vt:lpstr>
      <vt:lpstr>Domain Naming System (DNS)</vt:lpstr>
      <vt:lpstr>Properties of DNS Mappings</vt:lpstr>
      <vt:lpstr>Properties of DNS Mappings (cont)</vt:lpstr>
      <vt:lpstr>Properties of DNS Mappings (cont)</vt:lpstr>
      <vt:lpstr>(3) Internet Connections</vt:lpstr>
      <vt:lpstr>Well-known Ports and Service Names </vt:lpstr>
      <vt:lpstr>Anatomy of a Connection</vt:lpstr>
      <vt:lpstr>Using Ports to Identify Services</vt:lpstr>
      <vt:lpstr>Sockets Interface</vt:lpstr>
      <vt:lpstr>Sockets</vt:lpstr>
      <vt:lpstr>Sockets Interface</vt:lpstr>
      <vt:lpstr>Sockets Address Structure</vt:lpstr>
      <vt:lpstr>Socket Address Structures</vt:lpstr>
      <vt:lpstr>Socket Address Structures</vt:lpstr>
      <vt:lpstr>Socket Programming:  An Analogy with a Phone call</vt:lpstr>
      <vt:lpstr>Sockets Interface</vt:lpstr>
      <vt:lpstr>Sockets Interface: socket</vt:lpstr>
      <vt:lpstr>Sockets Interface: socket</vt:lpstr>
      <vt:lpstr>Sockets Interface</vt:lpstr>
      <vt:lpstr>Sockets Interface: bind</vt:lpstr>
      <vt:lpstr>Sockets Interface: bind</vt:lpstr>
      <vt:lpstr>Sockets Interface</vt:lpstr>
      <vt:lpstr>Sockets Interface: listen</vt:lpstr>
      <vt:lpstr>Sockets Interface: listen</vt:lpstr>
      <vt:lpstr>Sockets Interface</vt:lpstr>
      <vt:lpstr>Sockets Interface: accept</vt:lpstr>
      <vt:lpstr>Make the logical steps from the 4 previous parts</vt:lpstr>
      <vt:lpstr>Sockets Interface</vt:lpstr>
      <vt:lpstr>Sockets Interface: connect</vt:lpstr>
      <vt:lpstr>accept Illustrated</vt:lpstr>
      <vt:lpstr>Connected vs. Listening Descriptors</vt:lpstr>
      <vt:lpstr>Sockets Interface</vt:lpstr>
      <vt:lpstr>Host and Service Conversion: getaddrinfo</vt:lpstr>
      <vt:lpstr>Host and Service Conversion: getaddrinfo</vt:lpstr>
      <vt:lpstr>Linked List Returned by getaddrinfo</vt:lpstr>
      <vt:lpstr>addrinfo Struct</vt:lpstr>
      <vt:lpstr>Host and Service Conversion: getnameinfo</vt:lpstr>
      <vt:lpstr>Conversion Example</vt:lpstr>
      <vt:lpstr>Conversion Example (cont)</vt:lpstr>
      <vt:lpstr>Running hostinfo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and Programming</dc:title>
  <dc:creator>Arpan Sainju</dc:creator>
  <cp:lastModifiedBy>Arpan Sainju</cp:lastModifiedBy>
  <cp:revision>21</cp:revision>
  <cp:lastPrinted>2022-09-27T15:44:52Z</cp:lastPrinted>
  <dcterms:created xsi:type="dcterms:W3CDTF">2022-01-17T03:23:46Z</dcterms:created>
  <dcterms:modified xsi:type="dcterms:W3CDTF">2023-06-05T19:50:45Z</dcterms:modified>
</cp:coreProperties>
</file>