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4" r:id="rId15"/>
    <p:sldId id="303" r:id="rId16"/>
    <p:sldId id="301" r:id="rId17"/>
    <p:sldId id="305" r:id="rId18"/>
    <p:sldId id="308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DCE77-29C6-4CD9-8AF7-2D779B95D26B}" v="12" dt="2023-05-30T04:51:38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283" autoAdjust="0"/>
  </p:normalViewPr>
  <p:slideViewPr>
    <p:cSldViewPr snapToGrid="0">
      <p:cViewPr varScale="1">
        <p:scale>
          <a:sx n="153" d="100"/>
          <a:sy n="153" d="100"/>
        </p:scale>
        <p:origin x="201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60C849C3-8B68-488A-AAB5-151751A74EB1}"/>
    <pc:docChg chg="custSel addSld modSld">
      <pc:chgData name="Arpan Sainju" userId="28af7b25-4022-4f88-be70-5a41ebe499cd" providerId="ADAL" clId="{60C849C3-8B68-488A-AAB5-151751A74EB1}" dt="2023-01-17T15:34:47.293" v="144" actId="20577"/>
      <pc:docMkLst>
        <pc:docMk/>
      </pc:docMkLst>
      <pc:sldChg chg="modAnim">
        <pc:chgData name="Arpan Sainju" userId="28af7b25-4022-4f88-be70-5a41ebe499cd" providerId="ADAL" clId="{60C849C3-8B68-488A-AAB5-151751A74EB1}" dt="2023-01-16T22:52:07.448" v="2"/>
        <pc:sldMkLst>
          <pc:docMk/>
          <pc:sldMk cId="2129318374" sldId="290"/>
        </pc:sldMkLst>
      </pc:sldChg>
      <pc:sldChg chg="modAnim">
        <pc:chgData name="Arpan Sainju" userId="28af7b25-4022-4f88-be70-5a41ebe499cd" providerId="ADAL" clId="{60C849C3-8B68-488A-AAB5-151751A74EB1}" dt="2023-01-16T23:19:49.516" v="8"/>
        <pc:sldMkLst>
          <pc:docMk/>
          <pc:sldMk cId="2357654180" sldId="295"/>
        </pc:sldMkLst>
      </pc:sldChg>
      <pc:sldChg chg="modSp mod">
        <pc:chgData name="Arpan Sainju" userId="28af7b25-4022-4f88-be70-5a41ebe499cd" providerId="ADAL" clId="{60C849C3-8B68-488A-AAB5-151751A74EB1}" dt="2023-01-17T15:34:47.293" v="144" actId="20577"/>
        <pc:sldMkLst>
          <pc:docMk/>
          <pc:sldMk cId="3602569824" sldId="305"/>
        </pc:sldMkLst>
        <pc:spChg chg="mod">
          <ac:chgData name="Arpan Sainju" userId="28af7b25-4022-4f88-be70-5a41ebe499cd" providerId="ADAL" clId="{60C849C3-8B68-488A-AAB5-151751A74EB1}" dt="2023-01-16T23:35:36.285" v="109" actId="27636"/>
          <ac:spMkLst>
            <pc:docMk/>
            <pc:sldMk cId="3602569824" sldId="305"/>
            <ac:spMk id="2" creationId="{AC84C5F9-FB90-B796-89D6-B8DDC3DB0DB5}"/>
          </ac:spMkLst>
        </pc:spChg>
        <pc:spChg chg="mod">
          <ac:chgData name="Arpan Sainju" userId="28af7b25-4022-4f88-be70-5a41ebe499cd" providerId="ADAL" clId="{60C849C3-8B68-488A-AAB5-151751A74EB1}" dt="2023-01-17T15:34:47.293" v="144" actId="20577"/>
          <ac:spMkLst>
            <pc:docMk/>
            <pc:sldMk cId="3602569824" sldId="305"/>
            <ac:spMk id="3" creationId="{14DD4F0B-723E-7B7B-6B19-068DEFBAF892}"/>
          </ac:spMkLst>
        </pc:spChg>
      </pc:sldChg>
      <pc:sldChg chg="modSp new mod">
        <pc:chgData name="Arpan Sainju" userId="28af7b25-4022-4f88-be70-5a41ebe499cd" providerId="ADAL" clId="{60C849C3-8B68-488A-AAB5-151751A74EB1}" dt="2023-01-17T14:00:15.657" v="136"/>
        <pc:sldMkLst>
          <pc:docMk/>
          <pc:sldMk cId="939177841" sldId="308"/>
        </pc:sldMkLst>
        <pc:spChg chg="mod">
          <ac:chgData name="Arpan Sainju" userId="28af7b25-4022-4f88-be70-5a41ebe499cd" providerId="ADAL" clId="{60C849C3-8B68-488A-AAB5-151751A74EB1}" dt="2023-01-17T14:00:06.970" v="135" actId="20577"/>
          <ac:spMkLst>
            <pc:docMk/>
            <pc:sldMk cId="939177841" sldId="308"/>
            <ac:spMk id="2" creationId="{E291F2B5-3A49-947E-0A57-96998B31FC1C}"/>
          </ac:spMkLst>
        </pc:spChg>
        <pc:spChg chg="mod">
          <ac:chgData name="Arpan Sainju" userId="28af7b25-4022-4f88-be70-5a41ebe499cd" providerId="ADAL" clId="{60C849C3-8B68-488A-AAB5-151751A74EB1}" dt="2023-01-17T14:00:15.657" v="136"/>
          <ac:spMkLst>
            <pc:docMk/>
            <pc:sldMk cId="939177841" sldId="308"/>
            <ac:spMk id="3" creationId="{9BB4E738-4766-72EF-FC0D-5DDA4C1FAB35}"/>
          </ac:spMkLst>
        </pc:spChg>
      </pc:sldChg>
    </pc:docChg>
  </pc:docChgLst>
  <pc:docChgLst>
    <pc:chgData name="Arpan Sainju" userId="28af7b25-4022-4f88-be70-5a41ebe499cd" providerId="ADAL" clId="{E743BD4D-AD8B-4301-974C-54C9B81E13ED}"/>
    <pc:docChg chg="custSel modSld">
      <pc:chgData name="Arpan Sainju" userId="28af7b25-4022-4f88-be70-5a41ebe499cd" providerId="ADAL" clId="{E743BD4D-AD8B-4301-974C-54C9B81E13ED}" dt="2022-08-21T23:04:02.215" v="40" actId="1076"/>
      <pc:docMkLst>
        <pc:docMk/>
      </pc:docMkLst>
      <pc:sldChg chg="addSp modSp mod">
        <pc:chgData name="Arpan Sainju" userId="28af7b25-4022-4f88-be70-5a41ebe499cd" providerId="ADAL" clId="{E743BD4D-AD8B-4301-974C-54C9B81E13ED}" dt="2022-08-21T23:04:02.215" v="40" actId="1076"/>
        <pc:sldMkLst>
          <pc:docMk/>
          <pc:sldMk cId="2129318374" sldId="290"/>
        </pc:sldMkLst>
        <pc:spChg chg="mod">
          <ac:chgData name="Arpan Sainju" userId="28af7b25-4022-4f88-be70-5a41ebe499cd" providerId="ADAL" clId="{E743BD4D-AD8B-4301-974C-54C9B81E13ED}" dt="2022-08-21T23:03:51.115" v="35" actId="404"/>
          <ac:spMkLst>
            <pc:docMk/>
            <pc:sldMk cId="2129318374" sldId="290"/>
            <ac:spMk id="3" creationId="{E83CE5E3-23C7-7C1E-01C4-8D1EE5090B55}"/>
          </ac:spMkLst>
        </pc:spChg>
        <pc:spChg chg="mod">
          <ac:chgData name="Arpan Sainju" userId="28af7b25-4022-4f88-be70-5a41ebe499cd" providerId="ADAL" clId="{E743BD4D-AD8B-4301-974C-54C9B81E13ED}" dt="2022-08-21T23:04:02.215" v="40" actId="1076"/>
          <ac:spMkLst>
            <pc:docMk/>
            <pc:sldMk cId="2129318374" sldId="290"/>
            <ac:spMk id="6" creationId="{8C60EA28-CBB8-647B-6AA0-1AFE33B3EC13}"/>
          </ac:spMkLst>
        </pc:spChg>
        <pc:spChg chg="add mod">
          <ac:chgData name="Arpan Sainju" userId="28af7b25-4022-4f88-be70-5a41ebe499cd" providerId="ADAL" clId="{E743BD4D-AD8B-4301-974C-54C9B81E13ED}" dt="2022-08-21T23:01:49.332" v="14" actId="1076"/>
          <ac:spMkLst>
            <pc:docMk/>
            <pc:sldMk cId="2129318374" sldId="290"/>
            <ac:spMk id="7" creationId="{12C0E658-449A-30ED-0BC0-C57A683B88B6}"/>
          </ac:spMkLst>
        </pc:spChg>
        <pc:picChg chg="add mod modCrop">
          <ac:chgData name="Arpan Sainju" userId="28af7b25-4022-4f88-be70-5a41ebe499cd" providerId="ADAL" clId="{E743BD4D-AD8B-4301-974C-54C9B81E13ED}" dt="2022-08-21T23:01:29.389" v="6" actId="1076"/>
          <ac:picMkLst>
            <pc:docMk/>
            <pc:sldMk cId="2129318374" sldId="290"/>
            <ac:picMk id="5" creationId="{D1C0E3EA-B3A6-648D-8444-AED784F35FE4}"/>
          </ac:picMkLst>
        </pc:picChg>
      </pc:sldChg>
    </pc:docChg>
  </pc:docChgLst>
  <pc:docChgLst>
    <pc:chgData name="Arpan Sainju" userId="28af7b25-4022-4f88-be70-5a41ebe499cd" providerId="ADAL" clId="{FCEC94F9-9E81-4764-8FC4-28D123625CFC}"/>
    <pc:docChg chg="custSel modSld">
      <pc:chgData name="Arpan Sainju" userId="28af7b25-4022-4f88-be70-5a41ebe499cd" providerId="ADAL" clId="{FCEC94F9-9E81-4764-8FC4-28D123625CFC}" dt="2022-08-23T15:40:35.627" v="14" actId="1076"/>
      <pc:docMkLst>
        <pc:docMk/>
      </pc:docMkLst>
      <pc:sldChg chg="modSp mod">
        <pc:chgData name="Arpan Sainju" userId="28af7b25-4022-4f88-be70-5a41ebe499cd" providerId="ADAL" clId="{FCEC94F9-9E81-4764-8FC4-28D123625CFC}" dt="2022-08-23T15:09:48.065" v="12" actId="20577"/>
        <pc:sldMkLst>
          <pc:docMk/>
          <pc:sldMk cId="595749081" sldId="256"/>
        </pc:sldMkLst>
        <pc:spChg chg="mod">
          <ac:chgData name="Arpan Sainju" userId="28af7b25-4022-4f88-be70-5a41ebe499cd" providerId="ADAL" clId="{FCEC94F9-9E81-4764-8FC4-28D123625CFC}" dt="2022-08-23T15:09:48.065" v="12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FCEC94F9-9E81-4764-8FC4-28D123625CFC}" dt="2022-08-23T15:40:35.627" v="14" actId="1076"/>
        <pc:sldMkLst>
          <pc:docMk/>
          <pc:sldMk cId="1460313669" sldId="289"/>
        </pc:sldMkLst>
        <pc:spChg chg="mod">
          <ac:chgData name="Arpan Sainju" userId="28af7b25-4022-4f88-be70-5a41ebe499cd" providerId="ADAL" clId="{FCEC94F9-9E81-4764-8FC4-28D123625CFC}" dt="2022-08-23T15:40:35.627" v="14" actId="1076"/>
          <ac:spMkLst>
            <pc:docMk/>
            <pc:sldMk cId="1460313669" sldId="289"/>
            <ac:spMk id="3" creationId="{8E8C9DE3-66A8-AD4F-233E-F406B2FEA43C}"/>
          </ac:spMkLst>
        </pc:spChg>
      </pc:sldChg>
      <pc:sldChg chg="delSp mod">
        <pc:chgData name="Arpan Sainju" userId="28af7b25-4022-4f88-be70-5a41ebe499cd" providerId="ADAL" clId="{FCEC94F9-9E81-4764-8FC4-28D123625CFC}" dt="2022-08-23T15:09:58.881" v="13" actId="478"/>
        <pc:sldMkLst>
          <pc:docMk/>
          <pc:sldMk cId="3732083952" sldId="291"/>
        </pc:sldMkLst>
        <pc:spChg chg="del">
          <ac:chgData name="Arpan Sainju" userId="28af7b25-4022-4f88-be70-5a41ebe499cd" providerId="ADAL" clId="{FCEC94F9-9E81-4764-8FC4-28D123625CFC}" dt="2022-08-23T15:09:58.881" v="13" actId="478"/>
          <ac:spMkLst>
            <pc:docMk/>
            <pc:sldMk cId="3732083952" sldId="291"/>
            <ac:spMk id="3" creationId="{B6126612-927F-7ED6-DCB2-237C3DDCE415}"/>
          </ac:spMkLst>
        </pc:spChg>
      </pc:sldChg>
    </pc:docChg>
  </pc:docChgLst>
  <pc:docChgLst>
    <pc:chgData name="Arpan Sainju" userId="28af7b25-4022-4f88-be70-5a41ebe499cd" providerId="ADAL" clId="{489DCE77-29C6-4CD9-8AF7-2D779B95D26B}"/>
    <pc:docChg chg="undo custSel modSld">
      <pc:chgData name="Arpan Sainju" userId="28af7b25-4022-4f88-be70-5a41ebe499cd" providerId="ADAL" clId="{489DCE77-29C6-4CD9-8AF7-2D779B95D26B}" dt="2023-05-30T04:51:38.882" v="297" actId="20577"/>
      <pc:docMkLst>
        <pc:docMk/>
      </pc:docMkLst>
      <pc:sldChg chg="modSp mod">
        <pc:chgData name="Arpan Sainju" userId="28af7b25-4022-4f88-be70-5a41ebe499cd" providerId="ADAL" clId="{489DCE77-29C6-4CD9-8AF7-2D779B95D26B}" dt="2023-05-29T05:00:35.303" v="239" actId="20577"/>
        <pc:sldMkLst>
          <pc:docMk/>
          <pc:sldMk cId="595749081" sldId="256"/>
        </pc:sldMkLst>
        <pc:spChg chg="mod">
          <ac:chgData name="Arpan Sainju" userId="28af7b25-4022-4f88-be70-5a41ebe499cd" providerId="ADAL" clId="{489DCE77-29C6-4CD9-8AF7-2D779B95D26B}" dt="2023-05-29T05:00:35.303" v="239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 modAnim">
        <pc:chgData name="Arpan Sainju" userId="28af7b25-4022-4f88-be70-5a41ebe499cd" providerId="ADAL" clId="{489DCE77-29C6-4CD9-8AF7-2D779B95D26B}" dt="2023-05-30T04:40:55.031" v="245" actId="20577"/>
        <pc:sldMkLst>
          <pc:docMk/>
          <pc:sldMk cId="1269242754" sldId="292"/>
        </pc:sldMkLst>
        <pc:spChg chg="mod">
          <ac:chgData name="Arpan Sainju" userId="28af7b25-4022-4f88-be70-5a41ebe499cd" providerId="ADAL" clId="{489DCE77-29C6-4CD9-8AF7-2D779B95D26B}" dt="2023-05-30T04:40:55.031" v="245" actId="20577"/>
          <ac:spMkLst>
            <pc:docMk/>
            <pc:sldMk cId="1269242754" sldId="292"/>
            <ac:spMk id="3" creationId="{DEDF6024-E3B1-45BF-A13A-40E588826B52}"/>
          </ac:spMkLst>
        </pc:spChg>
      </pc:sldChg>
      <pc:sldChg chg="modSp mod">
        <pc:chgData name="Arpan Sainju" userId="28af7b25-4022-4f88-be70-5a41ebe499cd" providerId="ADAL" clId="{489DCE77-29C6-4CD9-8AF7-2D779B95D26B}" dt="2023-05-30T04:48:14.339" v="275" actId="20577"/>
        <pc:sldMkLst>
          <pc:docMk/>
          <pc:sldMk cId="1061821256" sldId="293"/>
        </pc:sldMkLst>
        <pc:spChg chg="mod">
          <ac:chgData name="Arpan Sainju" userId="28af7b25-4022-4f88-be70-5a41ebe499cd" providerId="ADAL" clId="{489DCE77-29C6-4CD9-8AF7-2D779B95D26B}" dt="2023-05-30T04:48:14.339" v="275" actId="20577"/>
          <ac:spMkLst>
            <pc:docMk/>
            <pc:sldMk cId="1061821256" sldId="293"/>
            <ac:spMk id="3" creationId="{C47E7E2A-2C7B-5540-A80A-E70461C8B986}"/>
          </ac:spMkLst>
        </pc:spChg>
      </pc:sldChg>
      <pc:sldChg chg="modSp mod modAnim">
        <pc:chgData name="Arpan Sainju" userId="28af7b25-4022-4f88-be70-5a41ebe499cd" providerId="ADAL" clId="{489DCE77-29C6-4CD9-8AF7-2D779B95D26B}" dt="2023-05-30T04:49:57.554" v="292" actId="6549"/>
        <pc:sldMkLst>
          <pc:docMk/>
          <pc:sldMk cId="255714787" sldId="297"/>
        </pc:sldMkLst>
        <pc:spChg chg="mod">
          <ac:chgData name="Arpan Sainju" userId="28af7b25-4022-4f88-be70-5a41ebe499cd" providerId="ADAL" clId="{489DCE77-29C6-4CD9-8AF7-2D779B95D26B}" dt="2023-05-30T04:49:57.554" v="292" actId="6549"/>
          <ac:spMkLst>
            <pc:docMk/>
            <pc:sldMk cId="255714787" sldId="297"/>
            <ac:spMk id="3" creationId="{A6B914A7-98BA-FAA7-069A-4C2E90C9FAB9}"/>
          </ac:spMkLst>
        </pc:spChg>
      </pc:sldChg>
      <pc:sldChg chg="modSp modAnim">
        <pc:chgData name="Arpan Sainju" userId="28af7b25-4022-4f88-be70-5a41ebe499cd" providerId="ADAL" clId="{489DCE77-29C6-4CD9-8AF7-2D779B95D26B}" dt="2023-05-30T04:51:38.882" v="297" actId="20577"/>
        <pc:sldMkLst>
          <pc:docMk/>
          <pc:sldMk cId="665514065" sldId="298"/>
        </pc:sldMkLst>
        <pc:spChg chg="mod">
          <ac:chgData name="Arpan Sainju" userId="28af7b25-4022-4f88-be70-5a41ebe499cd" providerId="ADAL" clId="{489DCE77-29C6-4CD9-8AF7-2D779B95D26B}" dt="2023-05-30T04:51:38.882" v="297" actId="20577"/>
          <ac:spMkLst>
            <pc:docMk/>
            <pc:sldMk cId="665514065" sldId="298"/>
            <ac:spMk id="3" creationId="{BFF60072-5110-9295-244A-198F175AAF31}"/>
          </ac:spMkLst>
        </pc:spChg>
      </pc:sldChg>
      <pc:sldChg chg="modSp mod">
        <pc:chgData name="Arpan Sainju" userId="28af7b25-4022-4f88-be70-5a41ebe499cd" providerId="ADAL" clId="{489DCE77-29C6-4CD9-8AF7-2D779B95D26B}" dt="2023-05-29T04:54:45.467" v="236" actId="27636"/>
        <pc:sldMkLst>
          <pc:docMk/>
          <pc:sldMk cId="3602569824" sldId="305"/>
        </pc:sldMkLst>
        <pc:spChg chg="mod">
          <ac:chgData name="Arpan Sainju" userId="28af7b25-4022-4f88-be70-5a41ebe499cd" providerId="ADAL" clId="{489DCE77-29C6-4CD9-8AF7-2D779B95D26B}" dt="2023-05-29T04:54:45.467" v="236" actId="27636"/>
          <ac:spMkLst>
            <pc:docMk/>
            <pc:sldMk cId="3602569824" sldId="305"/>
            <ac:spMk id="3" creationId="{14DD4F0B-723E-7B7B-6B19-068DEFBAF892}"/>
          </ac:spMkLst>
        </pc:spChg>
      </pc:sldChg>
      <pc:sldChg chg="modSp mod">
        <pc:chgData name="Arpan Sainju" userId="28af7b25-4022-4f88-be70-5a41ebe499cd" providerId="ADAL" clId="{489DCE77-29C6-4CD9-8AF7-2D779B95D26B}" dt="2023-05-29T04:55:27.122" v="238"/>
        <pc:sldMkLst>
          <pc:docMk/>
          <pc:sldMk cId="939177841" sldId="308"/>
        </pc:sldMkLst>
        <pc:spChg chg="mod">
          <ac:chgData name="Arpan Sainju" userId="28af7b25-4022-4f88-be70-5a41ebe499cd" providerId="ADAL" clId="{489DCE77-29C6-4CD9-8AF7-2D779B95D26B}" dt="2023-05-29T04:55:27.122" v="238"/>
          <ac:spMkLst>
            <pc:docMk/>
            <pc:sldMk cId="939177841" sldId="308"/>
            <ac:spMk id="3" creationId="{9BB4E738-4766-72EF-FC0D-5DDA4C1FAB3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642860781494995"/>
          <c:y val="1.6493623581754008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5-4DB3-9E14-87CAB126EB21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5-4DB3-9E14-87CAB126EB21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25-4DB3-9E14-87CAB126EB21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25-4DB3-9E14-87CAB126EB21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25-4DB3-9E14-87CAB126EB21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25-4DB3-9E14-87CAB126EB21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25-4DB3-9E14-87CAB126EB21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5-4DB3-9E14-87CAB126EB21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25-4DB3-9E14-87CAB126EB21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E25-4DB3-9E14-87CAB126EB21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25-4DB3-9E14-87CAB126EB21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25-4DB3-9E14-87CAB126EB21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E25-4DB3-9E14-87CAB126EB21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E25-4DB3-9E14-87CAB126EB21}"/>
            </c:ext>
          </c:extLst>
        </c:ser>
        <c:bandFmts/>
        <c:axId val="-2123527512"/>
        <c:axId val="-2123556824"/>
        <c:axId val="-2123569992"/>
      </c:surface3DChart>
      <c:catAx>
        <c:axId val="-2123527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56824"/>
        <c:crosses val="autoZero"/>
        <c:auto val="1"/>
        <c:lblAlgn val="ctr"/>
        <c:lblOffset val="100"/>
        <c:noMultiLvlLbl val="0"/>
      </c:catAx>
      <c:valAx>
        <c:axId val="-21235568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27512"/>
        <c:crosses val="autoZero"/>
        <c:crossBetween val="midCat"/>
        <c:majorUnit val="2000"/>
        <c:minorUnit val="500"/>
      </c:valAx>
      <c:serAx>
        <c:axId val="-21235699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568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4175" y="6356351"/>
            <a:ext cx="5443305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4728"/>
            <a:ext cx="8606118" cy="461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9243" y="6358985"/>
            <a:ext cx="5686624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1</a:t>
            </a:r>
          </a:p>
          <a:p>
            <a:r>
              <a:rPr lang="en-US" dirty="0"/>
              <a:t>Dr. Arpan Man </a:t>
            </a:r>
            <a:r>
              <a:rPr lang="en-US" dirty="0" err="1"/>
              <a:t>Sainju</a:t>
            </a:r>
            <a:endParaRPr lang="en-US" dirty="0"/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6E7F-96EE-4BCB-7D27-C5E6A25E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/>
          <a:p>
            <a:r>
              <a:rPr lang="en-US" b="1" dirty="0"/>
              <a:t>Memory Referencing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14A7-98BA-FAA7-069A-4C2E90C9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383101"/>
            <a:ext cx="8606118" cy="46122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 and C++ do not provide any memory protection</a:t>
            </a:r>
          </a:p>
          <a:p>
            <a:pPr marL="552450" lvl="1"/>
            <a:r>
              <a:rPr lang="en-US" dirty="0"/>
              <a:t>Out-of-bounds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malloc/free</a:t>
            </a:r>
          </a:p>
          <a:p>
            <a:pPr marL="552450" lvl="1"/>
            <a:endParaRPr lang="en-US" dirty="0"/>
          </a:p>
          <a:p>
            <a:r>
              <a:rPr lang="en-US" b="1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pPr marL="838200" lvl="2"/>
            <a:endParaRPr lang="en-US" dirty="0"/>
          </a:p>
          <a:p>
            <a:r>
              <a:rPr lang="en-US" b="1" dirty="0"/>
              <a:t>How can I deal with this?</a:t>
            </a:r>
          </a:p>
          <a:p>
            <a:pPr marL="552450" lvl="1"/>
            <a:r>
              <a:rPr lang="en-US" dirty="0"/>
              <a:t>Program in Java, Ruby, Python, ML, …</a:t>
            </a:r>
          </a:p>
          <a:p>
            <a:pPr marL="552450" lvl="1"/>
            <a:r>
              <a:rPr lang="en-US" dirty="0"/>
              <a:t>Understand what possible interactions may occur</a:t>
            </a:r>
          </a:p>
          <a:p>
            <a:pPr marL="552450" lvl="1"/>
            <a:r>
              <a:rPr lang="en-US" dirty="0"/>
              <a:t>Use or develop tools to detect referencing errors (e.g.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EF8F9-7AF1-BB6F-F6C0-2826409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D91-4328-7C7D-C0F7-6C509606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Great Reality #4: There’s more to performance than asymptotic complexity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0072-5110-9295-244A-198F175A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Constant factors matter too!</a:t>
            </a:r>
          </a:p>
          <a:p>
            <a:endParaRPr lang="en-US" b="1" dirty="0"/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pPr marL="552450" lvl="1"/>
            <a:endParaRPr lang="en-US" dirty="0"/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are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AF913-2022-DC35-D636-F1F0299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BD24-BFA4-5670-23B0-E1ABD05F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System Performance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A1A5F-CE4B-5510-0474-08A4E376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658604E-9F5D-288A-6FEC-5BD1D1331E39}"/>
              </a:ext>
            </a:extLst>
          </p:cNvPr>
          <p:cNvSpPr txBox="1">
            <a:spLocks noChangeArrowheads="1"/>
          </p:cNvSpPr>
          <p:nvPr/>
        </p:nvSpPr>
        <p:spPr>
          <a:xfrm>
            <a:off x="431799" y="4787856"/>
            <a:ext cx="8382000" cy="22225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029B09E-99B0-736B-B4BD-6C39592AAAF8}"/>
              </a:ext>
            </a:extLst>
          </p:cNvPr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E10D38C-BF48-5C18-585F-A7F17C534913}"/>
              </a:ext>
            </a:extLst>
          </p:cNvPr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BCC5B615-40DF-F19C-A212-71BC82BE4B83}"/>
              </a:ext>
            </a:extLst>
          </p:cNvPr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1CBC30BC-233B-C9DA-3181-6DDD3FA2C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019CFBFC-5E62-A7EF-6266-6F349C1CD3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1AD24C-9248-0049-965E-15E3438D12FF}"/>
              </a:ext>
            </a:extLst>
          </p:cNvPr>
          <p:cNvGrpSpPr/>
          <p:nvPr/>
        </p:nvGrpSpPr>
        <p:grpSpPr>
          <a:xfrm>
            <a:off x="1875047" y="3886200"/>
            <a:ext cx="5871668" cy="815187"/>
            <a:chOff x="1875047" y="3886200"/>
            <a:chExt cx="5871668" cy="815187"/>
          </a:xfrm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A2496DC6-72F4-B8FE-6FC0-E30BEEC2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A41096-E197-E477-AE6F-1EFDB6E0D9DF}"/>
                </a:ext>
              </a:extLst>
            </p:cNvPr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B1EA73CE-F622-B1B0-F7F9-1353FDE34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007" y="4255111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C5D-790B-35CA-9626-5CCD69D7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Performance Differs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F241A-7A57-2635-823D-765E0A2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5528C9-7D9F-96C2-D334-3F5A086E69A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41881781"/>
              </p:ext>
            </p:extLst>
          </p:nvPr>
        </p:nvGraphicFramePr>
        <p:xfrm>
          <a:off x="754116" y="1675325"/>
          <a:ext cx="7270376" cy="494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B94A67-5367-1B50-BDC4-FBF683FE00ED}"/>
              </a:ext>
            </a:extLst>
          </p:cNvPr>
          <p:cNvSpPr/>
          <p:nvPr/>
        </p:nvSpPr>
        <p:spPr bwMode="auto">
          <a:xfrm>
            <a:off x="2537011" y="1438835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1256A-07CB-7B15-2FA7-133143AD0634}"/>
              </a:ext>
            </a:extLst>
          </p:cNvPr>
          <p:cNvSpPr/>
          <p:nvPr/>
        </p:nvSpPr>
        <p:spPr bwMode="auto">
          <a:xfrm>
            <a:off x="4930588" y="4536141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4536F-BA2E-B615-CC7D-5F02D4963D38}"/>
              </a:ext>
            </a:extLst>
          </p:cNvPr>
          <p:cNvCxnSpPr>
            <a:stCxn id="6" idx="2"/>
          </p:cNvCxnSpPr>
          <p:nvPr/>
        </p:nvCxnSpPr>
        <p:spPr bwMode="auto">
          <a:xfrm flipH="1">
            <a:off x="2689411" y="1972235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1652ED-4C46-559E-76D3-641A4A44CC13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4701988" y="5069541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0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C1F1-1A8E-DD6A-20A2-1F320498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A17C-062E-0FB5-4500-1373F3B7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A2588-357C-1206-BB96-77A1F7C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9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037-D224-59D5-C458-48B69D46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9246-ABED-D229-98F5-4F66389B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CSCI3130 Assembly and Computer Organization </a:t>
            </a:r>
          </a:p>
          <a:p>
            <a:pPr lvl="1"/>
            <a:r>
              <a:rPr lang="en-US" sz="2200" dirty="0"/>
              <a:t>Builder-Centric</a:t>
            </a:r>
          </a:p>
          <a:p>
            <a:pPr lvl="1"/>
            <a:r>
              <a:rPr lang="en-US" sz="2200" dirty="0"/>
              <a:t>We built a Relatively Simple Computer (RSC) in Logisim</a:t>
            </a:r>
          </a:p>
          <a:p>
            <a:pPr lvl="1"/>
            <a:endParaRPr lang="en-US" dirty="0"/>
          </a:p>
          <a:p>
            <a:r>
              <a:rPr lang="en-US" dirty="0"/>
              <a:t>CSCI3240 Introduction to Computer Systems</a:t>
            </a:r>
          </a:p>
          <a:p>
            <a:pPr lvl="1"/>
            <a:r>
              <a:rPr lang="en-US" sz="2200" dirty="0"/>
              <a:t>Programmer-Centric</a:t>
            </a:r>
          </a:p>
          <a:p>
            <a:pPr lvl="1"/>
            <a:r>
              <a:rPr lang="en-US" sz="2200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sz="2200" dirty="0"/>
              <a:t>Enable you to</a:t>
            </a:r>
          </a:p>
          <a:p>
            <a:pPr lvl="2"/>
            <a:r>
              <a:rPr lang="en-US" sz="2200" dirty="0"/>
              <a:t>Write programs that are more reliable and efficient</a:t>
            </a:r>
          </a:p>
          <a:p>
            <a:pPr lvl="2"/>
            <a:r>
              <a:rPr lang="en-US" sz="2200" dirty="0"/>
              <a:t>Incorporate features that require hooks into OS</a:t>
            </a:r>
          </a:p>
          <a:p>
            <a:pPr lvl="3"/>
            <a:r>
              <a:rPr lang="en-US" sz="2200" dirty="0"/>
              <a:t>E.g., concurrency, signal handlers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878D-081A-A789-BD82-F036F670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1F5-FDA6-15B4-7A8B-7A85DA4A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E3C0-5DAD-5EC7-44C5-154AD4F0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Randal E. Bryant and David R. O’Hallaron, </a:t>
            </a:r>
          </a:p>
          <a:p>
            <a:pPr lvl="1"/>
            <a:r>
              <a:rPr lang="en-US" i="1" dirty="0"/>
              <a:t>Computer Systems: A Programmer’s Perspective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dirty="0"/>
              <a:t>(CS:APP3e), Pearson, 2016</a:t>
            </a:r>
          </a:p>
          <a:p>
            <a:pPr lvl="1"/>
            <a:r>
              <a:rPr lang="en-US" dirty="0"/>
              <a:t>http://csapp.cs.cmu.edu</a:t>
            </a:r>
          </a:p>
          <a:p>
            <a:pPr lvl="1"/>
            <a:r>
              <a:rPr lang="en-US" dirty="0"/>
              <a:t>This book really matters for the course!</a:t>
            </a:r>
          </a:p>
          <a:p>
            <a:pPr lvl="2"/>
            <a:r>
              <a:rPr lang="en-US" dirty="0"/>
              <a:t>How to solve projects</a:t>
            </a:r>
          </a:p>
          <a:p>
            <a:pPr lvl="2"/>
            <a:r>
              <a:rPr lang="en-US" dirty="0"/>
              <a:t>Practice problems typical of exam problems</a:t>
            </a:r>
          </a:p>
          <a:p>
            <a:endParaRPr lang="en-US" dirty="0"/>
          </a:p>
          <a:p>
            <a:r>
              <a:rPr lang="en-US" dirty="0"/>
              <a:t>Brian Kernighan and Dennis Ritchie, </a:t>
            </a:r>
          </a:p>
          <a:p>
            <a:pPr lvl="1"/>
            <a:r>
              <a:rPr lang="en-US" i="1" dirty="0"/>
              <a:t>The C Programming Language</a:t>
            </a:r>
            <a:r>
              <a:rPr lang="en-US" dirty="0"/>
              <a:t>, Second Edition, Prentice Hall, 1988</a:t>
            </a:r>
          </a:p>
          <a:p>
            <a:pPr lvl="1"/>
            <a:r>
              <a:rPr lang="en-US" dirty="0"/>
              <a:t>Still the best book about C, from the originators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A0C38-9638-42F1-2B74-69DFDEC7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C5F9-FB90-B796-89D6-B8DDC3DB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6824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Course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4F0B-723E-7B7B-6B19-068DEFBA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7" y="815694"/>
            <a:ext cx="6660777" cy="540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Higher level concepts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Quizzes</a:t>
            </a:r>
          </a:p>
          <a:p>
            <a:pPr lvl="1"/>
            <a:r>
              <a:rPr lang="en-US" dirty="0"/>
              <a:t>7 Quizzes </a:t>
            </a:r>
          </a:p>
          <a:p>
            <a:pPr lvl="1"/>
            <a:r>
              <a:rPr lang="en-US" dirty="0"/>
              <a:t>At max, three attempts are allowed.</a:t>
            </a:r>
          </a:p>
          <a:p>
            <a:pPr lvl="1"/>
            <a:r>
              <a:rPr lang="en-US" dirty="0"/>
              <a:t>Your final score will be based on your last attempt.</a:t>
            </a:r>
          </a:p>
          <a:p>
            <a:pPr lvl="1"/>
            <a:r>
              <a:rPr lang="en-US" dirty="0"/>
              <a:t>Total weight: 30%</a:t>
            </a:r>
          </a:p>
          <a:p>
            <a:pPr lvl="1"/>
            <a:endParaRPr lang="en-US" dirty="0"/>
          </a:p>
          <a:p>
            <a:r>
              <a:rPr lang="en-US" dirty="0"/>
              <a:t>Projects </a:t>
            </a:r>
          </a:p>
          <a:p>
            <a:pPr lvl="1"/>
            <a:r>
              <a:rPr lang="en-US" dirty="0"/>
              <a:t>4 Individual projects </a:t>
            </a:r>
          </a:p>
          <a:p>
            <a:pPr lvl="1"/>
            <a:r>
              <a:rPr lang="en-US" dirty="0"/>
              <a:t>Total weight: 40%</a:t>
            </a:r>
          </a:p>
          <a:p>
            <a:pPr lvl="1"/>
            <a:endParaRPr lang="en-US" dirty="0"/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2 midterm exams.</a:t>
            </a:r>
          </a:p>
          <a:p>
            <a:pPr lvl="1"/>
            <a:r>
              <a:rPr lang="en-US" dirty="0"/>
              <a:t>Test your understanding of concepts &amp; mathematical principles</a:t>
            </a:r>
          </a:p>
          <a:p>
            <a:pPr lvl="1"/>
            <a:r>
              <a:rPr lang="en-US" dirty="0"/>
              <a:t>Total weight: 30%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F2DD-F258-70B7-1A7A-7540B82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6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F2B5-3A49-947E-0A57-96998B31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738-4766-72EF-FC0D-5DDA4C1F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https://discord.gg/tjQSEbVafu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80055-62C0-E2B1-FCCE-EC3233E2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7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3A3A-1CB5-8336-029C-640D4E8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9B40-907B-B087-906C-7061719B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Top 5 Programming Memes">
            <a:extLst>
              <a:ext uri="{FF2B5EF4-FFF2-40B4-BE49-F238E27FC236}">
                <a16:creationId xmlns:a16="http://schemas.microsoft.com/office/drawing/2014/main" id="{494ACDEB-16A6-29E1-182C-71502E66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27" y="1488764"/>
            <a:ext cx="5926463" cy="44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B756-F317-1DDD-278C-EED99B4C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9DE3-66A8-AD4F-233E-F406B2FE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30" y="1534128"/>
            <a:ext cx="8416739" cy="46122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Abstraction Is Good But Don’t Forget Reality</a:t>
            </a:r>
          </a:p>
          <a:p>
            <a:endParaRPr lang="en-US" b="1" dirty="0"/>
          </a:p>
          <a:p>
            <a:r>
              <a:rPr lang="en-US" b="1" dirty="0"/>
              <a:t>Abstractions have limits</a:t>
            </a:r>
          </a:p>
          <a:p>
            <a:pPr lvl="1"/>
            <a:r>
              <a:rPr lang="en-US" dirty="0"/>
              <a:t>Especially in the presence of bugs</a:t>
            </a:r>
          </a:p>
          <a:p>
            <a:pPr lvl="1"/>
            <a:r>
              <a:rPr lang="en-US" dirty="0"/>
              <a:t>Need to understand details of underlying implementations</a:t>
            </a:r>
          </a:p>
          <a:p>
            <a:pPr lvl="1"/>
            <a:endParaRPr lang="en-US" dirty="0"/>
          </a:p>
          <a:p>
            <a:r>
              <a:rPr lang="en-US" b="1" dirty="0"/>
              <a:t>Useful outcomes from taking CSCI3240</a:t>
            </a:r>
          </a:p>
          <a:p>
            <a:pPr lvl="1"/>
            <a:r>
              <a:rPr lang="en-US" dirty="0"/>
              <a:t>Become more effective programmers</a:t>
            </a:r>
          </a:p>
          <a:p>
            <a:pPr lvl="2"/>
            <a:r>
              <a:rPr lang="en-US" dirty="0"/>
              <a:t>Able to find and eliminate bugs efficiently</a:t>
            </a:r>
          </a:p>
          <a:p>
            <a:pPr lvl="2"/>
            <a:r>
              <a:rPr lang="en-US" dirty="0"/>
              <a:t>Able to understand and tune for program performance</a:t>
            </a:r>
          </a:p>
          <a:p>
            <a:pPr lvl="1"/>
            <a:r>
              <a:rPr lang="en-US" dirty="0"/>
              <a:t>Prepare for later “systems” classes in CS </a:t>
            </a:r>
          </a:p>
          <a:p>
            <a:pPr lvl="2"/>
            <a:r>
              <a:rPr lang="en-US" dirty="0"/>
              <a:t>Compilers, Operating Systems, Networks,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BAC06-67BE-4EBD-207F-7E8D61E3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43B0-233D-1DFA-5BC9-20219E5F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/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Reals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E5E3-23C7-7C1E-01C4-8D1EE509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564728"/>
            <a:ext cx="8327090" cy="46122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Example 1: Is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</a:t>
            </a:r>
          </a:p>
          <a:p>
            <a:pPr marL="1009650" lvl="2">
              <a:spcBef>
                <a:spcPts val="1600"/>
              </a:spcBef>
            </a:pPr>
            <a:r>
              <a:rPr lang="en-US" dirty="0"/>
              <a:t>Yes!      (always true for Float)</a:t>
            </a:r>
          </a:p>
          <a:p>
            <a:pPr marL="1009650" lvl="2">
              <a:spcBef>
                <a:spcPts val="1600"/>
              </a:spcBef>
            </a:pPr>
            <a:endParaRPr lang="en-US" dirty="0"/>
          </a:p>
          <a:p>
            <a:pPr marL="552450" lvl="1">
              <a:spcBef>
                <a:spcPts val="1600"/>
              </a:spcBef>
            </a:pPr>
            <a:r>
              <a:rPr lang="en-US" dirty="0"/>
              <a:t>Int’s: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</a:t>
            </a:r>
            <a:r>
              <a:rPr lang="en-US" b="0" i="0" dirty="0">
                <a:solidFill>
                  <a:srgbClr val="3C3C3C"/>
                </a:solidFill>
                <a:effectLst/>
                <a:latin typeface="arial unicode ms"/>
              </a:rPr>
              <a:t>→</a:t>
            </a:r>
            <a:r>
              <a:rPr lang="en-US" dirty="0">
                <a:ea typeface="Zapf Dingbats" charset="2"/>
                <a:cs typeface="Zapf Dingbats" charset="2"/>
              </a:rPr>
              <a:t> 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</a:t>
            </a:r>
            <a:r>
              <a:rPr lang="en-US" b="0" i="0" dirty="0">
                <a:solidFill>
                  <a:srgbClr val="3C3C3C"/>
                </a:solidFill>
                <a:effectLst/>
                <a:latin typeface="arial unicode ms"/>
              </a:rPr>
              <a:t>→</a:t>
            </a:r>
            <a:r>
              <a:rPr lang="en-US" dirty="0">
                <a:ea typeface="Zapf Dingbats" charset="2"/>
                <a:cs typeface="Zapf Dingbats" charset="2"/>
              </a:rPr>
              <a:t> ??</a:t>
            </a:r>
          </a:p>
          <a:p>
            <a:pPr marL="838200" lvl="2"/>
            <a:endParaRPr lang="en-US" dirty="0"/>
          </a:p>
          <a:p>
            <a:pPr marL="838200" lvl="2"/>
            <a:endParaRPr lang="en-US" dirty="0"/>
          </a:p>
          <a:p>
            <a:r>
              <a:rPr lang="en-US" sz="2400" b="1" dirty="0"/>
              <a:t>Example 2: Is (x + y) + z  =  x + (y + z)?</a:t>
            </a:r>
          </a:p>
          <a:p>
            <a:pPr marL="552450" lvl="1"/>
            <a:r>
              <a:rPr lang="en-US" dirty="0"/>
              <a:t>Unsigned &amp; Signed Int’s: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327E0-31B5-07AF-F77F-F644391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0EA28-CBB8-647B-6AA0-1AFE33B3EC13}"/>
              </a:ext>
            </a:extLst>
          </p:cNvPr>
          <p:cNvSpPr txBox="1"/>
          <p:nvPr/>
        </p:nvSpPr>
        <p:spPr>
          <a:xfrm>
            <a:off x="392655" y="4035359"/>
            <a:ext cx="429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addition Associative?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E3EA-B3A6-648D-8444-AED784F35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14"/>
          <a:stretch/>
        </p:blipFill>
        <p:spPr>
          <a:xfrm>
            <a:off x="5447573" y="2467547"/>
            <a:ext cx="3154862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0E658-449A-30ED-0BC0-C57A683B88B6}"/>
              </a:ext>
            </a:extLst>
          </p:cNvPr>
          <p:cNvSpPr txBox="1"/>
          <p:nvPr/>
        </p:nvSpPr>
        <p:spPr>
          <a:xfrm>
            <a:off x="7116695" y="312052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293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C3C1-A6B2-E220-30D3-0D8FA92B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1" y="-1422"/>
            <a:ext cx="9095139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Reals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7171-D039-8E4E-85E7-BA1FD3A9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F747E06-E485-4B2D-0B98-C686807D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474" y="1869889"/>
            <a:ext cx="7454838" cy="24570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0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5E61-11AC-EC27-1F65-3F4845EE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6024-E3B1-45BF-A13A-40E58882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Does not generate random values</a:t>
            </a:r>
          </a:p>
          <a:p>
            <a:pPr lvl="1"/>
            <a:r>
              <a:rPr lang="en-US" dirty="0"/>
              <a:t>Arithmetic operations have important mathematical properties</a:t>
            </a:r>
          </a:p>
          <a:p>
            <a:pPr lvl="1"/>
            <a:endParaRPr lang="en-US" dirty="0"/>
          </a:p>
          <a:p>
            <a:r>
              <a:rPr lang="en-US" b="1" dirty="0"/>
              <a:t>Cannot assume all “usual” mathematical properties</a:t>
            </a:r>
          </a:p>
          <a:p>
            <a:pPr lvl="1"/>
            <a:r>
              <a:rPr lang="en-US" dirty="0"/>
              <a:t>Due to the finiteness of representations</a:t>
            </a:r>
          </a:p>
          <a:p>
            <a:pPr lvl="1"/>
            <a:r>
              <a:rPr lang="en-US" dirty="0"/>
              <a:t>Integer operations satisfy “ring” properties</a:t>
            </a:r>
          </a:p>
          <a:p>
            <a:pPr lvl="2"/>
            <a:r>
              <a:rPr lang="en-US" dirty="0"/>
              <a:t>Commutativity, associativity, distributivity</a:t>
            </a:r>
          </a:p>
          <a:p>
            <a:pPr lvl="1"/>
            <a:r>
              <a:rPr lang="en-US" dirty="0"/>
              <a:t>Floating point operations satisfy “ordering” properties</a:t>
            </a:r>
          </a:p>
          <a:p>
            <a:pPr lvl="2"/>
            <a:r>
              <a:rPr lang="en-US" dirty="0"/>
              <a:t>Monotonicity, values of signs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11C21-7E71-FB13-667F-ED2023EA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9DB-28E6-9B84-6321-E800EDB8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/>
          <a:p>
            <a:r>
              <a:rPr lang="en-US" b="1" dirty="0"/>
              <a:t>Great Reality #2: More 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7E2A-2C7B-5540-A80A-E70461C8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Chances are, you’ll never write programs in assembly</a:t>
            </a:r>
          </a:p>
          <a:p>
            <a:pPr lvl="1"/>
            <a:r>
              <a:rPr lang="en-US" dirty="0"/>
              <a:t>Compilers are much better &amp; more patient than you are</a:t>
            </a:r>
          </a:p>
          <a:p>
            <a:pPr lvl="1"/>
            <a:endParaRPr lang="en-US" dirty="0"/>
          </a:p>
          <a:p>
            <a:r>
              <a:rPr lang="en-US" b="1" dirty="0"/>
              <a:t>But: Understanding assembly is key to the machine-level execution model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High-level language models break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 optimizations done / not done by the compiler</a:t>
            </a:r>
          </a:p>
          <a:p>
            <a:pPr lvl="2"/>
            <a:r>
              <a:rPr lang="en-US" dirty="0"/>
              <a:t>Understanding sources of program inefficiency</a:t>
            </a:r>
          </a:p>
          <a:p>
            <a:pPr lvl="1"/>
            <a:r>
              <a:rPr lang="en-US" dirty="0"/>
              <a:t>Implementing system software</a:t>
            </a:r>
          </a:p>
          <a:p>
            <a:pPr lvl="2"/>
            <a:r>
              <a:rPr lang="en-US" dirty="0"/>
              <a:t>Compiler has machine code as the target</a:t>
            </a:r>
          </a:p>
          <a:p>
            <a:pPr lvl="2"/>
            <a:r>
              <a:rPr lang="en-US" dirty="0"/>
              <a:t>Operating systems must manage process state</a:t>
            </a:r>
          </a:p>
          <a:p>
            <a:pPr lvl="1"/>
            <a:r>
              <a:rPr lang="en-US" dirty="0"/>
              <a:t> Creating/fighting malware</a:t>
            </a:r>
          </a:p>
          <a:p>
            <a:pPr lvl="2"/>
            <a:r>
              <a:rPr lang="en-US" dirty="0"/>
              <a:t>x86 assembly is the language of choice!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28BBE-BF30-F545-4DC0-1C63D402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0BF5-4303-455D-0C6F-74829198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Great Reality #3: Memory Matters</a:t>
            </a:r>
            <a:br>
              <a:rPr lang="en-US" sz="3200" b="1" dirty="0"/>
            </a:br>
            <a:r>
              <a:rPr lang="en-US" sz="3200" b="1" dirty="0"/>
              <a:t>Random Access Memory Is an Unphysical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F5FA-2148-A09D-AACB-97E919F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1564728"/>
            <a:ext cx="8129867" cy="46122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Memory is not unbounded</a:t>
            </a:r>
          </a:p>
          <a:p>
            <a:pPr marL="552450" lvl="1"/>
            <a:r>
              <a:rPr lang="en-US" dirty="0"/>
              <a:t>It must be allocated and managed</a:t>
            </a:r>
          </a:p>
          <a:p>
            <a:pPr marL="552450" lvl="1"/>
            <a:r>
              <a:rPr lang="en-US" dirty="0"/>
              <a:t>Many applications are memory dominated</a:t>
            </a:r>
          </a:p>
          <a:p>
            <a:pPr marL="552450" lvl="1"/>
            <a:endParaRPr lang="en-US" dirty="0"/>
          </a:p>
          <a:p>
            <a:r>
              <a:rPr lang="en-US" b="1" dirty="0"/>
              <a:t>Memory referencing bugs especially pernicious</a:t>
            </a:r>
          </a:p>
          <a:p>
            <a:pPr marL="552450" lvl="1"/>
            <a:r>
              <a:rPr lang="en-US" dirty="0"/>
              <a:t>Effects are distant in both time and space</a:t>
            </a:r>
          </a:p>
          <a:p>
            <a:pPr marL="552450" lvl="1"/>
            <a:endParaRPr lang="en-US" dirty="0"/>
          </a:p>
          <a:p>
            <a:r>
              <a:rPr lang="en-US" b="1" dirty="0"/>
              <a:t>Memory performance is not uniform</a:t>
            </a:r>
          </a:p>
          <a:p>
            <a:pPr marL="552450" lvl="1"/>
            <a:r>
              <a:rPr lang="en-US" dirty="0"/>
              <a:t>Cache and virtual memory effects can greatly affect program performance</a:t>
            </a:r>
          </a:p>
          <a:p>
            <a:pPr marL="552450" lvl="1"/>
            <a:r>
              <a:rPr lang="en-US" dirty="0"/>
              <a:t>Adapting program to characteristics of memory system can lead to major speed improvements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3CA9-CA5E-479C-F6CA-A8A91AC1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C047-1585-9CDD-22B0-4FD661A1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Referencing Bug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9D82-8844-E5F0-F740-B82501A2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658F2-10CA-0515-859A-459BC571D17A}"/>
              </a:ext>
            </a:extLst>
          </p:cNvPr>
          <p:cNvSpPr>
            <a:spLocks/>
          </p:cNvSpPr>
          <p:nvPr/>
        </p:nvSpPr>
        <p:spPr bwMode="auto">
          <a:xfrm>
            <a:off x="1375672" y="1197677"/>
            <a:ext cx="6553200" cy="2844800"/>
          </a:xfrm>
          <a:prstGeom prst="rect">
            <a:avLst/>
          </a:prstGeom>
          <a:solidFill>
            <a:schemeClr val="bg2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DADE9-5FC7-4EA7-C588-3E4341F03D76}"/>
              </a:ext>
            </a:extLst>
          </p:cNvPr>
          <p:cNvSpPr txBox="1"/>
          <p:nvPr/>
        </p:nvSpPr>
        <p:spPr>
          <a:xfrm>
            <a:off x="1375672" y="4602025"/>
            <a:ext cx="65532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CA2BA-BA81-9D2B-3704-E4BAE6E70C58}"/>
              </a:ext>
            </a:extLst>
          </p:cNvPr>
          <p:cNvSpPr txBox="1"/>
          <p:nvPr/>
        </p:nvSpPr>
        <p:spPr>
          <a:xfrm>
            <a:off x="1308848" y="42326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3576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1A35-AD4C-13D4-AB4E-BE942F90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Referencing Bug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A28B9-D27B-40F3-175F-DF6BCD2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0D8D5-FF3D-89FB-96C3-8BB1738B1B61}"/>
              </a:ext>
            </a:extLst>
          </p:cNvPr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chemeClr val="bg2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48981-345A-5941-C74C-95FADAEB16C4}"/>
              </a:ext>
            </a:extLst>
          </p:cNvPr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A317B4-21A5-4EE5-05E4-F89EFF54891D}"/>
              </a:ext>
            </a:extLst>
          </p:cNvPr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5A292AF-1A52-5FBC-3A74-372228B911EA}"/>
              </a:ext>
            </a:extLst>
          </p:cNvPr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9" name="Group 9">
            <a:extLst>
              <a:ext uri="{FF2B5EF4-FFF2-40B4-BE49-F238E27FC236}">
                <a16:creationId xmlns:a16="http://schemas.microsoft.com/office/drawing/2014/main" id="{4EE0B63A-EF68-7414-C010-9CE99B4D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79170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BAF689-EAD0-C0A4-4D39-6F08827B53FB}"/>
              </a:ext>
            </a:extLst>
          </p:cNvPr>
          <p:cNvSpPr txBox="1"/>
          <p:nvPr/>
        </p:nvSpPr>
        <p:spPr>
          <a:xfrm>
            <a:off x="5491417" y="3422650"/>
            <a:ext cx="3575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C/C++ will not do bound check for you. It is your responsibility as a programmer.</a:t>
            </a: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BDEAE17E-1CCE-A5EB-E7A3-41EB46682EAF}"/>
              </a:ext>
            </a:extLst>
          </p:cNvPr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A9468-7B0A-86C4-1DAF-10FD4E1C1406}"/>
              </a:ext>
            </a:extLst>
          </p:cNvPr>
          <p:cNvSpPr/>
          <p:nvPr/>
        </p:nvSpPr>
        <p:spPr>
          <a:xfrm>
            <a:off x="762000" y="543114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3707</TotalTime>
  <Words>1325</Words>
  <Application>Microsoft Office PowerPoint</Application>
  <PresentationFormat>On-screen Show (4:3)</PresentationFormat>
  <Paragraphs>250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arial unicode ms</vt:lpstr>
      <vt:lpstr>Calibri</vt:lpstr>
      <vt:lpstr>Calibri Bold</vt:lpstr>
      <vt:lpstr>Calibri Light</vt:lpstr>
      <vt:lpstr>Courier New</vt:lpstr>
      <vt:lpstr>Wingdings 2</vt:lpstr>
      <vt:lpstr>Office Theme</vt:lpstr>
      <vt:lpstr>Introduction to Computer Systems</vt:lpstr>
      <vt:lpstr>Course Theme</vt:lpstr>
      <vt:lpstr>Great Reality #1:  Ints are not Integers, Floats are not Reals</vt:lpstr>
      <vt:lpstr>Great Reality #1:  Ints are not Integers, Floats are not Reals</vt:lpstr>
      <vt:lpstr>Computer Arithmetic</vt:lpstr>
      <vt:lpstr>Great Reality #2: More Assembly</vt:lpstr>
      <vt:lpstr>Great Reality #3: Memory Matters Random Access Memory Is an Unphysical Abstraction</vt:lpstr>
      <vt:lpstr>Memory Referencing Bug Example</vt:lpstr>
      <vt:lpstr>Memory Referencing Bug Example</vt:lpstr>
      <vt:lpstr>Memory Referencing Errors</vt:lpstr>
      <vt:lpstr>Great Reality #4: There’s more to performance than asymptotic complexity</vt:lpstr>
      <vt:lpstr>Memory System Performance Example</vt:lpstr>
      <vt:lpstr>The Performance Differs</vt:lpstr>
      <vt:lpstr>Great Reality #5: Computers do more than execute programs</vt:lpstr>
      <vt:lpstr>Course Perspective</vt:lpstr>
      <vt:lpstr>Textbooks</vt:lpstr>
      <vt:lpstr>Course Components </vt:lpstr>
      <vt:lpstr>Class Discord</vt:lpstr>
      <vt:lpstr>Enjoy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10</cp:revision>
  <dcterms:created xsi:type="dcterms:W3CDTF">2022-01-17T03:23:46Z</dcterms:created>
  <dcterms:modified xsi:type="dcterms:W3CDTF">2023-05-30T04:51:45Z</dcterms:modified>
</cp:coreProperties>
</file>