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9" r:id="rId3"/>
    <p:sldId id="261" r:id="rId4"/>
    <p:sldId id="258" r:id="rId5"/>
    <p:sldId id="257" r:id="rId6"/>
    <p:sldId id="260" r:id="rId7"/>
    <p:sldId id="263" r:id="rId8"/>
    <p:sldId id="265" r:id="rId9"/>
    <p:sldId id="266" r:id="rId10"/>
    <p:sldId id="267" r:id="rId11"/>
    <p:sldId id="264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6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4F21-AE5A-4B4B-8836-C56A591B4BEB}" type="datetimeFigureOut">
              <a:rPr lang="en-US" smtClean="0"/>
              <a:t>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0AD0-A8AE-A549-A574-F570E8AC4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4F21-AE5A-4B4B-8836-C56A591B4BEB}" type="datetimeFigureOut">
              <a:rPr lang="en-US" smtClean="0"/>
              <a:t>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0AD0-A8AE-A549-A574-F570E8AC4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4F21-AE5A-4B4B-8836-C56A591B4BEB}" type="datetimeFigureOut">
              <a:rPr lang="en-US" smtClean="0"/>
              <a:t>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0AD0-A8AE-A549-A574-F570E8AC4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4F21-AE5A-4B4B-8836-C56A591B4BEB}" type="datetimeFigureOut">
              <a:rPr lang="en-US" smtClean="0"/>
              <a:t>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0AD0-A8AE-A549-A574-F570E8AC4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4F21-AE5A-4B4B-8836-C56A591B4BEB}" type="datetimeFigureOut">
              <a:rPr lang="en-US" smtClean="0"/>
              <a:t>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0AD0-A8AE-A549-A574-F570E8AC4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4F21-AE5A-4B4B-8836-C56A591B4BEB}" type="datetimeFigureOut">
              <a:rPr lang="en-US" smtClean="0"/>
              <a:t>1/18/14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0AD0-A8AE-A549-A574-F570E8AC4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4F21-AE5A-4B4B-8836-C56A591B4BEB}" type="datetimeFigureOut">
              <a:rPr lang="en-US" smtClean="0"/>
              <a:t>1/18/14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0AD0-A8AE-A549-A574-F570E8AC4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4F21-AE5A-4B4B-8836-C56A591B4BEB}" type="datetimeFigureOut">
              <a:rPr lang="en-US" smtClean="0"/>
              <a:t>1/18/14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0AD0-A8AE-A549-A574-F570E8AC4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4F21-AE5A-4B4B-8836-C56A591B4BEB}" type="datetimeFigureOut">
              <a:rPr lang="en-US" smtClean="0"/>
              <a:t>1/18/14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0AD0-A8AE-A549-A574-F570E8AC4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4F21-AE5A-4B4B-8836-C56A591B4BEB}" type="datetimeFigureOut">
              <a:rPr lang="en-US" smtClean="0"/>
              <a:t>1/18/14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0AD0-A8AE-A549-A574-F570E8AC4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4F21-AE5A-4B4B-8836-C56A591B4BEB}" type="datetimeFigureOut">
              <a:rPr lang="en-US" smtClean="0"/>
              <a:t>1/18/14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0AD0-A8AE-A549-A574-F570E8AC4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E4F21-AE5A-4B4B-8836-C56A591B4BEB}" type="datetimeFigureOut">
              <a:rPr lang="en-US" smtClean="0"/>
              <a:t>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0AD0-A8AE-A549-A574-F570E8AC4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Review/Exercise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Sources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HKN Spring 2013 MT1 Review Slides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HKN Spring 2013 MT2 Review Slides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CS 61A Spring 2013 TA MT1 Review Session Slides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9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93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would Python print?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883" y="1242516"/>
            <a:ext cx="4517730" cy="53842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58ED5"/>
                </a:solidFill>
              </a:rPr>
              <a:t>class Animal(object): </a:t>
            </a:r>
            <a:endParaRPr lang="en-US" dirty="0" smtClean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558ED5"/>
                </a:solidFill>
              </a:rPr>
              <a:t>	</a:t>
            </a:r>
            <a:r>
              <a:rPr lang="en-US" dirty="0" err="1" smtClean="0">
                <a:solidFill>
                  <a:srgbClr val="558ED5"/>
                </a:solidFill>
              </a:rPr>
              <a:t>def</a:t>
            </a:r>
            <a:r>
              <a:rPr lang="en-US" dirty="0" smtClean="0">
                <a:solidFill>
                  <a:srgbClr val="558ED5"/>
                </a:solidFill>
              </a:rPr>
              <a:t> </a:t>
            </a:r>
            <a:r>
              <a:rPr lang="en-US" dirty="0">
                <a:solidFill>
                  <a:srgbClr val="558ED5"/>
                </a:solidFill>
              </a:rPr>
              <a:t>__</a:t>
            </a:r>
            <a:r>
              <a:rPr lang="en-US" dirty="0" err="1">
                <a:solidFill>
                  <a:srgbClr val="558ED5"/>
                </a:solidFill>
              </a:rPr>
              <a:t>init</a:t>
            </a:r>
            <a:r>
              <a:rPr lang="en-US" dirty="0">
                <a:solidFill>
                  <a:srgbClr val="558ED5"/>
                </a:solidFill>
              </a:rPr>
              <a:t>__(self, name): </a:t>
            </a:r>
            <a:endParaRPr lang="en-US" dirty="0" smtClean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558ED5"/>
                </a:solidFill>
              </a:rPr>
              <a:t>	</a:t>
            </a:r>
            <a:r>
              <a:rPr lang="en-US" dirty="0" smtClean="0">
                <a:solidFill>
                  <a:srgbClr val="558ED5"/>
                </a:solidFill>
              </a:rPr>
              <a:t>	</a:t>
            </a:r>
            <a:r>
              <a:rPr lang="en-US" dirty="0" err="1" smtClean="0">
                <a:solidFill>
                  <a:srgbClr val="558ED5"/>
                </a:solidFill>
              </a:rPr>
              <a:t>self.n</a:t>
            </a:r>
            <a:r>
              <a:rPr lang="en-US" dirty="0" smtClean="0">
                <a:solidFill>
                  <a:srgbClr val="558ED5"/>
                </a:solidFill>
              </a:rPr>
              <a:t> </a:t>
            </a:r>
            <a:r>
              <a:rPr lang="en-US" dirty="0">
                <a:solidFill>
                  <a:srgbClr val="558ED5"/>
                </a:solidFill>
              </a:rPr>
              <a:t>= name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558ED5"/>
                </a:solidFill>
              </a:rPr>
              <a:t>		</a:t>
            </a:r>
            <a:r>
              <a:rPr lang="en-US" dirty="0" err="1" smtClean="0">
                <a:solidFill>
                  <a:srgbClr val="558ED5"/>
                </a:solidFill>
              </a:rPr>
              <a:t>self.hunger</a:t>
            </a:r>
            <a:r>
              <a:rPr lang="en-US" dirty="0" smtClean="0">
                <a:solidFill>
                  <a:srgbClr val="558ED5"/>
                </a:solidFill>
              </a:rPr>
              <a:t> </a:t>
            </a:r>
            <a:r>
              <a:rPr lang="en-US" dirty="0">
                <a:solidFill>
                  <a:srgbClr val="558ED5"/>
                </a:solidFill>
              </a:rPr>
              <a:t>= 0 </a:t>
            </a:r>
            <a:endParaRPr lang="en-US" dirty="0" smtClean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558ED5"/>
                </a:solidFill>
              </a:rPr>
              <a:t>	</a:t>
            </a:r>
            <a:r>
              <a:rPr lang="en-US" dirty="0" err="1" smtClean="0">
                <a:solidFill>
                  <a:srgbClr val="558ED5"/>
                </a:solidFill>
              </a:rPr>
              <a:t>def</a:t>
            </a:r>
            <a:r>
              <a:rPr lang="en-US" dirty="0" smtClean="0">
                <a:solidFill>
                  <a:srgbClr val="558ED5"/>
                </a:solidFill>
              </a:rPr>
              <a:t> </a:t>
            </a:r>
            <a:r>
              <a:rPr lang="en-US" dirty="0">
                <a:solidFill>
                  <a:srgbClr val="558ED5"/>
                </a:solidFill>
              </a:rPr>
              <a:t>eat(self, food): </a:t>
            </a:r>
            <a:endParaRPr lang="en-US" dirty="0" smtClean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558ED5"/>
                </a:solidFill>
              </a:rPr>
              <a:t>	</a:t>
            </a:r>
            <a:r>
              <a:rPr lang="en-US" dirty="0" smtClean="0">
                <a:solidFill>
                  <a:srgbClr val="558ED5"/>
                </a:solidFill>
              </a:rPr>
              <a:t>	</a:t>
            </a:r>
            <a:r>
              <a:rPr lang="en-US" dirty="0" err="1" smtClean="0">
                <a:solidFill>
                  <a:srgbClr val="558ED5"/>
                </a:solidFill>
              </a:rPr>
              <a:t>self.hunger</a:t>
            </a:r>
            <a:r>
              <a:rPr lang="en-US" dirty="0">
                <a:solidFill>
                  <a:srgbClr val="558ED5"/>
                </a:solidFill>
              </a:rPr>
              <a:t>+=1 </a:t>
            </a:r>
            <a:endParaRPr lang="en-US" dirty="0" smtClean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558ED5"/>
                </a:solidFill>
              </a:rPr>
              <a:t>	</a:t>
            </a:r>
            <a:r>
              <a:rPr lang="en-US" dirty="0" smtClean="0">
                <a:solidFill>
                  <a:srgbClr val="558ED5"/>
                </a:solidFill>
              </a:rPr>
              <a:t>	if </a:t>
            </a:r>
            <a:r>
              <a:rPr lang="en-US" dirty="0" err="1">
                <a:solidFill>
                  <a:srgbClr val="558ED5"/>
                </a:solidFill>
              </a:rPr>
              <a:t>self.hunger</a:t>
            </a:r>
            <a:r>
              <a:rPr lang="en-US" dirty="0">
                <a:solidFill>
                  <a:srgbClr val="558ED5"/>
                </a:solidFill>
              </a:rPr>
              <a:t> &gt;= 2: </a:t>
            </a:r>
            <a:endParaRPr lang="en-US" dirty="0" smtClean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558ED5"/>
                </a:solidFill>
              </a:rPr>
              <a:t>	</a:t>
            </a:r>
            <a:r>
              <a:rPr lang="en-US" dirty="0" smtClean="0">
                <a:solidFill>
                  <a:srgbClr val="558ED5"/>
                </a:solidFill>
              </a:rPr>
              <a:t>		print</a:t>
            </a:r>
            <a:r>
              <a:rPr lang="en-US" dirty="0">
                <a:solidFill>
                  <a:srgbClr val="558ED5"/>
                </a:solidFill>
              </a:rPr>
              <a:t>('Dead') </a:t>
            </a:r>
            <a:endParaRPr lang="en-US" dirty="0" smtClean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558ED5"/>
                </a:solidFill>
              </a:rPr>
              <a:t>	</a:t>
            </a:r>
            <a:r>
              <a:rPr lang="en-US" dirty="0" smtClean="0">
                <a:solidFill>
                  <a:srgbClr val="558ED5"/>
                </a:solidFill>
              </a:rPr>
              <a:t>	else</a:t>
            </a:r>
            <a:r>
              <a:rPr lang="en-US" dirty="0">
                <a:solidFill>
                  <a:srgbClr val="558ED5"/>
                </a:solidFill>
              </a:rPr>
              <a:t>: 	</a:t>
            </a:r>
            <a:endParaRPr lang="en-US" dirty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558ED5"/>
                </a:solidFill>
              </a:rPr>
              <a:t>	</a:t>
            </a:r>
            <a:r>
              <a:rPr lang="en-US" dirty="0" smtClean="0">
                <a:solidFill>
                  <a:srgbClr val="558ED5"/>
                </a:solidFill>
              </a:rPr>
              <a:t>		print</a:t>
            </a:r>
            <a:r>
              <a:rPr lang="en-US" dirty="0">
                <a:solidFill>
                  <a:srgbClr val="558ED5"/>
                </a:solidFill>
              </a:rPr>
              <a:t>('eaten') </a:t>
            </a:r>
            <a:endParaRPr lang="en-US" dirty="0" smtClean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558ED5"/>
                </a:solidFill>
              </a:rPr>
              <a:t>	</a:t>
            </a:r>
            <a:r>
              <a:rPr lang="en-US" dirty="0" err="1" smtClean="0">
                <a:solidFill>
                  <a:srgbClr val="558ED5"/>
                </a:solidFill>
              </a:rPr>
              <a:t>def</a:t>
            </a:r>
            <a:r>
              <a:rPr lang="en-US" dirty="0" smtClean="0">
                <a:solidFill>
                  <a:srgbClr val="558ED5"/>
                </a:solidFill>
              </a:rPr>
              <a:t> </a:t>
            </a:r>
            <a:r>
              <a:rPr lang="en-US" dirty="0">
                <a:solidFill>
                  <a:srgbClr val="558ED5"/>
                </a:solidFill>
              </a:rPr>
              <a:t>name(self): </a:t>
            </a:r>
            <a:endParaRPr lang="en-US" dirty="0" smtClean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558ED5"/>
                </a:solidFill>
              </a:rPr>
              <a:t>	</a:t>
            </a:r>
            <a:r>
              <a:rPr lang="en-US" dirty="0" smtClean="0">
                <a:solidFill>
                  <a:srgbClr val="558ED5"/>
                </a:solidFill>
              </a:rPr>
              <a:t>	if </a:t>
            </a:r>
            <a:r>
              <a:rPr lang="en-US" dirty="0" err="1">
                <a:solidFill>
                  <a:srgbClr val="558ED5"/>
                </a:solidFill>
              </a:rPr>
              <a:t>self.hunger</a:t>
            </a:r>
            <a:r>
              <a:rPr lang="en-US" dirty="0">
                <a:solidFill>
                  <a:srgbClr val="558ED5"/>
                </a:solidFill>
              </a:rPr>
              <a:t> &gt;= 3: </a:t>
            </a:r>
            <a:endParaRPr lang="en-US" dirty="0" smtClean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558ED5"/>
                </a:solidFill>
              </a:rPr>
              <a:t>	</a:t>
            </a:r>
            <a:r>
              <a:rPr lang="en-US" dirty="0" smtClean="0">
                <a:solidFill>
                  <a:srgbClr val="558ED5"/>
                </a:solidFill>
              </a:rPr>
              <a:t>		return </a:t>
            </a:r>
            <a:r>
              <a:rPr lang="en-US" dirty="0">
                <a:solidFill>
                  <a:srgbClr val="558ED5"/>
                </a:solidFill>
              </a:rPr>
              <a:t>'Dead' </a:t>
            </a:r>
            <a:endParaRPr lang="en-US" dirty="0" smtClean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558ED5"/>
                </a:solidFill>
              </a:rPr>
              <a:t>	</a:t>
            </a:r>
            <a:r>
              <a:rPr lang="en-US" dirty="0" smtClean="0">
                <a:solidFill>
                  <a:srgbClr val="558ED5"/>
                </a:solidFill>
              </a:rPr>
              <a:t>	else</a:t>
            </a:r>
            <a:r>
              <a:rPr lang="en-US" dirty="0">
                <a:solidFill>
                  <a:srgbClr val="558ED5"/>
                </a:solidFill>
              </a:rPr>
              <a:t>: return </a:t>
            </a:r>
            <a:r>
              <a:rPr lang="en-US" dirty="0" err="1">
                <a:solidFill>
                  <a:srgbClr val="558ED5"/>
                </a:solidFill>
              </a:rPr>
              <a:t>self.n</a:t>
            </a:r>
            <a:r>
              <a:rPr lang="en-US" dirty="0">
                <a:solidFill>
                  <a:srgbClr val="558ED5"/>
                </a:solidFill>
              </a:rPr>
              <a:t> </a:t>
            </a:r>
            <a:endParaRPr lang="en-US" dirty="0" smtClean="0">
              <a:solidFill>
                <a:srgbClr val="558ED5"/>
              </a:solidFill>
              <a:effectLst/>
            </a:endParaRP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23076" y="1242516"/>
            <a:ext cx="3863724" cy="5384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&gt;&gt;&gt; c = Animal(‘cow’)</a:t>
            </a:r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 err="1"/>
              <a:t>c.eat</a:t>
            </a:r>
            <a:r>
              <a:rPr lang="en-US" dirty="0"/>
              <a:t>('grass') </a:t>
            </a:r>
            <a:endParaRPr lang="en-US" dirty="0" smtClean="0">
              <a:effectLst/>
            </a:endParaRPr>
          </a:p>
          <a:p>
            <a:pPr marL="0" indent="0">
              <a:buFont typeface="Arial"/>
              <a:buNone/>
            </a:pPr>
            <a:r>
              <a:rPr lang="en-US" u="sng" dirty="0" smtClean="0"/>
              <a:t>eaten</a:t>
            </a:r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c.eat</a:t>
            </a:r>
            <a:r>
              <a:rPr lang="en-US" dirty="0" smtClean="0"/>
              <a:t>('grass') </a:t>
            </a:r>
          </a:p>
          <a:p>
            <a:pPr marL="0" indent="0">
              <a:buNone/>
            </a:pPr>
            <a:r>
              <a:rPr lang="en-US" u="sng" dirty="0" smtClean="0"/>
              <a:t>Dead</a:t>
            </a:r>
          </a:p>
          <a:p>
            <a:pPr marL="0" indent="0">
              <a:buNone/>
            </a:pPr>
            <a:endParaRPr lang="en-US" dirty="0" smtClean="0">
              <a:effectLst/>
            </a:endParaRPr>
          </a:p>
          <a:p>
            <a:pPr marL="0" indent="0">
              <a:buFont typeface="Arial"/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598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General Tips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don’t get it, ask.</a:t>
            </a:r>
          </a:p>
          <a:p>
            <a:r>
              <a:rPr lang="en-US" dirty="0" smtClean="0"/>
              <a:t>Don’t procrastinate on the projects!</a:t>
            </a:r>
          </a:p>
          <a:p>
            <a:r>
              <a:rPr lang="en-US" dirty="0" smtClean="0"/>
              <a:t>When preparing for the exams, do tons of practice problems, but make sure you understand them before moving 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646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8779"/>
            <a:ext cx="8229600" cy="1143000"/>
          </a:xfrm>
        </p:spPr>
        <p:txBody>
          <a:bodyPr>
            <a:noAutofit/>
          </a:bodyPr>
          <a:lstStyle/>
          <a:p>
            <a:r>
              <a:rPr lang="en-US" sz="6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Final Words</a:t>
            </a:r>
            <a:endParaRPr lang="en-US" sz="66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5406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Rule One - Global </a:t>
            </a:r>
            <a:r>
              <a:rPr lang="en-US" dirty="0" smtClean="0"/>
              <a:t>Frame: The </a:t>
            </a:r>
            <a:r>
              <a:rPr lang="en-US" dirty="0"/>
              <a:t>frame in which all (python) programs </a:t>
            </a:r>
            <a:r>
              <a:rPr lang="en-US" dirty="0" smtClean="0"/>
              <a:t>begin.</a:t>
            </a:r>
            <a:r>
              <a:rPr lang="en-US" dirty="0"/>
              <a:t> </a:t>
            </a:r>
            <a:r>
              <a:rPr lang="en-US" dirty="0" smtClean="0"/>
              <a:t>Draw </a:t>
            </a:r>
            <a:r>
              <a:rPr lang="en-US" dirty="0"/>
              <a:t>a box and label it "Global </a:t>
            </a:r>
            <a:r>
              <a:rPr lang="en-US" dirty="0" smtClean="0"/>
              <a:t>Frame.”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Rule Two - Assignment / </a:t>
            </a:r>
            <a:r>
              <a:rPr lang="en-US" dirty="0" smtClean="0"/>
              <a:t>Bindings</a:t>
            </a:r>
          </a:p>
          <a:p>
            <a:pPr marL="914400" lvl="1" indent="-514350"/>
            <a:r>
              <a:rPr lang="en-US" dirty="0" smtClean="0"/>
              <a:t>Variable </a:t>
            </a:r>
            <a:r>
              <a:rPr lang="en-US" b="1" dirty="0"/>
              <a:t>names </a:t>
            </a:r>
            <a:r>
              <a:rPr lang="en-US" dirty="0"/>
              <a:t>are bound to their </a:t>
            </a:r>
            <a:r>
              <a:rPr lang="en-US" b="1" dirty="0"/>
              <a:t>values </a:t>
            </a:r>
            <a:r>
              <a:rPr lang="en-US" dirty="0"/>
              <a:t>in </a:t>
            </a:r>
            <a:r>
              <a:rPr lang="en-US" dirty="0" smtClean="0"/>
              <a:t>the </a:t>
            </a:r>
            <a:r>
              <a:rPr lang="en-US" b="1" dirty="0"/>
              <a:t>current frame </a:t>
            </a:r>
          </a:p>
          <a:p>
            <a:pPr marL="914400" lvl="1" indent="-514350"/>
            <a:r>
              <a:rPr lang="en-US" b="1" dirty="0" smtClean="0"/>
              <a:t>Evaluate </a:t>
            </a:r>
            <a:r>
              <a:rPr lang="en-US" dirty="0"/>
              <a:t>the </a:t>
            </a:r>
            <a:r>
              <a:rPr lang="en-US" b="1" dirty="0"/>
              <a:t>right </a:t>
            </a:r>
            <a:r>
              <a:rPr lang="en-US" b="1" dirty="0" smtClean="0"/>
              <a:t>side</a:t>
            </a:r>
          </a:p>
          <a:p>
            <a:pPr marL="1314450" lvl="2" indent="-514350"/>
            <a:r>
              <a:rPr lang="en-US" b="1" dirty="0" smtClean="0"/>
              <a:t>Bind </a:t>
            </a:r>
            <a:r>
              <a:rPr lang="en-US" dirty="0"/>
              <a:t>the variable </a:t>
            </a:r>
            <a:r>
              <a:rPr lang="en-US" b="1" dirty="0"/>
              <a:t>name </a:t>
            </a:r>
            <a:r>
              <a:rPr lang="en-US" dirty="0"/>
              <a:t>on left side to </a:t>
            </a:r>
            <a:r>
              <a:rPr lang="en-US" dirty="0" smtClean="0"/>
              <a:t>whatever </a:t>
            </a:r>
            <a:r>
              <a:rPr lang="en-US" dirty="0"/>
              <a:t>the right side </a:t>
            </a:r>
            <a:r>
              <a:rPr lang="en-US" b="1" dirty="0"/>
              <a:t>evaluated to </a:t>
            </a:r>
          </a:p>
          <a:p>
            <a:pPr marL="914400" lvl="1" indent="-514350"/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statements and import statements are also assignments! </a:t>
            </a:r>
          </a:p>
          <a:p>
            <a:pPr marL="914400" lvl="1" indent="-514350"/>
            <a:r>
              <a:rPr lang="en-US" dirty="0" smtClean="0"/>
              <a:t>lambdas </a:t>
            </a:r>
            <a:r>
              <a:rPr lang="en-US" dirty="0"/>
              <a:t>are </a:t>
            </a:r>
            <a:r>
              <a:rPr lang="en-US" b="1" dirty="0"/>
              <a:t>expressions </a:t>
            </a:r>
            <a:r>
              <a:rPr lang="en-US" dirty="0"/>
              <a:t>and only show up when bound (as return values or to names) </a:t>
            </a:r>
            <a:endParaRPr lang="en-US" dirty="0" smtClean="0">
              <a:effectLst/>
            </a:endParaRPr>
          </a:p>
          <a:p>
            <a:pPr marL="914400" lvl="1" indent="-514350"/>
            <a:r>
              <a:rPr lang="en-US" dirty="0"/>
              <a:t>Note that for functions, sometimes you need to denote the parent frame </a:t>
            </a:r>
            <a:endParaRPr lang="en-US" dirty="0" smtClean="0"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Rule </a:t>
            </a:r>
            <a:r>
              <a:rPr lang="en-US" dirty="0"/>
              <a:t>Three - Variable Lookup </a:t>
            </a:r>
            <a:endParaRPr lang="en-US" dirty="0" smtClean="0"/>
          </a:p>
          <a:p>
            <a:pPr marL="914400" lvl="1" indent="-514350"/>
            <a:r>
              <a:rPr lang="en-US" dirty="0"/>
              <a:t>When you </a:t>
            </a:r>
            <a:r>
              <a:rPr lang="en-US" b="1" dirty="0"/>
              <a:t>evaluate </a:t>
            </a:r>
            <a:r>
              <a:rPr lang="en-US" dirty="0"/>
              <a:t>an expression and look up the </a:t>
            </a:r>
            <a:r>
              <a:rPr lang="en-US" b="1" dirty="0"/>
              <a:t>value </a:t>
            </a:r>
            <a:r>
              <a:rPr lang="en-US" dirty="0"/>
              <a:t>of a variable, start in the </a:t>
            </a:r>
            <a:r>
              <a:rPr lang="en-US" b="1" dirty="0"/>
              <a:t>current frame </a:t>
            </a:r>
            <a:r>
              <a:rPr lang="en-US" dirty="0"/>
              <a:t>and </a:t>
            </a:r>
            <a:r>
              <a:rPr lang="en-US" b="1" dirty="0"/>
              <a:t>follow the parent frames </a:t>
            </a:r>
            <a:endParaRPr lang="en-US" dirty="0" smtClean="0"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Rule Four - Function Calls</a:t>
            </a:r>
          </a:p>
          <a:p>
            <a:pPr marL="914400" lvl="1" indent="-514350"/>
            <a:r>
              <a:rPr lang="en-US" dirty="0" smtClean="0"/>
              <a:t>For </a:t>
            </a:r>
            <a:r>
              <a:rPr lang="en-US" dirty="0"/>
              <a:t>a </a:t>
            </a:r>
            <a:r>
              <a:rPr lang="en-US" b="1" dirty="0"/>
              <a:t>user-defined function call</a:t>
            </a:r>
            <a:r>
              <a:rPr lang="en-US" dirty="0"/>
              <a:t>, draw a </a:t>
            </a:r>
            <a:r>
              <a:rPr lang="en-US" b="1" dirty="0" smtClean="0"/>
              <a:t>new frame</a:t>
            </a:r>
            <a:r>
              <a:rPr lang="en-US" dirty="0" smtClean="0"/>
              <a:t>! Note: This is the </a:t>
            </a:r>
            <a:r>
              <a:rPr lang="en-US" b="1" dirty="0" smtClean="0"/>
              <a:t>only situation </a:t>
            </a:r>
            <a:r>
              <a:rPr lang="en-US" dirty="0" smtClean="0"/>
              <a:t>in which you draw a new frame. </a:t>
            </a:r>
            <a:endParaRPr lang="en-US" dirty="0" smtClean="0">
              <a:effectLst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effectLst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effectLst/>
            </a:endParaRPr>
          </a:p>
          <a:p>
            <a:pPr marL="0" indent="0">
              <a:buNone/>
            </a:pPr>
            <a:endParaRPr lang="en-US" dirty="0" smtClean="0">
              <a:effectLst/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963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558ED5"/>
                </a:solidFill>
              </a:rPr>
              <a:t>the </a:t>
            </a:r>
            <a:r>
              <a:rPr lang="en-US" dirty="0">
                <a:solidFill>
                  <a:srgbClr val="558ED5"/>
                </a:solidFill>
              </a:rPr>
              <a:t>= 4 </a:t>
            </a:r>
            <a:endParaRPr lang="en-US" dirty="0" smtClean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558ED5"/>
                </a:solidFill>
              </a:rPr>
              <a:t>def</a:t>
            </a:r>
            <a:r>
              <a:rPr lang="en-US" dirty="0" smtClean="0">
                <a:solidFill>
                  <a:srgbClr val="558ED5"/>
                </a:solidFill>
              </a:rPr>
              <a:t> </a:t>
            </a:r>
            <a:r>
              <a:rPr lang="en-US" dirty="0">
                <a:solidFill>
                  <a:srgbClr val="558ED5"/>
                </a:solidFill>
              </a:rPr>
              <a:t>boom(goes): </a:t>
            </a:r>
            <a:endParaRPr lang="en-US" dirty="0" smtClean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558ED5"/>
                </a:solidFill>
              </a:rPr>
              <a:t>	</a:t>
            </a:r>
            <a:r>
              <a:rPr lang="en-US" dirty="0" err="1" smtClean="0">
                <a:solidFill>
                  <a:srgbClr val="558ED5"/>
                </a:solidFill>
              </a:rPr>
              <a:t>def</a:t>
            </a:r>
            <a:r>
              <a:rPr lang="en-US" dirty="0" smtClean="0">
                <a:solidFill>
                  <a:srgbClr val="558ED5"/>
                </a:solidFill>
              </a:rPr>
              <a:t> </a:t>
            </a:r>
            <a:r>
              <a:rPr lang="en-US" dirty="0">
                <a:solidFill>
                  <a:srgbClr val="558ED5"/>
                </a:solidFill>
              </a:rPr>
              <a:t>dynamite(): </a:t>
            </a:r>
            <a:endParaRPr lang="en-US" dirty="0" smtClean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558ED5"/>
                </a:solidFill>
              </a:rPr>
              <a:t>		return </a:t>
            </a:r>
            <a:r>
              <a:rPr lang="en-US" dirty="0">
                <a:solidFill>
                  <a:srgbClr val="558ED5"/>
                </a:solidFill>
              </a:rPr>
              <a:t>boom(goes-1) </a:t>
            </a:r>
            <a:endParaRPr lang="en-US" dirty="0" smtClean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558ED5"/>
                </a:solidFill>
              </a:rPr>
              <a:t>	if </a:t>
            </a:r>
            <a:r>
              <a:rPr lang="en-US" dirty="0">
                <a:solidFill>
                  <a:srgbClr val="558ED5"/>
                </a:solidFill>
              </a:rPr>
              <a:t>goes &lt; the: </a:t>
            </a:r>
            <a:endParaRPr lang="en-US" dirty="0" smtClean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558ED5"/>
                </a:solidFill>
              </a:rPr>
              <a:t>		return </a:t>
            </a:r>
            <a:r>
              <a:rPr lang="en-US" dirty="0">
                <a:solidFill>
                  <a:srgbClr val="558ED5"/>
                </a:solidFill>
              </a:rPr>
              <a:t>9 </a:t>
            </a:r>
            <a:endParaRPr lang="en-US" dirty="0" smtClean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558ED5"/>
                </a:solidFill>
              </a:rPr>
              <a:t>	goes </a:t>
            </a:r>
            <a:r>
              <a:rPr lang="en-US" dirty="0">
                <a:solidFill>
                  <a:srgbClr val="558ED5"/>
                </a:solidFill>
              </a:rPr>
              <a:t>+= 4 </a:t>
            </a:r>
            <a:endParaRPr lang="en-US" dirty="0" smtClean="0">
              <a:solidFill>
                <a:srgbClr val="558ED5"/>
              </a:solidFill>
              <a:effectLst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558ED5"/>
                </a:solidFill>
              </a:rPr>
              <a:t>	return </a:t>
            </a:r>
            <a:r>
              <a:rPr lang="en-US" dirty="0">
                <a:solidFill>
                  <a:srgbClr val="558ED5"/>
                </a:solidFill>
              </a:rPr>
              <a:t>dynamite </a:t>
            </a:r>
            <a:endParaRPr lang="en-US" dirty="0" smtClean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558ED5"/>
                </a:solidFill>
              </a:rPr>
              <a:t>the </a:t>
            </a:r>
            <a:r>
              <a:rPr lang="en-US" dirty="0">
                <a:solidFill>
                  <a:srgbClr val="558ED5"/>
                </a:solidFill>
              </a:rPr>
              <a:t>= boom(5)() </a:t>
            </a:r>
            <a:endParaRPr lang="en-US" dirty="0" smtClean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558ED5"/>
                </a:solidFill>
              </a:rPr>
              <a:t>boom</a:t>
            </a:r>
            <a:r>
              <a:rPr lang="en-US" dirty="0">
                <a:solidFill>
                  <a:srgbClr val="558ED5"/>
                </a:solidFill>
              </a:rPr>
              <a:t>(10) </a:t>
            </a:r>
            <a:endParaRPr lang="en-US" dirty="0" smtClean="0">
              <a:solidFill>
                <a:srgbClr val="558ED5"/>
              </a:solidFill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935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 recursive function has two important components: </a:t>
            </a:r>
          </a:p>
          <a:p>
            <a:r>
              <a:rPr lang="en-US" dirty="0" smtClean="0"/>
              <a:t>A </a:t>
            </a:r>
            <a:r>
              <a:rPr lang="en-US" i="1" dirty="0">
                <a:solidFill>
                  <a:schemeClr val="accent2"/>
                </a:solidFill>
              </a:rPr>
              <a:t>base</a:t>
            </a:r>
            <a:r>
              <a:rPr lang="en-US" i="1" dirty="0"/>
              <a:t> case</a:t>
            </a:r>
            <a:r>
              <a:rPr lang="en-US" dirty="0"/>
              <a:t>. </a:t>
            </a:r>
          </a:p>
          <a:p>
            <a:r>
              <a:rPr lang="en-US" dirty="0"/>
              <a:t>A </a:t>
            </a:r>
            <a:r>
              <a:rPr lang="en-US" i="1" dirty="0">
                <a:solidFill>
                  <a:srgbClr val="C0504D"/>
                </a:solidFill>
              </a:rPr>
              <a:t>recursive </a:t>
            </a:r>
            <a:r>
              <a:rPr lang="en-US" i="1" dirty="0"/>
              <a:t>case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def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factorial(n): 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 == 1 or n == 0: 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return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 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return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 * factorial(n - 1) 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896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8404"/>
          </a:xfrm>
        </p:spPr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7739"/>
            <a:ext cx="8229600" cy="532901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aseline="30000" dirty="0" smtClean="0"/>
              <a:t>Write a recursive function </a:t>
            </a:r>
            <a:r>
              <a:rPr lang="en-US" baseline="30000" dirty="0" err="1" smtClean="0"/>
              <a:t>eat_chocolate</a:t>
            </a:r>
            <a:r>
              <a:rPr lang="en-US" baseline="30000" dirty="0" smtClean="0"/>
              <a:t> that takes in a number of chocolate pieces and returns a string as follows:</a:t>
            </a:r>
          </a:p>
          <a:p>
            <a:pPr marL="0" indent="0">
              <a:buNone/>
            </a:pPr>
            <a:r>
              <a:rPr lang="en-US" baseline="30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&gt;&gt;&gt; </a:t>
            </a:r>
            <a:r>
              <a:rPr lang="en-US" baseline="30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eat_chocolate</a:t>
            </a:r>
            <a:r>
              <a:rPr lang="en-US" baseline="30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(5)</a:t>
            </a:r>
          </a:p>
          <a:p>
            <a:pPr marL="0" indent="0">
              <a:buNone/>
            </a:pPr>
            <a:r>
              <a:rPr lang="en-US" baseline="30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"nom nom nom nom nom"</a:t>
            </a:r>
          </a:p>
          <a:p>
            <a:pPr marL="0" indent="0">
              <a:buNone/>
            </a:pPr>
            <a:r>
              <a:rPr lang="en-US" baseline="30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&gt;&gt;&gt; </a:t>
            </a:r>
            <a:r>
              <a:rPr lang="en-US" baseline="30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eat_chocolate</a:t>
            </a:r>
            <a:r>
              <a:rPr lang="en-US" baseline="30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(2)</a:t>
            </a:r>
          </a:p>
          <a:p>
            <a:pPr marL="0" indent="0">
              <a:buNone/>
            </a:pPr>
            <a:r>
              <a:rPr lang="en-US" baseline="30000" dirty="0" smtClean="0">
                <a:solidFill>
                  <a:srgbClr val="D99694"/>
                </a:solidFill>
              </a:rPr>
              <a:t>"nom nom"</a:t>
            </a:r>
          </a:p>
          <a:p>
            <a:pPr marL="0" indent="0">
              <a:buNone/>
            </a:pPr>
            <a:r>
              <a:rPr lang="en-US" baseline="30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&gt;&gt;&gt; </a:t>
            </a:r>
            <a:r>
              <a:rPr lang="en-US" baseline="30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eat_chocolate</a:t>
            </a:r>
            <a:r>
              <a:rPr lang="en-US" baseline="30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(1)</a:t>
            </a:r>
          </a:p>
          <a:p>
            <a:pPr marL="0" indent="0">
              <a:buNone/>
            </a:pPr>
            <a:r>
              <a:rPr lang="en-US" baseline="30000" dirty="0" smtClean="0">
                <a:solidFill>
                  <a:srgbClr val="D99694"/>
                </a:solidFill>
              </a:rPr>
              <a:t>"nom"</a:t>
            </a:r>
          </a:p>
          <a:p>
            <a:pPr marL="0" indent="0">
              <a:buNone/>
            </a:pPr>
            <a:r>
              <a:rPr lang="en-US" baseline="30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&gt;&gt;&gt; </a:t>
            </a:r>
            <a:r>
              <a:rPr lang="en-US" baseline="30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eat_chocolate</a:t>
            </a:r>
            <a:r>
              <a:rPr lang="en-US" baseline="30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(0)</a:t>
            </a:r>
          </a:p>
          <a:p>
            <a:pPr marL="0" indent="0">
              <a:buNone/>
            </a:pPr>
            <a:r>
              <a:rPr lang="en-US" baseline="30000" dirty="0" smtClean="0">
                <a:solidFill>
                  <a:srgbClr val="D99694"/>
                </a:solidFill>
              </a:rPr>
              <a:t>"No chocolate :(”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eat_chocolate</a:t>
            </a:r>
            <a:r>
              <a:rPr lang="en-US" dirty="0" smtClean="0"/>
              <a:t>(</a:t>
            </a:r>
            <a:r>
              <a:rPr lang="en-US" dirty="0" err="1" smtClean="0"/>
              <a:t>num_pieces</a:t>
            </a:r>
            <a:r>
              <a:rPr lang="en-US" dirty="0" smtClean="0"/>
              <a:t>): </a:t>
            </a:r>
          </a:p>
          <a:p>
            <a:pPr marL="400050" lvl="1" indent="0">
              <a:buNone/>
            </a:pPr>
            <a:r>
              <a:rPr lang="en-US" dirty="0" smtClean="0"/>
              <a:t>if </a:t>
            </a:r>
            <a:r>
              <a:rPr lang="en-US" dirty="0" err="1"/>
              <a:t>num_pieces</a:t>
            </a:r>
            <a:r>
              <a:rPr lang="en-US" dirty="0"/>
              <a:t> == 0: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	return </a:t>
            </a:r>
            <a:r>
              <a:rPr lang="en-US" dirty="0"/>
              <a:t>"No chocolate :("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err="1" smtClean="0"/>
              <a:t>elif</a:t>
            </a:r>
            <a:r>
              <a:rPr lang="en-US" dirty="0" smtClean="0"/>
              <a:t> </a:t>
            </a:r>
            <a:r>
              <a:rPr lang="en-US" dirty="0" err="1"/>
              <a:t>num_pieces</a:t>
            </a:r>
            <a:r>
              <a:rPr lang="en-US" dirty="0"/>
              <a:t> == 1: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	return </a:t>
            </a:r>
            <a:r>
              <a:rPr lang="en-US" dirty="0"/>
              <a:t>"nom"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return </a:t>
            </a:r>
            <a:r>
              <a:rPr lang="en-US" dirty="0"/>
              <a:t>"nom " + \ </a:t>
            </a:r>
            <a:r>
              <a:rPr lang="en-US" dirty="0" err="1"/>
              <a:t>eat_chocolate</a:t>
            </a:r>
            <a:r>
              <a:rPr lang="en-US" dirty="0"/>
              <a:t>(</a:t>
            </a:r>
            <a:r>
              <a:rPr lang="en-US" dirty="0" err="1"/>
              <a:t>num_pieces</a:t>
            </a:r>
            <a:r>
              <a:rPr lang="en-US" dirty="0"/>
              <a:t> - 1) </a:t>
            </a:r>
            <a:endParaRPr 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25970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79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Fibonacci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6848"/>
            <a:ext cx="8229600" cy="53980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Write a function that prints out the first </a:t>
            </a:r>
            <a:r>
              <a:rPr lang="en-US" sz="2000" i="1" dirty="0"/>
              <a:t>n</a:t>
            </a:r>
            <a:r>
              <a:rPr lang="en-US" sz="2000" dirty="0"/>
              <a:t> </a:t>
            </a:r>
            <a:r>
              <a:rPr lang="en-US" sz="2000" dirty="0" err="1"/>
              <a:t>fibonacci</a:t>
            </a:r>
            <a:r>
              <a:rPr lang="en-US" sz="2000" dirty="0"/>
              <a:t> prime numbers (a number that is both a Fibonacci number and a prime number). Assume that we gave you a function </a:t>
            </a:r>
            <a:r>
              <a:rPr lang="en-US" sz="2000" dirty="0" err="1"/>
              <a:t>is_prime</a:t>
            </a:r>
            <a:r>
              <a:rPr lang="en-US" sz="2000" dirty="0"/>
              <a:t> that returns a </a:t>
            </a:r>
            <a:r>
              <a:rPr lang="en-US" sz="2000" dirty="0" err="1"/>
              <a:t>boolean</a:t>
            </a:r>
            <a:r>
              <a:rPr lang="en-US" sz="2000" dirty="0"/>
              <a:t> </a:t>
            </a:r>
            <a:r>
              <a:rPr lang="en-US" sz="2000" dirty="0" smtClean="0"/>
              <a:t>expressing </a:t>
            </a:r>
            <a:r>
              <a:rPr lang="en-US" sz="2000" dirty="0"/>
              <a:t>whether or not a number is prime. </a:t>
            </a:r>
            <a:endParaRPr lang="en-US" sz="2000" dirty="0" smtClean="0">
              <a:effectLst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def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nth_fib_prime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(n): 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00050" lvl="1" indent="0">
              <a:buNone/>
            </a:pPr>
            <a:r>
              <a:rPr lang="en-US" dirty="0"/>
              <a:t>count = 0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err="1" smtClean="0"/>
              <a:t>curr</a:t>
            </a:r>
            <a:r>
              <a:rPr lang="en-US" dirty="0"/>
              <a:t>, next = 2, 3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while </a:t>
            </a:r>
            <a:r>
              <a:rPr lang="en-US" dirty="0"/>
              <a:t>count &lt; n: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	if </a:t>
            </a:r>
            <a:r>
              <a:rPr lang="en-US" dirty="0" err="1"/>
              <a:t>is_prime</a:t>
            </a:r>
            <a:r>
              <a:rPr lang="en-US" dirty="0"/>
              <a:t>(</a:t>
            </a:r>
            <a:r>
              <a:rPr lang="en-US" dirty="0" err="1"/>
              <a:t>curr</a:t>
            </a:r>
            <a:r>
              <a:rPr lang="en-US" dirty="0"/>
              <a:t>):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		print</a:t>
            </a:r>
            <a:r>
              <a:rPr lang="en-US" dirty="0"/>
              <a:t>(</a:t>
            </a:r>
            <a:r>
              <a:rPr lang="en-US" dirty="0" err="1"/>
              <a:t>curr</a:t>
            </a:r>
            <a:r>
              <a:rPr lang="en-US" dirty="0"/>
              <a:t>)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 smtClean="0"/>
              <a:t>	count </a:t>
            </a:r>
            <a:r>
              <a:rPr lang="en-US" dirty="0"/>
              <a:t>+= 1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curr</a:t>
            </a:r>
            <a:r>
              <a:rPr lang="en-US" dirty="0"/>
              <a:t>, next = next, </a:t>
            </a:r>
            <a:r>
              <a:rPr lang="en-US" dirty="0" err="1"/>
              <a:t>curr</a:t>
            </a:r>
            <a:r>
              <a:rPr lang="en-US" dirty="0"/>
              <a:t> + next 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086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6987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Iterables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3488"/>
            <a:ext cx="8229600" cy="54118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Lists - Sequences that are </a:t>
            </a:r>
            <a:r>
              <a:rPr lang="en-US" b="1" dirty="0"/>
              <a:t>mutable. </a:t>
            </a:r>
            <a:r>
              <a:rPr lang="en-US" dirty="0"/>
              <a:t>We can add, remove, and change the items of a list. </a:t>
            </a:r>
            <a:endParaRPr lang="en-US" dirty="0" smtClean="0">
              <a:effectLst/>
            </a:endParaRPr>
          </a:p>
          <a:p>
            <a:r>
              <a:rPr lang="en-US" dirty="0" smtClean="0"/>
              <a:t>Tuples </a:t>
            </a:r>
            <a:r>
              <a:rPr lang="en-US" dirty="0"/>
              <a:t>- Sequences that are </a:t>
            </a:r>
            <a:r>
              <a:rPr lang="en-US" b="1" dirty="0"/>
              <a:t>immutable. </a:t>
            </a:r>
            <a:r>
              <a:rPr lang="en-US" dirty="0"/>
              <a:t>We </a:t>
            </a:r>
            <a:r>
              <a:rPr lang="en-US" b="1" dirty="0"/>
              <a:t>cannot </a:t>
            </a:r>
            <a:r>
              <a:rPr lang="en-US" dirty="0"/>
              <a:t>change the items in a tuple, only create new ones. </a:t>
            </a:r>
            <a:endParaRPr lang="en-US" dirty="0" smtClean="0">
              <a:effectLst/>
            </a:endParaRPr>
          </a:p>
          <a:p>
            <a:r>
              <a:rPr lang="en-US" dirty="0" smtClean="0"/>
              <a:t>Dictionaries </a:t>
            </a:r>
            <a:r>
              <a:rPr lang="en-US" dirty="0"/>
              <a:t>- Stores data by mapping keys to values. Remember that they are unordered and the keys are unique! </a:t>
            </a:r>
            <a:endParaRPr lang="en-US" dirty="0" smtClean="0"/>
          </a:p>
          <a:p>
            <a:pPr lvl="1"/>
            <a:r>
              <a:rPr lang="en-US" dirty="0"/>
              <a:t>Remember that dictionaries have unique keys! </a:t>
            </a:r>
            <a:r>
              <a:rPr lang="en-US" dirty="0" smtClean="0"/>
              <a:t>(</a:t>
            </a:r>
            <a:r>
              <a:rPr lang="en-US" dirty="0"/>
              <a:t>If I try to add a key that already exists, it overrides the previous value with the new one.) </a:t>
            </a:r>
            <a:endParaRPr lang="en-US" dirty="0" smtClean="0">
              <a:effectLst/>
            </a:endParaRPr>
          </a:p>
          <a:p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7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176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Rlist</a:t>
            </a:r>
            <a:r>
              <a:rPr lang="en-US" dirty="0"/>
              <a:t> </a:t>
            </a:r>
            <a:r>
              <a:rPr lang="en-US" dirty="0" smtClean="0"/>
              <a:t>Implementation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7293"/>
            <a:ext cx="8229600" cy="528759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This is the data abstraction that we will be using for our immutable </a:t>
            </a:r>
            <a:r>
              <a:rPr lang="en-US" dirty="0" err="1"/>
              <a:t>rlists</a:t>
            </a:r>
            <a:r>
              <a:rPr lang="en-US" dirty="0"/>
              <a:t>: 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endParaRPr lang="en-US" dirty="0" smtClean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558ED5"/>
                </a:solidFill>
              </a:rPr>
              <a:t>empty_rlist</a:t>
            </a:r>
            <a:r>
              <a:rPr lang="en-US" dirty="0" smtClean="0">
                <a:solidFill>
                  <a:srgbClr val="558ED5"/>
                </a:solidFill>
              </a:rPr>
              <a:t> </a:t>
            </a:r>
            <a:r>
              <a:rPr lang="en-US" dirty="0">
                <a:solidFill>
                  <a:srgbClr val="558ED5"/>
                </a:solidFill>
              </a:rPr>
              <a:t>= None </a:t>
            </a:r>
            <a:endParaRPr lang="en-US" dirty="0" smtClean="0">
              <a:solidFill>
                <a:srgbClr val="558ED5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558ED5"/>
                </a:solidFill>
              </a:rPr>
              <a:t>def</a:t>
            </a:r>
            <a:r>
              <a:rPr lang="en-US" dirty="0" smtClean="0">
                <a:solidFill>
                  <a:srgbClr val="558ED5"/>
                </a:solidFill>
              </a:rPr>
              <a:t> </a:t>
            </a:r>
            <a:r>
              <a:rPr lang="en-US" dirty="0" err="1">
                <a:solidFill>
                  <a:srgbClr val="558ED5"/>
                </a:solidFill>
              </a:rPr>
              <a:t>rlist</a:t>
            </a:r>
            <a:r>
              <a:rPr lang="en-US" dirty="0">
                <a:solidFill>
                  <a:srgbClr val="558ED5"/>
                </a:solidFill>
              </a:rPr>
              <a:t>(first, rest): </a:t>
            </a:r>
            <a:endParaRPr lang="en-US" dirty="0" smtClean="0">
              <a:solidFill>
                <a:srgbClr val="558ED5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558ED5"/>
                </a:solidFill>
              </a:rPr>
              <a:t>"</a:t>
            </a:r>
            <a:r>
              <a:rPr lang="en-US" dirty="0">
                <a:solidFill>
                  <a:srgbClr val="558ED5"/>
                </a:solidFill>
              </a:rPr>
              <a:t>""Construct a recursive list from its first element and the rest.""" </a:t>
            </a:r>
            <a:endParaRPr lang="en-US" dirty="0" smtClean="0">
              <a:solidFill>
                <a:srgbClr val="558ED5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558ED5"/>
                </a:solidFill>
              </a:rPr>
              <a:t>return </a:t>
            </a:r>
            <a:r>
              <a:rPr lang="en-US" dirty="0">
                <a:solidFill>
                  <a:srgbClr val="558ED5"/>
                </a:solidFill>
              </a:rPr>
              <a:t>(first, rest) </a:t>
            </a:r>
            <a:endParaRPr lang="en-US" dirty="0" smtClean="0">
              <a:solidFill>
                <a:srgbClr val="558ED5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558ED5"/>
                </a:solidFill>
              </a:rPr>
              <a:t>def</a:t>
            </a:r>
            <a:r>
              <a:rPr lang="en-US" dirty="0" smtClean="0">
                <a:solidFill>
                  <a:srgbClr val="558ED5"/>
                </a:solidFill>
              </a:rPr>
              <a:t> </a:t>
            </a:r>
            <a:r>
              <a:rPr lang="en-US" dirty="0">
                <a:solidFill>
                  <a:srgbClr val="558ED5"/>
                </a:solidFill>
              </a:rPr>
              <a:t>first(s): </a:t>
            </a:r>
            <a:endParaRPr lang="en-US" dirty="0" smtClean="0">
              <a:solidFill>
                <a:srgbClr val="558ED5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558ED5"/>
                </a:solidFill>
              </a:rPr>
              <a:t>"””Return </a:t>
            </a:r>
            <a:r>
              <a:rPr lang="en-US" dirty="0">
                <a:solidFill>
                  <a:srgbClr val="558ED5"/>
                </a:solidFill>
              </a:rPr>
              <a:t>the first element of a recursive list s.""" </a:t>
            </a:r>
            <a:endParaRPr lang="en-US" dirty="0" smtClean="0">
              <a:solidFill>
                <a:srgbClr val="558ED5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558ED5"/>
                </a:solidFill>
              </a:rPr>
              <a:t>return </a:t>
            </a:r>
            <a:r>
              <a:rPr lang="en-US" dirty="0">
                <a:solidFill>
                  <a:srgbClr val="558ED5"/>
                </a:solidFill>
              </a:rPr>
              <a:t>s[0] </a:t>
            </a:r>
            <a:endParaRPr lang="en-US" dirty="0" smtClean="0">
              <a:solidFill>
                <a:srgbClr val="558ED5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558ED5"/>
                </a:solidFill>
              </a:rPr>
              <a:t>def</a:t>
            </a:r>
            <a:r>
              <a:rPr lang="en-US" dirty="0" smtClean="0">
                <a:solidFill>
                  <a:srgbClr val="558ED5"/>
                </a:solidFill>
              </a:rPr>
              <a:t> </a:t>
            </a:r>
            <a:r>
              <a:rPr lang="en-US" dirty="0">
                <a:solidFill>
                  <a:srgbClr val="558ED5"/>
                </a:solidFill>
              </a:rPr>
              <a:t>rest(s)</a:t>
            </a:r>
            <a:r>
              <a:rPr lang="en-US" dirty="0" smtClean="0">
                <a:solidFill>
                  <a:srgbClr val="558ED5"/>
                </a:solidFill>
              </a:rPr>
              <a:t>: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558ED5"/>
                </a:solidFill>
              </a:rPr>
              <a:t>"</a:t>
            </a:r>
            <a:r>
              <a:rPr lang="en-US" dirty="0">
                <a:solidFill>
                  <a:srgbClr val="558ED5"/>
                </a:solidFill>
              </a:rPr>
              <a:t>""Return the rest of the elements of a recursive list s.""" </a:t>
            </a:r>
            <a:endParaRPr lang="en-US" dirty="0" smtClean="0">
              <a:solidFill>
                <a:srgbClr val="558ED5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558ED5"/>
                </a:solidFill>
              </a:rPr>
              <a:t>return </a:t>
            </a:r>
            <a:r>
              <a:rPr lang="en-US" dirty="0">
                <a:solidFill>
                  <a:srgbClr val="558ED5"/>
                </a:solidFill>
              </a:rPr>
              <a:t>s[1] </a:t>
            </a:r>
            <a:endParaRPr lang="en-US" dirty="0" smtClean="0">
              <a:solidFill>
                <a:srgbClr val="558ED5"/>
              </a:solidFill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142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8503"/>
            <a:ext cx="8229600" cy="627802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558ED5"/>
                </a:solidFill>
              </a:rPr>
              <a:t>d</a:t>
            </a:r>
            <a:r>
              <a:rPr lang="en-US" dirty="0" err="1">
                <a:solidFill>
                  <a:srgbClr val="558ED5"/>
                </a:solidFill>
              </a:rPr>
              <a:t>ef</a:t>
            </a:r>
            <a:r>
              <a:rPr lang="en-US" dirty="0">
                <a:solidFill>
                  <a:srgbClr val="558ED5"/>
                </a:solidFill>
              </a:rPr>
              <a:t> </a:t>
            </a:r>
            <a:r>
              <a:rPr lang="en-US" dirty="0" err="1">
                <a:solidFill>
                  <a:srgbClr val="558ED5"/>
                </a:solidFill>
              </a:rPr>
              <a:t>less_rlist</a:t>
            </a:r>
            <a:r>
              <a:rPr lang="en-US" dirty="0">
                <a:solidFill>
                  <a:srgbClr val="558ED5"/>
                </a:solidFill>
              </a:rPr>
              <a:t>(n, r): 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558ED5"/>
                </a:solidFill>
              </a:rPr>
              <a:t>"</a:t>
            </a:r>
            <a:r>
              <a:rPr lang="en-US" dirty="0">
                <a:solidFill>
                  <a:srgbClr val="558ED5"/>
                </a:solidFill>
              </a:rPr>
              <a:t>""Construct an </a:t>
            </a:r>
            <a:r>
              <a:rPr lang="en-US" dirty="0" err="1">
                <a:solidFill>
                  <a:srgbClr val="558ED5"/>
                </a:solidFill>
              </a:rPr>
              <a:t>rlist</a:t>
            </a:r>
            <a:r>
              <a:rPr lang="en-US" dirty="0">
                <a:solidFill>
                  <a:srgbClr val="558ED5"/>
                </a:solidFill>
              </a:rPr>
              <a:t> containing only values from r less than n.""" </a:t>
            </a:r>
            <a:endParaRPr lang="en-US" dirty="0" smtClean="0">
              <a:solidFill>
                <a:srgbClr val="558ED5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558ED5"/>
                </a:solidFill>
              </a:rPr>
              <a:t>if </a:t>
            </a:r>
            <a:r>
              <a:rPr lang="en-US" dirty="0">
                <a:solidFill>
                  <a:srgbClr val="558ED5"/>
                </a:solidFill>
              </a:rPr>
              <a:t>r == </a:t>
            </a:r>
            <a:r>
              <a:rPr lang="en-US" dirty="0" err="1" smtClean="0">
                <a:solidFill>
                  <a:srgbClr val="558ED5"/>
                </a:solidFill>
              </a:rPr>
              <a:t>empty_rlist</a:t>
            </a:r>
            <a:r>
              <a:rPr lang="en-US" dirty="0" smtClean="0">
                <a:solidFill>
                  <a:srgbClr val="558ED5"/>
                </a:solidFill>
              </a:rPr>
              <a:t>: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558ED5"/>
                </a:solidFill>
              </a:rPr>
              <a:t>	</a:t>
            </a:r>
            <a:r>
              <a:rPr lang="en-US" dirty="0" smtClean="0">
                <a:solidFill>
                  <a:srgbClr val="558ED5"/>
                </a:solidFill>
              </a:rPr>
              <a:t>return </a:t>
            </a:r>
            <a:r>
              <a:rPr lang="en-US" dirty="0">
                <a:solidFill>
                  <a:srgbClr val="558ED5"/>
                </a:solidFill>
              </a:rPr>
              <a:t>r </a:t>
            </a:r>
            <a:endParaRPr lang="en-US" dirty="0" smtClean="0">
              <a:solidFill>
                <a:srgbClr val="558ED5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558ED5"/>
                </a:solidFill>
              </a:rPr>
              <a:t>if </a:t>
            </a:r>
            <a:r>
              <a:rPr lang="en-US" dirty="0">
                <a:solidFill>
                  <a:srgbClr val="558ED5"/>
                </a:solidFill>
              </a:rPr>
              <a:t>first(r) &lt; n: </a:t>
            </a:r>
            <a:endParaRPr lang="en-US" dirty="0" smtClean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558ED5"/>
                </a:solidFill>
              </a:rPr>
              <a:t>	</a:t>
            </a:r>
            <a:r>
              <a:rPr lang="en-US" dirty="0" smtClean="0">
                <a:solidFill>
                  <a:srgbClr val="558ED5"/>
                </a:solidFill>
              </a:rPr>
              <a:t>return </a:t>
            </a:r>
            <a:r>
              <a:rPr lang="en-US" dirty="0" err="1">
                <a:solidFill>
                  <a:srgbClr val="558ED5"/>
                </a:solidFill>
              </a:rPr>
              <a:t>rlist</a:t>
            </a:r>
            <a:r>
              <a:rPr lang="en-US" dirty="0">
                <a:solidFill>
                  <a:srgbClr val="558ED5"/>
                </a:solidFill>
              </a:rPr>
              <a:t>(first(r), </a:t>
            </a:r>
            <a:r>
              <a:rPr lang="en-US" dirty="0" err="1">
                <a:solidFill>
                  <a:srgbClr val="558ED5"/>
                </a:solidFill>
              </a:rPr>
              <a:t>less_rlist</a:t>
            </a:r>
            <a:r>
              <a:rPr lang="en-US" dirty="0">
                <a:solidFill>
                  <a:srgbClr val="558ED5"/>
                </a:solidFill>
              </a:rPr>
              <a:t>(n, rest(r))</a:t>
            </a:r>
            <a:r>
              <a:rPr lang="en-US" dirty="0" smtClean="0">
                <a:solidFill>
                  <a:srgbClr val="558ED5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558ED5"/>
                </a:solidFill>
              </a:rPr>
              <a:t>      return </a:t>
            </a:r>
            <a:r>
              <a:rPr lang="en-US" dirty="0" err="1">
                <a:solidFill>
                  <a:srgbClr val="558ED5"/>
                </a:solidFill>
              </a:rPr>
              <a:t>less_rlist</a:t>
            </a:r>
            <a:r>
              <a:rPr lang="en-US" dirty="0">
                <a:solidFill>
                  <a:srgbClr val="558ED5"/>
                </a:solidFill>
              </a:rPr>
              <a:t>(n, rest(r)) </a:t>
            </a:r>
            <a:endParaRPr lang="en-US" dirty="0" smtClean="0">
              <a:solidFill>
                <a:srgbClr val="558ED5"/>
              </a:solidFill>
              <a:effectLst/>
            </a:endParaRPr>
          </a:p>
          <a:p>
            <a:pPr marL="0" indent="0">
              <a:buNone/>
            </a:pPr>
            <a:endParaRPr lang="en-US" dirty="0" smtClean="0">
              <a:solidFill>
                <a:srgbClr val="558ED5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558ED5"/>
                </a:solidFill>
              </a:rPr>
              <a:t>def</a:t>
            </a:r>
            <a:r>
              <a:rPr lang="en-US" dirty="0" smtClean="0">
                <a:solidFill>
                  <a:srgbClr val="558ED5"/>
                </a:solidFill>
              </a:rPr>
              <a:t> </a:t>
            </a:r>
            <a:r>
              <a:rPr lang="en-US" dirty="0" err="1">
                <a:solidFill>
                  <a:srgbClr val="558ED5"/>
                </a:solidFill>
              </a:rPr>
              <a:t>greater_rlist</a:t>
            </a:r>
            <a:r>
              <a:rPr lang="en-US" dirty="0">
                <a:solidFill>
                  <a:srgbClr val="558ED5"/>
                </a:solidFill>
              </a:rPr>
              <a:t>(n, r): </a:t>
            </a:r>
            <a:endParaRPr lang="en-US" dirty="0" smtClean="0">
              <a:solidFill>
                <a:srgbClr val="558ED5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558ED5"/>
                </a:solidFill>
              </a:rPr>
              <a:t>"</a:t>
            </a:r>
            <a:r>
              <a:rPr lang="en-US" dirty="0">
                <a:solidFill>
                  <a:srgbClr val="558ED5"/>
                </a:solidFill>
              </a:rPr>
              <a:t>""Construct an </a:t>
            </a:r>
            <a:r>
              <a:rPr lang="en-US" dirty="0" err="1">
                <a:solidFill>
                  <a:srgbClr val="558ED5"/>
                </a:solidFill>
              </a:rPr>
              <a:t>rlist</a:t>
            </a:r>
            <a:r>
              <a:rPr lang="en-US" dirty="0">
                <a:solidFill>
                  <a:srgbClr val="558ED5"/>
                </a:solidFill>
              </a:rPr>
              <a:t> containing only values from r greater than or equal to n.""" </a:t>
            </a:r>
            <a:endParaRPr lang="en-US" dirty="0" smtClean="0">
              <a:solidFill>
                <a:srgbClr val="558ED5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558ED5"/>
                </a:solidFill>
              </a:rPr>
              <a:t>if r == </a:t>
            </a:r>
            <a:r>
              <a:rPr lang="en-US" dirty="0" err="1">
                <a:solidFill>
                  <a:srgbClr val="558ED5"/>
                </a:solidFill>
              </a:rPr>
              <a:t>empty_rlist</a:t>
            </a:r>
            <a:r>
              <a:rPr lang="en-US" dirty="0">
                <a:solidFill>
                  <a:srgbClr val="558ED5"/>
                </a:solidFill>
              </a:rPr>
              <a:t>: </a:t>
            </a:r>
            <a:endParaRPr lang="en-US" dirty="0" smtClean="0">
              <a:solidFill>
                <a:srgbClr val="558ED5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558ED5"/>
                </a:solidFill>
              </a:rPr>
              <a:t>	</a:t>
            </a:r>
            <a:r>
              <a:rPr lang="en-US" dirty="0" smtClean="0">
                <a:solidFill>
                  <a:srgbClr val="558ED5"/>
                </a:solidFill>
              </a:rPr>
              <a:t>return </a:t>
            </a:r>
            <a:r>
              <a:rPr lang="en-US" dirty="0">
                <a:solidFill>
                  <a:srgbClr val="558ED5"/>
                </a:solidFill>
              </a:rPr>
              <a:t>r </a:t>
            </a:r>
            <a:endParaRPr lang="en-US" dirty="0" smtClean="0">
              <a:solidFill>
                <a:srgbClr val="558ED5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558ED5"/>
                </a:solidFill>
              </a:rPr>
              <a:t>if </a:t>
            </a:r>
            <a:r>
              <a:rPr lang="en-US" dirty="0">
                <a:solidFill>
                  <a:srgbClr val="558ED5"/>
                </a:solidFill>
              </a:rPr>
              <a:t>first(r) &gt;= n: </a:t>
            </a:r>
            <a:endParaRPr lang="en-US" dirty="0" smtClean="0">
              <a:solidFill>
                <a:srgbClr val="558ED5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558ED5"/>
                </a:solidFill>
              </a:rPr>
              <a:t>	</a:t>
            </a:r>
            <a:r>
              <a:rPr lang="en-US" dirty="0" smtClean="0">
                <a:solidFill>
                  <a:srgbClr val="558ED5"/>
                </a:solidFill>
              </a:rPr>
              <a:t>return </a:t>
            </a:r>
            <a:r>
              <a:rPr lang="en-US" dirty="0" err="1">
                <a:solidFill>
                  <a:srgbClr val="558ED5"/>
                </a:solidFill>
              </a:rPr>
              <a:t>rlist</a:t>
            </a:r>
            <a:r>
              <a:rPr lang="en-US" dirty="0">
                <a:solidFill>
                  <a:srgbClr val="558ED5"/>
                </a:solidFill>
              </a:rPr>
              <a:t>(first(r), </a:t>
            </a:r>
            <a:r>
              <a:rPr lang="en-US" dirty="0" err="1">
                <a:solidFill>
                  <a:srgbClr val="558ED5"/>
                </a:solidFill>
              </a:rPr>
              <a:t>greater_rlist</a:t>
            </a:r>
            <a:r>
              <a:rPr lang="en-US" dirty="0">
                <a:solidFill>
                  <a:srgbClr val="558ED5"/>
                </a:solidFill>
              </a:rPr>
              <a:t>(n, rest(r))) </a:t>
            </a:r>
            <a:endParaRPr lang="en-US" dirty="0" smtClean="0">
              <a:solidFill>
                <a:srgbClr val="558ED5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558ED5"/>
                </a:solidFill>
              </a:rPr>
              <a:t>return </a:t>
            </a:r>
            <a:r>
              <a:rPr lang="en-US" dirty="0" err="1">
                <a:solidFill>
                  <a:srgbClr val="558ED5"/>
                </a:solidFill>
              </a:rPr>
              <a:t>greater_rlist</a:t>
            </a:r>
            <a:r>
              <a:rPr lang="en-US" dirty="0">
                <a:solidFill>
                  <a:srgbClr val="558ED5"/>
                </a:solidFill>
              </a:rPr>
              <a:t>(n, rest(r)) </a:t>
            </a:r>
            <a:endParaRPr lang="en-US" dirty="0" smtClean="0">
              <a:solidFill>
                <a:srgbClr val="558ED5"/>
              </a:solidFill>
              <a:effectLst/>
            </a:endParaRPr>
          </a:p>
          <a:p>
            <a:pPr marL="400050" lvl="1" indent="0">
              <a:buNone/>
            </a:pPr>
            <a:endParaRPr lang="en-US" dirty="0" smtClean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8624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61</TotalTime>
  <Words>694</Words>
  <Application>Microsoft Macintosh PowerPoint</Application>
  <PresentationFormat>On-screen Show (4:3)</PresentationFormat>
  <Paragraphs>131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Black</vt:lpstr>
      <vt:lpstr>Review/Exercise 4</vt:lpstr>
      <vt:lpstr>Environment Diagrams</vt:lpstr>
      <vt:lpstr>Environment Diagrams</vt:lpstr>
      <vt:lpstr>Recursion</vt:lpstr>
      <vt:lpstr>Recursion</vt:lpstr>
      <vt:lpstr>Fibonacci</vt:lpstr>
      <vt:lpstr>Iterables</vt:lpstr>
      <vt:lpstr>Rlist Implementation</vt:lpstr>
      <vt:lpstr>PowerPoint Presentation</vt:lpstr>
      <vt:lpstr>What would Python print?</vt:lpstr>
      <vt:lpstr>General Tips</vt:lpstr>
      <vt:lpstr>Final Words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Tsion Behailu</dc:creator>
  <cp:lastModifiedBy>Tsion Behailu</cp:lastModifiedBy>
  <cp:revision>11</cp:revision>
  <dcterms:created xsi:type="dcterms:W3CDTF">2014-01-18T07:39:14Z</dcterms:created>
  <dcterms:modified xsi:type="dcterms:W3CDTF">2014-01-18T22:28:23Z</dcterms:modified>
</cp:coreProperties>
</file>