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1" r:id="rId14"/>
    <p:sldId id="266" r:id="rId15"/>
    <p:sldId id="267" r:id="rId16"/>
    <p:sldId id="269" r:id="rId17"/>
    <p:sldId id="270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BA2B2-8DA6-4045-900B-346A309B981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A78412-CB5E-4426-ADBC-D226F8128A1D}">
      <dgm:prSet custT="1"/>
      <dgm:spPr/>
      <dgm:t>
        <a:bodyPr/>
        <a:lstStyle/>
        <a:p>
          <a:pPr rtl="0"/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Controle do personagem e dos obstáculos em geral</a:t>
          </a:r>
          <a:endParaRPr lang="pt-BR" sz="18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gm:t>
    </dgm:pt>
    <dgm:pt modelId="{75103E6E-4802-4C5D-8C65-11BAF05D3A7B}" type="parTrans" cxnId="{2C90761A-F30A-4D06-A60A-3F4A2E008348}">
      <dgm:prSet/>
      <dgm:spPr/>
      <dgm:t>
        <a:bodyPr/>
        <a:lstStyle/>
        <a:p>
          <a:endParaRPr lang="pt-BR"/>
        </a:p>
      </dgm:t>
    </dgm:pt>
    <dgm:pt modelId="{E9B2EF0F-C080-4996-A99A-6EB51A5C485F}" type="sibTrans" cxnId="{2C90761A-F30A-4D06-A60A-3F4A2E008348}">
      <dgm:prSet/>
      <dgm:spPr/>
      <dgm:t>
        <a:bodyPr/>
        <a:lstStyle/>
        <a:p>
          <a:endParaRPr lang="pt-BR"/>
        </a:p>
      </dgm:t>
    </dgm:pt>
    <dgm:pt modelId="{6B3557F9-1863-46C5-8AD5-3FE75AA5C378}">
      <dgm:prSet custT="1"/>
      <dgm:spPr/>
      <dgm:t>
        <a:bodyPr/>
        <a:lstStyle/>
        <a:p>
          <a:pPr rtl="0"/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Definir a </a:t>
          </a:r>
          <a:r>
            <a:rPr lang="pt-BR" sz="1800" dirty="0" err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Engine</a:t>
          </a:r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 de Criação de jogos</a:t>
          </a:r>
          <a:endParaRPr lang="pt-BR" sz="18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gm:t>
    </dgm:pt>
    <dgm:pt modelId="{6037C659-D432-4305-8BEE-CFF679BAC504}" type="parTrans" cxnId="{6DFBD869-CD0D-4F39-8FD5-5156C85F83F9}">
      <dgm:prSet/>
      <dgm:spPr/>
      <dgm:t>
        <a:bodyPr/>
        <a:lstStyle/>
        <a:p>
          <a:endParaRPr lang="pt-BR"/>
        </a:p>
      </dgm:t>
    </dgm:pt>
    <dgm:pt modelId="{4212C8D8-AA99-4DB4-88E7-2C37E5677F91}" type="sibTrans" cxnId="{6DFBD869-CD0D-4F39-8FD5-5156C85F83F9}">
      <dgm:prSet/>
      <dgm:spPr/>
      <dgm:t>
        <a:bodyPr/>
        <a:lstStyle/>
        <a:p>
          <a:endParaRPr lang="pt-BR"/>
        </a:p>
      </dgm:t>
    </dgm:pt>
    <dgm:pt modelId="{BC9D1FAB-7FFB-4CA7-9C25-0953EF5C6D1D}">
      <dgm:prSet custT="1"/>
      <dgm:spPr/>
      <dgm:t>
        <a:bodyPr/>
        <a:lstStyle/>
        <a:p>
          <a:pPr rtl="0"/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Integração com o banco de dados</a:t>
          </a:r>
          <a:endParaRPr lang="pt-BR" sz="18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gm:t>
    </dgm:pt>
    <dgm:pt modelId="{52036A47-DAEA-46C4-ADDE-FA5F72676573}" type="parTrans" cxnId="{EC5F8EEE-FABF-4872-88F7-375506BE0F98}">
      <dgm:prSet/>
      <dgm:spPr/>
      <dgm:t>
        <a:bodyPr/>
        <a:lstStyle/>
        <a:p>
          <a:endParaRPr lang="pt-BR"/>
        </a:p>
      </dgm:t>
    </dgm:pt>
    <dgm:pt modelId="{C89769AF-7AD6-4B03-A709-E8B892B8408A}" type="sibTrans" cxnId="{EC5F8EEE-FABF-4872-88F7-375506BE0F98}">
      <dgm:prSet/>
      <dgm:spPr/>
      <dgm:t>
        <a:bodyPr/>
        <a:lstStyle/>
        <a:p>
          <a:endParaRPr lang="pt-BR"/>
        </a:p>
      </dgm:t>
    </dgm:pt>
    <dgm:pt modelId="{3F8F38C6-D360-4971-98AD-7C3A05545584}">
      <dgm:prSet custT="1"/>
      <dgm:spPr/>
      <dgm:t>
        <a:bodyPr/>
        <a:lstStyle/>
        <a:p>
          <a:pPr rtl="0"/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Movimentação do cenário</a:t>
          </a:r>
          <a:endParaRPr lang="pt-BR" sz="18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gm:t>
    </dgm:pt>
    <dgm:pt modelId="{90BF0A41-94E9-4368-A2BF-9CA199D0042A}" type="parTrans" cxnId="{660E7E7C-5E3D-4AD7-B81B-F6A9F270C493}">
      <dgm:prSet/>
      <dgm:spPr/>
      <dgm:t>
        <a:bodyPr/>
        <a:lstStyle/>
        <a:p>
          <a:endParaRPr lang="pt-BR"/>
        </a:p>
      </dgm:t>
    </dgm:pt>
    <dgm:pt modelId="{BEF4A89F-66DE-4213-9FA2-281D2D907AF8}" type="sibTrans" cxnId="{660E7E7C-5E3D-4AD7-B81B-F6A9F270C493}">
      <dgm:prSet/>
      <dgm:spPr/>
      <dgm:t>
        <a:bodyPr/>
        <a:lstStyle/>
        <a:p>
          <a:endParaRPr lang="pt-BR"/>
        </a:p>
      </dgm:t>
    </dgm:pt>
    <dgm:pt modelId="{2D1F474F-4190-4F2F-A6BD-4BFA34EBBDAA}">
      <dgm:prSet custT="1"/>
      <dgm:spPr/>
      <dgm:t>
        <a:bodyPr/>
        <a:lstStyle/>
        <a:p>
          <a:pPr rtl="0"/>
          <a:r>
            <a:rPr lang="pt-BR" sz="18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Troca de cenas e implementação da loja</a:t>
          </a:r>
          <a:endParaRPr lang="pt-BR" sz="18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gm:t>
    </dgm:pt>
    <dgm:pt modelId="{19798885-A841-47A8-8E60-BD937EC50BCF}" type="parTrans" cxnId="{A3FC8237-798F-4CEA-B331-4E91CCB2362F}">
      <dgm:prSet/>
      <dgm:spPr/>
      <dgm:t>
        <a:bodyPr/>
        <a:lstStyle/>
        <a:p>
          <a:endParaRPr lang="pt-BR"/>
        </a:p>
      </dgm:t>
    </dgm:pt>
    <dgm:pt modelId="{B46A8673-4826-4023-9A9D-8B0012A6DB28}" type="sibTrans" cxnId="{A3FC8237-798F-4CEA-B331-4E91CCB2362F}">
      <dgm:prSet/>
      <dgm:spPr/>
      <dgm:t>
        <a:bodyPr/>
        <a:lstStyle/>
        <a:p>
          <a:endParaRPr lang="pt-BR"/>
        </a:p>
      </dgm:t>
    </dgm:pt>
    <dgm:pt modelId="{E8A344C6-D97C-4D79-BCB9-4C7860D77DC5}" type="pres">
      <dgm:prSet presAssocID="{769BA2B2-8DA6-4045-900B-346A309B981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3B7E2B3-D6D2-49A6-9E8D-73A18ADA262E}" type="pres">
      <dgm:prSet presAssocID="{769BA2B2-8DA6-4045-900B-346A309B9811}" presName="arrow" presStyleLbl="bgShp" presStyleIdx="0" presStyleCnt="1" custLinFactNeighborX="-183" custLinFactNeighborY="586"/>
      <dgm:spPr>
        <a:solidFill>
          <a:srgbClr val="FF0000"/>
        </a:solidFill>
        <a:ln w="3810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pt-BR"/>
        </a:p>
      </dgm:t>
    </dgm:pt>
    <dgm:pt modelId="{D1B6C99E-DCCF-4653-BD6D-C6504E8A2737}" type="pres">
      <dgm:prSet presAssocID="{769BA2B2-8DA6-4045-900B-346A309B9811}" presName="arrowDiagram5" presStyleCnt="0"/>
      <dgm:spPr/>
    </dgm:pt>
    <dgm:pt modelId="{0CA82962-3158-41C6-BA65-9D44A77D76CB}" type="pres">
      <dgm:prSet presAssocID="{6B3557F9-1863-46C5-8AD5-3FE75AA5C378}" presName="bullet5a" presStyleLbl="node1" presStyleIdx="0" presStyleCnt="5"/>
      <dgm:spPr>
        <a:solidFill>
          <a:schemeClr val="bg1"/>
        </a:solidFill>
        <a:ln>
          <a:solidFill>
            <a:schemeClr val="tx1"/>
          </a:solidFill>
        </a:ln>
        <a:effectLst>
          <a:innerShdw blurRad="63500" dist="50800" dir="8100000">
            <a:prstClr val="black">
              <a:alpha val="50000"/>
            </a:prstClr>
          </a:innerShdw>
        </a:effectLst>
      </dgm:spPr>
      <dgm:t>
        <a:bodyPr/>
        <a:lstStyle/>
        <a:p>
          <a:endParaRPr lang="pt-BR"/>
        </a:p>
      </dgm:t>
    </dgm:pt>
    <dgm:pt modelId="{3F5D73DD-0AE4-4107-870B-5A1FB0D9B62E}" type="pres">
      <dgm:prSet presAssocID="{6B3557F9-1863-46C5-8AD5-3FE75AA5C378}" presName="textBox5a" presStyleLbl="revTx" presStyleIdx="0" presStyleCnt="5" custScaleX="184715" custScaleY="56952" custLinFactNeighborX="40614" custLinFactNeighborY="-228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D31B36-10B4-409D-880F-E1AE7F7466ED}" type="pres">
      <dgm:prSet presAssocID="{BC9D1FAB-7FFB-4CA7-9C25-0953EF5C6D1D}" presName="bullet5b" presStyleLbl="node1" presStyleIdx="1" presStyleCnt="5"/>
      <dgm:spPr>
        <a:solidFill>
          <a:schemeClr val="bg1"/>
        </a:solidFill>
        <a:ln>
          <a:solidFill>
            <a:schemeClr val="tx1"/>
          </a:solidFill>
        </a:ln>
        <a:effectLst>
          <a:innerShdw blurRad="63500" dist="50800" dir="8100000">
            <a:prstClr val="black">
              <a:alpha val="50000"/>
            </a:prstClr>
          </a:innerShdw>
        </a:effectLst>
      </dgm:spPr>
      <dgm:t>
        <a:bodyPr/>
        <a:lstStyle/>
        <a:p>
          <a:endParaRPr lang="pt-BR"/>
        </a:p>
      </dgm:t>
    </dgm:pt>
    <dgm:pt modelId="{B66A995A-12BB-4A9D-B68F-008003B587C8}" type="pres">
      <dgm:prSet presAssocID="{BC9D1FAB-7FFB-4CA7-9C25-0953EF5C6D1D}" presName="textBox5b" presStyleLbl="revTx" presStyleIdx="1" presStyleCnt="5" custScaleX="153700" custLinFactNeighborX="-83232" custLinFactNeighborY="-516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FC1743-DFC9-48D6-A921-3C4074B59B98}" type="pres">
      <dgm:prSet presAssocID="{99A78412-CB5E-4426-ADBC-D226F8128A1D}" presName="bullet5c" presStyleLbl="node1" presStyleIdx="2" presStyleCnt="5"/>
      <dgm:spPr>
        <a:solidFill>
          <a:schemeClr val="bg1"/>
        </a:solidFill>
        <a:ln>
          <a:solidFill>
            <a:schemeClr val="tx1"/>
          </a:solidFill>
        </a:ln>
        <a:effectLst>
          <a:innerShdw blurRad="63500" dist="50800" dir="8100000">
            <a:prstClr val="black">
              <a:alpha val="50000"/>
            </a:prstClr>
          </a:innerShdw>
        </a:effectLst>
      </dgm:spPr>
      <dgm:t>
        <a:bodyPr/>
        <a:lstStyle/>
        <a:p>
          <a:endParaRPr lang="pt-BR"/>
        </a:p>
      </dgm:t>
    </dgm:pt>
    <dgm:pt modelId="{3B819B31-4834-4BE3-A5D2-6DF80417C4F6}" type="pres">
      <dgm:prSet presAssocID="{99A78412-CB5E-4426-ADBC-D226F8128A1D}" presName="textBox5c" presStyleLbl="revTx" presStyleIdx="2" presStyleCnt="5" custScaleX="133384" custScaleY="45309" custLinFactNeighborX="-3801" custLinFactNeighborY="-8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CE0F24-5CD7-4DAF-8A18-D68C03117280}" type="pres">
      <dgm:prSet presAssocID="{3F8F38C6-D360-4971-98AD-7C3A05545584}" presName="bullet5d" presStyleLbl="node1" presStyleIdx="3" presStyleCnt="5"/>
      <dgm:spPr>
        <a:solidFill>
          <a:schemeClr val="bg1"/>
        </a:solidFill>
        <a:ln>
          <a:solidFill>
            <a:schemeClr val="tx1"/>
          </a:solidFill>
        </a:ln>
        <a:effectLst>
          <a:innerShdw blurRad="63500" dist="50800" dir="8100000">
            <a:prstClr val="black">
              <a:alpha val="50000"/>
            </a:prstClr>
          </a:innerShdw>
        </a:effectLst>
      </dgm:spPr>
      <dgm:t>
        <a:bodyPr/>
        <a:lstStyle/>
        <a:p>
          <a:endParaRPr lang="pt-BR"/>
        </a:p>
      </dgm:t>
    </dgm:pt>
    <dgm:pt modelId="{5438D2F7-76A7-431D-B97A-292170CA1869}" type="pres">
      <dgm:prSet presAssocID="{3F8F38C6-D360-4971-98AD-7C3A05545584}" presName="textBox5d" presStyleLbl="revTx" presStyleIdx="3" presStyleCnt="5" custScaleX="141107" custScaleY="25151" custLinFactNeighborX="-54143" custLinFactNeighborY="-7563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80F195-44EB-4327-8ABC-EA534D76BB1D}" type="pres">
      <dgm:prSet presAssocID="{2D1F474F-4190-4F2F-A6BD-4BFA34EBBDAA}" presName="bullet5e" presStyleLbl="node1" presStyleIdx="4" presStyleCnt="5"/>
      <dgm:spPr>
        <a:solidFill>
          <a:schemeClr val="bg1"/>
        </a:solidFill>
        <a:ln>
          <a:solidFill>
            <a:schemeClr val="tx1"/>
          </a:solidFill>
        </a:ln>
        <a:effectLst>
          <a:innerShdw blurRad="63500" dist="50800" dir="8100000">
            <a:prstClr val="black">
              <a:alpha val="50000"/>
            </a:prstClr>
          </a:innerShdw>
        </a:effectLst>
      </dgm:spPr>
      <dgm:t>
        <a:bodyPr/>
        <a:lstStyle/>
        <a:p>
          <a:endParaRPr lang="pt-BR"/>
        </a:p>
      </dgm:t>
    </dgm:pt>
    <dgm:pt modelId="{48B149EE-F3CF-491B-8EA7-615834C72CAE}" type="pres">
      <dgm:prSet presAssocID="{2D1F474F-4190-4F2F-A6BD-4BFA34EBBDAA}" presName="textBox5e" presStyleLbl="revTx" presStyleIdx="4" presStyleCnt="5" custScaleX="135902" custScaleY="41489" custLinFactNeighborX="-34922" custLinFactNeighborY="35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A570AF-1206-4A33-B1BB-9E389B3DEE10}" type="presOf" srcId="{2D1F474F-4190-4F2F-A6BD-4BFA34EBBDAA}" destId="{48B149EE-F3CF-491B-8EA7-615834C72CAE}" srcOrd="0" destOrd="0" presId="urn:microsoft.com/office/officeart/2005/8/layout/arrow2"/>
    <dgm:cxn modelId="{7F915C46-D44D-40BD-AF6F-AE2374591722}" type="presOf" srcId="{99A78412-CB5E-4426-ADBC-D226F8128A1D}" destId="{3B819B31-4834-4BE3-A5D2-6DF80417C4F6}" srcOrd="0" destOrd="0" presId="urn:microsoft.com/office/officeart/2005/8/layout/arrow2"/>
    <dgm:cxn modelId="{2C90761A-F30A-4D06-A60A-3F4A2E008348}" srcId="{769BA2B2-8DA6-4045-900B-346A309B9811}" destId="{99A78412-CB5E-4426-ADBC-D226F8128A1D}" srcOrd="2" destOrd="0" parTransId="{75103E6E-4802-4C5D-8C65-11BAF05D3A7B}" sibTransId="{E9B2EF0F-C080-4996-A99A-6EB51A5C485F}"/>
    <dgm:cxn modelId="{A3FC8237-798F-4CEA-B331-4E91CCB2362F}" srcId="{769BA2B2-8DA6-4045-900B-346A309B9811}" destId="{2D1F474F-4190-4F2F-A6BD-4BFA34EBBDAA}" srcOrd="4" destOrd="0" parTransId="{19798885-A841-47A8-8E60-BD937EC50BCF}" sibTransId="{B46A8673-4826-4023-9A9D-8B0012A6DB28}"/>
    <dgm:cxn modelId="{660E7E7C-5E3D-4AD7-B81B-F6A9F270C493}" srcId="{769BA2B2-8DA6-4045-900B-346A309B9811}" destId="{3F8F38C6-D360-4971-98AD-7C3A05545584}" srcOrd="3" destOrd="0" parTransId="{90BF0A41-94E9-4368-A2BF-9CA199D0042A}" sibTransId="{BEF4A89F-66DE-4213-9FA2-281D2D907AF8}"/>
    <dgm:cxn modelId="{F32BD598-C4E2-4F7C-BEB1-9582D7FFED9B}" type="presOf" srcId="{3F8F38C6-D360-4971-98AD-7C3A05545584}" destId="{5438D2F7-76A7-431D-B97A-292170CA1869}" srcOrd="0" destOrd="0" presId="urn:microsoft.com/office/officeart/2005/8/layout/arrow2"/>
    <dgm:cxn modelId="{46D155AB-8AFA-48E8-BFEC-BFE082F815D1}" type="presOf" srcId="{BC9D1FAB-7FFB-4CA7-9C25-0953EF5C6D1D}" destId="{B66A995A-12BB-4A9D-B68F-008003B587C8}" srcOrd="0" destOrd="0" presId="urn:microsoft.com/office/officeart/2005/8/layout/arrow2"/>
    <dgm:cxn modelId="{F1BEB0CE-A9ED-49BD-9EE1-176719C6F50D}" type="presOf" srcId="{769BA2B2-8DA6-4045-900B-346A309B9811}" destId="{E8A344C6-D97C-4D79-BCB9-4C7860D77DC5}" srcOrd="0" destOrd="0" presId="urn:microsoft.com/office/officeart/2005/8/layout/arrow2"/>
    <dgm:cxn modelId="{6DFBD869-CD0D-4F39-8FD5-5156C85F83F9}" srcId="{769BA2B2-8DA6-4045-900B-346A309B9811}" destId="{6B3557F9-1863-46C5-8AD5-3FE75AA5C378}" srcOrd="0" destOrd="0" parTransId="{6037C659-D432-4305-8BEE-CFF679BAC504}" sibTransId="{4212C8D8-AA99-4DB4-88E7-2C37E5677F91}"/>
    <dgm:cxn modelId="{D04BDCC7-BB1F-4FD7-90D7-931E55EF49BC}" type="presOf" srcId="{6B3557F9-1863-46C5-8AD5-3FE75AA5C378}" destId="{3F5D73DD-0AE4-4107-870B-5A1FB0D9B62E}" srcOrd="0" destOrd="0" presId="urn:microsoft.com/office/officeart/2005/8/layout/arrow2"/>
    <dgm:cxn modelId="{EC5F8EEE-FABF-4872-88F7-375506BE0F98}" srcId="{769BA2B2-8DA6-4045-900B-346A309B9811}" destId="{BC9D1FAB-7FFB-4CA7-9C25-0953EF5C6D1D}" srcOrd="1" destOrd="0" parTransId="{52036A47-DAEA-46C4-ADDE-FA5F72676573}" sibTransId="{C89769AF-7AD6-4B03-A709-E8B892B8408A}"/>
    <dgm:cxn modelId="{D42E2C5F-409E-47E4-95CF-ECC4505AB90B}" type="presParOf" srcId="{E8A344C6-D97C-4D79-BCB9-4C7860D77DC5}" destId="{43B7E2B3-D6D2-49A6-9E8D-73A18ADA262E}" srcOrd="0" destOrd="0" presId="urn:microsoft.com/office/officeart/2005/8/layout/arrow2"/>
    <dgm:cxn modelId="{424F5606-63D7-4FF1-A8B3-84E925A6F66A}" type="presParOf" srcId="{E8A344C6-D97C-4D79-BCB9-4C7860D77DC5}" destId="{D1B6C99E-DCCF-4653-BD6D-C6504E8A2737}" srcOrd="1" destOrd="0" presId="urn:microsoft.com/office/officeart/2005/8/layout/arrow2"/>
    <dgm:cxn modelId="{59E464CD-6244-45BF-A0B0-844B1DD53107}" type="presParOf" srcId="{D1B6C99E-DCCF-4653-BD6D-C6504E8A2737}" destId="{0CA82962-3158-41C6-BA65-9D44A77D76CB}" srcOrd="0" destOrd="0" presId="urn:microsoft.com/office/officeart/2005/8/layout/arrow2"/>
    <dgm:cxn modelId="{E7228C15-6ED8-4AE1-AF0D-AD1EAF0E9A08}" type="presParOf" srcId="{D1B6C99E-DCCF-4653-BD6D-C6504E8A2737}" destId="{3F5D73DD-0AE4-4107-870B-5A1FB0D9B62E}" srcOrd="1" destOrd="0" presId="urn:microsoft.com/office/officeart/2005/8/layout/arrow2"/>
    <dgm:cxn modelId="{4CB49FC2-E626-40F7-A756-0DC95BF4482F}" type="presParOf" srcId="{D1B6C99E-DCCF-4653-BD6D-C6504E8A2737}" destId="{0ED31B36-10B4-409D-880F-E1AE7F7466ED}" srcOrd="2" destOrd="0" presId="urn:microsoft.com/office/officeart/2005/8/layout/arrow2"/>
    <dgm:cxn modelId="{139FAB62-CCFF-411A-B4CE-0E64E68C553B}" type="presParOf" srcId="{D1B6C99E-DCCF-4653-BD6D-C6504E8A2737}" destId="{B66A995A-12BB-4A9D-B68F-008003B587C8}" srcOrd="3" destOrd="0" presId="urn:microsoft.com/office/officeart/2005/8/layout/arrow2"/>
    <dgm:cxn modelId="{A9662FCA-60E6-4031-A8F0-E78E7A480DDA}" type="presParOf" srcId="{D1B6C99E-DCCF-4653-BD6D-C6504E8A2737}" destId="{A6FC1743-DFC9-48D6-A921-3C4074B59B98}" srcOrd="4" destOrd="0" presId="urn:microsoft.com/office/officeart/2005/8/layout/arrow2"/>
    <dgm:cxn modelId="{52B2A082-DEC8-458D-81F2-7E77C28A78C9}" type="presParOf" srcId="{D1B6C99E-DCCF-4653-BD6D-C6504E8A2737}" destId="{3B819B31-4834-4BE3-A5D2-6DF80417C4F6}" srcOrd="5" destOrd="0" presId="urn:microsoft.com/office/officeart/2005/8/layout/arrow2"/>
    <dgm:cxn modelId="{2F07761D-C5F6-4ACC-8B39-56F7AC03ED21}" type="presParOf" srcId="{D1B6C99E-DCCF-4653-BD6D-C6504E8A2737}" destId="{4ACE0F24-5CD7-4DAF-8A18-D68C03117280}" srcOrd="6" destOrd="0" presId="urn:microsoft.com/office/officeart/2005/8/layout/arrow2"/>
    <dgm:cxn modelId="{68618450-A010-4455-88D6-6E415D936097}" type="presParOf" srcId="{D1B6C99E-DCCF-4653-BD6D-C6504E8A2737}" destId="{5438D2F7-76A7-431D-B97A-292170CA1869}" srcOrd="7" destOrd="0" presId="urn:microsoft.com/office/officeart/2005/8/layout/arrow2"/>
    <dgm:cxn modelId="{C3CFA595-DEDC-485B-9992-D8DEED18BB16}" type="presParOf" srcId="{D1B6C99E-DCCF-4653-BD6D-C6504E8A2737}" destId="{5180F195-44EB-4327-8ABC-EA534D76BB1D}" srcOrd="8" destOrd="0" presId="urn:microsoft.com/office/officeart/2005/8/layout/arrow2"/>
    <dgm:cxn modelId="{66AF1C88-A45C-4262-A3E1-4D005CC9936E}" type="presParOf" srcId="{D1B6C99E-DCCF-4653-BD6D-C6504E8A2737}" destId="{48B149EE-F3CF-491B-8EA7-615834C72CA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7E2B3-D6D2-49A6-9E8D-73A18ADA262E}">
      <dsp:nvSpPr>
        <dsp:cNvPr id="0" name=""/>
        <dsp:cNvSpPr/>
      </dsp:nvSpPr>
      <dsp:spPr>
        <a:xfrm>
          <a:off x="92003" y="0"/>
          <a:ext cx="7682388" cy="4801493"/>
        </a:xfrm>
        <a:prstGeom prst="swooshArrow">
          <a:avLst>
            <a:gd name="adj1" fmla="val 25000"/>
            <a:gd name="adj2" fmla="val 25000"/>
          </a:avLst>
        </a:prstGeom>
        <a:solidFill>
          <a:srgbClr val="FF0000"/>
        </a:solidFill>
        <a:ln w="3810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82962-3158-41C6-BA65-9D44A77D76CB}">
      <dsp:nvSpPr>
        <dsp:cNvPr id="0" name=""/>
        <dsp:cNvSpPr/>
      </dsp:nvSpPr>
      <dsp:spPr>
        <a:xfrm>
          <a:off x="862777" y="3570390"/>
          <a:ext cx="176694" cy="176694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>
          <a:innerShdw blurRad="63500" dist="50800" dir="81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73DD-0AE4-4107-870B-5A1FB0D9B62E}">
      <dsp:nvSpPr>
        <dsp:cNvPr id="0" name=""/>
        <dsp:cNvSpPr/>
      </dsp:nvSpPr>
      <dsp:spPr>
        <a:xfrm>
          <a:off x="933578" y="3878580"/>
          <a:ext cx="1858958" cy="650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27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Definir a </a:t>
          </a:r>
          <a:r>
            <a:rPr lang="pt-BR" sz="1800" kern="1200" dirty="0" err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Engine</a:t>
          </a: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 de Criação de jogos</a:t>
          </a:r>
          <a:endParaRPr lang="pt-BR" sz="1800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sp:txBody>
      <dsp:txXfrm>
        <a:off x="933578" y="3878580"/>
        <a:ext cx="1858958" cy="650822"/>
      </dsp:txXfrm>
    </dsp:sp>
    <dsp:sp modelId="{0ED31B36-10B4-409D-880F-E1AE7F7466ED}">
      <dsp:nvSpPr>
        <dsp:cNvPr id="0" name=""/>
        <dsp:cNvSpPr/>
      </dsp:nvSpPr>
      <dsp:spPr>
        <a:xfrm>
          <a:off x="1819234" y="2651384"/>
          <a:ext cx="276565" cy="276565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>
          <a:innerShdw blurRad="63500" dist="50800" dir="81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995A-12BB-4A9D-B68F-008003B587C8}">
      <dsp:nvSpPr>
        <dsp:cNvPr id="0" name=""/>
        <dsp:cNvSpPr/>
      </dsp:nvSpPr>
      <dsp:spPr>
        <a:xfrm>
          <a:off x="553667" y="1750096"/>
          <a:ext cx="1960100" cy="201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7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Integração com o banco de dados</a:t>
          </a:r>
          <a:endParaRPr lang="pt-BR" sz="1800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sp:txBody>
      <dsp:txXfrm>
        <a:off x="553667" y="1750096"/>
        <a:ext cx="1960100" cy="2011825"/>
      </dsp:txXfrm>
    </dsp:sp>
    <dsp:sp modelId="{A6FC1743-DFC9-48D6-A921-3C4074B59B98}">
      <dsp:nvSpPr>
        <dsp:cNvPr id="0" name=""/>
        <dsp:cNvSpPr/>
      </dsp:nvSpPr>
      <dsp:spPr>
        <a:xfrm>
          <a:off x="3048416" y="1918676"/>
          <a:ext cx="368754" cy="368754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>
          <a:innerShdw blurRad="63500" dist="50800" dir="81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9B31-4834-4BE3-A5D2-6DF80417C4F6}">
      <dsp:nvSpPr>
        <dsp:cNvPr id="0" name=""/>
        <dsp:cNvSpPr/>
      </dsp:nvSpPr>
      <dsp:spPr>
        <a:xfrm>
          <a:off x="2928944" y="2817829"/>
          <a:ext cx="1977685" cy="122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95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Controle do personagem e dos obstáculos em geral</a:t>
          </a:r>
          <a:endParaRPr lang="pt-BR" sz="1800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sp:txBody>
      <dsp:txXfrm>
        <a:off x="2928944" y="2817829"/>
        <a:ext cx="1977685" cy="1222635"/>
      </dsp:txXfrm>
    </dsp:sp>
    <dsp:sp modelId="{4ACE0F24-5CD7-4DAF-8A18-D68C03117280}">
      <dsp:nvSpPr>
        <dsp:cNvPr id="0" name=""/>
        <dsp:cNvSpPr/>
      </dsp:nvSpPr>
      <dsp:spPr>
        <a:xfrm>
          <a:off x="4477341" y="1346338"/>
          <a:ext cx="476308" cy="47630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>
          <a:innerShdw blurRad="63500" dist="50800" dir="81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8D2F7-76A7-431D-B97A-292170CA1869}">
      <dsp:nvSpPr>
        <dsp:cNvPr id="0" name=""/>
        <dsp:cNvSpPr/>
      </dsp:nvSpPr>
      <dsp:spPr>
        <a:xfrm>
          <a:off x="3567800" y="355260"/>
          <a:ext cx="2168077" cy="809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386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Movimentação do cenário</a:t>
          </a:r>
          <a:endParaRPr lang="pt-BR" sz="1800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sp:txBody>
      <dsp:txXfrm>
        <a:off x="3567800" y="355260"/>
        <a:ext cx="2168077" cy="809107"/>
      </dsp:txXfrm>
    </dsp:sp>
    <dsp:sp modelId="{5180F195-44EB-4327-8ABC-EA534D76BB1D}">
      <dsp:nvSpPr>
        <dsp:cNvPr id="0" name=""/>
        <dsp:cNvSpPr/>
      </dsp:nvSpPr>
      <dsp:spPr>
        <a:xfrm>
          <a:off x="5948518" y="964139"/>
          <a:ext cx="606908" cy="606908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>
          <a:innerShdw blurRad="63500" dist="50800" dir="81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149EE-F3CF-491B-8EA7-615834C72CAE}">
      <dsp:nvSpPr>
        <dsp:cNvPr id="0" name=""/>
        <dsp:cNvSpPr/>
      </dsp:nvSpPr>
      <dsp:spPr>
        <a:xfrm>
          <a:off x="5439591" y="2426165"/>
          <a:ext cx="2088104" cy="1466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88" tIns="0" rIns="0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rPr>
            <a:t>Troca de cenas e implementação da loja</a:t>
          </a:r>
          <a:endParaRPr lang="pt-BR" sz="1800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Kristen ITC" panose="03050502040202030202" pitchFamily="66" charset="0"/>
          </a:endParaRPr>
        </a:p>
      </dsp:txBody>
      <dsp:txXfrm>
        <a:off x="5439591" y="2426165"/>
        <a:ext cx="2088104" cy="146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029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9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6734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587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9100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5906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4226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2808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9626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047194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7552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177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5599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4131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94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834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73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415F-3BB9-44AF-A551-6695D2A2ACA5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8D3E-40EB-4367-A978-3A02CD336E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720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2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unity3d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unity3d.com/pt/learn/tutorials/topics/2d-game-cre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www.unidev.com.br/" TargetMode="External"/><Relationship Id="rId4" Type="http://schemas.openxmlformats.org/officeDocument/2006/relationships/hyperlink" Target="https://msdn.microsoft.com/pt-br/library/67ef8sbd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28588" y="2332060"/>
            <a:ext cx="12444413" cy="16716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1815999"/>
            <a:ext cx="12192000" cy="286232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pt-BR" sz="18000" b="1" cap="none" spc="0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Cat Run</a:t>
            </a:r>
            <a:endParaRPr lang="pt-BR" sz="18000" b="1" cap="none" spc="0" dirty="0">
              <a:ln w="762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36" y="3161195"/>
            <a:ext cx="4357687" cy="4357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4641" y="4412125"/>
            <a:ext cx="12192000" cy="73866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pt-BR" sz="42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</a:rPr>
              <a:t>Projeto Interdisciplinar</a:t>
            </a:r>
            <a:endParaRPr lang="pt-BR" sz="42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804939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7880" y="1368720"/>
            <a:ext cx="8596080" cy="776880"/>
          </a:xfrm>
          <a:prstGeom prst="rect">
            <a:avLst/>
          </a:prstGeom>
        </p:spPr>
      </p:sp>
      <p:sp>
        <p:nvSpPr>
          <p:cNvPr id="124" name="CustomShape 3"/>
          <p:cNvSpPr/>
          <p:nvPr/>
        </p:nvSpPr>
        <p:spPr>
          <a:xfrm>
            <a:off x="731261" y="1565936"/>
            <a:ext cx="3608727" cy="4980131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Programação orientada a objetos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Uso de classes específicas da biblioteca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Unity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Classe, métodos e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assets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distribuídos em diversos arquivos dentro do projeto, organizados pela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engine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3" y="1728877"/>
            <a:ext cx="7033146" cy="4069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"/>
          <p:cNvSpPr/>
          <p:nvPr/>
        </p:nvSpPr>
        <p:spPr>
          <a:xfrm>
            <a:off x="677880" y="1368720"/>
            <a:ext cx="8596080" cy="776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28588" y="1894680"/>
            <a:ext cx="8266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Controle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vertical utilizando as teclas direcionais e pulo utilizando a barra de espaço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Obstáculos e moedas aparecem em faixas aleatórias.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Pontuação relacionada ao tempo da partida.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Loja com itens que alteram o visual do personagem.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2050" name="Picture 2" descr="http://jtower.com/wp-content/uploads/2015/06/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805" y="624363"/>
            <a:ext cx="2669384" cy="1334692"/>
          </a:xfrm>
          <a:prstGeom prst="rect">
            <a:avLst/>
          </a:prstGeom>
          <a:noFill/>
        </p:spPr>
      </p:pic>
      <p:sp>
        <p:nvSpPr>
          <p:cNvPr id="8" name="CustomShape 1"/>
          <p:cNvSpPr/>
          <p:nvPr/>
        </p:nvSpPr>
        <p:spPr>
          <a:xfrm>
            <a:off x="0" y="804935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08" y="1646152"/>
            <a:ext cx="8926981" cy="4286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stomShape 1"/>
          <p:cNvSpPr/>
          <p:nvPr/>
        </p:nvSpPr>
        <p:spPr>
          <a:xfrm>
            <a:off x="0" y="797265"/>
            <a:ext cx="12191999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Metodologia: MER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0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elenilsonvieira.com.br/wp-content/uploads/2011/12/sql-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62" y="776542"/>
            <a:ext cx="1640354" cy="134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2"/>
          <p:cNvSpPr txBox="1"/>
          <p:nvPr/>
        </p:nvSpPr>
        <p:spPr>
          <a:xfrm>
            <a:off x="728589" y="1838408"/>
            <a:ext cx="85582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Login</a:t>
            </a: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 e informações das contas armazenadas no banco de dados.</a:t>
            </a: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Informações de itens e objetos armazenadas no banco de dados.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Informações de missões armazenadas no banco de dados.</a:t>
            </a: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Informações do personagem atual salvas no banco de dados.</a:t>
            </a: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endParaRPr lang="pt-BR" sz="2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0" y="804610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5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5" y="1727198"/>
            <a:ext cx="5314183" cy="426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36" y="1727197"/>
            <a:ext cx="5314701" cy="426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1"/>
          <p:cNvSpPr/>
          <p:nvPr/>
        </p:nvSpPr>
        <p:spPr>
          <a:xfrm>
            <a:off x="0" y="796609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Resultados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6" y="1534046"/>
            <a:ext cx="9786868" cy="449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1"/>
          <p:cNvSpPr/>
          <p:nvPr/>
        </p:nvSpPr>
        <p:spPr>
          <a:xfrm>
            <a:off x="0" y="796391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Resultados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47500" y="1931173"/>
            <a:ext cx="9339038" cy="388008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Apesar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de um visual simples, a lógica existente para criação do jogo é complexa, exige o uso de diversas classes e métodos disponibilizado pela </a:t>
            </a:r>
            <a:r>
              <a:rPr lang="pt-BR" sz="2200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engine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Em termos de melhoria, pode ser aplicada uma interface gráfica mais amigável, maior detalhamento nas animações, suporte para outros dispositivos, universalização do banco de dados usando as ferramentas proprietárias da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engine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Unity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e a adição de novos elementos de jogo, como </a:t>
            </a:r>
            <a:r>
              <a:rPr lang="pt-BR" sz="2200" i="1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power-ups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, mapas e obstáculos.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1" y="796327"/>
            <a:ext cx="12191999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Conclusão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73152" y="2116446"/>
            <a:ext cx="9845695" cy="34699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/>
          <a:lstStyle/>
          <a:p>
            <a:pPr marL="1714500" lvl="3" indent="-342900">
              <a:buClr>
                <a:srgbClr val="FF0000"/>
              </a:buClr>
              <a:buSzPct val="80000"/>
              <a:buFont typeface="Arial Narrow" panose="020B0606020202030204" pitchFamily="34" charset="0"/>
              <a:buChar char="@"/>
            </a:pPr>
            <a:r>
              <a:rPr lang="pt-BR" sz="2300" dirty="0" smtClean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2"/>
              </a:rPr>
              <a:t>https</a:t>
            </a:r>
            <a:r>
              <a:rPr lang="pt-BR" sz="2300" dirty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2"/>
              </a:rPr>
              <a:t>://</a:t>
            </a:r>
            <a:r>
              <a:rPr lang="pt-BR" sz="2300" dirty="0" smtClean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2"/>
              </a:rPr>
              <a:t>unity3d.com/pt/learn/tutorials/topics/2d-game-creation</a:t>
            </a:r>
            <a:endParaRPr lang="pt-BR" sz="2300" dirty="0" smtClean="0">
              <a:ln w="3175">
                <a:noFill/>
              </a:ln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pt-BR" sz="2300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1714500" lvl="3" indent="-342900">
              <a:buClr>
                <a:srgbClr val="FF0000"/>
              </a:buClr>
              <a:buSzPct val="80000"/>
              <a:buFont typeface="Arial Narrow" panose="020B0606020202030204" pitchFamily="34" charset="0"/>
              <a:buChar char="@"/>
            </a:pPr>
            <a:r>
              <a:rPr lang="pt-BR" sz="2300" dirty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3"/>
              </a:rPr>
              <a:t>http://answers.unity3d.com</a:t>
            </a:r>
            <a:r>
              <a:rPr lang="pt-BR" sz="2300" dirty="0" smtClean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3"/>
              </a:rPr>
              <a:t>/</a:t>
            </a:r>
            <a:endParaRPr lang="pt-BR" sz="2300" dirty="0" smtClean="0">
              <a:ln w="3175">
                <a:noFill/>
              </a:ln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1714500" lvl="3" indent="-342900">
              <a:buClr>
                <a:srgbClr val="FF0000"/>
              </a:buClr>
              <a:buSzPct val="80000"/>
              <a:buFont typeface="Arial Narrow" panose="020B0606020202030204" pitchFamily="34" charset="0"/>
              <a:buChar char="@"/>
            </a:pPr>
            <a:r>
              <a:rPr lang="pt-BR" sz="2300" dirty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4"/>
              </a:rPr>
              <a:t>https://</a:t>
            </a:r>
            <a:r>
              <a:rPr lang="pt-BR" sz="2300" dirty="0" smtClean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4"/>
              </a:rPr>
              <a:t>msdn.microsoft.com/pt-br/library/67ef8sbd.aspx</a:t>
            </a:r>
            <a:endParaRPr lang="pt-BR" sz="2300" dirty="0" smtClean="0">
              <a:ln w="3175">
                <a:noFill/>
              </a:ln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1714500" lvl="3" indent="-342900">
              <a:buClr>
                <a:srgbClr val="FF0000"/>
              </a:buClr>
              <a:buSzPct val="80000"/>
              <a:buFont typeface="Arial Narrow" panose="020B0606020202030204" pitchFamily="34" charset="0"/>
              <a:buChar char="@"/>
            </a:pPr>
            <a:r>
              <a:rPr lang="pt-BR" sz="2300" dirty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5"/>
              </a:rPr>
              <a:t>http://</a:t>
            </a:r>
            <a:r>
              <a:rPr lang="pt-BR" sz="2300" dirty="0" smtClean="0">
                <a:ln w="3175">
                  <a:noFill/>
                </a:ln>
                <a:latin typeface="Arial Narrow" panose="020B0606020202030204" pitchFamily="34" charset="0"/>
                <a:ea typeface="SimSun" panose="02010600030101010101" pitchFamily="2" charset="-122"/>
                <a:hlinkClick r:id="rId5"/>
              </a:rPr>
              <a:t>www.unidev.com.br/</a:t>
            </a:r>
            <a:endParaRPr lang="pt-BR" sz="2300" dirty="0" smtClean="0">
              <a:ln w="3175">
                <a:noFill/>
              </a:ln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SzPct val="80000"/>
            </a:pPr>
            <a:endParaRPr lang="pt-BR" sz="2300" b="1" dirty="0" smtClean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pt-BR" sz="2300" b="1" dirty="0">
              <a:ln w="3175">
                <a:noFill/>
              </a:ln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200" b="1" dirty="0"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0" y="824902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Referências Bibliográficas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36" y="3161195"/>
            <a:ext cx="4357687" cy="4357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0174" y="2028297"/>
            <a:ext cx="942975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			Nome: 										   RA:</a:t>
            </a:r>
          </a:p>
          <a:p>
            <a:pPr marL="457200" lvl="1" indent="0">
              <a:buNone/>
            </a:pPr>
            <a:r>
              <a:rPr lang="pt-BR" sz="2200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Brenno</a:t>
            </a: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 Flora da Silva								150030-9</a:t>
            </a:r>
          </a:p>
          <a:p>
            <a:pPr marL="457200" lvl="1" indent="0">
              <a:buNone/>
            </a:pP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Bruno Henrique Galerani							150001-5</a:t>
            </a:r>
          </a:p>
          <a:p>
            <a:pPr marL="457200" lvl="1" indent="0">
              <a:buNone/>
            </a:pP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Camila dos Santos Borges							150034-1</a:t>
            </a:r>
          </a:p>
          <a:p>
            <a:pPr marL="457200" lvl="1" indent="0">
              <a:buNone/>
            </a:pP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Tiago Melo Belém									150011-2</a:t>
            </a:r>
          </a:p>
          <a:p>
            <a:pPr marL="457200" lvl="1" indent="0">
              <a:buNone/>
            </a:pP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Vinicius </a:t>
            </a:r>
            <a:r>
              <a:rPr lang="pt-BR" sz="2200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Maimone</a:t>
            </a: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 Rossi</a:t>
            </a:r>
            <a:r>
              <a:rPr lang="pt-BR" sz="18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							</a:t>
            </a:r>
            <a:r>
              <a:rPr lang="pt-BR" sz="2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150018-X</a:t>
            </a:r>
            <a:endParaRPr lang="pt-BR" sz="2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803871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Adobe Fan Heiti Std B" panose="020B0700000000000000" pitchFamily="34" charset="-128"/>
              </a:rPr>
              <a:t>Integrantes</a:t>
            </a:r>
            <a:endParaRPr sz="4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  <a:ea typeface="Adobe Fan Heiti Std B" panose="020B07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77160" y="1504880"/>
            <a:ext cx="8596080" cy="776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Jogos </a:t>
            </a:r>
            <a:r>
              <a:rPr lang="pt-BR" sz="40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Endless</a:t>
            </a:r>
            <a:r>
              <a:rPr lang="pt-BR" sz="4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 </a:t>
            </a:r>
            <a:r>
              <a:rPr lang="pt-BR" sz="4000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Runner</a:t>
            </a:r>
            <a:endParaRPr lang="pt-BR" sz="4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  <a:ea typeface="Power Green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33432" y="2247868"/>
            <a:ext cx="8596080" cy="38800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  <a:ea typeface="DejaVu Sans"/>
              </a:rPr>
              <a:t> Consiste em </a:t>
            </a: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  <a:ea typeface="DejaVu Sans"/>
              </a:rPr>
              <a:t>um jogo onde o personagem fica parado e o cenário se move.</a:t>
            </a: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  <a:ea typeface="DejaVu Sans"/>
              </a:rPr>
              <a:t>Muito conhecido nas lojas de aplicativos para celular.</a:t>
            </a: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0" y="803871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Adobe Fan Heiti Std B" panose="020B0700000000000000" pitchFamily="34" charset="-128"/>
              </a:rPr>
              <a:t>Introdução</a:t>
            </a:r>
            <a:endParaRPr sz="4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  <a:ea typeface="Adobe Fan Heiti Std B" panose="020B0700000000000000" pitchFamily="34" charset="-128"/>
            </a:endParaRPr>
          </a:p>
        </p:txBody>
      </p:sp>
      <p:pic>
        <p:nvPicPr>
          <p:cNvPr id="4098" name="Picture 2" descr="http://zombietsunami.net/wp-content/uploads/2015/11/zombie-tsuna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65" y="3757829"/>
            <a:ext cx="3409589" cy="2276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44" y="3757829"/>
            <a:ext cx="3409589" cy="227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40384" y="1930064"/>
            <a:ext cx="9144810" cy="388008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Desenvolver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um jogo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endless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runner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, em duas dimensões, que possua sistema de loja, ranking dentre outros elementos comuns nos games mobile atuais. </a:t>
            </a:r>
            <a:endParaRPr lang="pt-BR" sz="2200" spc="-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Fill>
                <a:solidFill>
                  <a:srgbClr val="FFFFFF"/>
                </a:solidFill>
              </a:uFill>
              <a:latin typeface="Kristen ITC" panose="03050502040202030202" pitchFamily="66" charset="0"/>
              <a:ea typeface="DejaVu Sans"/>
            </a:endParaRPr>
          </a:p>
          <a:p>
            <a:pPr algn="just">
              <a:lnSpc>
                <a:spcPct val="100000"/>
              </a:lnSpc>
              <a:buSzPct val="25000"/>
            </a:pPr>
            <a:endParaRPr lang="pt-BR" sz="2200" spc="-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Fill>
                <a:solidFill>
                  <a:srgbClr val="FFFFFF"/>
                </a:solidFill>
              </a:uFill>
              <a:latin typeface="Kristen ITC" panose="03050502040202030202" pitchFamily="66" charset="0"/>
              <a:ea typeface="DejaVu Sans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Utilizar a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linguagem C# para criação dos scripts, o banco de dados SQL Server e 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engine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Unity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para a modelagem do sistema.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0" y="795573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Objetivos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32408" y="1723704"/>
            <a:ext cx="9067500" cy="428436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Os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jogos estão ganhando um bom espaço no mercado de 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TI.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Unity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gera uma base para desenvolvimento para diversas 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plataformas.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 criação de um jogo exige uma lógica de programação diferente da usual, além do trabalho de design.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795578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Justificativa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33791" y="2213534"/>
            <a:ext cx="9788845" cy="438408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Um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jogo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endless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runner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é um dos principais gêneros de jogos 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mobile.</a:t>
            </a:r>
          </a:p>
          <a:p>
            <a:pPr algn="just">
              <a:lnSpc>
                <a:spcPct val="100000"/>
              </a:lnSpc>
              <a:buSzPct val="25000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O tema do jogo atrai desde o público infanto-juvenil até o adulto.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engine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Unity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permite a distribuição do jogo de maneira simplificada às mais variadas plataformas, além de dar suporte a monetização do título.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9408" y="1392028"/>
            <a:ext cx="8596080" cy="776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Vantagens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0" y="795578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Escopo</a:t>
            </a:r>
            <a:endParaRPr sz="4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30748" y="2129356"/>
            <a:ext cx="9707482" cy="3880080"/>
          </a:xfrm>
          <a:prstGeom prst="rect">
            <a:avLst/>
          </a:prstGeom>
        </p:spPr>
        <p:txBody>
          <a:bodyPr lIns="90000" tIns="45000" rIns="90000" bIns="45000"/>
          <a:lstStyle/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O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SQL Server faz necessário o ato de criar e popular o banco de dados nos computadores que irão executar o 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jogo.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Apesar de possuir atributos no código, design e banco de dados, o sistema de conquistas e </a:t>
            </a:r>
            <a:r>
              <a:rPr lang="pt-BR" sz="2200" i="1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power</a:t>
            </a:r>
            <a:r>
              <a:rPr lang="pt-BR" sz="2200" i="1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-</a:t>
            </a:r>
            <a:r>
              <a:rPr lang="pt-BR" sz="2200" i="1" spc="-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ups</a:t>
            </a:r>
            <a:r>
              <a:rPr lang="pt-BR" sz="2200" i="1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não foram </a:t>
            </a:r>
            <a:r>
              <a:rPr lang="pt-BR" sz="2200" spc="-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implementados.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  <a:buSzPct val="25000"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indent="-216000" algn="just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As diferenças de arquitetura comparadas ao da plataforma </a:t>
            </a:r>
            <a:r>
              <a:rPr lang="pt-BR" sz="2200" spc="-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Android</a:t>
            </a:r>
            <a:r>
              <a:rPr lang="pt-BR" sz="2200" spc="-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Kristen ITC" panose="03050502040202030202" pitchFamily="66" charset="0"/>
                <a:ea typeface="DejaVu Sans"/>
              </a:rPr>
              <a:t> impedem que o jogo seja lançado para a mesma sem antes receber pesadas modificações no sistema de banco de dados.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just">
              <a:lnSpc>
                <a:spcPct val="100000"/>
              </a:lnSpc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9408" y="1378420"/>
            <a:ext cx="8596080" cy="776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 CHRISTY" panose="02000000000000000000" pitchFamily="2" charset="0"/>
                <a:ea typeface="Power Green"/>
              </a:rPr>
              <a:t>Limitações</a:t>
            </a:r>
            <a:endParaRPr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 CHRISTY" panose="02000000000000000000" pitchFamily="2" charset="0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0" y="795577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Escopo</a:t>
            </a:r>
            <a:endParaRPr sz="4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46827633"/>
              </p:ext>
            </p:extLst>
          </p:nvPr>
        </p:nvGraphicFramePr>
        <p:xfrm>
          <a:off x="985257" y="1191557"/>
          <a:ext cx="8170326" cy="480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5" name="CustomShape 7"/>
          <p:cNvSpPr/>
          <p:nvPr/>
        </p:nvSpPr>
        <p:spPr>
          <a:xfrm>
            <a:off x="728082" y="795580"/>
            <a:ext cx="859608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</a:t>
            </a:r>
            <a:endParaRPr sz="4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047671" y="838427"/>
            <a:ext cx="2289940" cy="2554545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pt-BR" sz="8000" b="1" cap="none" spc="0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 CHRISTY" panose="02000000000000000000" pitchFamily="2" charset="0"/>
                <a:ea typeface="Power Green"/>
              </a:rPr>
              <a:t>Cat Run</a:t>
            </a:r>
            <a:endParaRPr lang="pt-BR" sz="8000" b="1" cap="none" spc="0" dirty="0">
              <a:ln w="2857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AR CHRISTY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74" y="5496617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retangular com cantos arredondados 1"/>
          <p:cNvSpPr/>
          <p:nvPr/>
        </p:nvSpPr>
        <p:spPr>
          <a:xfrm>
            <a:off x="1124350" y="3729032"/>
            <a:ext cx="2405205" cy="1185868"/>
          </a:xfrm>
          <a:prstGeom prst="wedgeRoundRectCallout">
            <a:avLst>
              <a:gd name="adj1" fmla="val 64045"/>
              <a:gd name="adj2" fmla="val -115905"/>
              <a:gd name="adj3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CustomShape 1"/>
          <p:cNvSpPr/>
          <p:nvPr/>
        </p:nvSpPr>
        <p:spPr>
          <a:xfrm>
            <a:off x="0" y="804938"/>
            <a:ext cx="12192000" cy="132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6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 CHRISTY" panose="02000000000000000000" pitchFamily="2" charset="0"/>
                <a:ea typeface="Power Green"/>
              </a:rPr>
              <a:t>Metodologia</a:t>
            </a:r>
            <a:endParaRPr sz="46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AR CHRISTY" panose="02000000000000000000" pitchFamily="2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87331" y="1888405"/>
            <a:ext cx="1591769" cy="7768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/>
          <a:lstStyle/>
          <a:p>
            <a:r>
              <a:rPr lang="pt-BR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 CHRISTY" panose="02000000000000000000" pitchFamily="2" charset="0"/>
                <a:ea typeface="Power Green"/>
              </a:rPr>
              <a:t>Engine</a:t>
            </a: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 CHRISTY" panose="02000000000000000000" pitchFamily="2" charset="0"/>
              <a:ea typeface="Power Green"/>
            </a:endParaRPr>
          </a:p>
          <a:p>
            <a:endParaRPr b="1" dirty="0"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  <a:p>
            <a:pPr>
              <a:lnSpc>
                <a:spcPct val="100000"/>
              </a:lnSpc>
            </a:pPr>
            <a:endParaRPr b="1" dirty="0"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1028" name="Picture 4" descr="http://forum.unity3d.com/attachments/logo-titled-png.16698/"/>
          <p:cNvPicPr>
            <a:picLocks noChangeAspect="1" noChangeArrowheads="1"/>
          </p:cNvPicPr>
          <p:nvPr/>
        </p:nvPicPr>
        <p:blipFill>
          <a:blip r:embed="rId2" cstate="print"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2" y="3873476"/>
            <a:ext cx="2405205" cy="8985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65" y="1643063"/>
            <a:ext cx="6988964" cy="4236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" y="653151"/>
            <a:ext cx="1995481" cy="646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407</TotalTime>
  <Words>512</Words>
  <Application>Microsoft Office PowerPoint</Application>
  <PresentationFormat>Personalizar</PresentationFormat>
  <Paragraphs>91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Orgânico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Galerani</dc:creator>
  <cp:lastModifiedBy>Tiago</cp:lastModifiedBy>
  <cp:revision>54</cp:revision>
  <dcterms:modified xsi:type="dcterms:W3CDTF">2015-12-02T20:55:13Z</dcterms:modified>
</cp:coreProperties>
</file>