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0"/>
  </p:notesMasterIdLst>
  <p:handoutMasterIdLst>
    <p:handoutMasterId r:id="rId31"/>
  </p:handoutMasterIdLst>
  <p:sldIdLst>
    <p:sldId id="265" r:id="rId5"/>
    <p:sldId id="321" r:id="rId6"/>
    <p:sldId id="327" r:id="rId7"/>
    <p:sldId id="322" r:id="rId8"/>
    <p:sldId id="328" r:id="rId9"/>
    <p:sldId id="331" r:id="rId10"/>
    <p:sldId id="330" r:id="rId11"/>
    <p:sldId id="324" r:id="rId12"/>
    <p:sldId id="344" r:id="rId13"/>
    <p:sldId id="345" r:id="rId14"/>
    <p:sldId id="333" r:id="rId15"/>
    <p:sldId id="325" r:id="rId16"/>
    <p:sldId id="346" r:id="rId17"/>
    <p:sldId id="347" r:id="rId18"/>
    <p:sldId id="336" r:id="rId19"/>
    <p:sldId id="337" r:id="rId20"/>
    <p:sldId id="348" r:id="rId21"/>
    <p:sldId id="338" r:id="rId22"/>
    <p:sldId id="340" r:id="rId23"/>
    <p:sldId id="334" r:id="rId24"/>
    <p:sldId id="341" r:id="rId25"/>
    <p:sldId id="342" r:id="rId26"/>
    <p:sldId id="343" r:id="rId27"/>
    <p:sldId id="326" r:id="rId28"/>
    <p:sldId id="339" r:id="rId29"/>
  </p:sldIdLst>
  <p:sldSz cx="12188825" cy="6858000"/>
  <p:notesSz cx="6858000" cy="9144000"/>
  <p:custDataLst>
    <p:tags r:id="rId32"/>
  </p:custDataLst>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909FBF-85AB-46F2-9718-75D6BC63F602}" v="299" dt="2019-09-26T20:00:02.8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669" autoAdjust="0"/>
  </p:normalViewPr>
  <p:slideViewPr>
    <p:cSldViewPr showGuides="1">
      <p:cViewPr varScale="1">
        <p:scale>
          <a:sx n="93" d="100"/>
          <a:sy n="93" d="100"/>
        </p:scale>
        <p:origin x="498" y="84"/>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89" d="100"/>
          <a:sy n="89" d="100"/>
        </p:scale>
        <p:origin x="375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gs" Target="tags/tag1.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view3D>
      <c:rotX val="30"/>
      <c:rotY val="18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Tabelle1!$B$1</c:f>
              <c:strCache>
                <c:ptCount val="1"/>
                <c:pt idx="0">
                  <c:v>Testing-Praxis eines Softwareprojekts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B676-4155-AE3E-9BA595FAA1B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B676-4155-AE3E-9BA595FAA1B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B676-4155-AE3E-9BA595FAA1B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B676-4155-AE3E-9BA595FAA1B1}"/>
              </c:ext>
            </c:extLst>
          </c:dPt>
          <c:cat>
            <c:strRef>
              <c:f>Tabelle1!$A$2:$A$5</c:f>
              <c:strCache>
                <c:ptCount val="4"/>
                <c:pt idx="0">
                  <c:v>Technologie</c:v>
                </c:pt>
                <c:pt idx="1">
                  <c:v>Erfahrung</c:v>
                </c:pt>
                <c:pt idx="2">
                  <c:v>Motivation</c:v>
                </c:pt>
                <c:pt idx="3">
                  <c:v>Kultur</c:v>
                </c:pt>
              </c:strCache>
            </c:strRef>
          </c:cat>
          <c:val>
            <c:numRef>
              <c:f>Tabelle1!$B$2:$B$5</c:f>
              <c:numCache>
                <c:formatCode>d\-mmm</c:formatCode>
                <c:ptCount val="4"/>
                <c:pt idx="0" formatCode="General">
                  <c:v>1</c:v>
                </c:pt>
                <c:pt idx="1">
                  <c:v>2.5</c:v>
                </c:pt>
                <c:pt idx="2" formatCode="General">
                  <c:v>2</c:v>
                </c:pt>
                <c:pt idx="3" formatCode="General">
                  <c:v>2</c:v>
                </c:pt>
              </c:numCache>
            </c:numRef>
          </c:val>
          <c:extLst>
            <c:ext xmlns:c16="http://schemas.microsoft.com/office/drawing/2014/chart" uri="{C3380CC4-5D6E-409C-BE32-E72D297353CC}">
              <c16:uniqueId val="{00000000-52C4-4B97-B364-54B51FD2C073}"/>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view3D>
      <c:rotX val="30"/>
      <c:rotY val="18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Tabelle1!$B$1</c:f>
              <c:strCache>
                <c:ptCount val="1"/>
                <c:pt idx="0">
                  <c:v>Testing-Praxis eines Softwareprojekts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CD56-4497-B5F1-D4623FFFE96E}"/>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CD56-4497-B5F1-D4623FFFE96E}"/>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CD56-4497-B5F1-D4623FFFE96E}"/>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CD56-4497-B5F1-D4623FFFE96E}"/>
              </c:ext>
            </c:extLst>
          </c:dPt>
          <c:cat>
            <c:strRef>
              <c:f>Tabelle1!$A$2:$A$5</c:f>
              <c:strCache>
                <c:ptCount val="4"/>
                <c:pt idx="0">
                  <c:v>Technologie</c:v>
                </c:pt>
                <c:pt idx="1">
                  <c:v>Erfahrung</c:v>
                </c:pt>
                <c:pt idx="2">
                  <c:v>Motivation</c:v>
                </c:pt>
                <c:pt idx="3">
                  <c:v>Kultur</c:v>
                </c:pt>
              </c:strCache>
            </c:strRef>
          </c:cat>
          <c:val>
            <c:numRef>
              <c:f>Tabelle1!$B$2:$B$5</c:f>
              <c:numCache>
                <c:formatCode>d\-mmm</c:formatCode>
                <c:ptCount val="4"/>
                <c:pt idx="0" formatCode="General">
                  <c:v>1</c:v>
                </c:pt>
                <c:pt idx="1">
                  <c:v>2.5</c:v>
                </c:pt>
                <c:pt idx="2" formatCode="General">
                  <c:v>2</c:v>
                </c:pt>
                <c:pt idx="3" formatCode="General">
                  <c:v>2</c:v>
                </c:pt>
              </c:numCache>
            </c:numRef>
          </c:val>
          <c:extLst>
            <c:ext xmlns:c16="http://schemas.microsoft.com/office/drawing/2014/chart" uri="{C3380CC4-5D6E-409C-BE32-E72D297353CC}">
              <c16:uniqueId val="{00000000-52C4-4B97-B364-54B51FD2C073}"/>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de-DE" dirty="0"/>
              <a:t>Technologische Entscheidungen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view3D>
      <c:rotX val="30"/>
      <c:rotY val="18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Tabelle1!$B$1</c:f>
              <c:strCache>
                <c:ptCount val="1"/>
                <c:pt idx="0">
                  <c:v>Testing-Praxis eines Softwareprojekts</c:v>
                </c:pt>
              </c:strCache>
            </c:strRef>
          </c:tx>
          <c:dPt>
            <c:idx val="0"/>
            <c:bubble3D val="0"/>
            <c:spPr>
              <a:solidFill>
                <a:schemeClr val="accent1">
                  <a:shade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1-F7AA-4BB9-9D64-63CAB6ED31AF}"/>
              </c:ext>
            </c:extLst>
          </c:dPt>
          <c:dPt>
            <c:idx val="1"/>
            <c:bubble3D val="0"/>
            <c:spPr>
              <a:solidFill>
                <a:schemeClr val="accent1">
                  <a:shade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3-F7AA-4BB9-9D64-63CAB6ED31AF}"/>
              </c:ext>
            </c:extLst>
          </c:dPt>
          <c:dPt>
            <c:idx val="2"/>
            <c:bubble3D val="0"/>
            <c:spPr>
              <a:solidFill>
                <a:schemeClr val="accent1">
                  <a:shade val="9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5-F7AA-4BB9-9D64-63CAB6ED31AF}"/>
              </c:ext>
            </c:extLst>
          </c:dPt>
          <c:dPt>
            <c:idx val="3"/>
            <c:bubble3D val="0"/>
            <c:spPr>
              <a:solidFill>
                <a:schemeClr val="accent1">
                  <a:tint val="9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7-F7AA-4BB9-9D64-63CAB6ED31AF}"/>
              </c:ext>
            </c:extLst>
          </c:dPt>
          <c:dPt>
            <c:idx val="4"/>
            <c:bubble3D val="0"/>
            <c:spPr>
              <a:solidFill>
                <a:schemeClr val="accent1">
                  <a:tint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9-E248-4881-B068-E30ECFD7C8DF}"/>
              </c:ext>
            </c:extLst>
          </c:dPt>
          <c:dPt>
            <c:idx val="5"/>
            <c:bubble3D val="0"/>
            <c:spPr>
              <a:solidFill>
                <a:schemeClr val="accent1">
                  <a:tint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B-E248-4881-B068-E30ECFD7C8DF}"/>
              </c:ext>
            </c:extLst>
          </c:dPt>
          <c:cat>
            <c:strRef>
              <c:f>Tabelle1!$A$2:$A$7</c:f>
              <c:strCache>
                <c:ptCount val="6"/>
                <c:pt idx="0">
                  <c:v>Kotlin vs. Java</c:v>
                </c:pt>
                <c:pt idx="1">
                  <c:v>Spring vs. JavaEE</c:v>
                </c:pt>
                <c:pt idx="2">
                  <c:v>JUnit5 vs. JUnit4 vs. TestNG</c:v>
                </c:pt>
                <c:pt idx="3">
                  <c:v>Mockito vs. EasyMock vs. JMockit</c:v>
                </c:pt>
                <c:pt idx="4">
                  <c:v>Testcontainer vs. Lokale Datenbank</c:v>
                </c:pt>
                <c:pt idx="5">
                  <c:v>AssertJ vs. Hamcrest</c:v>
                </c:pt>
              </c:strCache>
            </c:strRef>
          </c:cat>
          <c:val>
            <c:numRef>
              <c:f>Tabelle1!$B$2:$B$7</c:f>
              <c:numCache>
                <c:formatCode>General</c:formatCode>
                <c:ptCount val="6"/>
                <c:pt idx="0">
                  <c:v>8</c:v>
                </c:pt>
                <c:pt idx="1">
                  <c:v>4</c:v>
                </c:pt>
                <c:pt idx="2">
                  <c:v>2</c:v>
                </c:pt>
                <c:pt idx="3">
                  <c:v>2</c:v>
                </c:pt>
                <c:pt idx="4">
                  <c:v>2</c:v>
                </c:pt>
                <c:pt idx="5">
                  <c:v>1</c:v>
                </c:pt>
              </c:numCache>
            </c:numRef>
          </c:val>
          <c:extLst>
            <c:ext xmlns:c16="http://schemas.microsoft.com/office/drawing/2014/chart" uri="{C3380CC4-5D6E-409C-BE32-E72D297353CC}">
              <c16:uniqueId val="{00000008-F7AA-4BB9-9D64-63CAB6ED31AF}"/>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2971800" cy="458788"/>
          </a:xfrm>
          <a:prstGeom prst="rect">
            <a:avLst/>
          </a:prstGeom>
        </p:spPr>
        <p:txBody>
          <a:bodyPr vert="horz" lIns="91440" tIns="45720" rIns="91440" bIns="45720" rtlCol="0"/>
          <a:lstStyle>
            <a:lvl1pPr algn="l" rtl="0">
              <a:defRPr sz="1200"/>
            </a:lvl1pPr>
          </a:lstStyle>
          <a:p>
            <a:pPr rtl="0"/>
            <a:endParaRPr lang="de-DE" dirty="0"/>
          </a:p>
        </p:txBody>
      </p:sp>
      <p:sp>
        <p:nvSpPr>
          <p:cNvPr id="3" name="Datumsplatzhalter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l" rtl="0">
              <a:defRPr sz="1200"/>
            </a:lvl1pPr>
          </a:lstStyle>
          <a:p>
            <a:pPr algn="r" rtl="0"/>
            <a:fld id="{115D25CC-CE2B-44FC-97DA-587FCC13922E}" type="datetime1">
              <a:rPr lang="de-DE" smtClean="0"/>
              <a:pPr algn="r" rtl="0"/>
              <a:t>26.09.2019</a:t>
            </a:fld>
            <a:endParaRPr lang="de-DE"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de-DE" dirty="0"/>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D9F912AB-2776-42F2-A957-313FC7EFEDB9}" type="slidenum">
              <a:rPr lang="de-DE" smtClean="0"/>
              <a:pPr algn="r" rtl="0"/>
              <a:t>‹Nr.›</a:t>
            </a:fld>
            <a:endParaRPr lang="de-DE"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de-DE" noProof="0"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E832C949-ED9C-45D4-8A60-90C89D3B8584}" type="datetime1">
              <a:rPr lang="de-DE" smtClean="0"/>
              <a:pPr/>
              <a:t>26.09.2019</a:t>
            </a:fld>
            <a:endParaRPr lang="de-DE" dirty="0"/>
          </a:p>
        </p:txBody>
      </p:sp>
      <p:sp>
        <p:nvSpPr>
          <p:cNvPr id="4" name="Folienbildplatzhalt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de-DE" noProof="0"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de-DE" noProof="0" dirty="0"/>
              <a:t>Textmasterformat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de-DE" noProof="0"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F93199CD-3E1B-4AE6-990F-76F925F5EA9F}" type="slidenum">
              <a:rPr lang="de-DE" smtClean="0"/>
              <a:pPr/>
              <a:t>‹Nr.›</a:t>
            </a:fld>
            <a:endParaRPr lang="de-DE"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Umfrage:</a:t>
            </a:r>
          </a:p>
          <a:p>
            <a:r>
              <a:rPr lang="de-DE" dirty="0"/>
              <a:t>Wer von Euch hat schonmal einen </a:t>
            </a:r>
            <a:r>
              <a:rPr lang="de-DE" dirty="0" err="1"/>
              <a:t>UnitTest</a:t>
            </a:r>
            <a:r>
              <a:rPr lang="de-DE" dirty="0"/>
              <a:t> geschrieben?</a:t>
            </a:r>
          </a:p>
          <a:p>
            <a:r>
              <a:rPr lang="de-DE" dirty="0"/>
              <a:t>Mehr als 100 </a:t>
            </a:r>
            <a:r>
              <a:rPr lang="de-DE" dirty="0" err="1"/>
              <a:t>UnitTests</a:t>
            </a:r>
            <a:r>
              <a:rPr lang="de-DE" dirty="0"/>
              <a:t>?</a:t>
            </a:r>
          </a:p>
          <a:p>
            <a:r>
              <a:rPr lang="de-DE" dirty="0"/>
              <a:t>Wer hat schonmal </a:t>
            </a:r>
            <a:r>
              <a:rPr lang="de-DE" dirty="0" err="1"/>
              <a:t>UnitTests</a:t>
            </a:r>
            <a:r>
              <a:rPr lang="de-DE" dirty="0"/>
              <a:t> für Software geschrieben, die live gegangen ist und gleichzeitig längerfristig weiterentwickelt wurde?</a:t>
            </a:r>
          </a:p>
        </p:txBody>
      </p:sp>
      <p:sp>
        <p:nvSpPr>
          <p:cNvPr id="4" name="Foliennummernplatzhalter 3"/>
          <p:cNvSpPr>
            <a:spLocks noGrp="1"/>
          </p:cNvSpPr>
          <p:nvPr>
            <p:ph type="sldNum" sz="quarter" idx="5"/>
          </p:nvPr>
        </p:nvSpPr>
        <p:spPr/>
        <p:txBody>
          <a:bodyPr/>
          <a:lstStyle/>
          <a:p>
            <a:fld id="{F93199CD-3E1B-4AE6-990F-76F925F5EA9F}" type="slidenum">
              <a:rPr lang="de-DE" smtClean="0"/>
              <a:pPr/>
              <a:t>1</a:t>
            </a:fld>
            <a:endParaRPr lang="de-DE" dirty="0"/>
          </a:p>
        </p:txBody>
      </p:sp>
    </p:spTree>
    <p:extLst>
      <p:ext uri="{BB962C8B-B14F-4D97-AF65-F5344CB8AC3E}">
        <p14:creationId xmlns:p14="http://schemas.microsoft.com/office/powerpoint/2010/main" val="1555864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Aus der Literatur vier Ziele von Unittests:</a:t>
            </a:r>
          </a:p>
          <a:p>
            <a:endParaRPr lang="de-DE" dirty="0"/>
          </a:p>
          <a:p>
            <a:r>
              <a:rPr lang="de-DE" dirty="0"/>
              <a:t>Regression: Überprüfen, ob Refactoring oder Erweiterung des Codes bestehende Funktionalität brechen</a:t>
            </a:r>
          </a:p>
          <a:p>
            <a:r>
              <a:rPr lang="de-DE" dirty="0"/>
              <a:t>Dokumentation: Andere Entwickler können die Testfälle meiner Methode lesen, um die Benutzung der Methode zu verstehen. Viel präziser als handgeschriebene Doku, und garantiert aktuell.</a:t>
            </a:r>
          </a:p>
          <a:p>
            <a:endParaRPr lang="de-DE" dirty="0"/>
          </a:p>
          <a:p>
            <a:endParaRPr lang="de-DE" dirty="0"/>
          </a:p>
          <a:p>
            <a:r>
              <a:rPr lang="de-DE" dirty="0"/>
              <a:t>4 Punkte =&gt; Gutes Verständnis von Testing, aber ein Aspekt fehlt vor dieser Liste. In der Literatur nicht so ausdrücklich zu finden, daher zitiere ich mich selbst</a:t>
            </a:r>
          </a:p>
          <a:p>
            <a:endParaRPr lang="de-DE" dirty="0"/>
          </a:p>
        </p:txBody>
      </p:sp>
      <p:sp>
        <p:nvSpPr>
          <p:cNvPr id="4" name="Foliennummernplatzhalter 3"/>
          <p:cNvSpPr>
            <a:spLocks noGrp="1"/>
          </p:cNvSpPr>
          <p:nvPr>
            <p:ph type="sldNum" sz="quarter" idx="5"/>
          </p:nvPr>
        </p:nvSpPr>
        <p:spPr/>
        <p:txBody>
          <a:bodyPr/>
          <a:lstStyle/>
          <a:p>
            <a:fld id="{F93199CD-3E1B-4AE6-990F-76F925F5EA9F}" type="slidenum">
              <a:rPr lang="de-DE" smtClean="0"/>
              <a:pPr/>
              <a:t>10</a:t>
            </a:fld>
            <a:endParaRPr lang="de-DE" dirty="0"/>
          </a:p>
        </p:txBody>
      </p:sp>
    </p:spTree>
    <p:extLst>
      <p:ext uri="{BB962C8B-B14F-4D97-AF65-F5344CB8AC3E}">
        <p14:creationId xmlns:p14="http://schemas.microsoft.com/office/powerpoint/2010/main" val="1408571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Es gilt nicht: Testen ist gut, und je mehr Tests desto besser!</a:t>
            </a:r>
          </a:p>
          <a:p>
            <a:endParaRPr lang="de-DE" dirty="0"/>
          </a:p>
        </p:txBody>
      </p:sp>
      <p:sp>
        <p:nvSpPr>
          <p:cNvPr id="4" name="Foliennummernplatzhalter 3"/>
          <p:cNvSpPr>
            <a:spLocks noGrp="1"/>
          </p:cNvSpPr>
          <p:nvPr>
            <p:ph type="sldNum" sz="quarter" idx="5"/>
          </p:nvPr>
        </p:nvSpPr>
        <p:spPr/>
        <p:txBody>
          <a:bodyPr/>
          <a:lstStyle/>
          <a:p>
            <a:fld id="{F93199CD-3E1B-4AE6-990F-76F925F5EA9F}" type="slidenum">
              <a:rPr lang="de-DE" smtClean="0"/>
              <a:pPr/>
              <a:t>11</a:t>
            </a:fld>
            <a:endParaRPr lang="de-DE" dirty="0"/>
          </a:p>
        </p:txBody>
      </p:sp>
    </p:spTree>
    <p:extLst>
      <p:ext uri="{BB962C8B-B14F-4D97-AF65-F5344CB8AC3E}">
        <p14:creationId xmlns:p14="http://schemas.microsoft.com/office/powerpoint/2010/main" val="944089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93199CD-3E1B-4AE6-990F-76F925F5EA9F}" type="slidenum">
              <a:rPr lang="de-DE" smtClean="0"/>
              <a:pPr/>
              <a:t>12</a:t>
            </a:fld>
            <a:endParaRPr lang="de-DE" dirty="0"/>
          </a:p>
        </p:txBody>
      </p:sp>
    </p:spTree>
    <p:extLst>
      <p:ext uri="{BB962C8B-B14F-4D97-AF65-F5344CB8AC3E}">
        <p14:creationId xmlns:p14="http://schemas.microsoft.com/office/powerpoint/2010/main" val="1606132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93199CD-3E1B-4AE6-990F-76F925F5EA9F}" type="slidenum">
              <a:rPr lang="de-DE" smtClean="0"/>
              <a:pPr/>
              <a:t>13</a:t>
            </a:fld>
            <a:endParaRPr lang="de-DE" dirty="0"/>
          </a:p>
        </p:txBody>
      </p:sp>
    </p:spTree>
    <p:extLst>
      <p:ext uri="{BB962C8B-B14F-4D97-AF65-F5344CB8AC3E}">
        <p14:creationId xmlns:p14="http://schemas.microsoft.com/office/powerpoint/2010/main" val="3387355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93199CD-3E1B-4AE6-990F-76F925F5EA9F}" type="slidenum">
              <a:rPr lang="de-DE" smtClean="0"/>
              <a:pPr/>
              <a:t>14</a:t>
            </a:fld>
            <a:endParaRPr lang="de-DE" dirty="0"/>
          </a:p>
        </p:txBody>
      </p:sp>
    </p:spTree>
    <p:extLst>
      <p:ext uri="{BB962C8B-B14F-4D97-AF65-F5344CB8AC3E}">
        <p14:creationId xmlns:p14="http://schemas.microsoft.com/office/powerpoint/2010/main" val="3414450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Hamcrest und AssertJ haben dieselbe Mächtigkeit</a:t>
            </a:r>
          </a:p>
          <a:p>
            <a:r>
              <a:rPr lang="de-DE" dirty="0"/>
              <a:t>Kein Unterschied im Hinblick auf die Nutzenfaktoren (Fehler finden, Confidence, Regression)</a:t>
            </a:r>
          </a:p>
        </p:txBody>
      </p:sp>
      <p:sp>
        <p:nvSpPr>
          <p:cNvPr id="4" name="Foliennummernplatzhalter 3"/>
          <p:cNvSpPr>
            <a:spLocks noGrp="1"/>
          </p:cNvSpPr>
          <p:nvPr>
            <p:ph type="sldNum" sz="quarter" idx="5"/>
          </p:nvPr>
        </p:nvSpPr>
        <p:spPr/>
        <p:txBody>
          <a:bodyPr/>
          <a:lstStyle/>
          <a:p>
            <a:fld id="{F93199CD-3E1B-4AE6-990F-76F925F5EA9F}" type="slidenum">
              <a:rPr lang="de-DE" smtClean="0"/>
              <a:pPr/>
              <a:t>15</a:t>
            </a:fld>
            <a:endParaRPr lang="de-DE" dirty="0"/>
          </a:p>
        </p:txBody>
      </p:sp>
    </p:spTree>
    <p:extLst>
      <p:ext uri="{BB962C8B-B14F-4D97-AF65-F5344CB8AC3E}">
        <p14:creationId xmlns:p14="http://schemas.microsoft.com/office/powerpoint/2010/main" val="2608795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ProductRepositoryTest</a:t>
            </a:r>
            <a:endParaRPr lang="de-DE" dirty="0"/>
          </a:p>
        </p:txBody>
      </p:sp>
      <p:sp>
        <p:nvSpPr>
          <p:cNvPr id="4" name="Foliennummernplatzhalter 3"/>
          <p:cNvSpPr>
            <a:spLocks noGrp="1"/>
          </p:cNvSpPr>
          <p:nvPr>
            <p:ph type="sldNum" sz="quarter" idx="5"/>
          </p:nvPr>
        </p:nvSpPr>
        <p:spPr/>
        <p:txBody>
          <a:bodyPr/>
          <a:lstStyle/>
          <a:p>
            <a:fld id="{F93199CD-3E1B-4AE6-990F-76F925F5EA9F}" type="slidenum">
              <a:rPr lang="de-DE" smtClean="0"/>
              <a:pPr/>
              <a:t>16</a:t>
            </a:fld>
            <a:endParaRPr lang="de-DE" dirty="0"/>
          </a:p>
        </p:txBody>
      </p:sp>
    </p:spTree>
    <p:extLst>
      <p:ext uri="{BB962C8B-B14F-4D97-AF65-F5344CB8AC3E}">
        <p14:creationId xmlns:p14="http://schemas.microsoft.com/office/powerpoint/2010/main" val="42550184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ProductRepositoryTest</a:t>
            </a:r>
            <a:endParaRPr lang="de-DE" dirty="0"/>
          </a:p>
        </p:txBody>
      </p:sp>
      <p:sp>
        <p:nvSpPr>
          <p:cNvPr id="4" name="Foliennummernplatzhalter 3"/>
          <p:cNvSpPr>
            <a:spLocks noGrp="1"/>
          </p:cNvSpPr>
          <p:nvPr>
            <p:ph type="sldNum" sz="quarter" idx="5"/>
          </p:nvPr>
        </p:nvSpPr>
        <p:spPr/>
        <p:txBody>
          <a:bodyPr/>
          <a:lstStyle/>
          <a:p>
            <a:fld id="{F93199CD-3E1B-4AE6-990F-76F925F5EA9F}" type="slidenum">
              <a:rPr lang="de-DE" smtClean="0"/>
              <a:pPr/>
              <a:t>17</a:t>
            </a:fld>
            <a:endParaRPr lang="de-DE" dirty="0"/>
          </a:p>
        </p:txBody>
      </p:sp>
    </p:spTree>
    <p:extLst>
      <p:ext uri="{BB962C8B-B14F-4D97-AF65-F5344CB8AC3E}">
        <p14:creationId xmlns:p14="http://schemas.microsoft.com/office/powerpoint/2010/main" val="14422842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ProductRepositoryTest</a:t>
            </a:r>
            <a:endParaRPr lang="de-DE" dirty="0"/>
          </a:p>
          <a:p>
            <a:endParaRPr lang="de-DE" dirty="0"/>
          </a:p>
        </p:txBody>
      </p:sp>
      <p:sp>
        <p:nvSpPr>
          <p:cNvPr id="4" name="Foliennummernplatzhalter 3"/>
          <p:cNvSpPr>
            <a:spLocks noGrp="1"/>
          </p:cNvSpPr>
          <p:nvPr>
            <p:ph type="sldNum" sz="quarter" idx="5"/>
          </p:nvPr>
        </p:nvSpPr>
        <p:spPr/>
        <p:txBody>
          <a:bodyPr/>
          <a:lstStyle/>
          <a:p>
            <a:fld id="{F93199CD-3E1B-4AE6-990F-76F925F5EA9F}" type="slidenum">
              <a:rPr lang="de-DE" smtClean="0"/>
              <a:pPr/>
              <a:t>18</a:t>
            </a:fld>
            <a:endParaRPr lang="de-DE" dirty="0"/>
          </a:p>
        </p:txBody>
      </p:sp>
    </p:spTree>
    <p:extLst>
      <p:ext uri="{BB962C8B-B14F-4D97-AF65-F5344CB8AC3E}">
        <p14:creationId xmlns:p14="http://schemas.microsoft.com/office/powerpoint/2010/main" val="1848755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ProductRepositoryTest</a:t>
            </a:r>
            <a:r>
              <a:rPr lang="de-DE" dirty="0"/>
              <a:t>: Assertion löschen und Autovervollständigung demonstrieren</a:t>
            </a:r>
          </a:p>
        </p:txBody>
      </p:sp>
      <p:sp>
        <p:nvSpPr>
          <p:cNvPr id="4" name="Foliennummernplatzhalter 3"/>
          <p:cNvSpPr>
            <a:spLocks noGrp="1"/>
          </p:cNvSpPr>
          <p:nvPr>
            <p:ph type="sldNum" sz="quarter" idx="5"/>
          </p:nvPr>
        </p:nvSpPr>
        <p:spPr/>
        <p:txBody>
          <a:bodyPr/>
          <a:lstStyle/>
          <a:p>
            <a:fld id="{F93199CD-3E1B-4AE6-990F-76F925F5EA9F}" type="slidenum">
              <a:rPr lang="de-DE" smtClean="0"/>
              <a:pPr/>
              <a:t>19</a:t>
            </a:fld>
            <a:endParaRPr lang="de-DE" dirty="0"/>
          </a:p>
        </p:txBody>
      </p:sp>
    </p:spTree>
    <p:extLst>
      <p:ext uri="{BB962C8B-B14F-4D97-AF65-F5344CB8AC3E}">
        <p14:creationId xmlns:p14="http://schemas.microsoft.com/office/powerpoint/2010/main" val="3393011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 guter </a:t>
            </a:r>
            <a:r>
              <a:rPr lang="de-DE" dirty="0" err="1"/>
              <a:t>UnitTest</a:t>
            </a:r>
            <a:endParaRPr lang="de-DE" dirty="0"/>
          </a:p>
          <a:p>
            <a:pPr marL="171450" indent="-171450">
              <a:buFontTx/>
              <a:buChar char="-"/>
            </a:pPr>
            <a:r>
              <a:rPr lang="de-DE" dirty="0"/>
              <a:t>Hat einen Namen, der den Testfall verständlich beschreibt</a:t>
            </a:r>
          </a:p>
          <a:p>
            <a:pPr marL="171450" indent="-171450">
              <a:buFontTx/>
              <a:buChar char="-"/>
            </a:pPr>
            <a:r>
              <a:rPr lang="de-DE" dirty="0"/>
              <a:t>Besteht aus drei Teilen: Given – </a:t>
            </a:r>
            <a:r>
              <a:rPr lang="de-DE" dirty="0" err="1"/>
              <a:t>When</a:t>
            </a:r>
            <a:r>
              <a:rPr lang="de-DE" dirty="0"/>
              <a:t> – </a:t>
            </a:r>
            <a:r>
              <a:rPr lang="de-DE" dirty="0" err="1"/>
              <a:t>Then</a:t>
            </a:r>
            <a:endParaRPr lang="de-DE" dirty="0"/>
          </a:p>
          <a:p>
            <a:pPr marL="171450" indent="-171450">
              <a:buFontTx/>
              <a:buChar char="-"/>
            </a:pPr>
            <a:endParaRPr lang="de-DE" dirty="0"/>
          </a:p>
          <a:p>
            <a:pPr marL="0" indent="0">
              <a:buFontTx/>
              <a:buNone/>
            </a:pPr>
            <a:endParaRPr lang="de-DE" dirty="0"/>
          </a:p>
        </p:txBody>
      </p:sp>
      <p:sp>
        <p:nvSpPr>
          <p:cNvPr id="4" name="Foliennummernplatzhalter 3"/>
          <p:cNvSpPr>
            <a:spLocks noGrp="1"/>
          </p:cNvSpPr>
          <p:nvPr>
            <p:ph type="sldNum" sz="quarter" idx="5"/>
          </p:nvPr>
        </p:nvSpPr>
        <p:spPr/>
        <p:txBody>
          <a:bodyPr/>
          <a:lstStyle/>
          <a:p>
            <a:fld id="{F93199CD-3E1B-4AE6-990F-76F925F5EA9F}" type="slidenum">
              <a:rPr lang="de-DE" smtClean="0"/>
              <a:pPr/>
              <a:t>2</a:t>
            </a:fld>
            <a:endParaRPr lang="de-DE" dirty="0"/>
          </a:p>
        </p:txBody>
      </p:sp>
    </p:spTree>
    <p:extLst>
      <p:ext uri="{BB962C8B-B14F-4D97-AF65-F5344CB8AC3E}">
        <p14:creationId xmlns:p14="http://schemas.microsoft.com/office/powerpoint/2010/main" val="26963718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93199CD-3E1B-4AE6-990F-76F925F5EA9F}" type="slidenum">
              <a:rPr lang="de-DE" smtClean="0"/>
              <a:pPr/>
              <a:t>20</a:t>
            </a:fld>
            <a:endParaRPr lang="de-DE" dirty="0"/>
          </a:p>
        </p:txBody>
      </p:sp>
    </p:spTree>
    <p:extLst>
      <p:ext uri="{BB962C8B-B14F-4D97-AF65-F5344CB8AC3E}">
        <p14:creationId xmlns:p14="http://schemas.microsoft.com/office/powerpoint/2010/main" val="30123034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Viel über Testing geredet, wenig über AssertJ </a:t>
            </a:r>
            <a:r>
              <a:rPr lang="de-DE" dirty="0" err="1"/>
              <a:t>vs</a:t>
            </a:r>
            <a:r>
              <a:rPr lang="de-DE" dirty="0"/>
              <a:t> Hamcrest</a:t>
            </a:r>
          </a:p>
        </p:txBody>
      </p:sp>
      <p:sp>
        <p:nvSpPr>
          <p:cNvPr id="4" name="Foliennummernplatzhalter 3"/>
          <p:cNvSpPr>
            <a:spLocks noGrp="1"/>
          </p:cNvSpPr>
          <p:nvPr>
            <p:ph type="sldNum" sz="quarter" idx="5"/>
          </p:nvPr>
        </p:nvSpPr>
        <p:spPr/>
        <p:txBody>
          <a:bodyPr/>
          <a:lstStyle/>
          <a:p>
            <a:fld id="{F93199CD-3E1B-4AE6-990F-76F925F5EA9F}" type="slidenum">
              <a:rPr lang="de-DE" smtClean="0"/>
              <a:pPr/>
              <a:t>21</a:t>
            </a:fld>
            <a:endParaRPr lang="de-DE" dirty="0"/>
          </a:p>
        </p:txBody>
      </p:sp>
    </p:spTree>
    <p:extLst>
      <p:ext uri="{BB962C8B-B14F-4D97-AF65-F5344CB8AC3E}">
        <p14:creationId xmlns:p14="http://schemas.microsoft.com/office/powerpoint/2010/main" val="26618535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Software Testing ist ein unglaublich wichtiges Thema, ein weites Feld auf dem es viel zu lernen gibt</a:t>
            </a:r>
          </a:p>
          <a:p>
            <a:r>
              <a:rPr lang="de-DE" dirty="0"/>
              <a:t>Die Entscheidung AssertJ oder Hamcrest ist verhältnismäßig unbedeutend, und die Schwerpunktsetzung dieses Vortrags sollte das widerspiegeln</a:t>
            </a:r>
          </a:p>
        </p:txBody>
      </p:sp>
      <p:sp>
        <p:nvSpPr>
          <p:cNvPr id="4" name="Foliennummernplatzhalter 3"/>
          <p:cNvSpPr>
            <a:spLocks noGrp="1"/>
          </p:cNvSpPr>
          <p:nvPr>
            <p:ph type="sldNum" sz="quarter" idx="5"/>
          </p:nvPr>
        </p:nvSpPr>
        <p:spPr/>
        <p:txBody>
          <a:bodyPr/>
          <a:lstStyle/>
          <a:p>
            <a:fld id="{F93199CD-3E1B-4AE6-990F-76F925F5EA9F}" type="slidenum">
              <a:rPr lang="de-DE" smtClean="0"/>
              <a:pPr/>
              <a:t>22</a:t>
            </a:fld>
            <a:endParaRPr lang="de-DE" dirty="0"/>
          </a:p>
        </p:txBody>
      </p:sp>
    </p:spTree>
    <p:extLst>
      <p:ext uri="{BB962C8B-B14F-4D97-AF65-F5344CB8AC3E}">
        <p14:creationId xmlns:p14="http://schemas.microsoft.com/office/powerpoint/2010/main" val="17626813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Keine tiefere Bedeutung, aber macht </a:t>
            </a:r>
            <a:r>
              <a:rPr lang="de-DE"/>
              <a:t>sich gut auf einem T-Shirt.</a:t>
            </a:r>
            <a:endParaRPr lang="de-DE" dirty="0"/>
          </a:p>
        </p:txBody>
      </p:sp>
      <p:sp>
        <p:nvSpPr>
          <p:cNvPr id="4" name="Foliennummernplatzhalter 3"/>
          <p:cNvSpPr>
            <a:spLocks noGrp="1"/>
          </p:cNvSpPr>
          <p:nvPr>
            <p:ph type="sldNum" sz="quarter" idx="5"/>
          </p:nvPr>
        </p:nvSpPr>
        <p:spPr/>
        <p:txBody>
          <a:bodyPr/>
          <a:lstStyle/>
          <a:p>
            <a:fld id="{F93199CD-3E1B-4AE6-990F-76F925F5EA9F}" type="slidenum">
              <a:rPr lang="de-DE" smtClean="0"/>
              <a:pPr/>
              <a:t>23</a:t>
            </a:fld>
            <a:endParaRPr lang="de-DE" dirty="0"/>
          </a:p>
        </p:txBody>
      </p:sp>
    </p:spTree>
    <p:extLst>
      <p:ext uri="{BB962C8B-B14F-4D97-AF65-F5344CB8AC3E}">
        <p14:creationId xmlns:p14="http://schemas.microsoft.com/office/powerpoint/2010/main" val="14250153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93199CD-3E1B-4AE6-990F-76F925F5EA9F}" type="slidenum">
              <a:rPr lang="de-DE" smtClean="0"/>
              <a:pPr/>
              <a:t>24</a:t>
            </a:fld>
            <a:endParaRPr lang="de-DE" dirty="0"/>
          </a:p>
        </p:txBody>
      </p:sp>
    </p:spTree>
    <p:extLst>
      <p:ext uri="{BB962C8B-B14F-4D97-AF65-F5344CB8AC3E}">
        <p14:creationId xmlns:p14="http://schemas.microsoft.com/office/powerpoint/2010/main" val="5263914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93199CD-3E1B-4AE6-990F-76F925F5EA9F}" type="slidenum">
              <a:rPr lang="de-DE" smtClean="0"/>
              <a:pPr/>
              <a:t>25</a:t>
            </a:fld>
            <a:endParaRPr lang="de-DE" dirty="0"/>
          </a:p>
        </p:txBody>
      </p:sp>
    </p:spTree>
    <p:extLst>
      <p:ext uri="{BB962C8B-B14F-4D97-AF65-F5344CB8AC3E}">
        <p14:creationId xmlns:p14="http://schemas.microsoft.com/office/powerpoint/2010/main" val="3176542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Thema: Vergleich von </a:t>
            </a:r>
            <a:r>
              <a:rPr lang="de-DE" dirty="0" err="1"/>
              <a:t>Harmcrest</a:t>
            </a:r>
            <a:r>
              <a:rPr lang="de-DE" dirty="0"/>
              <a:t> und AssertJ</a:t>
            </a:r>
          </a:p>
          <a:p>
            <a:pPr marL="0" indent="0">
              <a:buFontTx/>
              <a:buNone/>
            </a:pPr>
            <a:endParaRPr lang="de-DE" dirty="0"/>
          </a:p>
        </p:txBody>
      </p:sp>
      <p:sp>
        <p:nvSpPr>
          <p:cNvPr id="4" name="Foliennummernplatzhalter 3"/>
          <p:cNvSpPr>
            <a:spLocks noGrp="1"/>
          </p:cNvSpPr>
          <p:nvPr>
            <p:ph type="sldNum" sz="quarter" idx="5"/>
          </p:nvPr>
        </p:nvSpPr>
        <p:spPr/>
        <p:txBody>
          <a:bodyPr/>
          <a:lstStyle/>
          <a:p>
            <a:fld id="{F93199CD-3E1B-4AE6-990F-76F925F5EA9F}" type="slidenum">
              <a:rPr lang="de-DE" smtClean="0"/>
              <a:pPr/>
              <a:t>3</a:t>
            </a:fld>
            <a:endParaRPr lang="de-DE" dirty="0"/>
          </a:p>
        </p:txBody>
      </p:sp>
    </p:spTree>
    <p:extLst>
      <p:ext uri="{BB962C8B-B14F-4D97-AF65-F5344CB8AC3E}">
        <p14:creationId xmlns:p14="http://schemas.microsoft.com/office/powerpoint/2010/main" val="3774554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Vergleich: Im Internet Feature-Listen. Als Wissenschaftler müssen wir für einen Vergleich Kriterien entwickeln. D.h. in unserem Fall, Zweck und Ziel von </a:t>
            </a:r>
            <a:r>
              <a:rPr lang="de-DE" dirty="0" err="1"/>
              <a:t>UnitTests</a:t>
            </a:r>
            <a:r>
              <a:rPr lang="de-DE" dirty="0"/>
              <a:t> verstehen, um auf Gütekriterien für Testbibliotheken schließen zu können</a:t>
            </a:r>
          </a:p>
          <a:p>
            <a:endParaRPr lang="de-DE" dirty="0"/>
          </a:p>
        </p:txBody>
      </p:sp>
      <p:sp>
        <p:nvSpPr>
          <p:cNvPr id="4" name="Foliennummernplatzhalter 3"/>
          <p:cNvSpPr>
            <a:spLocks noGrp="1"/>
          </p:cNvSpPr>
          <p:nvPr>
            <p:ph type="sldNum" sz="quarter" idx="5"/>
          </p:nvPr>
        </p:nvSpPr>
        <p:spPr/>
        <p:txBody>
          <a:bodyPr/>
          <a:lstStyle/>
          <a:p>
            <a:fld id="{F93199CD-3E1B-4AE6-990F-76F925F5EA9F}" type="slidenum">
              <a:rPr lang="de-DE" smtClean="0"/>
              <a:pPr/>
              <a:t>4</a:t>
            </a:fld>
            <a:endParaRPr lang="de-DE" dirty="0"/>
          </a:p>
        </p:txBody>
      </p:sp>
    </p:spTree>
    <p:extLst>
      <p:ext uri="{BB962C8B-B14F-4D97-AF65-F5344CB8AC3E}">
        <p14:creationId xmlns:p14="http://schemas.microsoft.com/office/powerpoint/2010/main" val="3830234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Zwei Anlässe:</a:t>
            </a:r>
          </a:p>
          <a:p>
            <a:r>
              <a:rPr lang="de-DE" dirty="0"/>
              <a:t>Als Entschuldigung dafür, zu wenig zu testen. (Projektmanager, Entwickler) Kurzfristige Zeitersparnis, mittelfristig fatal</a:t>
            </a:r>
          </a:p>
          <a:p>
            <a:r>
              <a:rPr lang="de-DE" dirty="0"/>
              <a:t>(Akademisch) Als Entschuldigung dafür, sich mit formaler Verifikation zu beschäftigen statt mit etwas nützlichem</a:t>
            </a:r>
          </a:p>
        </p:txBody>
      </p:sp>
      <p:sp>
        <p:nvSpPr>
          <p:cNvPr id="4" name="Foliennummernplatzhalter 3"/>
          <p:cNvSpPr>
            <a:spLocks noGrp="1"/>
          </p:cNvSpPr>
          <p:nvPr>
            <p:ph type="sldNum" sz="quarter" idx="5"/>
          </p:nvPr>
        </p:nvSpPr>
        <p:spPr/>
        <p:txBody>
          <a:bodyPr/>
          <a:lstStyle/>
          <a:p>
            <a:fld id="{F93199CD-3E1B-4AE6-990F-76F925F5EA9F}" type="slidenum">
              <a:rPr lang="de-DE" smtClean="0"/>
              <a:pPr/>
              <a:t>5</a:t>
            </a:fld>
            <a:endParaRPr lang="de-DE" dirty="0"/>
          </a:p>
        </p:txBody>
      </p:sp>
    </p:spTree>
    <p:extLst>
      <p:ext uri="{BB962C8B-B14F-4D97-AF65-F5344CB8AC3E}">
        <p14:creationId xmlns:p14="http://schemas.microsoft.com/office/powerpoint/2010/main" val="1012369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de-DE" sz="1200" kern="1200" dirty="0">
                <a:solidFill>
                  <a:schemeClr val="tx1"/>
                </a:solidFill>
                <a:effectLst/>
                <a:latin typeface="+mn-lt"/>
                <a:ea typeface="+mn-ea"/>
                <a:cs typeface="+mn-cs"/>
              </a:rPr>
              <a:t>Falsche Fährte: Die Abwesenheit von Fehlern zu beweisen ist nicht das Ziel von Testing</a:t>
            </a:r>
          </a:p>
          <a:p>
            <a:pPr lvl="0"/>
            <a:endParaRPr lang="de-DE" sz="1200" kern="1200" dirty="0">
              <a:solidFill>
                <a:schemeClr val="tx1"/>
              </a:solidFill>
              <a:effectLst/>
              <a:latin typeface="+mn-lt"/>
              <a:ea typeface="+mn-ea"/>
              <a:cs typeface="+mn-cs"/>
            </a:endParaRPr>
          </a:p>
          <a:p>
            <a:pPr lvl="0"/>
            <a:r>
              <a:rPr lang="de-DE" sz="1200" kern="1200" dirty="0">
                <a:solidFill>
                  <a:schemeClr val="tx1"/>
                </a:solidFill>
                <a:effectLst/>
                <a:latin typeface="+mn-lt"/>
                <a:ea typeface="+mn-ea"/>
                <a:cs typeface="+mn-cs"/>
              </a:rPr>
              <a:t>Die Spezifikation kann fehlerhaft sein. Verifikation und Implementierung enthalten dann zwangsweise den spezifizierten Fehler.</a:t>
            </a:r>
          </a:p>
          <a:p>
            <a:pPr lvl="0"/>
            <a:r>
              <a:rPr lang="de-DE" sz="1200" kern="1200" dirty="0">
                <a:solidFill>
                  <a:schemeClr val="tx1"/>
                </a:solidFill>
                <a:effectLst/>
                <a:latin typeface="+mn-lt"/>
                <a:ea typeface="+mn-ea"/>
                <a:cs typeface="+mn-cs"/>
              </a:rPr>
              <a:t>Der Programmierer kann die Spezifikation missverstehen. Dann wird er in Verifikation und Implementierung denselben Verständnisfehler einbauen.</a:t>
            </a:r>
          </a:p>
          <a:p>
            <a:r>
              <a:rPr lang="de-DE" sz="1200" kern="1200" dirty="0">
                <a:solidFill>
                  <a:schemeClr val="tx1"/>
                </a:solidFill>
                <a:effectLst/>
                <a:latin typeface="+mn-lt"/>
                <a:ea typeface="+mn-ea"/>
                <a:cs typeface="+mn-cs"/>
              </a:rPr>
              <a:t>Die Implementierung ist manuelle Arbeit, bei der Denk-, Auslassungs- und Flüchtigkeitsfehler auftreten können. Dasselbe trifft auch auf den Prozess der Verifikation zu. Derartige Fehler treten zwar wahrscheinlich nicht in Implementierung und Verifikation gleichzeitig auf, führen also zu einer beobachteten Abweichung zwischen Implementierung und Beweis, die auf den Fehler aufmerksam macht und möglicherweise zur Behebung fügt.</a:t>
            </a:r>
            <a:endParaRPr lang="de-DE" dirty="0"/>
          </a:p>
        </p:txBody>
      </p:sp>
      <p:sp>
        <p:nvSpPr>
          <p:cNvPr id="4" name="Foliennummernplatzhalter 3"/>
          <p:cNvSpPr>
            <a:spLocks noGrp="1"/>
          </p:cNvSpPr>
          <p:nvPr>
            <p:ph type="sldNum" sz="quarter" idx="5"/>
          </p:nvPr>
        </p:nvSpPr>
        <p:spPr/>
        <p:txBody>
          <a:bodyPr/>
          <a:lstStyle/>
          <a:p>
            <a:fld id="{F93199CD-3E1B-4AE6-990F-76F925F5EA9F}" type="slidenum">
              <a:rPr lang="de-DE" smtClean="0"/>
              <a:pPr/>
              <a:t>6</a:t>
            </a:fld>
            <a:endParaRPr lang="de-DE" dirty="0"/>
          </a:p>
        </p:txBody>
      </p:sp>
    </p:spTree>
    <p:extLst>
      <p:ext uri="{BB962C8B-B14F-4D97-AF65-F5344CB8AC3E}">
        <p14:creationId xmlns:p14="http://schemas.microsoft.com/office/powerpoint/2010/main" val="4011020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Kent Beck: Test-Driven Development </a:t>
            </a:r>
            <a:r>
              <a:rPr lang="de-DE" dirty="0" err="1"/>
              <a:t>by</a:t>
            </a:r>
            <a:r>
              <a:rPr lang="de-DE" dirty="0"/>
              <a:t> </a:t>
            </a:r>
            <a:r>
              <a:rPr lang="de-DE" dirty="0" err="1"/>
              <a:t>Example</a:t>
            </a:r>
            <a:endParaRPr lang="de-DE" dirty="0"/>
          </a:p>
          <a:p>
            <a:endParaRPr lang="de-DE" dirty="0"/>
          </a:p>
          <a:p>
            <a:r>
              <a:rPr lang="de-DE" dirty="0"/>
              <a:t>Fehler reduzieren</a:t>
            </a:r>
          </a:p>
          <a:p>
            <a:r>
              <a:rPr lang="de-DE" dirty="0"/>
              <a:t>Vertrauen (Nicht absolut sicher, aber sicher genug um die Software auszuliefern)</a:t>
            </a:r>
          </a:p>
          <a:p>
            <a:endParaRPr lang="de-DE" dirty="0"/>
          </a:p>
          <a:p>
            <a:endParaRPr lang="de-DE" dirty="0"/>
          </a:p>
        </p:txBody>
      </p:sp>
      <p:sp>
        <p:nvSpPr>
          <p:cNvPr id="4" name="Foliennummernplatzhalter 3"/>
          <p:cNvSpPr>
            <a:spLocks noGrp="1"/>
          </p:cNvSpPr>
          <p:nvPr>
            <p:ph type="sldNum" sz="quarter" idx="5"/>
          </p:nvPr>
        </p:nvSpPr>
        <p:spPr/>
        <p:txBody>
          <a:bodyPr/>
          <a:lstStyle/>
          <a:p>
            <a:fld id="{F93199CD-3E1B-4AE6-990F-76F925F5EA9F}" type="slidenum">
              <a:rPr lang="de-DE" smtClean="0"/>
              <a:pPr/>
              <a:t>7</a:t>
            </a:fld>
            <a:endParaRPr lang="de-DE" dirty="0"/>
          </a:p>
        </p:txBody>
      </p:sp>
    </p:spTree>
    <p:extLst>
      <p:ext uri="{BB962C8B-B14F-4D97-AF65-F5344CB8AC3E}">
        <p14:creationId xmlns:p14="http://schemas.microsoft.com/office/powerpoint/2010/main" val="2123608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Aus der Literatur vier Ziele von Unittests:</a:t>
            </a:r>
          </a:p>
          <a:p>
            <a:endParaRPr lang="de-DE" dirty="0"/>
          </a:p>
          <a:p>
            <a:r>
              <a:rPr lang="de-DE" dirty="0"/>
              <a:t>Regression: Überprüfen, ob Refactoring oder Erweiterung des Codes bestehende Funktionalität brechen</a:t>
            </a:r>
          </a:p>
          <a:p>
            <a:r>
              <a:rPr lang="de-DE" dirty="0"/>
              <a:t>Dokumentation: Andere Entwickler können die Testfälle meiner Methode lesen, um die Benutzung der Methode zu verstehen. Viel präziser als handgeschriebene Doku, und garantiert aktuell.</a:t>
            </a:r>
          </a:p>
          <a:p>
            <a:endParaRPr lang="de-DE" dirty="0"/>
          </a:p>
          <a:p>
            <a:endParaRPr lang="de-DE" dirty="0"/>
          </a:p>
          <a:p>
            <a:r>
              <a:rPr lang="de-DE" dirty="0"/>
              <a:t>4 Punkte =&gt; Gutes Verständnis von Testing, aber ein Aspekt fehlt vor dieser Liste. In der Literatur nicht so ausdrücklich zu finden, daher zitiere ich mich selbst</a:t>
            </a:r>
          </a:p>
          <a:p>
            <a:endParaRPr lang="de-DE" dirty="0"/>
          </a:p>
        </p:txBody>
      </p:sp>
      <p:sp>
        <p:nvSpPr>
          <p:cNvPr id="4" name="Foliennummernplatzhalter 3"/>
          <p:cNvSpPr>
            <a:spLocks noGrp="1"/>
          </p:cNvSpPr>
          <p:nvPr>
            <p:ph type="sldNum" sz="quarter" idx="5"/>
          </p:nvPr>
        </p:nvSpPr>
        <p:spPr/>
        <p:txBody>
          <a:bodyPr/>
          <a:lstStyle/>
          <a:p>
            <a:fld id="{F93199CD-3E1B-4AE6-990F-76F925F5EA9F}" type="slidenum">
              <a:rPr lang="de-DE" smtClean="0"/>
              <a:pPr/>
              <a:t>8</a:t>
            </a:fld>
            <a:endParaRPr lang="de-DE" dirty="0"/>
          </a:p>
        </p:txBody>
      </p:sp>
    </p:spTree>
    <p:extLst>
      <p:ext uri="{BB962C8B-B14F-4D97-AF65-F5344CB8AC3E}">
        <p14:creationId xmlns:p14="http://schemas.microsoft.com/office/powerpoint/2010/main" val="3299123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Aus der Literatur vier Ziele von Unittests:</a:t>
            </a:r>
          </a:p>
          <a:p>
            <a:endParaRPr lang="de-DE" dirty="0"/>
          </a:p>
          <a:p>
            <a:r>
              <a:rPr lang="de-DE" dirty="0"/>
              <a:t>Regression: Überprüfen, ob Refactoring oder Erweiterung des Codes bestehende Funktionalität brechen</a:t>
            </a:r>
          </a:p>
          <a:p>
            <a:r>
              <a:rPr lang="de-DE" dirty="0"/>
              <a:t>Dokumentation: Andere Entwickler können die Testfälle meiner Methode lesen, um die Benutzung der Methode zu verstehen. Viel präziser als handgeschriebene Doku, und garantiert aktuell.</a:t>
            </a:r>
          </a:p>
          <a:p>
            <a:endParaRPr lang="de-DE" dirty="0"/>
          </a:p>
          <a:p>
            <a:endParaRPr lang="de-DE" dirty="0"/>
          </a:p>
          <a:p>
            <a:r>
              <a:rPr lang="de-DE" dirty="0"/>
              <a:t>4 Punkte =&gt; Gutes Verständnis von Testing, aber ein Aspekt fehlt vor dieser Liste. In der Literatur nicht so ausdrücklich zu finden, daher zitiere ich mich selbst</a:t>
            </a:r>
          </a:p>
          <a:p>
            <a:endParaRPr lang="de-DE" dirty="0"/>
          </a:p>
        </p:txBody>
      </p:sp>
      <p:sp>
        <p:nvSpPr>
          <p:cNvPr id="4" name="Foliennummernplatzhalter 3"/>
          <p:cNvSpPr>
            <a:spLocks noGrp="1"/>
          </p:cNvSpPr>
          <p:nvPr>
            <p:ph type="sldNum" sz="quarter" idx="5"/>
          </p:nvPr>
        </p:nvSpPr>
        <p:spPr/>
        <p:txBody>
          <a:bodyPr/>
          <a:lstStyle/>
          <a:p>
            <a:fld id="{F93199CD-3E1B-4AE6-990F-76F925F5EA9F}" type="slidenum">
              <a:rPr lang="de-DE" smtClean="0"/>
              <a:pPr/>
              <a:t>9</a:t>
            </a:fld>
            <a:endParaRPr lang="de-DE" dirty="0"/>
          </a:p>
        </p:txBody>
      </p:sp>
    </p:spTree>
    <p:extLst>
      <p:ext uri="{BB962C8B-B14F-4D97-AF65-F5344CB8AC3E}">
        <p14:creationId xmlns:p14="http://schemas.microsoft.com/office/powerpoint/2010/main" val="13687480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1065214" y="1828800"/>
            <a:ext cx="8229600" cy="2895600"/>
          </a:xfrm>
        </p:spPr>
        <p:txBody>
          <a:bodyPr rtlCol="0" anchor="b">
            <a:normAutofit/>
          </a:bodyPr>
          <a:lstStyle>
            <a:lvl1pPr algn="l" rtl="0">
              <a:lnSpc>
                <a:spcPct val="80000"/>
              </a:lnSpc>
              <a:defRPr sz="6600">
                <a:solidFill>
                  <a:schemeClr val="tx1"/>
                </a:solidFill>
              </a:defRPr>
            </a:lvl1pPr>
          </a:lstStyle>
          <a:p>
            <a:pPr rtl="0"/>
            <a:r>
              <a:rPr lang="de-DE" noProof="0"/>
              <a:t>Mastertitelformat bearbeiten</a:t>
            </a:r>
            <a:endParaRPr lang="de-DE" noProof="0" dirty="0"/>
          </a:p>
        </p:txBody>
      </p:sp>
      <p:sp>
        <p:nvSpPr>
          <p:cNvPr id="3" name="Untertitel 2"/>
          <p:cNvSpPr>
            <a:spLocks noGrp="1"/>
          </p:cNvSpPr>
          <p:nvPr>
            <p:ph type="subTitle" idx="1"/>
          </p:nvPr>
        </p:nvSpPr>
        <p:spPr>
          <a:xfrm>
            <a:off x="1065213" y="4800600"/>
            <a:ext cx="8229600" cy="1219200"/>
          </a:xfrm>
        </p:spPr>
        <p:txBody>
          <a:bodyPr rtlCol="0">
            <a:normAutofit/>
          </a:bodyPr>
          <a:lstStyle>
            <a:lvl1pPr marL="0" indent="0" algn="l" rtl="0">
              <a:spcBef>
                <a:spcPts val="0"/>
              </a:spcBef>
              <a:buNone/>
              <a:defRPr sz="2000" cap="all" spc="200" baseline="0">
                <a:solidFill>
                  <a:schemeClr val="accent1"/>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de-DE" noProof="0"/>
              <a:t>Master-Untertitelformat bearbeiten</a:t>
            </a:r>
            <a:endParaRPr lang="de-DE" noProof="0" dirty="0"/>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3" name="Vertikaler Textplatzhalter 2"/>
          <p:cNvSpPr>
            <a:spLocks noGrp="1"/>
          </p:cNvSpPr>
          <p:nvPr>
            <p:ph type="body" orient="vert" idx="1" hasCustomPrompt="1"/>
          </p:nvPr>
        </p:nvSpPr>
        <p:spPr/>
        <p:txBody>
          <a:bodyPr vert="eaVert" rtlCol="0"/>
          <a:lstStyle>
            <a:lvl1pPr>
              <a:defRPr/>
            </a:lvl1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p:cNvSpPr>
            <a:spLocks noGrp="1"/>
          </p:cNvSpPr>
          <p:nvPr>
            <p:ph type="dt" sz="half" idx="10"/>
          </p:nvPr>
        </p:nvSpPr>
        <p:spPr/>
        <p:txBody>
          <a:bodyPr rtlCol="0"/>
          <a:lstStyle>
            <a:lvl1pPr>
              <a:defRPr/>
            </a:lvl1pPr>
          </a:lstStyle>
          <a:p>
            <a:fld id="{A189E67C-9D02-45EC-B214-7132036CA0E2}" type="datetime1">
              <a:rPr lang="de-DE" noProof="0" smtClean="0"/>
              <a:pPr/>
              <a:t>26.09.2019</a:t>
            </a:fld>
            <a:endParaRPr lang="de-DE" noProof="0" dirty="0"/>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2A013F82-EE5E-44EE-A61D-E31C6657F26F}" type="slidenum">
              <a:rPr lang="de-DE" noProof="0" smtClean="0"/>
              <a:t>‹Nr.›</a:t>
            </a:fld>
            <a:endParaRPr lang="de-DE" noProof="0"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9142412" y="381001"/>
            <a:ext cx="1524001" cy="5638800"/>
          </a:xfrm>
        </p:spPr>
        <p:txBody>
          <a:bodyPr vert="eaVert" rtlCol="0"/>
          <a:lstStyle/>
          <a:p>
            <a:pPr rtl="0"/>
            <a:r>
              <a:rPr lang="de-DE" noProof="0"/>
              <a:t>Mastertitelformat bearbeiten</a:t>
            </a:r>
            <a:endParaRPr lang="de-DE" noProof="0" dirty="0"/>
          </a:p>
        </p:txBody>
      </p:sp>
      <p:sp>
        <p:nvSpPr>
          <p:cNvPr id="3" name="Vertikaler Textplatzhalter 2"/>
          <p:cNvSpPr>
            <a:spLocks noGrp="1"/>
          </p:cNvSpPr>
          <p:nvPr>
            <p:ph type="body" orient="vert" idx="1" hasCustomPrompt="1"/>
          </p:nvPr>
        </p:nvSpPr>
        <p:spPr>
          <a:xfrm>
            <a:off x="1522412" y="381001"/>
            <a:ext cx="7391399" cy="5638800"/>
          </a:xfrm>
        </p:spPr>
        <p:txBody>
          <a:bodyPr vert="eaVert" rtlCol="0"/>
          <a:lstStyle>
            <a:lvl1pPr>
              <a:defRPr/>
            </a:lvl1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p:cNvSpPr>
            <a:spLocks noGrp="1"/>
          </p:cNvSpPr>
          <p:nvPr>
            <p:ph type="dt" sz="half" idx="10"/>
          </p:nvPr>
        </p:nvSpPr>
        <p:spPr/>
        <p:txBody>
          <a:bodyPr rtlCol="0"/>
          <a:lstStyle>
            <a:lvl1pPr>
              <a:defRPr/>
            </a:lvl1pPr>
          </a:lstStyle>
          <a:p>
            <a:fld id="{270FAB6A-C057-4550-9260-DE7EF7F686AF}" type="datetime1">
              <a:rPr lang="de-DE" noProof="0" smtClean="0"/>
              <a:pPr/>
              <a:t>26.09.2019</a:t>
            </a:fld>
            <a:endParaRPr lang="de-DE" noProof="0" dirty="0"/>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2A013F82-EE5E-44EE-A61D-E31C6657F26F}" type="slidenum">
              <a:rPr lang="de-DE" noProof="0" smtClean="0"/>
              <a:t>‹Nr.›</a:t>
            </a:fld>
            <a:endParaRPr lang="de-DE" noProof="0"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3" name="Inhaltsplatzhalter 2"/>
          <p:cNvSpPr>
            <a:spLocks noGrp="1"/>
          </p:cNvSpPr>
          <p:nvPr>
            <p:ph idx="1" hasCustomPrompt="1"/>
          </p:nvPr>
        </p:nvSpPr>
        <p:spPr/>
        <p:txBody>
          <a:bodyPr rtlCol="0"/>
          <a:lstStyle>
            <a:lvl5pPr algn="l" rtl="0">
              <a:defRPr/>
            </a:lvl5pPr>
            <a:lvl6pPr algn="l" rtl="0">
              <a:defRPr/>
            </a:lvl6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p:cNvSpPr>
            <a:spLocks noGrp="1"/>
          </p:cNvSpPr>
          <p:nvPr>
            <p:ph type="dt" sz="half" idx="10"/>
          </p:nvPr>
        </p:nvSpPr>
        <p:spPr/>
        <p:txBody>
          <a:bodyPr rtlCol="0"/>
          <a:lstStyle>
            <a:lvl1pPr>
              <a:defRPr/>
            </a:lvl1pPr>
          </a:lstStyle>
          <a:p>
            <a:fld id="{0C3BEA5D-0888-4F93-8E94-34D310102D57}" type="datetime1">
              <a:rPr lang="de-DE" smtClean="0"/>
              <a:pPr/>
              <a:t>26.09.2019</a:t>
            </a:fld>
            <a:endParaRPr lang="de-DE" dirty="0"/>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2A013F82-EE5E-44EE-A61D-E31C6657F26F}" type="slidenum">
              <a:rPr lang="de-DE" noProof="0" smtClean="0"/>
              <a:t>‹Nr.›</a:t>
            </a:fld>
            <a:endParaRPr lang="de-DE" noProof="0"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059614" y="2514600"/>
            <a:ext cx="8692399" cy="2819400"/>
          </a:xfrm>
        </p:spPr>
        <p:txBody>
          <a:bodyPr rtlCol="0" anchor="b">
            <a:normAutofit/>
          </a:bodyPr>
          <a:lstStyle>
            <a:lvl1pPr algn="l" rtl="0">
              <a:lnSpc>
                <a:spcPct val="80000"/>
              </a:lnSpc>
              <a:defRPr sz="4800" b="0" cap="none" baseline="0"/>
            </a:lvl1pPr>
          </a:lstStyle>
          <a:p>
            <a:pPr rtl="0"/>
            <a:r>
              <a:rPr lang="de-DE" noProof="0"/>
              <a:t>Mastertitelformat bearbeiten</a:t>
            </a:r>
            <a:endParaRPr lang="de-DE" noProof="0" dirty="0"/>
          </a:p>
        </p:txBody>
      </p:sp>
      <p:sp>
        <p:nvSpPr>
          <p:cNvPr id="3" name="Textplatzhalter 2"/>
          <p:cNvSpPr>
            <a:spLocks noGrp="1"/>
          </p:cNvSpPr>
          <p:nvPr>
            <p:ph type="body" idx="1" hasCustomPrompt="1"/>
          </p:nvPr>
        </p:nvSpPr>
        <p:spPr>
          <a:xfrm>
            <a:off x="1065213" y="5410200"/>
            <a:ext cx="8687333" cy="609601"/>
          </a:xfrm>
        </p:spPr>
        <p:txBody>
          <a:bodyPr rtlCol="0" anchor="t">
            <a:normAutofit/>
          </a:bodyPr>
          <a:lstStyle>
            <a:lvl1pPr marL="0" indent="0" algn="l" rtl="0">
              <a:spcBef>
                <a:spcPts val="0"/>
              </a:spcBef>
              <a:buNone/>
              <a:defRPr sz="2000" cap="all" spc="200" baseline="0">
                <a:solidFill>
                  <a:schemeClr val="accent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de-DE" noProof="0" dirty="0"/>
              <a:t>Textmasterformate bearbeiten</a:t>
            </a:r>
          </a:p>
        </p:txBody>
      </p:sp>
      <p:sp>
        <p:nvSpPr>
          <p:cNvPr id="4" name="Datumsplatzhalter 3"/>
          <p:cNvSpPr>
            <a:spLocks noGrp="1"/>
          </p:cNvSpPr>
          <p:nvPr>
            <p:ph type="dt" sz="half" idx="10"/>
          </p:nvPr>
        </p:nvSpPr>
        <p:spPr/>
        <p:txBody>
          <a:bodyPr rtlCol="0"/>
          <a:lstStyle>
            <a:lvl1pPr>
              <a:defRPr/>
            </a:lvl1pPr>
          </a:lstStyle>
          <a:p>
            <a:fld id="{BAC737EE-66BB-4D7F-898E-CF1D06F8E110}" type="datetime1">
              <a:rPr lang="de-DE" smtClean="0"/>
              <a:pPr/>
              <a:t>26.09.2019</a:t>
            </a:fld>
            <a:endParaRPr lang="de-DE" dirty="0"/>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2A013F82-EE5E-44EE-A61D-E31C6657F26F}" type="slidenum">
              <a:rPr lang="de-DE" noProof="0" smtClean="0"/>
              <a:t>‹Nr.›</a:t>
            </a:fld>
            <a:endParaRPr lang="de-DE" noProof="0"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3" name="Inhaltsplatzhalter 2"/>
          <p:cNvSpPr>
            <a:spLocks noGrp="1"/>
          </p:cNvSpPr>
          <p:nvPr>
            <p:ph sz="half" idx="1" hasCustomPrompt="1"/>
          </p:nvPr>
        </p:nvSpPr>
        <p:spPr>
          <a:xfrm>
            <a:off x="1504781" y="1905001"/>
            <a:ext cx="4419599"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Inhaltsplatzhalter 3"/>
          <p:cNvSpPr>
            <a:spLocks noGrp="1"/>
          </p:cNvSpPr>
          <p:nvPr>
            <p:ph sz="half" idx="2" hasCustomPrompt="1"/>
          </p:nvPr>
        </p:nvSpPr>
        <p:spPr>
          <a:xfrm>
            <a:off x="6229183" y="1905001"/>
            <a:ext cx="4419600"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5" name="Datumsplatzhalter 4"/>
          <p:cNvSpPr>
            <a:spLocks noGrp="1"/>
          </p:cNvSpPr>
          <p:nvPr>
            <p:ph type="dt" sz="half" idx="10"/>
          </p:nvPr>
        </p:nvSpPr>
        <p:spPr/>
        <p:txBody>
          <a:bodyPr rtlCol="0"/>
          <a:lstStyle/>
          <a:p>
            <a:r>
              <a:rPr lang="de-DE" dirty="0"/>
              <a:t>​</a:t>
            </a:r>
            <a:fld id="{8B789056-64C5-46DE-95B1-DA257F473F68}" type="datetime1">
              <a:rPr lang="de-DE" smtClean="0"/>
              <a:pPr/>
              <a:t>26.09.2019</a:t>
            </a:fld>
            <a:r>
              <a:rPr lang="de-DE" dirty="0"/>
              <a:t>​</a:t>
            </a:r>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2A013F82-EE5E-44EE-A61D-E31C6657F26F}" type="slidenum">
              <a:rPr lang="de-DE" noProof="0" smtClean="0"/>
              <a:t>‹Nr.›</a:t>
            </a:fld>
            <a:endParaRPr lang="de-DE" noProof="0"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lvl1pPr algn="l" rtl="0">
              <a:defRPr/>
            </a:lvl1pPr>
          </a:lstStyle>
          <a:p>
            <a:pPr rtl="0"/>
            <a:r>
              <a:rPr lang="de-DE" noProof="0"/>
              <a:t>Mastertitelformat bearbeiten</a:t>
            </a:r>
            <a:endParaRPr lang="de-DE" noProof="0" dirty="0"/>
          </a:p>
        </p:txBody>
      </p:sp>
      <p:sp>
        <p:nvSpPr>
          <p:cNvPr id="3" name="Textplatzhalter 2"/>
          <p:cNvSpPr>
            <a:spLocks noGrp="1"/>
          </p:cNvSpPr>
          <p:nvPr>
            <p:ph type="body" idx="1" hasCustomPrompt="1"/>
          </p:nvPr>
        </p:nvSpPr>
        <p:spPr>
          <a:xfrm>
            <a:off x="152241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de-DE" noProof="0" dirty="0"/>
              <a:t>Textmasterformate bearbeiten</a:t>
            </a:r>
          </a:p>
        </p:txBody>
      </p:sp>
      <p:sp>
        <p:nvSpPr>
          <p:cNvPr id="4" name="Inhaltsplatzhalter 3"/>
          <p:cNvSpPr>
            <a:spLocks noGrp="1"/>
          </p:cNvSpPr>
          <p:nvPr>
            <p:ph sz="half" idx="2" hasCustomPrompt="1"/>
          </p:nvPr>
        </p:nvSpPr>
        <p:spPr>
          <a:xfrm>
            <a:off x="152241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5" name="Textplatzhalter 4"/>
          <p:cNvSpPr>
            <a:spLocks noGrp="1"/>
          </p:cNvSpPr>
          <p:nvPr>
            <p:ph type="body" sz="quarter" idx="3" hasCustomPrompt="1"/>
          </p:nvPr>
        </p:nvSpPr>
        <p:spPr>
          <a:xfrm>
            <a:off x="624986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de-DE" noProof="0" dirty="0"/>
              <a:t>Textmasterformate bearbeiten</a:t>
            </a:r>
          </a:p>
        </p:txBody>
      </p:sp>
      <p:sp>
        <p:nvSpPr>
          <p:cNvPr id="6" name="Inhaltsplatzhalter 5"/>
          <p:cNvSpPr>
            <a:spLocks noGrp="1"/>
          </p:cNvSpPr>
          <p:nvPr>
            <p:ph sz="quarter" idx="4" hasCustomPrompt="1"/>
          </p:nvPr>
        </p:nvSpPr>
        <p:spPr>
          <a:xfrm>
            <a:off x="624986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7" name="Datumsplatzhalter 6"/>
          <p:cNvSpPr>
            <a:spLocks noGrp="1"/>
          </p:cNvSpPr>
          <p:nvPr>
            <p:ph type="dt" sz="half" idx="10"/>
          </p:nvPr>
        </p:nvSpPr>
        <p:spPr/>
        <p:txBody>
          <a:bodyPr rtlCol="0"/>
          <a:lstStyle>
            <a:lvl1pPr>
              <a:defRPr/>
            </a:lvl1pPr>
          </a:lstStyle>
          <a:p>
            <a:fld id="{80BFF739-A1FF-4B0F-A80D-4A7600AF59B6}" type="datetime1">
              <a:rPr lang="de-DE" noProof="0" smtClean="0"/>
              <a:pPr/>
              <a:t>26.09.2019</a:t>
            </a:fld>
            <a:endParaRPr lang="de-DE" noProof="0" dirty="0"/>
          </a:p>
        </p:txBody>
      </p:sp>
      <p:sp>
        <p:nvSpPr>
          <p:cNvPr id="8" name="Fußzeilenplatzhalter 7"/>
          <p:cNvSpPr>
            <a:spLocks noGrp="1"/>
          </p:cNvSpPr>
          <p:nvPr>
            <p:ph type="ftr" sz="quarter" idx="11"/>
          </p:nvPr>
        </p:nvSpPr>
        <p:spPr/>
        <p:txBody>
          <a:bodyPr rtlCol="0"/>
          <a:lstStyle/>
          <a:p>
            <a:pPr rtl="0"/>
            <a:endParaRPr lang="de-DE" noProof="0" dirty="0"/>
          </a:p>
        </p:txBody>
      </p:sp>
      <p:sp>
        <p:nvSpPr>
          <p:cNvPr id="9" name="Foliennummernplatzhalter 8"/>
          <p:cNvSpPr>
            <a:spLocks noGrp="1"/>
          </p:cNvSpPr>
          <p:nvPr>
            <p:ph type="sldNum" sz="quarter" idx="12"/>
          </p:nvPr>
        </p:nvSpPr>
        <p:spPr/>
        <p:txBody>
          <a:bodyPr rtlCol="0"/>
          <a:lstStyle/>
          <a:p>
            <a:pPr rtl="0"/>
            <a:fld id="{2A013F82-EE5E-44EE-A61D-E31C6657F26F}" type="slidenum">
              <a:rPr lang="de-DE" noProof="0" smtClean="0"/>
              <a:t>‹Nr.›</a:t>
            </a:fld>
            <a:endParaRPr lang="de-DE" noProof="0"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a:p>
        </p:txBody>
      </p:sp>
      <p:sp>
        <p:nvSpPr>
          <p:cNvPr id="3" name="Datumsplatzhalter 2"/>
          <p:cNvSpPr>
            <a:spLocks noGrp="1"/>
          </p:cNvSpPr>
          <p:nvPr>
            <p:ph type="dt" sz="half" idx="10"/>
          </p:nvPr>
        </p:nvSpPr>
        <p:spPr/>
        <p:txBody>
          <a:bodyPr rtlCol="0"/>
          <a:lstStyle>
            <a:lvl1pPr>
              <a:defRPr/>
            </a:lvl1pPr>
          </a:lstStyle>
          <a:p>
            <a:fld id="{B9B1CAE9-9EFE-4152-8504-84F83B03DD44}" type="datetime1">
              <a:rPr lang="de-DE" smtClean="0"/>
              <a:pPr/>
              <a:t>26.09.2019</a:t>
            </a:fld>
            <a:endParaRPr lang="de-DE" dirty="0"/>
          </a:p>
        </p:txBody>
      </p:sp>
      <p:sp>
        <p:nvSpPr>
          <p:cNvPr id="4" name="Fußzeilenplatzhalter 3"/>
          <p:cNvSpPr>
            <a:spLocks noGrp="1"/>
          </p:cNvSpPr>
          <p:nvPr>
            <p:ph type="ftr" sz="quarter" idx="11"/>
          </p:nvPr>
        </p:nvSpPr>
        <p:spPr/>
        <p:txBody>
          <a:bodyPr rtlCol="0"/>
          <a:lstStyle/>
          <a:p>
            <a:pPr rtl="0"/>
            <a:endParaRPr/>
          </a:p>
        </p:txBody>
      </p:sp>
      <p:sp>
        <p:nvSpPr>
          <p:cNvPr id="5" name="Foliennummernplatzhalter 4"/>
          <p:cNvSpPr>
            <a:spLocks noGrp="1"/>
          </p:cNvSpPr>
          <p:nvPr>
            <p:ph type="sldNum" sz="quarter" idx="12"/>
          </p:nvPr>
        </p:nvSpPr>
        <p:spPr/>
        <p:txBody>
          <a:bodyPr rtlCol="0"/>
          <a:lstStyle/>
          <a:p>
            <a:pPr rtl="0"/>
            <a:fld id="{2A013F82-EE5E-44EE-A61D-E31C6657F26F}" type="slidenum">
              <a:rPr/>
              <a:t>‹Nr.›</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bg>
      <p:bgPr>
        <a:solidFill>
          <a:schemeClr val="bg2"/>
        </a:solidFill>
        <a:effectLst/>
      </p:bgPr>
    </p:bg>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rtlCol="0"/>
          <a:lstStyle>
            <a:lvl1pPr>
              <a:defRPr/>
            </a:lvl1pPr>
          </a:lstStyle>
          <a:p>
            <a:fld id="{16AF6054-D64A-4276-A67A-52D6E88FBE84}" type="datetime1">
              <a:rPr lang="de-DE" smtClean="0"/>
              <a:pPr/>
              <a:t>26.09.2019</a:t>
            </a:fld>
            <a:endParaRPr lang="de-DE" dirty="0"/>
          </a:p>
        </p:txBody>
      </p:sp>
      <p:sp>
        <p:nvSpPr>
          <p:cNvPr id="3" name="Fußzeilenplatzhalter 2"/>
          <p:cNvSpPr>
            <a:spLocks noGrp="1"/>
          </p:cNvSpPr>
          <p:nvPr>
            <p:ph type="ftr" sz="quarter" idx="11"/>
          </p:nvPr>
        </p:nvSpPr>
        <p:spPr/>
        <p:txBody>
          <a:bodyPr rtlCol="0"/>
          <a:lstStyle/>
          <a:p>
            <a:pPr rtl="0"/>
            <a:endParaRPr/>
          </a:p>
        </p:txBody>
      </p:sp>
      <p:sp>
        <p:nvSpPr>
          <p:cNvPr id="4" name="Foliennummernplatzhalter 3"/>
          <p:cNvSpPr>
            <a:spLocks noGrp="1"/>
          </p:cNvSpPr>
          <p:nvPr>
            <p:ph type="sldNum" sz="quarter" idx="12"/>
          </p:nvPr>
        </p:nvSpPr>
        <p:spPr/>
        <p:txBody>
          <a:bodyPr rtlCol="0"/>
          <a:lstStyle/>
          <a:p>
            <a:pPr rtl="0"/>
            <a:fld id="{2A013F82-EE5E-44EE-A61D-E31C6657F26F}" type="slidenum">
              <a:rPr/>
              <a:t>‹Nr.›</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055604" y="1905000"/>
            <a:ext cx="3596607" cy="2667000"/>
          </a:xfrm>
        </p:spPr>
        <p:txBody>
          <a:bodyPr rtlCol="0" anchor="b">
            <a:noAutofit/>
          </a:bodyPr>
          <a:lstStyle>
            <a:lvl1pPr algn="l" rtl="0">
              <a:lnSpc>
                <a:spcPct val="90000"/>
              </a:lnSpc>
              <a:defRPr sz="3200" b="0" baseline="0">
                <a:solidFill>
                  <a:schemeClr val="tx1"/>
                </a:solidFill>
              </a:defRPr>
            </a:lvl1pPr>
          </a:lstStyle>
          <a:p>
            <a:pPr rtl="0"/>
            <a:r>
              <a:rPr lang="de-DE" noProof="0"/>
              <a:t>Mastertitelformat bearbeiten</a:t>
            </a:r>
            <a:endParaRPr lang="de-DE" noProof="0" dirty="0"/>
          </a:p>
        </p:txBody>
      </p:sp>
      <p:sp>
        <p:nvSpPr>
          <p:cNvPr id="3" name="Inhaltsplatzhalter 2"/>
          <p:cNvSpPr>
            <a:spLocks noGrp="1"/>
          </p:cNvSpPr>
          <p:nvPr>
            <p:ph idx="1" hasCustomPrompt="1"/>
          </p:nvPr>
        </p:nvSpPr>
        <p:spPr>
          <a:xfrm>
            <a:off x="4951414" y="685800"/>
            <a:ext cx="6400800" cy="53340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Textplatzhalter 3"/>
          <p:cNvSpPr>
            <a:spLocks noGrp="1"/>
          </p:cNvSpPr>
          <p:nvPr>
            <p:ph type="body" sz="half" idx="2" hasCustomPrompt="1"/>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de-DE" noProof="0" dirty="0"/>
              <a:t>Textmasterformate bearbeiten</a:t>
            </a:r>
          </a:p>
        </p:txBody>
      </p:sp>
      <p:sp>
        <p:nvSpPr>
          <p:cNvPr id="5" name="Datumsplatzhalter 4"/>
          <p:cNvSpPr>
            <a:spLocks noGrp="1"/>
          </p:cNvSpPr>
          <p:nvPr>
            <p:ph type="dt" sz="half" idx="10"/>
          </p:nvPr>
        </p:nvSpPr>
        <p:spPr/>
        <p:txBody>
          <a:bodyPr rtlCol="0"/>
          <a:lstStyle>
            <a:lvl1pPr>
              <a:defRPr/>
            </a:lvl1pPr>
          </a:lstStyle>
          <a:p>
            <a:fld id="{B5374C35-0B4F-422D-B236-94C4FF2C6562}" type="datetime1">
              <a:rPr lang="de-DE" noProof="0" smtClean="0"/>
              <a:pPr/>
              <a:t>26.09.2019</a:t>
            </a:fld>
            <a:endParaRPr lang="de-DE" noProof="0" dirty="0"/>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2A013F82-EE5E-44EE-A61D-E31C6657F26F}" type="slidenum">
              <a:rPr lang="de-DE" noProof="0" smtClean="0"/>
              <a:t>‹Nr.›</a:t>
            </a:fld>
            <a:endParaRPr lang="de-DE" noProof="0"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de-DE" noProof="0"/>
              <a:t>Bild durch Klicken auf Symbol hinzufügen</a:t>
            </a:r>
            <a:endParaRPr lang="de-DE" noProof="0" dirty="0"/>
          </a:p>
        </p:txBody>
      </p:sp>
      <p:sp>
        <p:nvSpPr>
          <p:cNvPr id="2" name="Titel 1"/>
          <p:cNvSpPr>
            <a:spLocks noGrp="1"/>
          </p:cNvSpPr>
          <p:nvPr>
            <p:ph type="title"/>
          </p:nvPr>
        </p:nvSpPr>
        <p:spPr>
          <a:xfrm>
            <a:off x="1055604" y="1905000"/>
            <a:ext cx="3596607" cy="2667000"/>
          </a:xfrm>
        </p:spPr>
        <p:txBody>
          <a:bodyPr rtlCol="0" anchor="b">
            <a:normAutofit/>
          </a:bodyPr>
          <a:lstStyle>
            <a:lvl1pPr algn="l" rtl="0">
              <a:lnSpc>
                <a:spcPct val="90000"/>
              </a:lnSpc>
              <a:defRPr sz="3200" b="0" i="0" baseline="0">
                <a:solidFill>
                  <a:schemeClr val="tx1"/>
                </a:solidFill>
              </a:defRPr>
            </a:lvl1pPr>
          </a:lstStyle>
          <a:p>
            <a:pPr rtl="0"/>
            <a:r>
              <a:rPr lang="de-DE" noProof="0"/>
              <a:t>Mastertitelformat bearbeiten</a:t>
            </a:r>
            <a:endParaRPr lang="de-DE" noProof="0" dirty="0"/>
          </a:p>
        </p:txBody>
      </p:sp>
      <p:sp>
        <p:nvSpPr>
          <p:cNvPr id="4" name="Textplatzhalter 3"/>
          <p:cNvSpPr>
            <a:spLocks noGrp="1"/>
          </p:cNvSpPr>
          <p:nvPr>
            <p:ph type="body" sz="half" idx="2" hasCustomPrompt="1"/>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de-DE" noProof="0" dirty="0"/>
              <a:t>Textmasterformate bearbeiten</a:t>
            </a:r>
          </a:p>
        </p:txBody>
      </p:sp>
      <p:sp>
        <p:nvSpPr>
          <p:cNvPr id="5" name="Datumsplatzhalter 4"/>
          <p:cNvSpPr>
            <a:spLocks noGrp="1"/>
          </p:cNvSpPr>
          <p:nvPr>
            <p:ph type="dt" sz="half" idx="10"/>
          </p:nvPr>
        </p:nvSpPr>
        <p:spPr/>
        <p:txBody>
          <a:bodyPr rtlCol="0"/>
          <a:lstStyle>
            <a:lvl1pPr>
              <a:defRPr/>
            </a:lvl1pPr>
          </a:lstStyle>
          <a:p>
            <a:fld id="{58041F81-F908-46F2-978C-0D5782D2F71E}" type="datetime1">
              <a:rPr lang="de-DE" noProof="0" smtClean="0"/>
              <a:pPr/>
              <a:t>26.09.2019</a:t>
            </a:fld>
            <a:endParaRPr lang="de-DE" noProof="0" dirty="0"/>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2A013F82-EE5E-44EE-A61D-E31C6657F26F}" type="slidenum">
              <a:rPr lang="de-DE" noProof="0" smtClean="0"/>
              <a:pPr/>
              <a:t>‹Nr.›</a:t>
            </a:fld>
            <a:endParaRPr lang="de-DE" noProof="0"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pPr rtl="0"/>
            <a:r>
              <a:rPr lang="de-DE" noProof="0" dirty="0"/>
              <a:t>Titelmasterformat durch Klicken bearbeiten</a:t>
            </a:r>
          </a:p>
        </p:txBody>
      </p:sp>
      <p:sp>
        <p:nvSpPr>
          <p:cNvPr id="3" name="Textplatzhalt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de-DE" noProof="0" dirty="0"/>
              <a:t>Textmasterformat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73868FAC-1E42-46E2-B290-2D4CF62A4174}" type="datetime1">
              <a:rPr lang="de-DE" smtClean="0"/>
              <a:pPr/>
              <a:t>26.09.2019</a:t>
            </a:fld>
            <a:endParaRPr lang="de-DE" dirty="0"/>
          </a:p>
        </p:txBody>
      </p:sp>
      <p:sp>
        <p:nvSpPr>
          <p:cNvPr id="5" name="Fußzeilenplatzhalt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rtl="0">
              <a:defRPr sz="1000">
                <a:solidFill>
                  <a:schemeClr val="tx1">
                    <a:tint val="75000"/>
                  </a:schemeClr>
                </a:solidFill>
              </a:defRPr>
            </a:lvl1pPr>
          </a:lstStyle>
          <a:p>
            <a:pPr rtl="0"/>
            <a:endParaRPr lang="de-DE" noProof="0" dirty="0"/>
          </a:p>
        </p:txBody>
      </p:sp>
      <p:sp>
        <p:nvSpPr>
          <p:cNvPr id="6" name="Foliennummernplatzhalt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2A013F82-EE5E-44EE-A61D-E31C6657F26F}" type="slidenum">
              <a:rPr lang="de-DE" smtClean="0"/>
              <a:pPr/>
              <a:t>‹Nr.›</a:t>
            </a:fld>
            <a:endParaRPr lang="de-DE"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5.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rtlCol="0"/>
          <a:lstStyle/>
          <a:p>
            <a:pPr rtl="0"/>
            <a:r>
              <a:rPr lang="de-DE" dirty="0"/>
              <a:t>Hamcrest und AssertJ</a:t>
            </a:r>
            <a:endParaRPr lang="en-US" dirty="0"/>
          </a:p>
        </p:txBody>
      </p:sp>
      <p:sp>
        <p:nvSpPr>
          <p:cNvPr id="4" name="Untertitel 3"/>
          <p:cNvSpPr>
            <a:spLocks noGrp="1"/>
          </p:cNvSpPr>
          <p:nvPr>
            <p:ph type="subTitle" idx="1"/>
          </p:nvPr>
        </p:nvSpPr>
        <p:spPr>
          <a:xfrm>
            <a:off x="1065212" y="4800600"/>
            <a:ext cx="10429799" cy="1219200"/>
          </a:xfrm>
        </p:spPr>
        <p:txBody>
          <a:bodyPr rtlCol="0">
            <a:normAutofit/>
          </a:bodyPr>
          <a:lstStyle/>
          <a:p>
            <a:r>
              <a:rPr lang="de-DE" cap="none" dirty="0"/>
              <a:t>Seminar 1919, Sommersemester 2019</a:t>
            </a:r>
          </a:p>
          <a:p>
            <a:endParaRPr lang="de-DE" cap="none" dirty="0"/>
          </a:p>
          <a:p>
            <a:pPr rtl="0"/>
            <a:endParaRPr lang="it-IT" cap="none" dirty="0"/>
          </a:p>
          <a:p>
            <a:r>
              <a:rPr lang="de-DE" cap="none" dirty="0"/>
              <a:t>Thiemo  Belmega</a:t>
            </a:r>
            <a:endParaRPr lang="it-IT" cap="none"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5B6155-B96F-4BBE-9DD1-0688F7658F74}"/>
              </a:ext>
            </a:extLst>
          </p:cNvPr>
          <p:cNvSpPr>
            <a:spLocks noGrp="1"/>
          </p:cNvSpPr>
          <p:nvPr>
            <p:ph type="title"/>
          </p:nvPr>
        </p:nvSpPr>
        <p:spPr/>
        <p:txBody>
          <a:bodyPr/>
          <a:lstStyle/>
          <a:p>
            <a:r>
              <a:rPr lang="de-DE" dirty="0"/>
              <a:t>Ziele von Software Testing</a:t>
            </a:r>
          </a:p>
        </p:txBody>
      </p:sp>
      <p:sp>
        <p:nvSpPr>
          <p:cNvPr id="3" name="Inhaltsplatzhalter 2">
            <a:extLst>
              <a:ext uri="{FF2B5EF4-FFF2-40B4-BE49-F238E27FC236}">
                <a16:creationId xmlns:a16="http://schemas.microsoft.com/office/drawing/2014/main" id="{6EB7BB9A-5D1E-4563-9ACB-D6A02ACA0003}"/>
              </a:ext>
            </a:extLst>
          </p:cNvPr>
          <p:cNvSpPr>
            <a:spLocks noGrp="1"/>
          </p:cNvSpPr>
          <p:nvPr>
            <p:ph idx="1"/>
          </p:nvPr>
        </p:nvSpPr>
        <p:spPr/>
        <p:txBody>
          <a:bodyPr/>
          <a:lstStyle/>
          <a:p>
            <a:r>
              <a:rPr lang="de-DE" dirty="0"/>
              <a:t>Fehlerrisiko reduzieren</a:t>
            </a:r>
          </a:p>
          <a:p>
            <a:r>
              <a:rPr lang="de-DE" dirty="0"/>
              <a:t>Vertrauen auf ausreichend gute Qualität</a:t>
            </a:r>
          </a:p>
          <a:p>
            <a:r>
              <a:rPr lang="de-DE" dirty="0"/>
              <a:t>Regression verhindern</a:t>
            </a:r>
          </a:p>
          <a:p>
            <a:r>
              <a:rPr lang="de-DE" dirty="0"/>
              <a:t>Ausführbare Dokumentation</a:t>
            </a:r>
          </a:p>
        </p:txBody>
      </p:sp>
    </p:spTree>
    <p:extLst>
      <p:ext uri="{BB962C8B-B14F-4D97-AF65-F5344CB8AC3E}">
        <p14:creationId xmlns:p14="http://schemas.microsoft.com/office/powerpoint/2010/main" val="2711932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59614" y="2514600"/>
            <a:ext cx="9931342" cy="2066528"/>
          </a:xfrm>
        </p:spPr>
        <p:txBody>
          <a:bodyPr rtlCol="0">
            <a:normAutofit fontScale="90000"/>
          </a:bodyPr>
          <a:lstStyle/>
          <a:p>
            <a:pPr algn="ctr" rtl="0"/>
            <a:r>
              <a:rPr lang="en-US" dirty="0">
                <a:latin typeface="Monotype Corsiva" panose="03010101010201010101" pitchFamily="66" charset="0"/>
              </a:rPr>
              <a:t>“</a:t>
            </a:r>
            <a:r>
              <a:rPr lang="en-US" dirty="0" err="1">
                <a:latin typeface="Monotype Corsiva" panose="03010101010201010101" pitchFamily="66" charset="0"/>
              </a:rPr>
              <a:t>Testen</a:t>
            </a:r>
            <a:r>
              <a:rPr lang="en-US" dirty="0">
                <a:latin typeface="Monotype Corsiva" panose="03010101010201010101" pitchFamily="66" charset="0"/>
              </a:rPr>
              <a:t> </a:t>
            </a:r>
            <a:r>
              <a:rPr lang="en-US" dirty="0" err="1">
                <a:latin typeface="Monotype Corsiva" panose="03010101010201010101" pitchFamily="66" charset="0"/>
              </a:rPr>
              <a:t>ist</a:t>
            </a:r>
            <a:r>
              <a:rPr lang="en-US" dirty="0">
                <a:latin typeface="Monotype Corsiva" panose="03010101010201010101" pitchFamily="66" charset="0"/>
              </a:rPr>
              <a:t> […] </a:t>
            </a:r>
            <a:r>
              <a:rPr lang="en-US" dirty="0" err="1">
                <a:latin typeface="Monotype Corsiva" panose="03010101010201010101" pitchFamily="66" charset="0"/>
              </a:rPr>
              <a:t>Qualitätssicherung</a:t>
            </a:r>
            <a:r>
              <a:rPr lang="en-US" dirty="0">
                <a:latin typeface="Monotype Corsiva" panose="03010101010201010101" pitchFamily="66" charset="0"/>
              </a:rPr>
              <a:t> </a:t>
            </a:r>
            <a:br>
              <a:rPr lang="en-US" dirty="0">
                <a:latin typeface="Monotype Corsiva" panose="03010101010201010101" pitchFamily="66" charset="0"/>
              </a:rPr>
            </a:br>
            <a:r>
              <a:rPr lang="en-US" dirty="0" err="1">
                <a:latin typeface="Monotype Corsiva" panose="03010101010201010101" pitchFamily="66" charset="0"/>
              </a:rPr>
              <a:t>mit</a:t>
            </a:r>
            <a:r>
              <a:rPr lang="en-US" dirty="0">
                <a:latin typeface="Monotype Corsiva" panose="03010101010201010101" pitchFamily="66" charset="0"/>
              </a:rPr>
              <a:t> </a:t>
            </a:r>
            <a:r>
              <a:rPr lang="en-US" b="1" dirty="0" err="1">
                <a:latin typeface="Monotype Corsiva" panose="03010101010201010101" pitchFamily="66" charset="0"/>
              </a:rPr>
              <a:t>Kosten</a:t>
            </a:r>
            <a:r>
              <a:rPr lang="en-US" dirty="0">
                <a:latin typeface="Monotype Corsiva" panose="03010101010201010101" pitchFamily="66" charset="0"/>
              </a:rPr>
              <a:t> und </a:t>
            </a:r>
            <a:r>
              <a:rPr lang="en-US" b="1" dirty="0" err="1">
                <a:latin typeface="Monotype Corsiva" panose="03010101010201010101" pitchFamily="66" charset="0"/>
              </a:rPr>
              <a:t>Nutzen</a:t>
            </a:r>
            <a:r>
              <a:rPr lang="en-US" dirty="0">
                <a:latin typeface="Monotype Corsiva" panose="03010101010201010101" pitchFamily="66" charset="0"/>
              </a:rPr>
              <a:t>.</a:t>
            </a:r>
            <a:br>
              <a:rPr lang="en-US" dirty="0">
                <a:latin typeface="Monotype Corsiva" panose="03010101010201010101" pitchFamily="66" charset="0"/>
              </a:rPr>
            </a:br>
            <a:r>
              <a:rPr lang="en-US" dirty="0" err="1">
                <a:latin typeface="Monotype Corsiva" panose="03010101010201010101" pitchFamily="66" charset="0"/>
              </a:rPr>
              <a:t>Kosten-Nutzen-Optimierung</a:t>
            </a:r>
            <a:r>
              <a:rPr lang="en-US" dirty="0">
                <a:latin typeface="Monotype Corsiva" panose="03010101010201010101" pitchFamily="66" charset="0"/>
              </a:rPr>
              <a:t> </a:t>
            </a:r>
            <a:r>
              <a:rPr lang="en-US" dirty="0" err="1">
                <a:latin typeface="Monotype Corsiva" panose="03010101010201010101" pitchFamily="66" charset="0"/>
              </a:rPr>
              <a:t>ist</a:t>
            </a:r>
            <a:r>
              <a:rPr lang="en-US" dirty="0">
                <a:latin typeface="Monotype Corsiva" panose="03010101010201010101" pitchFamily="66" charset="0"/>
              </a:rPr>
              <a:t> das </a:t>
            </a:r>
            <a:r>
              <a:rPr lang="en-US" dirty="0" err="1">
                <a:latin typeface="Monotype Corsiva" panose="03010101010201010101" pitchFamily="66" charset="0"/>
              </a:rPr>
              <a:t>Ziel</a:t>
            </a:r>
            <a:r>
              <a:rPr lang="en-US" dirty="0">
                <a:latin typeface="Monotype Corsiva" panose="03010101010201010101" pitchFamily="66" charset="0"/>
              </a:rPr>
              <a:t> </a:t>
            </a:r>
            <a:r>
              <a:rPr lang="en-US" dirty="0" err="1">
                <a:latin typeface="Monotype Corsiva" panose="03010101010201010101" pitchFamily="66" charset="0"/>
              </a:rPr>
              <a:t>allen</a:t>
            </a:r>
            <a:r>
              <a:rPr lang="en-US" dirty="0">
                <a:latin typeface="Monotype Corsiva" panose="03010101010201010101" pitchFamily="66" charset="0"/>
              </a:rPr>
              <a:t> </a:t>
            </a:r>
            <a:r>
              <a:rPr lang="en-US" dirty="0" err="1">
                <a:latin typeface="Monotype Corsiva" panose="03010101010201010101" pitchFamily="66" charset="0"/>
              </a:rPr>
              <a:t>wirtschaftlichen</a:t>
            </a:r>
            <a:r>
              <a:rPr lang="en-US" dirty="0">
                <a:latin typeface="Monotype Corsiva" panose="03010101010201010101" pitchFamily="66" charset="0"/>
              </a:rPr>
              <a:t> </a:t>
            </a:r>
            <a:r>
              <a:rPr lang="en-US" dirty="0" err="1">
                <a:latin typeface="Monotype Corsiva" panose="03010101010201010101" pitchFamily="66" charset="0"/>
              </a:rPr>
              <a:t>Handelns</a:t>
            </a:r>
            <a:r>
              <a:rPr lang="en-US" dirty="0">
                <a:latin typeface="Monotype Corsiva" panose="03010101010201010101" pitchFamily="66" charset="0"/>
              </a:rPr>
              <a:t>.”</a:t>
            </a:r>
          </a:p>
        </p:txBody>
      </p:sp>
      <p:sp>
        <p:nvSpPr>
          <p:cNvPr id="3" name="Titel 1">
            <a:extLst>
              <a:ext uri="{FF2B5EF4-FFF2-40B4-BE49-F238E27FC236}">
                <a16:creationId xmlns:a16="http://schemas.microsoft.com/office/drawing/2014/main" id="{36C22507-829F-4E42-9DFB-FA115B352562}"/>
              </a:ext>
            </a:extLst>
          </p:cNvPr>
          <p:cNvSpPr txBox="1">
            <a:spLocks/>
          </p:cNvSpPr>
          <p:nvPr/>
        </p:nvSpPr>
        <p:spPr>
          <a:xfrm>
            <a:off x="1522413" y="381000"/>
            <a:ext cx="9144001" cy="1371600"/>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4800" b="0" kern="1200" cap="none" spc="100" baseline="0">
                <a:solidFill>
                  <a:schemeClr val="tx1"/>
                </a:solidFill>
                <a:latin typeface="+mj-lt"/>
                <a:ea typeface="+mj-ea"/>
                <a:cs typeface="+mj-cs"/>
              </a:defRPr>
            </a:lvl1pPr>
          </a:lstStyle>
          <a:p>
            <a:r>
              <a:rPr lang="de-DE"/>
              <a:t>Ziele von Software Testing</a:t>
            </a:r>
            <a:endParaRPr lang="de-DE" dirty="0"/>
          </a:p>
        </p:txBody>
      </p:sp>
      <p:sp>
        <p:nvSpPr>
          <p:cNvPr id="5" name="Inhaltsplatzhalter 2">
            <a:extLst>
              <a:ext uri="{FF2B5EF4-FFF2-40B4-BE49-F238E27FC236}">
                <a16:creationId xmlns:a16="http://schemas.microsoft.com/office/drawing/2014/main" id="{6C22ACC6-3D35-44DD-83C8-634A1DBCCCD8}"/>
              </a:ext>
            </a:extLst>
          </p:cNvPr>
          <p:cNvSpPr txBox="1">
            <a:spLocks/>
          </p:cNvSpPr>
          <p:nvPr/>
        </p:nvSpPr>
        <p:spPr>
          <a:xfrm>
            <a:off x="1522413" y="4725144"/>
            <a:ext cx="9134391" cy="1294656"/>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0"/>
              </a:spcBef>
              <a:buClr>
                <a:schemeClr val="accent1"/>
              </a:buClr>
              <a:buSzPct val="100000"/>
              <a:buFont typeface="Arial" pitchFamily="34" charset="0"/>
              <a:buNone/>
              <a:defRPr sz="2000" kern="1200" cap="all" spc="200" baseline="0">
                <a:solidFill>
                  <a:schemeClr val="accent1"/>
                </a:solidFill>
                <a:latin typeface="+mn-lt"/>
                <a:ea typeface="+mn-ea"/>
                <a:cs typeface="+mn-cs"/>
              </a:defRPr>
            </a:lvl1pPr>
            <a:lvl2pPr marL="457200" indent="0" algn="l" defTabSz="914400" rtl="0" eaLnBrk="1" latinLnBrk="0" hangingPunct="1">
              <a:lnSpc>
                <a:spcPct val="90000"/>
              </a:lnSpc>
              <a:spcBef>
                <a:spcPts val="1200"/>
              </a:spcBef>
              <a:buClr>
                <a:schemeClr val="accent1"/>
              </a:buClr>
              <a:buSzPct val="10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Clr>
                <a:schemeClr val="accent1"/>
              </a:buClr>
              <a:buSzPct val="10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Clr>
                <a:schemeClr val="accent1"/>
              </a:buClr>
              <a:buSzPct val="10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Clr>
                <a:schemeClr val="accent1"/>
              </a:buClr>
              <a:buSzPct val="10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9pPr>
          </a:lstStyle>
          <a:p>
            <a:pPr algn="r"/>
            <a:r>
              <a:rPr lang="de-DE" sz="2400" cap="none" spc="0" dirty="0">
                <a:solidFill>
                  <a:prstClr val="white"/>
                </a:solidFill>
              </a:rPr>
              <a:t>Thiemo Belmega, 2019</a:t>
            </a:r>
            <a:endParaRPr lang="de-DE" dirty="0"/>
          </a:p>
        </p:txBody>
      </p:sp>
    </p:spTree>
    <p:extLst>
      <p:ext uri="{BB962C8B-B14F-4D97-AF65-F5344CB8AC3E}">
        <p14:creationId xmlns:p14="http://schemas.microsoft.com/office/powerpoint/2010/main" val="3048688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5B6155-B96F-4BBE-9DD1-0688F7658F74}"/>
              </a:ext>
            </a:extLst>
          </p:cNvPr>
          <p:cNvSpPr>
            <a:spLocks noGrp="1"/>
          </p:cNvSpPr>
          <p:nvPr>
            <p:ph type="title"/>
          </p:nvPr>
        </p:nvSpPr>
        <p:spPr/>
        <p:txBody>
          <a:bodyPr/>
          <a:lstStyle/>
          <a:p>
            <a:r>
              <a:rPr lang="de-DE" dirty="0"/>
              <a:t>Kosten im Lebenszyklus eines Unittests</a:t>
            </a:r>
          </a:p>
        </p:txBody>
      </p:sp>
      <p:sp>
        <p:nvSpPr>
          <p:cNvPr id="3" name="Inhaltsplatzhalter 2">
            <a:extLst>
              <a:ext uri="{FF2B5EF4-FFF2-40B4-BE49-F238E27FC236}">
                <a16:creationId xmlns:a16="http://schemas.microsoft.com/office/drawing/2014/main" id="{6EB7BB9A-5D1E-4563-9ACB-D6A02ACA0003}"/>
              </a:ext>
            </a:extLst>
          </p:cNvPr>
          <p:cNvSpPr>
            <a:spLocks noGrp="1"/>
          </p:cNvSpPr>
          <p:nvPr>
            <p:ph idx="1"/>
          </p:nvPr>
        </p:nvSpPr>
        <p:spPr/>
        <p:txBody>
          <a:bodyPr/>
          <a:lstStyle/>
          <a:p>
            <a:r>
              <a:rPr lang="de-DE" dirty="0"/>
              <a:t>Test schreiben</a:t>
            </a:r>
          </a:p>
          <a:p>
            <a:pPr lvl="1"/>
            <a:r>
              <a:rPr lang="de-DE" dirty="0"/>
              <a:t>Umfang des Testcodes</a:t>
            </a:r>
          </a:p>
          <a:p>
            <a:pPr lvl="1"/>
            <a:r>
              <a:rPr lang="de-DE" dirty="0"/>
              <a:t>Benutzbarkeit der Testwerkzeuge</a:t>
            </a:r>
          </a:p>
          <a:p>
            <a:pPr marL="0" indent="0">
              <a:buNone/>
            </a:pPr>
            <a:endParaRPr lang="de-DE" dirty="0"/>
          </a:p>
        </p:txBody>
      </p:sp>
    </p:spTree>
    <p:extLst>
      <p:ext uri="{BB962C8B-B14F-4D97-AF65-F5344CB8AC3E}">
        <p14:creationId xmlns:p14="http://schemas.microsoft.com/office/powerpoint/2010/main" val="3587615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5B6155-B96F-4BBE-9DD1-0688F7658F74}"/>
              </a:ext>
            </a:extLst>
          </p:cNvPr>
          <p:cNvSpPr>
            <a:spLocks noGrp="1"/>
          </p:cNvSpPr>
          <p:nvPr>
            <p:ph type="title"/>
          </p:nvPr>
        </p:nvSpPr>
        <p:spPr/>
        <p:txBody>
          <a:bodyPr/>
          <a:lstStyle/>
          <a:p>
            <a:r>
              <a:rPr lang="de-DE" dirty="0"/>
              <a:t>Kosten im Lebenszyklus eines Unittests</a:t>
            </a:r>
          </a:p>
        </p:txBody>
      </p:sp>
      <p:sp>
        <p:nvSpPr>
          <p:cNvPr id="3" name="Inhaltsplatzhalter 2">
            <a:extLst>
              <a:ext uri="{FF2B5EF4-FFF2-40B4-BE49-F238E27FC236}">
                <a16:creationId xmlns:a16="http://schemas.microsoft.com/office/drawing/2014/main" id="{6EB7BB9A-5D1E-4563-9ACB-D6A02ACA0003}"/>
              </a:ext>
            </a:extLst>
          </p:cNvPr>
          <p:cNvSpPr>
            <a:spLocks noGrp="1"/>
          </p:cNvSpPr>
          <p:nvPr>
            <p:ph idx="1"/>
          </p:nvPr>
        </p:nvSpPr>
        <p:spPr/>
        <p:txBody>
          <a:bodyPr/>
          <a:lstStyle/>
          <a:p>
            <a:r>
              <a:rPr lang="de-DE" dirty="0"/>
              <a:t>Test schreiben</a:t>
            </a:r>
          </a:p>
          <a:p>
            <a:pPr lvl="1"/>
            <a:r>
              <a:rPr lang="de-DE" dirty="0"/>
              <a:t>Umfang des Testcodes</a:t>
            </a:r>
          </a:p>
          <a:p>
            <a:pPr lvl="1"/>
            <a:r>
              <a:rPr lang="de-DE" dirty="0"/>
              <a:t>Benutzbarkeit der Testwerkzeuge</a:t>
            </a:r>
          </a:p>
          <a:p>
            <a:r>
              <a:rPr lang="de-DE" dirty="0"/>
              <a:t>Fehlschlagender Test (Regression)</a:t>
            </a:r>
          </a:p>
          <a:p>
            <a:pPr lvl="1"/>
            <a:r>
              <a:rPr lang="de-DE" dirty="0"/>
              <a:t>Fehlermeldung verstehen</a:t>
            </a:r>
          </a:p>
        </p:txBody>
      </p:sp>
    </p:spTree>
    <p:extLst>
      <p:ext uri="{BB962C8B-B14F-4D97-AF65-F5344CB8AC3E}">
        <p14:creationId xmlns:p14="http://schemas.microsoft.com/office/powerpoint/2010/main" val="42518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5B6155-B96F-4BBE-9DD1-0688F7658F74}"/>
              </a:ext>
            </a:extLst>
          </p:cNvPr>
          <p:cNvSpPr>
            <a:spLocks noGrp="1"/>
          </p:cNvSpPr>
          <p:nvPr>
            <p:ph type="title"/>
          </p:nvPr>
        </p:nvSpPr>
        <p:spPr/>
        <p:txBody>
          <a:bodyPr/>
          <a:lstStyle/>
          <a:p>
            <a:r>
              <a:rPr lang="de-DE" dirty="0"/>
              <a:t>Kosten im Lebenszyklus eines Unittests</a:t>
            </a:r>
          </a:p>
        </p:txBody>
      </p:sp>
      <p:sp>
        <p:nvSpPr>
          <p:cNvPr id="3" name="Inhaltsplatzhalter 2">
            <a:extLst>
              <a:ext uri="{FF2B5EF4-FFF2-40B4-BE49-F238E27FC236}">
                <a16:creationId xmlns:a16="http://schemas.microsoft.com/office/drawing/2014/main" id="{6EB7BB9A-5D1E-4563-9ACB-D6A02ACA0003}"/>
              </a:ext>
            </a:extLst>
          </p:cNvPr>
          <p:cNvSpPr>
            <a:spLocks noGrp="1"/>
          </p:cNvSpPr>
          <p:nvPr>
            <p:ph idx="1"/>
          </p:nvPr>
        </p:nvSpPr>
        <p:spPr/>
        <p:txBody>
          <a:bodyPr/>
          <a:lstStyle/>
          <a:p>
            <a:r>
              <a:rPr lang="de-DE" dirty="0"/>
              <a:t>Test schreiben</a:t>
            </a:r>
          </a:p>
          <a:p>
            <a:pPr lvl="1"/>
            <a:r>
              <a:rPr lang="de-DE" dirty="0"/>
              <a:t>Umfang des Testcodes</a:t>
            </a:r>
          </a:p>
          <a:p>
            <a:pPr lvl="1"/>
            <a:r>
              <a:rPr lang="de-DE" dirty="0"/>
              <a:t>Benutzbarkeit der Testwerkzeuge</a:t>
            </a:r>
          </a:p>
          <a:p>
            <a:r>
              <a:rPr lang="de-DE" dirty="0"/>
              <a:t>Fehlschlagender Test (Regression)</a:t>
            </a:r>
          </a:p>
          <a:p>
            <a:pPr lvl="1"/>
            <a:r>
              <a:rPr lang="de-DE" dirty="0"/>
              <a:t>Fehlermeldung verstehen</a:t>
            </a:r>
          </a:p>
          <a:p>
            <a:r>
              <a:rPr lang="de-DE" dirty="0"/>
              <a:t>Anpassung des Tests bei Änderung des Moduls</a:t>
            </a:r>
          </a:p>
          <a:p>
            <a:pPr lvl="1"/>
            <a:r>
              <a:rPr lang="de-DE" dirty="0"/>
              <a:t>Testcode verstehen</a:t>
            </a:r>
          </a:p>
        </p:txBody>
      </p:sp>
    </p:spTree>
    <p:extLst>
      <p:ext uri="{BB962C8B-B14F-4D97-AF65-F5344CB8AC3E}">
        <p14:creationId xmlns:p14="http://schemas.microsoft.com/office/powerpoint/2010/main" val="1178464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5B6155-B96F-4BBE-9DD1-0688F7658F74}"/>
              </a:ext>
            </a:extLst>
          </p:cNvPr>
          <p:cNvSpPr>
            <a:spLocks noGrp="1"/>
          </p:cNvSpPr>
          <p:nvPr>
            <p:ph type="title"/>
          </p:nvPr>
        </p:nvSpPr>
        <p:spPr/>
        <p:txBody>
          <a:bodyPr/>
          <a:lstStyle/>
          <a:p>
            <a:r>
              <a:rPr lang="de-DE" dirty="0"/>
              <a:t>Vergleichskriterien für Hamcrest/AssertJ</a:t>
            </a:r>
          </a:p>
        </p:txBody>
      </p:sp>
      <p:sp>
        <p:nvSpPr>
          <p:cNvPr id="3" name="Inhaltsplatzhalter 2">
            <a:extLst>
              <a:ext uri="{FF2B5EF4-FFF2-40B4-BE49-F238E27FC236}">
                <a16:creationId xmlns:a16="http://schemas.microsoft.com/office/drawing/2014/main" id="{6EB7BB9A-5D1E-4563-9ACB-D6A02ACA0003}"/>
              </a:ext>
            </a:extLst>
          </p:cNvPr>
          <p:cNvSpPr>
            <a:spLocks noGrp="1"/>
          </p:cNvSpPr>
          <p:nvPr>
            <p:ph idx="1"/>
          </p:nvPr>
        </p:nvSpPr>
        <p:spPr/>
        <p:txBody>
          <a:bodyPr/>
          <a:lstStyle/>
          <a:p>
            <a:r>
              <a:rPr lang="de-DE" dirty="0"/>
              <a:t>Lesbarkeit des Testcodes</a:t>
            </a:r>
          </a:p>
          <a:p>
            <a:r>
              <a:rPr lang="de-DE" dirty="0"/>
              <a:t>Verständliche Fehlerausgaben</a:t>
            </a:r>
          </a:p>
          <a:p>
            <a:r>
              <a:rPr lang="de-DE" dirty="0"/>
              <a:t>Entwicklerfreundlich, einfach zu erlernen</a:t>
            </a:r>
          </a:p>
        </p:txBody>
      </p:sp>
    </p:spTree>
    <p:extLst>
      <p:ext uri="{BB962C8B-B14F-4D97-AF65-F5344CB8AC3E}">
        <p14:creationId xmlns:p14="http://schemas.microsoft.com/office/powerpoint/2010/main" val="3861784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5B6155-B96F-4BBE-9DD1-0688F7658F74}"/>
              </a:ext>
            </a:extLst>
          </p:cNvPr>
          <p:cNvSpPr>
            <a:spLocks noGrp="1"/>
          </p:cNvSpPr>
          <p:nvPr>
            <p:ph type="title"/>
          </p:nvPr>
        </p:nvSpPr>
        <p:spPr/>
        <p:txBody>
          <a:bodyPr/>
          <a:lstStyle/>
          <a:p>
            <a:r>
              <a:rPr lang="de-DE" dirty="0"/>
              <a:t>Lesbarkeit</a:t>
            </a:r>
          </a:p>
        </p:txBody>
      </p:sp>
      <p:pic>
        <p:nvPicPr>
          <p:cNvPr id="3" name="Grafik 2">
            <a:extLst>
              <a:ext uri="{FF2B5EF4-FFF2-40B4-BE49-F238E27FC236}">
                <a16:creationId xmlns:a16="http://schemas.microsoft.com/office/drawing/2014/main" id="{AADC7556-BDC4-4E71-A098-55F10A2D9326}"/>
              </a:ext>
            </a:extLst>
          </p:cNvPr>
          <p:cNvPicPr>
            <a:picLocks noChangeAspect="1"/>
          </p:cNvPicPr>
          <p:nvPr/>
        </p:nvPicPr>
        <p:blipFill>
          <a:blip r:embed="rId3"/>
          <a:stretch>
            <a:fillRect/>
          </a:stretch>
        </p:blipFill>
        <p:spPr>
          <a:xfrm>
            <a:off x="621804" y="3514482"/>
            <a:ext cx="10585176" cy="2962518"/>
          </a:xfrm>
          <a:prstGeom prst="rect">
            <a:avLst/>
          </a:prstGeom>
          <a:effectLst>
            <a:outerShdw blurRad="50800" dist="38100" dir="13500000" algn="br" rotWithShape="0">
              <a:prstClr val="black">
                <a:alpha val="40000"/>
              </a:prstClr>
            </a:outerShdw>
          </a:effectLst>
        </p:spPr>
      </p:pic>
      <p:pic>
        <p:nvPicPr>
          <p:cNvPr id="7" name="Grafik 6">
            <a:extLst>
              <a:ext uri="{FF2B5EF4-FFF2-40B4-BE49-F238E27FC236}">
                <a16:creationId xmlns:a16="http://schemas.microsoft.com/office/drawing/2014/main" id="{6A0AA2CE-3CF3-4BC3-A0C3-F071F5585AB7}"/>
              </a:ext>
            </a:extLst>
          </p:cNvPr>
          <p:cNvPicPr>
            <a:picLocks noChangeAspect="1"/>
          </p:cNvPicPr>
          <p:nvPr/>
        </p:nvPicPr>
        <p:blipFill>
          <a:blip r:embed="rId4"/>
          <a:stretch>
            <a:fillRect/>
          </a:stretch>
        </p:blipFill>
        <p:spPr>
          <a:xfrm>
            <a:off x="1548710" y="1913384"/>
            <a:ext cx="10445238" cy="2880320"/>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1808441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5B6155-B96F-4BBE-9DD1-0688F7658F74}"/>
              </a:ext>
            </a:extLst>
          </p:cNvPr>
          <p:cNvSpPr>
            <a:spLocks noGrp="1"/>
          </p:cNvSpPr>
          <p:nvPr>
            <p:ph type="title"/>
          </p:nvPr>
        </p:nvSpPr>
        <p:spPr/>
        <p:txBody>
          <a:bodyPr/>
          <a:lstStyle/>
          <a:p>
            <a:r>
              <a:rPr lang="de-DE" dirty="0"/>
              <a:t>Lesbarkeit</a:t>
            </a:r>
          </a:p>
        </p:txBody>
      </p:sp>
      <p:pic>
        <p:nvPicPr>
          <p:cNvPr id="5" name="Grafik 4">
            <a:extLst>
              <a:ext uri="{FF2B5EF4-FFF2-40B4-BE49-F238E27FC236}">
                <a16:creationId xmlns:a16="http://schemas.microsoft.com/office/drawing/2014/main" id="{7189BC56-2468-4039-B0D6-4F8EF411DB33}"/>
              </a:ext>
            </a:extLst>
          </p:cNvPr>
          <p:cNvPicPr>
            <a:picLocks noChangeAspect="1"/>
          </p:cNvPicPr>
          <p:nvPr/>
        </p:nvPicPr>
        <p:blipFill>
          <a:blip r:embed="rId3"/>
          <a:stretch>
            <a:fillRect/>
          </a:stretch>
        </p:blipFill>
        <p:spPr>
          <a:xfrm>
            <a:off x="901097" y="1913384"/>
            <a:ext cx="8514421" cy="2736304"/>
          </a:xfrm>
          <a:prstGeom prst="rect">
            <a:avLst/>
          </a:prstGeom>
        </p:spPr>
      </p:pic>
      <p:pic>
        <p:nvPicPr>
          <p:cNvPr id="4" name="Grafik 3">
            <a:extLst>
              <a:ext uri="{FF2B5EF4-FFF2-40B4-BE49-F238E27FC236}">
                <a16:creationId xmlns:a16="http://schemas.microsoft.com/office/drawing/2014/main" id="{3A7019D3-4A0A-46F2-94F9-A8A8F63408C2}"/>
              </a:ext>
            </a:extLst>
          </p:cNvPr>
          <p:cNvPicPr>
            <a:picLocks noChangeAspect="1"/>
          </p:cNvPicPr>
          <p:nvPr/>
        </p:nvPicPr>
        <p:blipFill>
          <a:blip r:embed="rId4"/>
          <a:stretch>
            <a:fillRect/>
          </a:stretch>
        </p:blipFill>
        <p:spPr>
          <a:xfrm>
            <a:off x="3934172" y="3717032"/>
            <a:ext cx="8136904" cy="3245002"/>
          </a:xfrm>
          <a:prstGeom prst="rect">
            <a:avLst/>
          </a:prstGeom>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4117323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5B6155-B96F-4BBE-9DD1-0688F7658F74}"/>
              </a:ext>
            </a:extLst>
          </p:cNvPr>
          <p:cNvSpPr>
            <a:spLocks noGrp="1"/>
          </p:cNvSpPr>
          <p:nvPr>
            <p:ph type="title"/>
          </p:nvPr>
        </p:nvSpPr>
        <p:spPr/>
        <p:txBody>
          <a:bodyPr/>
          <a:lstStyle/>
          <a:p>
            <a:r>
              <a:rPr lang="de-DE" dirty="0"/>
              <a:t>Fehlerausgaben</a:t>
            </a:r>
          </a:p>
        </p:txBody>
      </p:sp>
      <p:sp>
        <p:nvSpPr>
          <p:cNvPr id="5" name="Inhaltsplatzhalter 4">
            <a:extLst>
              <a:ext uri="{FF2B5EF4-FFF2-40B4-BE49-F238E27FC236}">
                <a16:creationId xmlns:a16="http://schemas.microsoft.com/office/drawing/2014/main" id="{26D4E40E-54B8-4725-83EE-84A0EBEA2632}"/>
              </a:ext>
            </a:extLst>
          </p:cNvPr>
          <p:cNvSpPr>
            <a:spLocks noGrp="1"/>
          </p:cNvSpPr>
          <p:nvPr>
            <p:ph idx="1"/>
          </p:nvPr>
        </p:nvSpPr>
        <p:spPr/>
        <p:txBody>
          <a:bodyPr/>
          <a:lstStyle/>
          <a:p>
            <a:r>
              <a:rPr lang="de-DE" dirty="0"/>
              <a:t>=&gt; IDE</a:t>
            </a:r>
          </a:p>
        </p:txBody>
      </p:sp>
    </p:spTree>
    <p:extLst>
      <p:ext uri="{BB962C8B-B14F-4D97-AF65-F5344CB8AC3E}">
        <p14:creationId xmlns:p14="http://schemas.microsoft.com/office/powerpoint/2010/main" val="761853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5B6155-B96F-4BBE-9DD1-0688F7658F74}"/>
              </a:ext>
            </a:extLst>
          </p:cNvPr>
          <p:cNvSpPr>
            <a:spLocks noGrp="1"/>
          </p:cNvSpPr>
          <p:nvPr>
            <p:ph type="title"/>
          </p:nvPr>
        </p:nvSpPr>
        <p:spPr/>
        <p:txBody>
          <a:bodyPr/>
          <a:lstStyle/>
          <a:p>
            <a:r>
              <a:rPr lang="de-DE" dirty="0"/>
              <a:t>Nutzerfreundlichkeit / Lernkurve</a:t>
            </a:r>
          </a:p>
        </p:txBody>
      </p:sp>
      <p:sp>
        <p:nvSpPr>
          <p:cNvPr id="5" name="Inhaltsplatzhalter 4">
            <a:extLst>
              <a:ext uri="{FF2B5EF4-FFF2-40B4-BE49-F238E27FC236}">
                <a16:creationId xmlns:a16="http://schemas.microsoft.com/office/drawing/2014/main" id="{26D4E40E-54B8-4725-83EE-84A0EBEA2632}"/>
              </a:ext>
            </a:extLst>
          </p:cNvPr>
          <p:cNvSpPr>
            <a:spLocks noGrp="1"/>
          </p:cNvSpPr>
          <p:nvPr>
            <p:ph idx="1"/>
          </p:nvPr>
        </p:nvSpPr>
        <p:spPr/>
        <p:txBody>
          <a:bodyPr/>
          <a:lstStyle/>
          <a:p>
            <a:r>
              <a:rPr lang="de-DE" dirty="0"/>
              <a:t>=&gt; IDE</a:t>
            </a:r>
          </a:p>
        </p:txBody>
      </p:sp>
    </p:spTree>
    <p:extLst>
      <p:ext uri="{BB962C8B-B14F-4D97-AF65-F5344CB8AC3E}">
        <p14:creationId xmlns:p14="http://schemas.microsoft.com/office/powerpoint/2010/main" val="1255510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5B6155-B96F-4BBE-9DD1-0688F7658F74}"/>
              </a:ext>
            </a:extLst>
          </p:cNvPr>
          <p:cNvSpPr>
            <a:spLocks noGrp="1"/>
          </p:cNvSpPr>
          <p:nvPr>
            <p:ph type="title"/>
          </p:nvPr>
        </p:nvSpPr>
        <p:spPr/>
        <p:txBody>
          <a:bodyPr/>
          <a:lstStyle/>
          <a:p>
            <a:r>
              <a:rPr lang="de-DE" dirty="0"/>
              <a:t>Ein einfacher Unittest</a:t>
            </a:r>
          </a:p>
        </p:txBody>
      </p:sp>
      <p:pic>
        <p:nvPicPr>
          <p:cNvPr id="5" name="Grafik 4">
            <a:extLst>
              <a:ext uri="{FF2B5EF4-FFF2-40B4-BE49-F238E27FC236}">
                <a16:creationId xmlns:a16="http://schemas.microsoft.com/office/drawing/2014/main" id="{ADB04BEE-48FB-40C8-B9CB-4B4247A2140B}"/>
              </a:ext>
            </a:extLst>
          </p:cNvPr>
          <p:cNvPicPr/>
          <p:nvPr/>
        </p:nvPicPr>
        <p:blipFill>
          <a:blip r:embed="rId3">
            <a:extLst>
              <a:ext uri="{28A0092B-C50C-407E-A947-70E740481C1C}">
                <a14:useLocalDpi xmlns:a14="http://schemas.microsoft.com/office/drawing/2010/main" val="0"/>
              </a:ext>
            </a:extLst>
          </a:blip>
          <a:stretch>
            <a:fillRect/>
          </a:stretch>
        </p:blipFill>
        <p:spPr>
          <a:xfrm>
            <a:off x="1522412" y="2564904"/>
            <a:ext cx="6098689" cy="4176464"/>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690962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5B6155-B96F-4BBE-9DD1-0688F7658F74}"/>
              </a:ext>
            </a:extLst>
          </p:cNvPr>
          <p:cNvSpPr>
            <a:spLocks noGrp="1"/>
          </p:cNvSpPr>
          <p:nvPr>
            <p:ph type="title"/>
          </p:nvPr>
        </p:nvSpPr>
        <p:spPr/>
        <p:txBody>
          <a:bodyPr/>
          <a:lstStyle/>
          <a:p>
            <a:r>
              <a:rPr lang="de-DE" dirty="0"/>
              <a:t>Fazit</a:t>
            </a:r>
          </a:p>
        </p:txBody>
      </p:sp>
      <p:sp>
        <p:nvSpPr>
          <p:cNvPr id="3" name="Inhaltsplatzhalter 2">
            <a:extLst>
              <a:ext uri="{FF2B5EF4-FFF2-40B4-BE49-F238E27FC236}">
                <a16:creationId xmlns:a16="http://schemas.microsoft.com/office/drawing/2014/main" id="{6EB7BB9A-5D1E-4563-9ACB-D6A02ACA0003}"/>
              </a:ext>
            </a:extLst>
          </p:cNvPr>
          <p:cNvSpPr>
            <a:spLocks noGrp="1"/>
          </p:cNvSpPr>
          <p:nvPr>
            <p:ph idx="1"/>
          </p:nvPr>
        </p:nvSpPr>
        <p:spPr/>
        <p:txBody>
          <a:bodyPr/>
          <a:lstStyle/>
          <a:p>
            <a:r>
              <a:rPr lang="de-DE" dirty="0"/>
              <a:t>Hamcrest und AssertJ sind sehr ähnlich</a:t>
            </a:r>
          </a:p>
          <a:p>
            <a:pPr lvl="1"/>
            <a:r>
              <a:rPr lang="de-DE" dirty="0"/>
              <a:t>Verfügbare Assertions (Objekte, Listen, Zahlen, Strings, Null-Werte, …)</a:t>
            </a:r>
          </a:p>
          <a:p>
            <a:pPr lvl="1"/>
            <a:r>
              <a:rPr lang="de-DE" dirty="0"/>
              <a:t>Gute Lesbarkeit des Codes und der Fehlerausgaben</a:t>
            </a:r>
          </a:p>
          <a:p>
            <a:r>
              <a:rPr lang="de-DE" dirty="0"/>
              <a:t>Erlernbarkeit von AssertJ deutlich besser</a:t>
            </a:r>
          </a:p>
          <a:p>
            <a:pPr lvl="1"/>
            <a:r>
              <a:rPr lang="de-DE" dirty="0"/>
              <a:t>„</a:t>
            </a:r>
            <a:r>
              <a:rPr lang="de-DE" dirty="0" err="1"/>
              <a:t>Fluent</a:t>
            </a:r>
            <a:r>
              <a:rPr lang="de-DE" dirty="0"/>
              <a:t> API“ mit Autovervollständigung der Entwicklungsumgebung</a:t>
            </a:r>
          </a:p>
          <a:p>
            <a:pPr lvl="1"/>
            <a:endParaRPr lang="de-DE" dirty="0"/>
          </a:p>
          <a:p>
            <a:r>
              <a:rPr lang="de-DE" dirty="0"/>
              <a:t>Aber: Migration oder Umlernen unnötig</a:t>
            </a:r>
          </a:p>
        </p:txBody>
      </p:sp>
    </p:spTree>
    <p:extLst>
      <p:ext uri="{BB962C8B-B14F-4D97-AF65-F5344CB8AC3E}">
        <p14:creationId xmlns:p14="http://schemas.microsoft.com/office/powerpoint/2010/main" val="2195437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5B6155-B96F-4BBE-9DD1-0688F7658F74}"/>
              </a:ext>
            </a:extLst>
          </p:cNvPr>
          <p:cNvSpPr>
            <a:spLocks noGrp="1"/>
          </p:cNvSpPr>
          <p:nvPr>
            <p:ph type="title"/>
          </p:nvPr>
        </p:nvSpPr>
        <p:spPr/>
        <p:txBody>
          <a:bodyPr/>
          <a:lstStyle/>
          <a:p>
            <a:r>
              <a:rPr lang="de-DE" dirty="0"/>
              <a:t>Impact der Entscheidung</a:t>
            </a:r>
          </a:p>
        </p:txBody>
      </p:sp>
      <p:graphicFrame>
        <p:nvGraphicFramePr>
          <p:cNvPr id="6" name="Inhaltsplatzhalter 5">
            <a:extLst>
              <a:ext uri="{FF2B5EF4-FFF2-40B4-BE49-F238E27FC236}">
                <a16:creationId xmlns:a16="http://schemas.microsoft.com/office/drawing/2014/main" id="{05CD0875-1318-48A3-AB20-221B26145A4A}"/>
              </a:ext>
            </a:extLst>
          </p:cNvPr>
          <p:cNvGraphicFramePr>
            <a:graphicFrameLocks noGrp="1"/>
          </p:cNvGraphicFramePr>
          <p:nvPr>
            <p:ph idx="1"/>
            <p:extLst>
              <p:ext uri="{D42A27DB-BD31-4B8C-83A1-F6EECF244321}">
                <p14:modId xmlns:p14="http://schemas.microsoft.com/office/powerpoint/2010/main" val="561713329"/>
              </p:ext>
            </p:extLst>
          </p:nvPr>
        </p:nvGraphicFramePr>
        <p:xfrm>
          <a:off x="1522413" y="1905000"/>
          <a:ext cx="4571999" cy="4114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63647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5B6155-B96F-4BBE-9DD1-0688F7658F74}"/>
              </a:ext>
            </a:extLst>
          </p:cNvPr>
          <p:cNvSpPr>
            <a:spLocks noGrp="1"/>
          </p:cNvSpPr>
          <p:nvPr>
            <p:ph type="title"/>
          </p:nvPr>
        </p:nvSpPr>
        <p:spPr/>
        <p:txBody>
          <a:bodyPr/>
          <a:lstStyle/>
          <a:p>
            <a:r>
              <a:rPr lang="de-DE" dirty="0"/>
              <a:t>Impact der Entscheidung</a:t>
            </a:r>
          </a:p>
        </p:txBody>
      </p:sp>
      <p:graphicFrame>
        <p:nvGraphicFramePr>
          <p:cNvPr id="6" name="Inhaltsplatzhalter 5">
            <a:extLst>
              <a:ext uri="{FF2B5EF4-FFF2-40B4-BE49-F238E27FC236}">
                <a16:creationId xmlns:a16="http://schemas.microsoft.com/office/drawing/2014/main" id="{05CD0875-1318-48A3-AB20-221B26145A4A}"/>
              </a:ext>
            </a:extLst>
          </p:cNvPr>
          <p:cNvGraphicFramePr>
            <a:graphicFrameLocks noGrp="1"/>
          </p:cNvGraphicFramePr>
          <p:nvPr>
            <p:ph idx="1"/>
          </p:nvPr>
        </p:nvGraphicFramePr>
        <p:xfrm>
          <a:off x="1522413" y="1905000"/>
          <a:ext cx="4571999" cy="4114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Inhaltsplatzhalter 5">
            <a:extLst>
              <a:ext uri="{FF2B5EF4-FFF2-40B4-BE49-F238E27FC236}">
                <a16:creationId xmlns:a16="http://schemas.microsoft.com/office/drawing/2014/main" id="{01919391-E9E1-486C-9615-A17ACB11ECBC}"/>
              </a:ext>
            </a:extLst>
          </p:cNvPr>
          <p:cNvGraphicFramePr>
            <a:graphicFrameLocks/>
          </p:cNvGraphicFramePr>
          <p:nvPr>
            <p:extLst>
              <p:ext uri="{D42A27DB-BD31-4B8C-83A1-F6EECF244321}">
                <p14:modId xmlns:p14="http://schemas.microsoft.com/office/powerpoint/2010/main" val="2100185819"/>
              </p:ext>
            </p:extLst>
          </p:nvPr>
        </p:nvGraphicFramePr>
        <p:xfrm>
          <a:off x="6094413" y="1905000"/>
          <a:ext cx="4571999" cy="41148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094375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59614" y="2514600"/>
            <a:ext cx="9931342" cy="2066528"/>
          </a:xfrm>
        </p:spPr>
        <p:txBody>
          <a:bodyPr rtlCol="0"/>
          <a:lstStyle/>
          <a:p>
            <a:pPr algn="ctr"/>
            <a:r>
              <a:rPr lang="en-US" dirty="0">
                <a:latin typeface="Monotype Corsiva" panose="03010101010201010101" pitchFamily="66" charset="0"/>
              </a:rPr>
              <a:t>“Every line of code is a living thing.”</a:t>
            </a:r>
          </a:p>
        </p:txBody>
      </p:sp>
    </p:spTree>
    <p:extLst>
      <p:ext uri="{BB962C8B-B14F-4D97-AF65-F5344CB8AC3E}">
        <p14:creationId xmlns:p14="http://schemas.microsoft.com/office/powerpoint/2010/main" val="1569315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5B6155-B96F-4BBE-9DD1-0688F7658F74}"/>
              </a:ext>
            </a:extLst>
          </p:cNvPr>
          <p:cNvSpPr>
            <a:spLocks noGrp="1"/>
          </p:cNvSpPr>
          <p:nvPr>
            <p:ph type="title"/>
          </p:nvPr>
        </p:nvSpPr>
        <p:spPr/>
        <p:txBody>
          <a:bodyPr/>
          <a:lstStyle/>
          <a:p>
            <a:r>
              <a:rPr lang="en-US" dirty="0" err="1"/>
              <a:t>Fragen</a:t>
            </a:r>
            <a:r>
              <a:rPr lang="en-US" dirty="0"/>
              <a:t>, </a:t>
            </a:r>
            <a:r>
              <a:rPr lang="en-US" dirty="0" err="1"/>
              <a:t>Einwände</a:t>
            </a:r>
            <a:r>
              <a:rPr lang="en-US" dirty="0"/>
              <a:t>, </a:t>
            </a:r>
            <a:r>
              <a:rPr lang="en-US" dirty="0" err="1"/>
              <a:t>Diskussionsbedarf</a:t>
            </a:r>
            <a:r>
              <a:rPr lang="en-US" dirty="0"/>
              <a:t>?</a:t>
            </a:r>
            <a:endParaRPr lang="de-DE" dirty="0"/>
          </a:p>
        </p:txBody>
      </p:sp>
      <p:sp>
        <p:nvSpPr>
          <p:cNvPr id="3" name="Inhaltsplatzhalter 2">
            <a:extLst>
              <a:ext uri="{FF2B5EF4-FFF2-40B4-BE49-F238E27FC236}">
                <a16:creationId xmlns:a16="http://schemas.microsoft.com/office/drawing/2014/main" id="{6EB7BB9A-5D1E-4563-9ACB-D6A02ACA0003}"/>
              </a:ext>
            </a:extLst>
          </p:cNvPr>
          <p:cNvSpPr>
            <a:spLocks noGrp="1"/>
          </p:cNvSpPr>
          <p:nvPr>
            <p:ph idx="1"/>
          </p:nvPr>
        </p:nvSpPr>
        <p:spPr>
          <a:xfrm>
            <a:off x="7174532" y="3861048"/>
            <a:ext cx="4608512" cy="2252533"/>
          </a:xfrm>
        </p:spPr>
        <p:txBody>
          <a:bodyPr>
            <a:normAutofit/>
          </a:bodyPr>
          <a:lstStyle/>
          <a:p>
            <a:pPr marL="0" indent="0">
              <a:lnSpc>
                <a:spcPct val="150000"/>
              </a:lnSpc>
              <a:buNone/>
            </a:pPr>
            <a:r>
              <a:rPr lang="de-DE" dirty="0"/>
              <a:t>github.com/tbelmega/pcshop</a:t>
            </a:r>
          </a:p>
          <a:p>
            <a:pPr marL="0" indent="0">
              <a:lnSpc>
                <a:spcPct val="150000"/>
              </a:lnSpc>
              <a:buNone/>
            </a:pPr>
            <a:r>
              <a:rPr lang="de-DE" dirty="0"/>
              <a:t>@</a:t>
            </a:r>
            <a:r>
              <a:rPr lang="de-DE" dirty="0" err="1"/>
              <a:t>ThiemoOnCoding</a:t>
            </a:r>
            <a:endParaRPr lang="de-DE" dirty="0"/>
          </a:p>
          <a:p>
            <a:pPr marL="0" indent="0">
              <a:lnSpc>
                <a:spcPct val="150000"/>
              </a:lnSpc>
              <a:buNone/>
            </a:pPr>
            <a:r>
              <a:rPr lang="de-DE" dirty="0"/>
              <a:t>blog.oncoding.de</a:t>
            </a:r>
          </a:p>
        </p:txBody>
      </p:sp>
      <p:pic>
        <p:nvPicPr>
          <p:cNvPr id="1030" name="Picture 6">
            <a:extLst>
              <a:ext uri="{FF2B5EF4-FFF2-40B4-BE49-F238E27FC236}">
                <a16:creationId xmlns:a16="http://schemas.microsoft.com/office/drawing/2014/main" id="{5EB22545-E033-4171-869A-D2EA79BA0EF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18508" y="4761208"/>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4" name="Grafik 3">
            <a:extLst>
              <a:ext uri="{FF2B5EF4-FFF2-40B4-BE49-F238E27FC236}">
                <a16:creationId xmlns:a16="http://schemas.microsoft.com/office/drawing/2014/main" id="{217E661B-2107-4894-BAC9-D84FD80217D3}"/>
              </a:ext>
            </a:extLst>
          </p:cNvPr>
          <p:cNvPicPr>
            <a:picLocks noChangeAspect="1"/>
          </p:cNvPicPr>
          <p:nvPr/>
        </p:nvPicPr>
        <p:blipFill>
          <a:blip r:embed="rId4"/>
          <a:stretch>
            <a:fillRect/>
          </a:stretch>
        </p:blipFill>
        <p:spPr>
          <a:xfrm>
            <a:off x="6418508" y="4005184"/>
            <a:ext cx="540000" cy="540000"/>
          </a:xfrm>
          <a:prstGeom prst="rect">
            <a:avLst/>
          </a:prstGeom>
        </p:spPr>
      </p:pic>
      <p:pic>
        <p:nvPicPr>
          <p:cNvPr id="8" name="Picture 8" descr="Bildergebnis fÃ¼r icon rss">
            <a:extLst>
              <a:ext uri="{FF2B5EF4-FFF2-40B4-BE49-F238E27FC236}">
                <a16:creationId xmlns:a16="http://schemas.microsoft.com/office/drawing/2014/main" id="{8D526C9D-BE73-4B2C-89CF-ACA678DD333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18508" y="5511996"/>
            <a:ext cx="540000"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3283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5B6155-B96F-4BBE-9DD1-0688F7658F74}"/>
              </a:ext>
            </a:extLst>
          </p:cNvPr>
          <p:cNvSpPr>
            <a:spLocks noGrp="1"/>
          </p:cNvSpPr>
          <p:nvPr>
            <p:ph type="title"/>
          </p:nvPr>
        </p:nvSpPr>
        <p:spPr/>
        <p:txBody>
          <a:bodyPr/>
          <a:lstStyle/>
          <a:p>
            <a:r>
              <a:rPr lang="en-US" dirty="0" err="1"/>
              <a:t>Fragen</a:t>
            </a:r>
            <a:r>
              <a:rPr lang="en-US" dirty="0"/>
              <a:t>, </a:t>
            </a:r>
            <a:r>
              <a:rPr lang="en-US" dirty="0" err="1"/>
              <a:t>Einwände</a:t>
            </a:r>
            <a:r>
              <a:rPr lang="en-US" dirty="0"/>
              <a:t>, </a:t>
            </a:r>
            <a:r>
              <a:rPr lang="en-US" dirty="0" err="1"/>
              <a:t>Diskussionsbedarf</a:t>
            </a:r>
            <a:r>
              <a:rPr lang="en-US" dirty="0"/>
              <a:t>?</a:t>
            </a:r>
            <a:endParaRPr lang="de-DE" dirty="0"/>
          </a:p>
        </p:txBody>
      </p:sp>
      <p:sp>
        <p:nvSpPr>
          <p:cNvPr id="3" name="Inhaltsplatzhalter 2">
            <a:extLst>
              <a:ext uri="{FF2B5EF4-FFF2-40B4-BE49-F238E27FC236}">
                <a16:creationId xmlns:a16="http://schemas.microsoft.com/office/drawing/2014/main" id="{6EB7BB9A-5D1E-4563-9ACB-D6A02ACA0003}"/>
              </a:ext>
            </a:extLst>
          </p:cNvPr>
          <p:cNvSpPr>
            <a:spLocks noGrp="1"/>
          </p:cNvSpPr>
          <p:nvPr>
            <p:ph idx="1"/>
          </p:nvPr>
        </p:nvSpPr>
        <p:spPr>
          <a:xfrm>
            <a:off x="5878388" y="2564904"/>
            <a:ext cx="5904656" cy="3548677"/>
          </a:xfrm>
        </p:spPr>
        <p:txBody>
          <a:bodyPr>
            <a:normAutofit lnSpcReduction="10000"/>
          </a:bodyPr>
          <a:lstStyle/>
          <a:p>
            <a:pPr marL="0" indent="0">
              <a:lnSpc>
                <a:spcPct val="150000"/>
              </a:lnSpc>
              <a:buNone/>
            </a:pPr>
            <a:r>
              <a:rPr lang="de-DE" dirty="0"/>
              <a:t>github.com/tbelmega/pcshop</a:t>
            </a:r>
          </a:p>
          <a:p>
            <a:pPr marL="0" indent="0">
              <a:lnSpc>
                <a:spcPct val="150000"/>
              </a:lnSpc>
              <a:buNone/>
            </a:pPr>
            <a:r>
              <a:rPr lang="de-DE" dirty="0"/>
              <a:t>linkedin.com/in/</a:t>
            </a:r>
            <a:r>
              <a:rPr lang="de-DE" dirty="0" err="1"/>
              <a:t>thiemo-belmega</a:t>
            </a:r>
            <a:endParaRPr lang="de-DE" dirty="0"/>
          </a:p>
          <a:p>
            <a:pPr marL="0" indent="0">
              <a:lnSpc>
                <a:spcPct val="150000"/>
              </a:lnSpc>
              <a:buNone/>
            </a:pPr>
            <a:r>
              <a:rPr lang="de-DE" dirty="0"/>
              <a:t>@</a:t>
            </a:r>
            <a:r>
              <a:rPr lang="de-DE" dirty="0" err="1"/>
              <a:t>ThiemoOnCoding</a:t>
            </a:r>
            <a:endParaRPr lang="de-DE" dirty="0"/>
          </a:p>
          <a:p>
            <a:pPr marL="0" indent="0">
              <a:lnSpc>
                <a:spcPct val="150000"/>
              </a:lnSpc>
              <a:buNone/>
            </a:pPr>
            <a:r>
              <a:rPr lang="de-DE" dirty="0"/>
              <a:t>blog.oncoding.de</a:t>
            </a:r>
          </a:p>
          <a:p>
            <a:pPr marL="0" indent="0">
              <a:lnSpc>
                <a:spcPct val="150000"/>
              </a:lnSpc>
              <a:buNone/>
            </a:pPr>
            <a:r>
              <a:rPr lang="de-DE" dirty="0"/>
              <a:t>youtube.com/c/TotalSurpriseException</a:t>
            </a:r>
          </a:p>
        </p:txBody>
      </p:sp>
      <p:pic>
        <p:nvPicPr>
          <p:cNvPr id="1028" name="Picture 4">
            <a:extLst>
              <a:ext uri="{FF2B5EF4-FFF2-40B4-BE49-F238E27FC236}">
                <a16:creationId xmlns:a16="http://schemas.microsoft.com/office/drawing/2014/main" id="{691BF014-933D-4F63-A0F0-2FB59AE74D0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98268" y="5661248"/>
            <a:ext cx="611507" cy="432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EB22545-E033-4171-869A-D2EA79BA0EF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34332" y="4077072"/>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CFD4DD6-0BFD-40AE-B436-C3D58B36D9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3843" y="3356992"/>
            <a:ext cx="65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4" name="Grafik 3">
            <a:extLst>
              <a:ext uri="{FF2B5EF4-FFF2-40B4-BE49-F238E27FC236}">
                <a16:creationId xmlns:a16="http://schemas.microsoft.com/office/drawing/2014/main" id="{217E661B-2107-4894-BAC9-D84FD80217D3}"/>
              </a:ext>
            </a:extLst>
          </p:cNvPr>
          <p:cNvPicPr>
            <a:picLocks noChangeAspect="1"/>
          </p:cNvPicPr>
          <p:nvPr/>
        </p:nvPicPr>
        <p:blipFill>
          <a:blip r:embed="rId6"/>
          <a:stretch>
            <a:fillRect/>
          </a:stretch>
        </p:blipFill>
        <p:spPr>
          <a:xfrm>
            <a:off x="4813843" y="2615139"/>
            <a:ext cx="540000" cy="540000"/>
          </a:xfrm>
          <a:prstGeom prst="rect">
            <a:avLst/>
          </a:prstGeom>
        </p:spPr>
      </p:pic>
      <p:pic>
        <p:nvPicPr>
          <p:cNvPr id="10" name="Picture 8" descr="Bildergebnis fÃ¼r icon rss">
            <a:extLst>
              <a:ext uri="{FF2B5EF4-FFF2-40B4-BE49-F238E27FC236}">
                <a16:creationId xmlns:a16="http://schemas.microsoft.com/office/drawing/2014/main" id="{7C4E3A5D-F4C8-4268-ACDB-F6DE5FC8D75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13843" y="4797152"/>
            <a:ext cx="540000"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1388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5B6155-B96F-4BBE-9DD1-0688F7658F74}"/>
              </a:ext>
            </a:extLst>
          </p:cNvPr>
          <p:cNvSpPr>
            <a:spLocks noGrp="1"/>
          </p:cNvSpPr>
          <p:nvPr>
            <p:ph type="title"/>
          </p:nvPr>
        </p:nvSpPr>
        <p:spPr/>
        <p:txBody>
          <a:bodyPr/>
          <a:lstStyle/>
          <a:p>
            <a:r>
              <a:rPr lang="de-DE" dirty="0"/>
              <a:t>Ein einfacher Unittest</a:t>
            </a:r>
          </a:p>
        </p:txBody>
      </p:sp>
      <p:pic>
        <p:nvPicPr>
          <p:cNvPr id="5" name="Grafik 4">
            <a:extLst>
              <a:ext uri="{FF2B5EF4-FFF2-40B4-BE49-F238E27FC236}">
                <a16:creationId xmlns:a16="http://schemas.microsoft.com/office/drawing/2014/main" id="{ADB04BEE-48FB-40C8-B9CB-4B4247A2140B}"/>
              </a:ext>
            </a:extLst>
          </p:cNvPr>
          <p:cNvPicPr/>
          <p:nvPr/>
        </p:nvPicPr>
        <p:blipFill>
          <a:blip r:embed="rId3">
            <a:extLst>
              <a:ext uri="{28A0092B-C50C-407E-A947-70E740481C1C}">
                <a14:useLocalDpi xmlns:a14="http://schemas.microsoft.com/office/drawing/2010/main" val="0"/>
              </a:ext>
            </a:extLst>
          </a:blip>
          <a:stretch>
            <a:fillRect/>
          </a:stretch>
        </p:blipFill>
        <p:spPr>
          <a:xfrm>
            <a:off x="1522412" y="2564904"/>
            <a:ext cx="6098689" cy="4176464"/>
          </a:xfrm>
          <a:prstGeom prst="rect">
            <a:avLst/>
          </a:prstGeom>
          <a:effectLst>
            <a:outerShdw blurRad="50800" dist="38100" dir="8100000" algn="tr" rotWithShape="0">
              <a:prstClr val="black">
                <a:alpha val="40000"/>
              </a:prstClr>
            </a:outerShdw>
          </a:effectLst>
        </p:spPr>
      </p:pic>
      <p:pic>
        <p:nvPicPr>
          <p:cNvPr id="6" name="Grafik 5">
            <a:extLst>
              <a:ext uri="{FF2B5EF4-FFF2-40B4-BE49-F238E27FC236}">
                <a16:creationId xmlns:a16="http://schemas.microsoft.com/office/drawing/2014/main" id="{1BD8ADF8-24A9-4E13-A702-643F134D511A}"/>
              </a:ext>
            </a:extLst>
          </p:cNvPr>
          <p:cNvPicPr/>
          <p:nvPr/>
        </p:nvPicPr>
        <p:blipFill>
          <a:blip r:embed="rId4">
            <a:extLst>
              <a:ext uri="{28A0092B-C50C-407E-A947-70E740481C1C}">
                <a14:useLocalDpi xmlns:a14="http://schemas.microsoft.com/office/drawing/2010/main" val="0"/>
              </a:ext>
            </a:extLst>
          </a:blip>
          <a:stretch>
            <a:fillRect/>
          </a:stretch>
        </p:blipFill>
        <p:spPr>
          <a:xfrm>
            <a:off x="4870276" y="1884276"/>
            <a:ext cx="6291085" cy="4104456"/>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633964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5B6155-B96F-4BBE-9DD1-0688F7658F74}"/>
              </a:ext>
            </a:extLst>
          </p:cNvPr>
          <p:cNvSpPr>
            <a:spLocks noGrp="1"/>
          </p:cNvSpPr>
          <p:nvPr>
            <p:ph type="title"/>
          </p:nvPr>
        </p:nvSpPr>
        <p:spPr/>
        <p:txBody>
          <a:bodyPr/>
          <a:lstStyle/>
          <a:p>
            <a:r>
              <a:rPr lang="de-DE" dirty="0"/>
              <a:t>Hamcrest vs. AssertJ</a:t>
            </a:r>
          </a:p>
        </p:txBody>
      </p:sp>
      <p:sp>
        <p:nvSpPr>
          <p:cNvPr id="3" name="Inhaltsplatzhalter 2">
            <a:extLst>
              <a:ext uri="{FF2B5EF4-FFF2-40B4-BE49-F238E27FC236}">
                <a16:creationId xmlns:a16="http://schemas.microsoft.com/office/drawing/2014/main" id="{6EB7BB9A-5D1E-4563-9ACB-D6A02ACA0003}"/>
              </a:ext>
            </a:extLst>
          </p:cNvPr>
          <p:cNvSpPr>
            <a:spLocks noGrp="1"/>
          </p:cNvSpPr>
          <p:nvPr>
            <p:ph idx="1"/>
          </p:nvPr>
        </p:nvSpPr>
        <p:spPr/>
        <p:txBody>
          <a:bodyPr/>
          <a:lstStyle/>
          <a:p>
            <a:r>
              <a:rPr lang="de-DE" dirty="0"/>
              <a:t>Assertion-Bibliotheken für Java/Kotlin</a:t>
            </a:r>
          </a:p>
          <a:p>
            <a:pPr lvl="1"/>
            <a:r>
              <a:rPr lang="de-DE" dirty="0"/>
              <a:t>Kompatibel mit JUnit oder TestNG</a:t>
            </a:r>
          </a:p>
          <a:p>
            <a:r>
              <a:rPr lang="de-DE" dirty="0"/>
              <a:t>Hamcrest: </a:t>
            </a:r>
          </a:p>
          <a:p>
            <a:pPr lvl="1"/>
            <a:r>
              <a:rPr lang="de-DE" dirty="0"/>
              <a:t>Open Source seit 2007</a:t>
            </a:r>
          </a:p>
          <a:p>
            <a:pPr lvl="1"/>
            <a:r>
              <a:rPr lang="de-DE" dirty="0"/>
              <a:t>Bestandteil von JUnit 4.4 bis 4.12</a:t>
            </a:r>
          </a:p>
          <a:p>
            <a:r>
              <a:rPr lang="de-DE" dirty="0"/>
              <a:t>AssertJ: </a:t>
            </a:r>
          </a:p>
          <a:p>
            <a:pPr lvl="1"/>
            <a:r>
              <a:rPr lang="de-DE" dirty="0"/>
              <a:t>Open Source seit 2013</a:t>
            </a:r>
          </a:p>
          <a:p>
            <a:pPr lvl="1"/>
            <a:r>
              <a:rPr lang="de-DE" dirty="0"/>
              <a:t>„</a:t>
            </a:r>
            <a:r>
              <a:rPr lang="de-DE" dirty="0" err="1"/>
              <a:t>Fluent</a:t>
            </a:r>
            <a:r>
              <a:rPr lang="de-DE" dirty="0"/>
              <a:t> Assertions“</a:t>
            </a:r>
          </a:p>
        </p:txBody>
      </p:sp>
    </p:spTree>
    <p:extLst>
      <p:ext uri="{BB962C8B-B14F-4D97-AF65-F5344CB8AC3E}">
        <p14:creationId xmlns:p14="http://schemas.microsoft.com/office/powerpoint/2010/main" val="2352497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59614" y="2514600"/>
            <a:ext cx="9931342" cy="2066528"/>
          </a:xfrm>
        </p:spPr>
        <p:txBody>
          <a:bodyPr rtlCol="0"/>
          <a:lstStyle/>
          <a:p>
            <a:pPr algn="ctr" rtl="0"/>
            <a:r>
              <a:rPr lang="en-US" dirty="0">
                <a:latin typeface="Monotype Corsiva" panose="03010101010201010101" pitchFamily="66" charset="0"/>
              </a:rPr>
              <a:t>“Testing shows the presence of bugs,</a:t>
            </a:r>
            <a:br>
              <a:rPr lang="en-US" dirty="0">
                <a:latin typeface="Monotype Corsiva" panose="03010101010201010101" pitchFamily="66" charset="0"/>
              </a:rPr>
            </a:br>
            <a:r>
              <a:rPr lang="en-US" dirty="0">
                <a:latin typeface="Monotype Corsiva" panose="03010101010201010101" pitchFamily="66" charset="0"/>
              </a:rPr>
              <a:t>not the absence.”</a:t>
            </a:r>
          </a:p>
        </p:txBody>
      </p:sp>
      <p:sp>
        <p:nvSpPr>
          <p:cNvPr id="3" name="Titel 1">
            <a:extLst>
              <a:ext uri="{FF2B5EF4-FFF2-40B4-BE49-F238E27FC236}">
                <a16:creationId xmlns:a16="http://schemas.microsoft.com/office/drawing/2014/main" id="{36C22507-829F-4E42-9DFB-FA115B352562}"/>
              </a:ext>
            </a:extLst>
          </p:cNvPr>
          <p:cNvSpPr txBox="1">
            <a:spLocks/>
          </p:cNvSpPr>
          <p:nvPr/>
        </p:nvSpPr>
        <p:spPr>
          <a:xfrm>
            <a:off x="1522413" y="381000"/>
            <a:ext cx="9144001" cy="1371600"/>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4800" b="0" kern="1200" cap="none" spc="100" baseline="0">
                <a:solidFill>
                  <a:schemeClr val="tx1"/>
                </a:solidFill>
                <a:latin typeface="+mj-lt"/>
                <a:ea typeface="+mj-ea"/>
                <a:cs typeface="+mj-cs"/>
              </a:defRPr>
            </a:lvl1pPr>
          </a:lstStyle>
          <a:p>
            <a:r>
              <a:rPr lang="de-DE"/>
              <a:t>Ziele von Software Testing</a:t>
            </a:r>
            <a:endParaRPr lang="de-DE" dirty="0"/>
          </a:p>
        </p:txBody>
      </p:sp>
      <p:sp>
        <p:nvSpPr>
          <p:cNvPr id="5" name="Inhaltsplatzhalter 2">
            <a:extLst>
              <a:ext uri="{FF2B5EF4-FFF2-40B4-BE49-F238E27FC236}">
                <a16:creationId xmlns:a16="http://schemas.microsoft.com/office/drawing/2014/main" id="{6C22ACC6-3D35-44DD-83C8-634A1DBCCCD8}"/>
              </a:ext>
            </a:extLst>
          </p:cNvPr>
          <p:cNvSpPr txBox="1">
            <a:spLocks/>
          </p:cNvSpPr>
          <p:nvPr/>
        </p:nvSpPr>
        <p:spPr>
          <a:xfrm>
            <a:off x="1522413" y="4725144"/>
            <a:ext cx="9134391" cy="1294656"/>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0"/>
              </a:spcBef>
              <a:buClr>
                <a:schemeClr val="accent1"/>
              </a:buClr>
              <a:buSzPct val="100000"/>
              <a:buFont typeface="Arial" pitchFamily="34" charset="0"/>
              <a:buNone/>
              <a:defRPr sz="2000" kern="1200" cap="all" spc="200" baseline="0">
                <a:solidFill>
                  <a:schemeClr val="accent1"/>
                </a:solidFill>
                <a:latin typeface="+mn-lt"/>
                <a:ea typeface="+mn-ea"/>
                <a:cs typeface="+mn-cs"/>
              </a:defRPr>
            </a:lvl1pPr>
            <a:lvl2pPr marL="457200" indent="0" algn="l" defTabSz="914400" rtl="0" eaLnBrk="1" latinLnBrk="0" hangingPunct="1">
              <a:lnSpc>
                <a:spcPct val="90000"/>
              </a:lnSpc>
              <a:spcBef>
                <a:spcPts val="1200"/>
              </a:spcBef>
              <a:buClr>
                <a:schemeClr val="accent1"/>
              </a:buClr>
              <a:buSzPct val="10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Clr>
                <a:schemeClr val="accent1"/>
              </a:buClr>
              <a:buSzPct val="10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Clr>
                <a:schemeClr val="accent1"/>
              </a:buClr>
              <a:buSzPct val="10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Clr>
                <a:schemeClr val="accent1"/>
              </a:buClr>
              <a:buSzPct val="10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9pPr>
          </a:lstStyle>
          <a:p>
            <a:pPr algn="r"/>
            <a:r>
              <a:rPr lang="de-DE" sz="2400" cap="none" spc="0" dirty="0" err="1">
                <a:solidFill>
                  <a:prstClr val="white"/>
                </a:solidFill>
              </a:rPr>
              <a:t>Edsger</a:t>
            </a:r>
            <a:r>
              <a:rPr lang="de-DE" sz="2400" cap="none" spc="0" dirty="0">
                <a:solidFill>
                  <a:prstClr val="white"/>
                </a:solidFill>
              </a:rPr>
              <a:t> W. Dijkstra, 1969</a:t>
            </a:r>
            <a:endParaRPr lang="de-DE" dirty="0"/>
          </a:p>
        </p:txBody>
      </p:sp>
    </p:spTree>
    <p:extLst>
      <p:ext uri="{BB962C8B-B14F-4D97-AF65-F5344CB8AC3E}">
        <p14:creationId xmlns:p14="http://schemas.microsoft.com/office/powerpoint/2010/main" val="4090403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59614" y="2514600"/>
            <a:ext cx="9931342" cy="2066528"/>
          </a:xfrm>
        </p:spPr>
        <p:txBody>
          <a:bodyPr rtlCol="0"/>
          <a:lstStyle/>
          <a:p>
            <a:pPr algn="ctr" rtl="0"/>
            <a:r>
              <a:rPr lang="en-US" dirty="0">
                <a:latin typeface="Monotype Corsiva" panose="03010101010201010101" pitchFamily="66" charset="0"/>
              </a:rPr>
              <a:t>“Testing shows the presence of bugs,</a:t>
            </a:r>
            <a:br>
              <a:rPr lang="en-US" dirty="0">
                <a:latin typeface="Monotype Corsiva" panose="03010101010201010101" pitchFamily="66" charset="0"/>
              </a:rPr>
            </a:br>
            <a:r>
              <a:rPr lang="en-US" dirty="0">
                <a:latin typeface="Monotype Corsiva" panose="03010101010201010101" pitchFamily="66" charset="0"/>
              </a:rPr>
              <a:t>not the absence.”</a:t>
            </a:r>
          </a:p>
        </p:txBody>
      </p:sp>
      <p:sp>
        <p:nvSpPr>
          <p:cNvPr id="3" name="Titel 1">
            <a:extLst>
              <a:ext uri="{FF2B5EF4-FFF2-40B4-BE49-F238E27FC236}">
                <a16:creationId xmlns:a16="http://schemas.microsoft.com/office/drawing/2014/main" id="{36C22507-829F-4E42-9DFB-FA115B352562}"/>
              </a:ext>
            </a:extLst>
          </p:cNvPr>
          <p:cNvSpPr txBox="1">
            <a:spLocks/>
          </p:cNvSpPr>
          <p:nvPr/>
        </p:nvSpPr>
        <p:spPr>
          <a:xfrm>
            <a:off x="1522413" y="381000"/>
            <a:ext cx="9144001" cy="1371600"/>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4800" b="0" kern="1200" cap="none" spc="100" baseline="0">
                <a:solidFill>
                  <a:schemeClr val="tx1"/>
                </a:solidFill>
                <a:latin typeface="+mj-lt"/>
                <a:ea typeface="+mj-ea"/>
                <a:cs typeface="+mj-cs"/>
              </a:defRPr>
            </a:lvl1pPr>
          </a:lstStyle>
          <a:p>
            <a:r>
              <a:rPr lang="de-DE" dirty="0"/>
              <a:t>Ziele von Software Testing</a:t>
            </a:r>
          </a:p>
        </p:txBody>
      </p:sp>
      <p:sp>
        <p:nvSpPr>
          <p:cNvPr id="5" name="Inhaltsplatzhalter 2">
            <a:extLst>
              <a:ext uri="{FF2B5EF4-FFF2-40B4-BE49-F238E27FC236}">
                <a16:creationId xmlns:a16="http://schemas.microsoft.com/office/drawing/2014/main" id="{6C22ACC6-3D35-44DD-83C8-634A1DBCCCD8}"/>
              </a:ext>
            </a:extLst>
          </p:cNvPr>
          <p:cNvSpPr txBox="1">
            <a:spLocks/>
          </p:cNvSpPr>
          <p:nvPr/>
        </p:nvSpPr>
        <p:spPr>
          <a:xfrm>
            <a:off x="1522413" y="4725144"/>
            <a:ext cx="9134391" cy="1294656"/>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0"/>
              </a:spcBef>
              <a:buClr>
                <a:schemeClr val="accent1"/>
              </a:buClr>
              <a:buSzPct val="100000"/>
              <a:buFont typeface="Arial" pitchFamily="34" charset="0"/>
              <a:buNone/>
              <a:defRPr sz="2000" kern="1200" cap="all" spc="200" baseline="0">
                <a:solidFill>
                  <a:schemeClr val="accent1"/>
                </a:solidFill>
                <a:latin typeface="+mn-lt"/>
                <a:ea typeface="+mn-ea"/>
                <a:cs typeface="+mn-cs"/>
              </a:defRPr>
            </a:lvl1pPr>
            <a:lvl2pPr marL="457200" indent="0" algn="l" defTabSz="914400" rtl="0" eaLnBrk="1" latinLnBrk="0" hangingPunct="1">
              <a:lnSpc>
                <a:spcPct val="90000"/>
              </a:lnSpc>
              <a:spcBef>
                <a:spcPts val="1200"/>
              </a:spcBef>
              <a:buClr>
                <a:schemeClr val="accent1"/>
              </a:buClr>
              <a:buSzPct val="10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Clr>
                <a:schemeClr val="accent1"/>
              </a:buClr>
              <a:buSzPct val="10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Clr>
                <a:schemeClr val="accent1"/>
              </a:buClr>
              <a:buSzPct val="10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Clr>
                <a:schemeClr val="accent1"/>
              </a:buClr>
              <a:buSzPct val="10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9pPr>
          </a:lstStyle>
          <a:p>
            <a:pPr algn="r"/>
            <a:r>
              <a:rPr lang="de-DE" sz="2400" cap="none" spc="0" dirty="0" err="1">
                <a:solidFill>
                  <a:prstClr val="white"/>
                </a:solidFill>
              </a:rPr>
              <a:t>Edsger</a:t>
            </a:r>
            <a:r>
              <a:rPr lang="de-DE" sz="2400" cap="none" spc="0" dirty="0">
                <a:solidFill>
                  <a:prstClr val="white"/>
                </a:solidFill>
              </a:rPr>
              <a:t> W. Dijkstra, 1969</a:t>
            </a:r>
            <a:endParaRPr lang="de-DE" dirty="0"/>
          </a:p>
        </p:txBody>
      </p:sp>
      <p:cxnSp>
        <p:nvCxnSpPr>
          <p:cNvPr id="6" name="Gerader Verbinder 5">
            <a:extLst>
              <a:ext uri="{FF2B5EF4-FFF2-40B4-BE49-F238E27FC236}">
                <a16:creationId xmlns:a16="http://schemas.microsoft.com/office/drawing/2014/main" id="{BBDB6A55-ADF9-4E1B-9969-B60E8AE9002E}"/>
              </a:ext>
            </a:extLst>
          </p:cNvPr>
          <p:cNvCxnSpPr>
            <a:cxnSpLocks/>
          </p:cNvCxnSpPr>
          <p:nvPr/>
        </p:nvCxnSpPr>
        <p:spPr>
          <a:xfrm>
            <a:off x="1629916" y="2514600"/>
            <a:ext cx="8712968" cy="293062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27C1F9A1-AF9F-4150-A14F-137990B6DEF9}"/>
              </a:ext>
            </a:extLst>
          </p:cNvPr>
          <p:cNvCxnSpPr>
            <a:cxnSpLocks/>
          </p:cNvCxnSpPr>
          <p:nvPr/>
        </p:nvCxnSpPr>
        <p:spPr>
          <a:xfrm flipV="1">
            <a:off x="1773932" y="2514600"/>
            <a:ext cx="8568952" cy="285861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7493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59614" y="2514600"/>
            <a:ext cx="9931342" cy="2066528"/>
          </a:xfrm>
        </p:spPr>
        <p:txBody>
          <a:bodyPr rtlCol="0"/>
          <a:lstStyle/>
          <a:p>
            <a:pPr algn="ctr" rtl="0"/>
            <a:r>
              <a:rPr lang="en-US" dirty="0">
                <a:latin typeface="Monotype Corsiva" panose="03010101010201010101" pitchFamily="66" charset="0"/>
              </a:rPr>
              <a:t>“We hope to reduce our defects enough </a:t>
            </a:r>
            <a:br>
              <a:rPr lang="en-US" dirty="0">
                <a:latin typeface="Monotype Corsiva" panose="03010101010201010101" pitchFamily="66" charset="0"/>
              </a:rPr>
            </a:br>
            <a:r>
              <a:rPr lang="en-US" dirty="0">
                <a:latin typeface="Monotype Corsiva" panose="03010101010201010101" pitchFamily="66" charset="0"/>
              </a:rPr>
              <a:t>to move forward with confidence.”</a:t>
            </a:r>
          </a:p>
        </p:txBody>
      </p:sp>
      <p:sp>
        <p:nvSpPr>
          <p:cNvPr id="3" name="Titel 1">
            <a:extLst>
              <a:ext uri="{FF2B5EF4-FFF2-40B4-BE49-F238E27FC236}">
                <a16:creationId xmlns:a16="http://schemas.microsoft.com/office/drawing/2014/main" id="{36C22507-829F-4E42-9DFB-FA115B352562}"/>
              </a:ext>
            </a:extLst>
          </p:cNvPr>
          <p:cNvSpPr txBox="1">
            <a:spLocks/>
          </p:cNvSpPr>
          <p:nvPr/>
        </p:nvSpPr>
        <p:spPr>
          <a:xfrm>
            <a:off x="1522413" y="381000"/>
            <a:ext cx="9144001" cy="1371600"/>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4800" b="0" kern="1200" cap="none" spc="100" baseline="0">
                <a:solidFill>
                  <a:schemeClr val="tx1"/>
                </a:solidFill>
                <a:latin typeface="+mj-lt"/>
                <a:ea typeface="+mj-ea"/>
                <a:cs typeface="+mj-cs"/>
              </a:defRPr>
            </a:lvl1pPr>
          </a:lstStyle>
          <a:p>
            <a:r>
              <a:rPr lang="de-DE" dirty="0"/>
              <a:t>Ziele von Software Testing</a:t>
            </a:r>
          </a:p>
        </p:txBody>
      </p:sp>
      <p:sp>
        <p:nvSpPr>
          <p:cNvPr id="5" name="Inhaltsplatzhalter 2">
            <a:extLst>
              <a:ext uri="{FF2B5EF4-FFF2-40B4-BE49-F238E27FC236}">
                <a16:creationId xmlns:a16="http://schemas.microsoft.com/office/drawing/2014/main" id="{6C22ACC6-3D35-44DD-83C8-634A1DBCCCD8}"/>
              </a:ext>
            </a:extLst>
          </p:cNvPr>
          <p:cNvSpPr txBox="1">
            <a:spLocks/>
          </p:cNvSpPr>
          <p:nvPr/>
        </p:nvSpPr>
        <p:spPr>
          <a:xfrm>
            <a:off x="1522413" y="4725144"/>
            <a:ext cx="9134391" cy="1294656"/>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0"/>
              </a:spcBef>
              <a:buClr>
                <a:schemeClr val="accent1"/>
              </a:buClr>
              <a:buSzPct val="100000"/>
              <a:buFont typeface="Arial" pitchFamily="34" charset="0"/>
              <a:buNone/>
              <a:defRPr sz="2000" kern="1200" cap="all" spc="200" baseline="0">
                <a:solidFill>
                  <a:schemeClr val="accent1"/>
                </a:solidFill>
                <a:latin typeface="+mn-lt"/>
                <a:ea typeface="+mn-ea"/>
                <a:cs typeface="+mn-cs"/>
              </a:defRPr>
            </a:lvl1pPr>
            <a:lvl2pPr marL="457200" indent="0" algn="l" defTabSz="914400" rtl="0" eaLnBrk="1" latinLnBrk="0" hangingPunct="1">
              <a:lnSpc>
                <a:spcPct val="90000"/>
              </a:lnSpc>
              <a:spcBef>
                <a:spcPts val="1200"/>
              </a:spcBef>
              <a:buClr>
                <a:schemeClr val="accent1"/>
              </a:buClr>
              <a:buSzPct val="10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Clr>
                <a:schemeClr val="accent1"/>
              </a:buClr>
              <a:buSzPct val="10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Clr>
                <a:schemeClr val="accent1"/>
              </a:buClr>
              <a:buSzPct val="10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Clr>
                <a:schemeClr val="accent1"/>
              </a:buClr>
              <a:buSzPct val="10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9pPr>
          </a:lstStyle>
          <a:p>
            <a:pPr algn="r"/>
            <a:r>
              <a:rPr lang="de-DE" sz="2400" cap="none" spc="0" dirty="0">
                <a:solidFill>
                  <a:prstClr val="white"/>
                </a:solidFill>
              </a:rPr>
              <a:t>Kent Beck, 2002</a:t>
            </a:r>
            <a:endParaRPr lang="de-DE" dirty="0"/>
          </a:p>
        </p:txBody>
      </p:sp>
    </p:spTree>
    <p:extLst>
      <p:ext uri="{BB962C8B-B14F-4D97-AF65-F5344CB8AC3E}">
        <p14:creationId xmlns:p14="http://schemas.microsoft.com/office/powerpoint/2010/main" val="3511308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5B6155-B96F-4BBE-9DD1-0688F7658F74}"/>
              </a:ext>
            </a:extLst>
          </p:cNvPr>
          <p:cNvSpPr>
            <a:spLocks noGrp="1"/>
          </p:cNvSpPr>
          <p:nvPr>
            <p:ph type="title"/>
          </p:nvPr>
        </p:nvSpPr>
        <p:spPr/>
        <p:txBody>
          <a:bodyPr/>
          <a:lstStyle/>
          <a:p>
            <a:r>
              <a:rPr lang="de-DE" dirty="0"/>
              <a:t>Ziele von Software Testing</a:t>
            </a:r>
          </a:p>
        </p:txBody>
      </p:sp>
      <p:sp>
        <p:nvSpPr>
          <p:cNvPr id="3" name="Inhaltsplatzhalter 2">
            <a:extLst>
              <a:ext uri="{FF2B5EF4-FFF2-40B4-BE49-F238E27FC236}">
                <a16:creationId xmlns:a16="http://schemas.microsoft.com/office/drawing/2014/main" id="{6EB7BB9A-5D1E-4563-9ACB-D6A02ACA0003}"/>
              </a:ext>
            </a:extLst>
          </p:cNvPr>
          <p:cNvSpPr>
            <a:spLocks noGrp="1"/>
          </p:cNvSpPr>
          <p:nvPr>
            <p:ph idx="1"/>
          </p:nvPr>
        </p:nvSpPr>
        <p:spPr/>
        <p:txBody>
          <a:bodyPr/>
          <a:lstStyle/>
          <a:p>
            <a:r>
              <a:rPr lang="de-DE" dirty="0"/>
              <a:t>Fehlerrisiko reduzieren</a:t>
            </a:r>
          </a:p>
          <a:p>
            <a:r>
              <a:rPr lang="de-DE" dirty="0"/>
              <a:t>Vertrauen auf ausreichend gute Qualität</a:t>
            </a:r>
          </a:p>
        </p:txBody>
      </p:sp>
    </p:spTree>
    <p:extLst>
      <p:ext uri="{BB962C8B-B14F-4D97-AF65-F5344CB8AC3E}">
        <p14:creationId xmlns:p14="http://schemas.microsoft.com/office/powerpoint/2010/main" val="1395048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5B6155-B96F-4BBE-9DD1-0688F7658F74}"/>
              </a:ext>
            </a:extLst>
          </p:cNvPr>
          <p:cNvSpPr>
            <a:spLocks noGrp="1"/>
          </p:cNvSpPr>
          <p:nvPr>
            <p:ph type="title"/>
          </p:nvPr>
        </p:nvSpPr>
        <p:spPr/>
        <p:txBody>
          <a:bodyPr/>
          <a:lstStyle/>
          <a:p>
            <a:r>
              <a:rPr lang="de-DE" dirty="0"/>
              <a:t>Ziele von Software Testing</a:t>
            </a:r>
          </a:p>
        </p:txBody>
      </p:sp>
      <p:sp>
        <p:nvSpPr>
          <p:cNvPr id="3" name="Inhaltsplatzhalter 2">
            <a:extLst>
              <a:ext uri="{FF2B5EF4-FFF2-40B4-BE49-F238E27FC236}">
                <a16:creationId xmlns:a16="http://schemas.microsoft.com/office/drawing/2014/main" id="{6EB7BB9A-5D1E-4563-9ACB-D6A02ACA0003}"/>
              </a:ext>
            </a:extLst>
          </p:cNvPr>
          <p:cNvSpPr>
            <a:spLocks noGrp="1"/>
          </p:cNvSpPr>
          <p:nvPr>
            <p:ph idx="1"/>
          </p:nvPr>
        </p:nvSpPr>
        <p:spPr/>
        <p:txBody>
          <a:bodyPr/>
          <a:lstStyle/>
          <a:p>
            <a:r>
              <a:rPr lang="de-DE" dirty="0"/>
              <a:t>Fehlerrisiko reduzieren</a:t>
            </a:r>
          </a:p>
          <a:p>
            <a:r>
              <a:rPr lang="de-DE" dirty="0"/>
              <a:t>Vertrauen auf ausreichend gute Qualität</a:t>
            </a:r>
          </a:p>
          <a:p>
            <a:r>
              <a:rPr lang="de-DE" dirty="0"/>
              <a:t>Regression verhindern</a:t>
            </a:r>
          </a:p>
        </p:txBody>
      </p:sp>
    </p:spTree>
    <p:extLst>
      <p:ext uri="{BB962C8B-B14F-4D97-AF65-F5344CB8AC3E}">
        <p14:creationId xmlns:p14="http://schemas.microsoft.com/office/powerpoint/2010/main" val="2915972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er blauer Tunnel 16 x 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906_TF02895261_TF02895261.potx" id="{2AB7ECFD-3DD1-437A-800A-4010CF699F01}" vid="{7CC23B45-6F2F-47A4-B56E-506F3FC28B8A}"/>
    </a:ext>
  </a:extLst>
</a:theme>
</file>

<file path=ppt/theme/theme2.xml><?xml version="1.0" encoding="utf-8"?>
<a:theme xmlns:a="http://schemas.openxmlformats.org/drawingml/2006/main" name="Office-Design">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Design">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2.xml><?xml version="1.0" encoding="utf-8"?>
<ds:datastoreItem xmlns:ds="http://schemas.openxmlformats.org/officeDocument/2006/customXml" ds:itemID="{00E41224-0370-4595-877C-23316CD80004}">
  <ds:schemaRefs>
    <ds:schemaRef ds:uri="http://schemas.microsoft.com/office/infopath/2007/PartnerControls"/>
    <ds:schemaRef ds:uri="http://schemas.microsoft.com/office/2006/documentManagement/types"/>
    <ds:schemaRef ds:uri="http://www.w3.org/XML/1998/namespace"/>
    <ds:schemaRef ds:uri="http://purl.org/dc/elements/1.1/"/>
    <ds:schemaRef ds:uri="http://purl.org/dc/terms/"/>
    <ds:schemaRef ds:uri="http://schemas.microsoft.com/office/2006/metadata/properties"/>
    <ds:schemaRef ds:uri="http://schemas.openxmlformats.org/package/2006/metadata/core-properties"/>
    <ds:schemaRef ds:uri="4873beb7-5857-4685-be1f-d57550cc96cc"/>
    <ds:schemaRef ds:uri="http://purl.org/dc/dcmitype/"/>
  </ds:schemaRefs>
</ds:datastoreItem>
</file>

<file path=customXml/itemProps3.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Digitale Businesspräsentation Blauer Tunnel (Breitbild)</Template>
  <TotalTime>0</TotalTime>
  <Words>1011</Words>
  <Application>Microsoft Office PowerPoint</Application>
  <PresentationFormat>Benutzerdefiniert</PresentationFormat>
  <Paragraphs>171</Paragraphs>
  <Slides>25</Slides>
  <Notes>25</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25</vt:i4>
      </vt:variant>
    </vt:vector>
  </HeadingPairs>
  <TitlesOfParts>
    <vt:vector size="29" baseType="lpstr">
      <vt:lpstr>Arial</vt:lpstr>
      <vt:lpstr>Corbel</vt:lpstr>
      <vt:lpstr>Monotype Corsiva</vt:lpstr>
      <vt:lpstr>Digitaler blauer Tunnel 16 x 9</vt:lpstr>
      <vt:lpstr>Hamcrest und AssertJ</vt:lpstr>
      <vt:lpstr>Ein einfacher Unittest</vt:lpstr>
      <vt:lpstr>Ein einfacher Unittest</vt:lpstr>
      <vt:lpstr>Hamcrest vs. AssertJ</vt:lpstr>
      <vt:lpstr>“Testing shows the presence of bugs, not the absence.”</vt:lpstr>
      <vt:lpstr>“Testing shows the presence of bugs, not the absence.”</vt:lpstr>
      <vt:lpstr>“We hope to reduce our defects enough  to move forward with confidence.”</vt:lpstr>
      <vt:lpstr>Ziele von Software Testing</vt:lpstr>
      <vt:lpstr>Ziele von Software Testing</vt:lpstr>
      <vt:lpstr>Ziele von Software Testing</vt:lpstr>
      <vt:lpstr>“Testen ist […] Qualitätssicherung  mit Kosten und Nutzen. Kosten-Nutzen-Optimierung ist das Ziel allen wirtschaftlichen Handelns.”</vt:lpstr>
      <vt:lpstr>Kosten im Lebenszyklus eines Unittests</vt:lpstr>
      <vt:lpstr>Kosten im Lebenszyklus eines Unittests</vt:lpstr>
      <vt:lpstr>Kosten im Lebenszyklus eines Unittests</vt:lpstr>
      <vt:lpstr>Vergleichskriterien für Hamcrest/AssertJ</vt:lpstr>
      <vt:lpstr>Lesbarkeit</vt:lpstr>
      <vt:lpstr>Lesbarkeit</vt:lpstr>
      <vt:lpstr>Fehlerausgaben</vt:lpstr>
      <vt:lpstr>Nutzerfreundlichkeit / Lernkurve</vt:lpstr>
      <vt:lpstr>Fazit</vt:lpstr>
      <vt:lpstr>Impact der Entscheidung</vt:lpstr>
      <vt:lpstr>Impact der Entscheidung</vt:lpstr>
      <vt:lpstr>“Every line of code is a living thing.”</vt:lpstr>
      <vt:lpstr>Fragen, Einwände, Diskussionsbedarf?</vt:lpstr>
      <vt:lpstr>Fragen, Einwände, Diskussionsbedarf?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2019-09-20T08:40:34Z</dcterms:created>
  <dcterms:modified xsi:type="dcterms:W3CDTF">2019-09-26T20:12:15Z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