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4"/>
  </p:sldMasterIdLst>
  <p:notesMasterIdLst>
    <p:notesMasterId r:id="rId18"/>
  </p:notesMasterIdLst>
  <p:sldIdLst>
    <p:sldId id="256" r:id="rId5"/>
    <p:sldId id="262" r:id="rId6"/>
    <p:sldId id="257" r:id="rId7"/>
    <p:sldId id="276" r:id="rId8"/>
    <p:sldId id="271" r:id="rId9"/>
    <p:sldId id="272" r:id="rId10"/>
    <p:sldId id="273" r:id="rId11"/>
    <p:sldId id="274" r:id="rId12"/>
    <p:sldId id="263" r:id="rId13"/>
    <p:sldId id="267" r:id="rId14"/>
    <p:sldId id="269" r:id="rId15"/>
    <p:sldId id="277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88510" autoAdjust="0"/>
  </p:normalViewPr>
  <p:slideViewPr>
    <p:cSldViewPr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E830A-F417-400E-B272-BB4B82211C1C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D2D77-1A70-4BEE-9030-BED652ECB5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3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4614" y="0"/>
            <a:ext cx="2973387" cy="4554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4614" y="8685522"/>
            <a:ext cx="2973387" cy="4584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-1588" y="8685522"/>
            <a:ext cx="2971801" cy="4584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4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883026" y="1"/>
            <a:ext cx="2974975" cy="453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883026" y="8684020"/>
            <a:ext cx="2974975" cy="459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-1588" y="8684020"/>
            <a:ext cx="2970213" cy="459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-1588" y="1"/>
            <a:ext cx="2970213" cy="453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3883026" y="1"/>
            <a:ext cx="2974975" cy="453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3883026" y="8684020"/>
            <a:ext cx="2974975" cy="459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-1588" y="8684020"/>
            <a:ext cx="2970213" cy="459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-1588" y="1"/>
            <a:ext cx="2970213" cy="453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881438" y="4510"/>
            <a:ext cx="2976562" cy="42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3881438" y="8702058"/>
            <a:ext cx="2976562" cy="42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-1588" y="8702058"/>
            <a:ext cx="2968626" cy="42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-1588" y="4510"/>
            <a:ext cx="2968626" cy="42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Rectangle 1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  <p:sp>
        <p:nvSpPr>
          <p:cNvPr id="45075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792164" y="4360800"/>
            <a:ext cx="5278437" cy="3752001"/>
          </a:xfrm>
          <a:noFill/>
          <a:ln w="9525"/>
        </p:spPr>
        <p:txBody>
          <a:bodyPr/>
          <a:lstStyle/>
          <a:p>
            <a:pPr algn="just">
              <a:tabLst>
                <a:tab pos="571500" algn="l"/>
              </a:tabLst>
            </a:pPr>
            <a:r>
              <a:rPr lang="nl-NL" dirty="0" err="1" smtClean="0"/>
              <a:t>Interpretation</a:t>
            </a:r>
            <a:r>
              <a:rPr lang="nl-NL" dirty="0" smtClean="0"/>
              <a:t>: </a:t>
            </a:r>
          </a:p>
          <a:p>
            <a:pPr algn="just">
              <a:tabLst>
                <a:tab pos="571500" algn="l"/>
              </a:tabLst>
            </a:pPr>
            <a:endParaRPr lang="nl-NL" dirty="0" smtClean="0"/>
          </a:p>
          <a:p>
            <a:pPr algn="just">
              <a:tabLst>
                <a:tab pos="571500" algn="l"/>
              </a:tabLst>
            </a:pPr>
            <a:r>
              <a:rPr lang="nl-NL" dirty="0" smtClean="0"/>
              <a:t>a) &amp; b)  </a:t>
            </a:r>
            <a:r>
              <a:rPr lang="nl-NL" dirty="0" err="1" smtClean="0"/>
              <a:t>Commitment</a:t>
            </a:r>
            <a:r>
              <a:rPr lang="nl-NL" dirty="0" smtClean="0"/>
              <a:t> to </a:t>
            </a:r>
            <a:r>
              <a:rPr lang="nl-NL" dirty="0" err="1" smtClean="0"/>
              <a:t>continual</a:t>
            </a:r>
            <a:r>
              <a:rPr lang="nl-NL" dirty="0" smtClean="0"/>
              <a:t> </a:t>
            </a:r>
            <a:r>
              <a:rPr lang="nl-NL" dirty="0" err="1" smtClean="0"/>
              <a:t>improvement</a:t>
            </a:r>
            <a:r>
              <a:rPr lang="nl-NL" dirty="0" smtClean="0"/>
              <a:t> and </a:t>
            </a:r>
            <a:r>
              <a:rPr lang="nl-NL" dirty="0" err="1" smtClean="0"/>
              <a:t>prevention</a:t>
            </a:r>
            <a:r>
              <a:rPr lang="nl-NL" dirty="0" smtClean="0"/>
              <a:t> of </a:t>
            </a:r>
            <a:r>
              <a:rPr lang="nl-NL" dirty="0" err="1" smtClean="0"/>
              <a:t>pollution</a:t>
            </a:r>
            <a:r>
              <a:rPr lang="nl-NL" dirty="0" smtClean="0"/>
              <a:t> </a:t>
            </a:r>
            <a:r>
              <a:rPr lang="nl-NL" dirty="0" err="1" smtClean="0"/>
              <a:t>leads</a:t>
            </a:r>
            <a:r>
              <a:rPr lang="nl-NL" dirty="0" smtClean="0"/>
              <a:t> to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u="sng" dirty="0" err="1" smtClean="0"/>
              <a:t>Environmental</a:t>
            </a:r>
            <a:r>
              <a:rPr lang="nl-NL" u="sng" dirty="0" smtClean="0"/>
              <a:t> performance </a:t>
            </a:r>
            <a:r>
              <a:rPr lang="nl-NL" u="sng" dirty="0" err="1" smtClean="0"/>
              <a:t>improvement</a:t>
            </a:r>
            <a:r>
              <a:rPr lang="nl-NL" dirty="0" smtClean="0"/>
              <a:t>. (NOT </a:t>
            </a:r>
            <a:r>
              <a:rPr lang="nl-NL" dirty="0" err="1" smtClean="0"/>
              <a:t>continual</a:t>
            </a:r>
            <a:r>
              <a:rPr lang="nl-NL" dirty="0" smtClean="0"/>
              <a:t> </a:t>
            </a:r>
            <a:r>
              <a:rPr lang="nl-NL" dirty="0" err="1" smtClean="0"/>
              <a:t>improvement</a:t>
            </a:r>
            <a:r>
              <a:rPr lang="nl-NL" dirty="0" smtClean="0"/>
              <a:t> of the management system.)</a:t>
            </a:r>
          </a:p>
          <a:p>
            <a:pPr algn="just">
              <a:tabLst>
                <a:tab pos="571500" algn="l"/>
              </a:tabLst>
            </a:pPr>
            <a:r>
              <a:rPr lang="nl-NL" dirty="0" smtClean="0"/>
              <a:t>c)	Legal </a:t>
            </a:r>
            <a:r>
              <a:rPr lang="nl-NL" dirty="0" err="1" smtClean="0"/>
              <a:t>compliance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interpreted</a:t>
            </a:r>
            <a:r>
              <a:rPr lang="nl-NL" dirty="0" smtClean="0"/>
              <a:t> as </a:t>
            </a:r>
            <a:r>
              <a:rPr lang="nl-NL" dirty="0" err="1" smtClean="0"/>
              <a:t>follows</a:t>
            </a:r>
            <a:r>
              <a:rPr lang="nl-NL" dirty="0" smtClean="0"/>
              <a:t>:</a:t>
            </a:r>
          </a:p>
          <a:p>
            <a:pPr algn="just">
              <a:tabLst>
                <a:tab pos="571500" algn="l"/>
              </a:tabLst>
            </a:pPr>
            <a:r>
              <a:rPr lang="nl-NL" dirty="0" smtClean="0"/>
              <a:t>	</a:t>
            </a:r>
            <a:r>
              <a:rPr lang="nl-NL" dirty="0" err="1" smtClean="0"/>
              <a:t>If</a:t>
            </a:r>
            <a:r>
              <a:rPr lang="nl-NL" dirty="0" smtClean="0"/>
              <a:t> non </a:t>
            </a:r>
            <a:r>
              <a:rPr lang="nl-NL" dirty="0" err="1" smtClean="0"/>
              <a:t>compliance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regulations</a:t>
            </a:r>
            <a:r>
              <a:rPr lang="nl-NL" dirty="0" smtClean="0"/>
              <a:t> / </a:t>
            </a:r>
            <a:r>
              <a:rPr lang="nl-NL" dirty="0" err="1" smtClean="0"/>
              <a:t>legislation</a:t>
            </a:r>
            <a:r>
              <a:rPr lang="nl-NL" dirty="0" smtClean="0"/>
              <a:t>, </a:t>
            </a:r>
            <a:r>
              <a:rPr lang="nl-NL" dirty="0" err="1" smtClean="0"/>
              <a:t>but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is </a:t>
            </a:r>
            <a:r>
              <a:rPr lang="nl-NL" dirty="0" err="1" smtClean="0"/>
              <a:t>evidence</a:t>
            </a:r>
            <a:r>
              <a:rPr lang="nl-NL" dirty="0" smtClean="0"/>
              <a:t> of a </a:t>
            </a:r>
            <a:r>
              <a:rPr lang="nl-NL" dirty="0" err="1" smtClean="0"/>
              <a:t>dialogue</a:t>
            </a:r>
            <a:r>
              <a:rPr lang="nl-NL" dirty="0" smtClean="0"/>
              <a:t> and </a:t>
            </a:r>
            <a:r>
              <a:rPr lang="nl-NL" dirty="0" err="1" smtClean="0"/>
              <a:t>agreement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the regulator plus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internal</a:t>
            </a:r>
            <a:r>
              <a:rPr lang="nl-NL" dirty="0" smtClean="0"/>
              <a:t> </a:t>
            </a:r>
            <a:r>
              <a:rPr lang="nl-NL" dirty="0" err="1" smtClean="0"/>
              <a:t>improvement</a:t>
            </a:r>
            <a:r>
              <a:rPr lang="nl-NL" dirty="0" smtClean="0"/>
              <a:t> plan, </a:t>
            </a:r>
            <a:r>
              <a:rPr lang="nl-NL" dirty="0" err="1" smtClean="0"/>
              <a:t>this</a:t>
            </a:r>
            <a:r>
              <a:rPr lang="nl-NL" dirty="0" smtClean="0"/>
              <a:t> 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seen</a:t>
            </a:r>
            <a:r>
              <a:rPr lang="nl-NL" dirty="0" smtClean="0"/>
              <a:t> as </a:t>
            </a:r>
            <a:r>
              <a:rPr lang="nl-NL" dirty="0" err="1" smtClean="0"/>
              <a:t>compliance</a:t>
            </a:r>
            <a:r>
              <a:rPr lang="nl-NL" dirty="0" smtClean="0"/>
              <a:t>.</a:t>
            </a:r>
          </a:p>
          <a:p>
            <a:pPr algn="just">
              <a:tabLst>
                <a:tab pos="571500" algn="l"/>
              </a:tabLst>
            </a:pPr>
            <a:r>
              <a:rPr lang="nl-NL" dirty="0" smtClean="0"/>
              <a:t>	No </a:t>
            </a:r>
            <a:r>
              <a:rPr lang="nl-NL" dirty="0" err="1" smtClean="0"/>
              <a:t>dialogue</a:t>
            </a:r>
            <a:r>
              <a:rPr lang="nl-NL" dirty="0" smtClean="0"/>
              <a:t> </a:t>
            </a:r>
            <a:r>
              <a:rPr lang="nl-NL" dirty="0" err="1" smtClean="0"/>
              <a:t>or</a:t>
            </a:r>
            <a:r>
              <a:rPr lang="nl-NL" dirty="0" smtClean="0"/>
              <a:t> </a:t>
            </a:r>
            <a:r>
              <a:rPr lang="nl-NL" dirty="0" err="1" smtClean="0"/>
              <a:t>agreement</a:t>
            </a:r>
            <a:r>
              <a:rPr lang="nl-NL" dirty="0" smtClean="0"/>
              <a:t> </a:t>
            </a:r>
            <a:r>
              <a:rPr lang="nl-NL" dirty="0" err="1" smtClean="0"/>
              <a:t>or</a:t>
            </a:r>
            <a:r>
              <a:rPr lang="nl-NL" dirty="0" smtClean="0"/>
              <a:t> </a:t>
            </a:r>
            <a:r>
              <a:rPr lang="nl-NL" dirty="0" err="1" smtClean="0"/>
              <a:t>improvement</a:t>
            </a:r>
            <a:r>
              <a:rPr lang="nl-NL" dirty="0" smtClean="0"/>
              <a:t> plan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interpreted</a:t>
            </a:r>
            <a:r>
              <a:rPr lang="nl-NL" dirty="0" smtClean="0"/>
              <a:t> as non </a:t>
            </a:r>
            <a:r>
              <a:rPr lang="nl-NL" dirty="0" err="1" smtClean="0"/>
              <a:t>compliance</a:t>
            </a:r>
            <a:r>
              <a:rPr lang="nl-NL" dirty="0" smtClean="0"/>
              <a:t>.</a:t>
            </a:r>
          </a:p>
          <a:p>
            <a:pPr algn="just">
              <a:tabLst>
                <a:tab pos="571500" algn="l"/>
              </a:tabLst>
            </a:pPr>
            <a:r>
              <a:rPr lang="nl-NL" dirty="0" smtClean="0"/>
              <a:t>d)	Assessors </a:t>
            </a:r>
            <a:r>
              <a:rPr lang="nl-NL" dirty="0" err="1" smtClean="0"/>
              <a:t>should</a:t>
            </a:r>
            <a:r>
              <a:rPr lang="nl-NL" dirty="0" smtClean="0"/>
              <a:t> check </a:t>
            </a:r>
            <a:r>
              <a:rPr lang="nl-NL" dirty="0" err="1" smtClean="0"/>
              <a:t>if</a:t>
            </a:r>
            <a:r>
              <a:rPr lang="nl-NL" dirty="0" smtClean="0"/>
              <a:t> operator has </a:t>
            </a:r>
            <a:r>
              <a:rPr lang="nl-NL" dirty="0" err="1" smtClean="0"/>
              <a:t>signed</a:t>
            </a:r>
            <a:r>
              <a:rPr lang="nl-NL" dirty="0" smtClean="0"/>
              <a:t> up to e.g. ICC / </a:t>
            </a:r>
            <a:r>
              <a:rPr lang="nl-NL" dirty="0" err="1" smtClean="0"/>
              <a:t>Responsible</a:t>
            </a:r>
            <a:r>
              <a:rPr lang="nl-NL" dirty="0" smtClean="0"/>
              <a:t> Care etc. and </a:t>
            </a: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assess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compliance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the </a:t>
            </a:r>
            <a:r>
              <a:rPr lang="nl-NL" dirty="0" err="1" smtClean="0"/>
              <a:t>policy</a:t>
            </a:r>
            <a:r>
              <a:rPr lang="nl-NL" dirty="0" smtClean="0"/>
              <a:t> </a:t>
            </a:r>
            <a:r>
              <a:rPr lang="nl-NL" dirty="0" err="1" smtClean="0"/>
              <a:t>requirements</a:t>
            </a:r>
            <a:r>
              <a:rPr lang="nl-NL" dirty="0" smtClean="0"/>
              <a:t> of these </a:t>
            </a:r>
            <a:r>
              <a:rPr lang="nl-NL" dirty="0" err="1" smtClean="0"/>
              <a:t>principles</a:t>
            </a:r>
            <a:r>
              <a:rPr lang="nl-NL" dirty="0" smtClean="0"/>
              <a:t> / codes of </a:t>
            </a:r>
            <a:r>
              <a:rPr lang="nl-NL" dirty="0" err="1" smtClean="0"/>
              <a:t>practice</a:t>
            </a:r>
            <a:r>
              <a:rPr lang="nl-NL" dirty="0" smtClean="0"/>
              <a:t>. </a:t>
            </a:r>
          </a:p>
          <a:p>
            <a:pPr algn="just">
              <a:spcBef>
                <a:spcPct val="50000"/>
              </a:spcBef>
              <a:spcAft>
                <a:spcPct val="50000"/>
              </a:spcAft>
              <a:tabLst>
                <a:tab pos="571500" algn="l"/>
              </a:tabLst>
            </a:pPr>
            <a:endParaRPr lang="en-GB" sz="1100" dirty="0" smtClean="0"/>
          </a:p>
        </p:txBody>
      </p:sp>
    </p:spTree>
    <p:extLst>
      <p:ext uri="{BB962C8B-B14F-4D97-AF65-F5344CB8AC3E}">
        <p14:creationId xmlns:p14="http://schemas.microsoft.com/office/powerpoint/2010/main" val="296197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4614" y="0"/>
            <a:ext cx="2973387" cy="4554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4614" y="8685522"/>
            <a:ext cx="2973387" cy="4584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-1588" y="8685522"/>
            <a:ext cx="2971801" cy="4584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4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883026" y="1"/>
            <a:ext cx="2974975" cy="453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883026" y="8684020"/>
            <a:ext cx="2974975" cy="459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-1588" y="8684020"/>
            <a:ext cx="2970213" cy="459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-1588" y="1"/>
            <a:ext cx="2970213" cy="453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3883026" y="1"/>
            <a:ext cx="2974975" cy="453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3883026" y="8684020"/>
            <a:ext cx="2974975" cy="459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-1588" y="8684020"/>
            <a:ext cx="2970213" cy="459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-1588" y="1"/>
            <a:ext cx="2970213" cy="453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881438" y="4510"/>
            <a:ext cx="2976562" cy="42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3881438" y="8702058"/>
            <a:ext cx="2976562" cy="42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-1588" y="8702058"/>
            <a:ext cx="2968626" cy="42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-1588" y="4510"/>
            <a:ext cx="2968626" cy="42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Rectangle 1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  <p:sp>
        <p:nvSpPr>
          <p:cNvPr id="45075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792164" y="4360800"/>
            <a:ext cx="5278437" cy="3752001"/>
          </a:xfrm>
          <a:noFill/>
          <a:ln w="9525"/>
        </p:spPr>
        <p:txBody>
          <a:bodyPr/>
          <a:lstStyle/>
          <a:p>
            <a:pPr algn="just">
              <a:tabLst>
                <a:tab pos="571500" algn="l"/>
              </a:tabLst>
            </a:pPr>
            <a:r>
              <a:rPr lang="nl-NL" dirty="0" err="1" smtClean="0"/>
              <a:t>Interpretation</a:t>
            </a:r>
            <a:r>
              <a:rPr lang="nl-NL" dirty="0" smtClean="0"/>
              <a:t>: </a:t>
            </a:r>
          </a:p>
          <a:p>
            <a:pPr algn="just">
              <a:tabLst>
                <a:tab pos="571500" algn="l"/>
              </a:tabLst>
            </a:pPr>
            <a:endParaRPr lang="nl-NL" dirty="0" smtClean="0"/>
          </a:p>
          <a:p>
            <a:pPr algn="just">
              <a:tabLst>
                <a:tab pos="571500" algn="l"/>
              </a:tabLst>
            </a:pPr>
            <a:r>
              <a:rPr lang="nl-NL" dirty="0" smtClean="0"/>
              <a:t>a) &amp; b)  </a:t>
            </a:r>
            <a:r>
              <a:rPr lang="nl-NL" dirty="0" err="1" smtClean="0"/>
              <a:t>Commitment</a:t>
            </a:r>
            <a:r>
              <a:rPr lang="nl-NL" dirty="0" smtClean="0"/>
              <a:t> to </a:t>
            </a:r>
            <a:r>
              <a:rPr lang="nl-NL" dirty="0" err="1" smtClean="0"/>
              <a:t>continual</a:t>
            </a:r>
            <a:r>
              <a:rPr lang="nl-NL" dirty="0" smtClean="0"/>
              <a:t> </a:t>
            </a:r>
            <a:r>
              <a:rPr lang="nl-NL" dirty="0" err="1" smtClean="0"/>
              <a:t>improvement</a:t>
            </a:r>
            <a:r>
              <a:rPr lang="nl-NL" dirty="0" smtClean="0"/>
              <a:t> and </a:t>
            </a:r>
            <a:r>
              <a:rPr lang="nl-NL" dirty="0" err="1" smtClean="0"/>
              <a:t>prevention</a:t>
            </a:r>
            <a:r>
              <a:rPr lang="nl-NL" dirty="0" smtClean="0"/>
              <a:t> of </a:t>
            </a:r>
            <a:r>
              <a:rPr lang="nl-NL" dirty="0" err="1" smtClean="0"/>
              <a:t>pollution</a:t>
            </a:r>
            <a:r>
              <a:rPr lang="nl-NL" dirty="0" smtClean="0"/>
              <a:t> </a:t>
            </a:r>
            <a:r>
              <a:rPr lang="nl-NL" dirty="0" err="1" smtClean="0"/>
              <a:t>leads</a:t>
            </a:r>
            <a:r>
              <a:rPr lang="nl-NL" dirty="0" smtClean="0"/>
              <a:t> to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u="sng" dirty="0" err="1" smtClean="0"/>
              <a:t>Environmental</a:t>
            </a:r>
            <a:r>
              <a:rPr lang="nl-NL" u="sng" dirty="0" smtClean="0"/>
              <a:t> performance </a:t>
            </a:r>
            <a:r>
              <a:rPr lang="nl-NL" u="sng" dirty="0" err="1" smtClean="0"/>
              <a:t>improvement</a:t>
            </a:r>
            <a:r>
              <a:rPr lang="nl-NL" dirty="0" smtClean="0"/>
              <a:t>. (NOT </a:t>
            </a:r>
            <a:r>
              <a:rPr lang="nl-NL" dirty="0" err="1" smtClean="0"/>
              <a:t>continual</a:t>
            </a:r>
            <a:r>
              <a:rPr lang="nl-NL" dirty="0" smtClean="0"/>
              <a:t> </a:t>
            </a:r>
            <a:r>
              <a:rPr lang="nl-NL" dirty="0" err="1" smtClean="0"/>
              <a:t>improvement</a:t>
            </a:r>
            <a:r>
              <a:rPr lang="nl-NL" dirty="0" smtClean="0"/>
              <a:t> of the management system.)</a:t>
            </a:r>
          </a:p>
          <a:p>
            <a:pPr algn="just">
              <a:tabLst>
                <a:tab pos="571500" algn="l"/>
              </a:tabLst>
            </a:pPr>
            <a:r>
              <a:rPr lang="nl-NL" dirty="0" smtClean="0"/>
              <a:t>c)	Legal </a:t>
            </a:r>
            <a:r>
              <a:rPr lang="nl-NL" dirty="0" err="1" smtClean="0"/>
              <a:t>compliance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interpreted</a:t>
            </a:r>
            <a:r>
              <a:rPr lang="nl-NL" dirty="0" smtClean="0"/>
              <a:t> as </a:t>
            </a:r>
            <a:r>
              <a:rPr lang="nl-NL" dirty="0" err="1" smtClean="0"/>
              <a:t>follows</a:t>
            </a:r>
            <a:r>
              <a:rPr lang="nl-NL" dirty="0" smtClean="0"/>
              <a:t>:</a:t>
            </a:r>
          </a:p>
          <a:p>
            <a:pPr algn="just">
              <a:tabLst>
                <a:tab pos="571500" algn="l"/>
              </a:tabLst>
            </a:pPr>
            <a:r>
              <a:rPr lang="nl-NL" dirty="0" smtClean="0"/>
              <a:t>	</a:t>
            </a:r>
            <a:r>
              <a:rPr lang="nl-NL" dirty="0" err="1" smtClean="0"/>
              <a:t>If</a:t>
            </a:r>
            <a:r>
              <a:rPr lang="nl-NL" dirty="0" smtClean="0"/>
              <a:t> non </a:t>
            </a:r>
            <a:r>
              <a:rPr lang="nl-NL" dirty="0" err="1" smtClean="0"/>
              <a:t>compliance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regulations</a:t>
            </a:r>
            <a:r>
              <a:rPr lang="nl-NL" dirty="0" smtClean="0"/>
              <a:t> / </a:t>
            </a:r>
            <a:r>
              <a:rPr lang="nl-NL" dirty="0" err="1" smtClean="0"/>
              <a:t>legislation</a:t>
            </a:r>
            <a:r>
              <a:rPr lang="nl-NL" dirty="0" smtClean="0"/>
              <a:t>, </a:t>
            </a:r>
            <a:r>
              <a:rPr lang="nl-NL" dirty="0" err="1" smtClean="0"/>
              <a:t>but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is </a:t>
            </a:r>
            <a:r>
              <a:rPr lang="nl-NL" dirty="0" err="1" smtClean="0"/>
              <a:t>evidence</a:t>
            </a:r>
            <a:r>
              <a:rPr lang="nl-NL" dirty="0" smtClean="0"/>
              <a:t> of a </a:t>
            </a:r>
            <a:r>
              <a:rPr lang="nl-NL" dirty="0" err="1" smtClean="0"/>
              <a:t>dialogue</a:t>
            </a:r>
            <a:r>
              <a:rPr lang="nl-NL" dirty="0" smtClean="0"/>
              <a:t> and </a:t>
            </a:r>
            <a:r>
              <a:rPr lang="nl-NL" dirty="0" err="1" smtClean="0"/>
              <a:t>agreement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the regulator plus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internal</a:t>
            </a:r>
            <a:r>
              <a:rPr lang="nl-NL" dirty="0" smtClean="0"/>
              <a:t> </a:t>
            </a:r>
            <a:r>
              <a:rPr lang="nl-NL" dirty="0" err="1" smtClean="0"/>
              <a:t>improvement</a:t>
            </a:r>
            <a:r>
              <a:rPr lang="nl-NL" dirty="0" smtClean="0"/>
              <a:t> plan, </a:t>
            </a:r>
            <a:r>
              <a:rPr lang="nl-NL" dirty="0" err="1" smtClean="0"/>
              <a:t>this</a:t>
            </a:r>
            <a:r>
              <a:rPr lang="nl-NL" dirty="0" smtClean="0"/>
              <a:t> 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seen</a:t>
            </a:r>
            <a:r>
              <a:rPr lang="nl-NL" dirty="0" smtClean="0"/>
              <a:t> as </a:t>
            </a:r>
            <a:r>
              <a:rPr lang="nl-NL" dirty="0" err="1" smtClean="0"/>
              <a:t>compliance</a:t>
            </a:r>
            <a:r>
              <a:rPr lang="nl-NL" dirty="0" smtClean="0"/>
              <a:t>.</a:t>
            </a:r>
          </a:p>
          <a:p>
            <a:pPr algn="just">
              <a:tabLst>
                <a:tab pos="571500" algn="l"/>
              </a:tabLst>
            </a:pPr>
            <a:r>
              <a:rPr lang="nl-NL" dirty="0" smtClean="0"/>
              <a:t>	No </a:t>
            </a:r>
            <a:r>
              <a:rPr lang="nl-NL" dirty="0" err="1" smtClean="0"/>
              <a:t>dialogue</a:t>
            </a:r>
            <a:r>
              <a:rPr lang="nl-NL" dirty="0" smtClean="0"/>
              <a:t> </a:t>
            </a:r>
            <a:r>
              <a:rPr lang="nl-NL" dirty="0" err="1" smtClean="0"/>
              <a:t>or</a:t>
            </a:r>
            <a:r>
              <a:rPr lang="nl-NL" dirty="0" smtClean="0"/>
              <a:t> </a:t>
            </a:r>
            <a:r>
              <a:rPr lang="nl-NL" dirty="0" err="1" smtClean="0"/>
              <a:t>agreement</a:t>
            </a:r>
            <a:r>
              <a:rPr lang="nl-NL" dirty="0" smtClean="0"/>
              <a:t> </a:t>
            </a:r>
            <a:r>
              <a:rPr lang="nl-NL" dirty="0" err="1" smtClean="0"/>
              <a:t>or</a:t>
            </a:r>
            <a:r>
              <a:rPr lang="nl-NL" dirty="0" smtClean="0"/>
              <a:t> </a:t>
            </a:r>
            <a:r>
              <a:rPr lang="nl-NL" dirty="0" err="1" smtClean="0"/>
              <a:t>improvement</a:t>
            </a:r>
            <a:r>
              <a:rPr lang="nl-NL" dirty="0" smtClean="0"/>
              <a:t> plan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interpreted</a:t>
            </a:r>
            <a:r>
              <a:rPr lang="nl-NL" dirty="0" smtClean="0"/>
              <a:t> as non </a:t>
            </a:r>
            <a:r>
              <a:rPr lang="nl-NL" dirty="0" err="1" smtClean="0"/>
              <a:t>compliance</a:t>
            </a:r>
            <a:r>
              <a:rPr lang="nl-NL" dirty="0" smtClean="0"/>
              <a:t>.</a:t>
            </a:r>
          </a:p>
          <a:p>
            <a:pPr algn="just">
              <a:tabLst>
                <a:tab pos="571500" algn="l"/>
              </a:tabLst>
            </a:pPr>
            <a:r>
              <a:rPr lang="nl-NL" dirty="0" smtClean="0"/>
              <a:t>d)	Assessors </a:t>
            </a:r>
            <a:r>
              <a:rPr lang="nl-NL" dirty="0" err="1" smtClean="0"/>
              <a:t>should</a:t>
            </a:r>
            <a:r>
              <a:rPr lang="nl-NL" dirty="0" smtClean="0"/>
              <a:t> check </a:t>
            </a:r>
            <a:r>
              <a:rPr lang="nl-NL" dirty="0" err="1" smtClean="0"/>
              <a:t>if</a:t>
            </a:r>
            <a:r>
              <a:rPr lang="nl-NL" dirty="0" smtClean="0"/>
              <a:t> operator has </a:t>
            </a:r>
            <a:r>
              <a:rPr lang="nl-NL" dirty="0" err="1" smtClean="0"/>
              <a:t>signed</a:t>
            </a:r>
            <a:r>
              <a:rPr lang="nl-NL" dirty="0" smtClean="0"/>
              <a:t> up to e.g. ICC / </a:t>
            </a:r>
            <a:r>
              <a:rPr lang="nl-NL" dirty="0" err="1" smtClean="0"/>
              <a:t>Responsible</a:t>
            </a:r>
            <a:r>
              <a:rPr lang="nl-NL" dirty="0" smtClean="0"/>
              <a:t> Care etc. and </a:t>
            </a: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assess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compliance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the </a:t>
            </a:r>
            <a:r>
              <a:rPr lang="nl-NL" dirty="0" err="1" smtClean="0"/>
              <a:t>policy</a:t>
            </a:r>
            <a:r>
              <a:rPr lang="nl-NL" dirty="0" smtClean="0"/>
              <a:t> </a:t>
            </a:r>
            <a:r>
              <a:rPr lang="nl-NL" dirty="0" err="1" smtClean="0"/>
              <a:t>requirements</a:t>
            </a:r>
            <a:r>
              <a:rPr lang="nl-NL" dirty="0" smtClean="0"/>
              <a:t> of these </a:t>
            </a:r>
            <a:r>
              <a:rPr lang="nl-NL" dirty="0" err="1" smtClean="0"/>
              <a:t>principles</a:t>
            </a:r>
            <a:r>
              <a:rPr lang="nl-NL" dirty="0" smtClean="0"/>
              <a:t> / codes of </a:t>
            </a:r>
            <a:r>
              <a:rPr lang="nl-NL" dirty="0" err="1" smtClean="0"/>
              <a:t>practice</a:t>
            </a:r>
            <a:r>
              <a:rPr lang="nl-NL" dirty="0" smtClean="0"/>
              <a:t>. </a:t>
            </a:r>
          </a:p>
          <a:p>
            <a:pPr algn="just">
              <a:spcBef>
                <a:spcPct val="50000"/>
              </a:spcBef>
              <a:spcAft>
                <a:spcPct val="50000"/>
              </a:spcAft>
              <a:tabLst>
                <a:tab pos="571500" algn="l"/>
              </a:tabLst>
            </a:pPr>
            <a:endParaRPr lang="en-GB" sz="1100" dirty="0" smtClean="0"/>
          </a:p>
        </p:txBody>
      </p:sp>
    </p:spTree>
    <p:extLst>
      <p:ext uri="{BB962C8B-B14F-4D97-AF65-F5344CB8AC3E}">
        <p14:creationId xmlns:p14="http://schemas.microsoft.com/office/powerpoint/2010/main" val="84442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4614" y="0"/>
            <a:ext cx="2973387" cy="4554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4614" y="8685522"/>
            <a:ext cx="2973387" cy="4584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-1588" y="8685522"/>
            <a:ext cx="2971801" cy="4584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4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883026" y="1"/>
            <a:ext cx="2974975" cy="453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883026" y="8684020"/>
            <a:ext cx="2974975" cy="459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-1588" y="8684020"/>
            <a:ext cx="2970213" cy="459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-1588" y="1"/>
            <a:ext cx="2970213" cy="453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883026" y="1"/>
            <a:ext cx="2974975" cy="453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3883026" y="8684020"/>
            <a:ext cx="2974975" cy="459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-1588" y="8684020"/>
            <a:ext cx="2970213" cy="459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-1588" y="1"/>
            <a:ext cx="2970213" cy="453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3881438" y="4510"/>
            <a:ext cx="2976562" cy="42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3881438" y="8702058"/>
            <a:ext cx="2976562" cy="42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-1588" y="8702058"/>
            <a:ext cx="2968626" cy="42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-1588" y="4510"/>
            <a:ext cx="2968626" cy="42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Rectangle 1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  <p:sp>
        <p:nvSpPr>
          <p:cNvPr id="3790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792164" y="4360800"/>
            <a:ext cx="5278437" cy="3752001"/>
          </a:xfrm>
          <a:noFill/>
          <a:ln w="9525"/>
        </p:spPr>
        <p:txBody>
          <a:bodyPr/>
          <a:lstStyle/>
          <a:p>
            <a:pPr algn="just">
              <a:tabLst>
                <a:tab pos="571500" algn="l"/>
              </a:tabLst>
            </a:pPr>
            <a:r>
              <a:rPr lang="nl-NL" dirty="0" err="1" smtClean="0"/>
              <a:t>Aspects</a:t>
            </a:r>
            <a:r>
              <a:rPr lang="nl-NL" dirty="0" smtClean="0"/>
              <a:t> </a:t>
            </a:r>
            <a:r>
              <a:rPr lang="nl-NL" dirty="0" err="1" smtClean="0"/>
              <a:t>emanate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activities</a:t>
            </a:r>
            <a:r>
              <a:rPr lang="nl-NL" dirty="0" smtClean="0"/>
              <a:t>, </a:t>
            </a:r>
            <a:r>
              <a:rPr lang="nl-NL" dirty="0" err="1" smtClean="0"/>
              <a:t>products</a:t>
            </a:r>
            <a:r>
              <a:rPr lang="nl-NL" dirty="0" smtClean="0"/>
              <a:t> and services </a:t>
            </a:r>
            <a:r>
              <a:rPr lang="nl-NL" dirty="0" err="1" smtClean="0"/>
              <a:t>which</a:t>
            </a:r>
            <a:r>
              <a:rPr lang="nl-NL" dirty="0" smtClean="0"/>
              <a:t> the </a:t>
            </a:r>
            <a:r>
              <a:rPr lang="nl-NL" dirty="0" err="1" smtClean="0"/>
              <a:t>organisation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control</a:t>
            </a:r>
            <a:r>
              <a:rPr lang="nl-NL" dirty="0" smtClean="0"/>
              <a:t> </a:t>
            </a:r>
            <a:r>
              <a:rPr lang="nl-NL" dirty="0" err="1" smtClean="0"/>
              <a:t>within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EMS, </a:t>
            </a:r>
            <a:r>
              <a:rPr lang="nl-NL" dirty="0" err="1" smtClean="0"/>
              <a:t>but</a:t>
            </a:r>
            <a:r>
              <a:rPr lang="nl-NL" dirty="0" smtClean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still</a:t>
            </a:r>
            <a:r>
              <a:rPr lang="nl-NL" dirty="0" smtClean="0"/>
              <a:t> have </a:t>
            </a:r>
            <a:r>
              <a:rPr lang="nl-NL" dirty="0" err="1" smtClean="0"/>
              <a:t>an</a:t>
            </a:r>
            <a:r>
              <a:rPr lang="nl-NL" dirty="0" smtClean="0"/>
              <a:t> impact </a:t>
            </a:r>
            <a:r>
              <a:rPr lang="nl-NL" dirty="0" err="1" smtClean="0"/>
              <a:t>on</a:t>
            </a:r>
            <a:r>
              <a:rPr lang="nl-NL" dirty="0" smtClean="0"/>
              <a:t> the environment and </a:t>
            </a:r>
            <a:r>
              <a:rPr lang="nl-NL" dirty="0" err="1" smtClean="0"/>
              <a:t>certainly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have </a:t>
            </a:r>
            <a:r>
              <a:rPr lang="nl-NL" dirty="0" err="1" smtClean="0"/>
              <a:t>an</a:t>
            </a:r>
            <a:r>
              <a:rPr lang="nl-NL" dirty="0" smtClean="0"/>
              <a:t> impact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they</a:t>
            </a:r>
            <a:r>
              <a:rPr lang="nl-NL" dirty="0" smtClean="0"/>
              <a:t> are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controlled</a:t>
            </a:r>
            <a:r>
              <a:rPr lang="nl-NL" dirty="0" smtClean="0"/>
              <a:t>.</a:t>
            </a:r>
          </a:p>
          <a:p>
            <a:pPr algn="just">
              <a:tabLst>
                <a:tab pos="571500" algn="l"/>
              </a:tabLst>
            </a:pPr>
            <a:r>
              <a:rPr lang="nl-NL" dirty="0" smtClean="0"/>
              <a:t>ISO 14001 </a:t>
            </a:r>
            <a:r>
              <a:rPr lang="nl-NL" dirty="0" err="1" smtClean="0"/>
              <a:t>Defines</a:t>
            </a:r>
            <a:r>
              <a:rPr lang="nl-NL" dirty="0" smtClean="0"/>
              <a:t> </a:t>
            </a:r>
            <a:r>
              <a:rPr lang="nl-NL" dirty="0" err="1" smtClean="0"/>
              <a:t>Aspects</a:t>
            </a:r>
            <a:r>
              <a:rPr lang="nl-NL" dirty="0" smtClean="0"/>
              <a:t> &amp; Impacts as </a:t>
            </a:r>
            <a:r>
              <a:rPr lang="nl-NL" dirty="0" err="1" smtClean="0"/>
              <a:t>follows</a:t>
            </a:r>
            <a:r>
              <a:rPr lang="nl-NL" dirty="0" smtClean="0"/>
              <a:t>:</a:t>
            </a:r>
          </a:p>
          <a:p>
            <a:pPr>
              <a:tabLst>
                <a:tab pos="571500" algn="l"/>
              </a:tabLst>
            </a:pPr>
            <a:r>
              <a:rPr lang="nl-NL" b="1" i="1" dirty="0" err="1" smtClean="0"/>
              <a:t>environmental</a:t>
            </a:r>
            <a:r>
              <a:rPr lang="nl-NL" b="1" i="1" dirty="0" smtClean="0"/>
              <a:t> aspect</a:t>
            </a:r>
            <a:endParaRPr lang="nl-NL" dirty="0" smtClean="0"/>
          </a:p>
          <a:p>
            <a:pPr>
              <a:tabLst>
                <a:tab pos="571500" algn="l"/>
              </a:tabLst>
            </a:pPr>
            <a:r>
              <a:rPr lang="nl-NL" dirty="0" smtClean="0"/>
              <a:t>Element of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organisation's</a:t>
            </a:r>
            <a:r>
              <a:rPr lang="nl-NL" dirty="0" smtClean="0"/>
              <a:t> </a:t>
            </a:r>
            <a:r>
              <a:rPr lang="nl-NL" dirty="0" err="1" smtClean="0"/>
              <a:t>activities</a:t>
            </a:r>
            <a:r>
              <a:rPr lang="nl-NL" dirty="0" smtClean="0"/>
              <a:t>, </a:t>
            </a:r>
            <a:r>
              <a:rPr lang="nl-NL" dirty="0" err="1" smtClean="0"/>
              <a:t>products</a:t>
            </a:r>
            <a:r>
              <a:rPr lang="nl-NL" dirty="0" smtClean="0"/>
              <a:t> </a:t>
            </a:r>
            <a:r>
              <a:rPr lang="nl-NL" dirty="0" err="1" smtClean="0"/>
              <a:t>or</a:t>
            </a:r>
            <a:r>
              <a:rPr lang="nl-NL" dirty="0" smtClean="0"/>
              <a:t> services </a:t>
            </a:r>
            <a:r>
              <a:rPr lang="nl-NL" dirty="0" err="1" smtClean="0"/>
              <a:t>which</a:t>
            </a:r>
            <a:r>
              <a:rPr lang="nl-NL" dirty="0" smtClean="0"/>
              <a:t> has </a:t>
            </a:r>
            <a:r>
              <a:rPr lang="nl-NL" dirty="0" err="1" smtClean="0"/>
              <a:t>or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have a significant </a:t>
            </a:r>
            <a:r>
              <a:rPr lang="nl-NL" dirty="0" err="1" smtClean="0"/>
              <a:t>environmental</a:t>
            </a:r>
            <a:r>
              <a:rPr lang="nl-NL" dirty="0" smtClean="0"/>
              <a:t> impact.	</a:t>
            </a:r>
          </a:p>
          <a:p>
            <a:pPr>
              <a:tabLst>
                <a:tab pos="571500" algn="l"/>
              </a:tabLst>
            </a:pPr>
            <a:r>
              <a:rPr lang="nl-NL" b="1" i="1" dirty="0" smtClean="0"/>
              <a:t>NOTE-</a:t>
            </a:r>
            <a:r>
              <a:rPr lang="nl-NL" dirty="0" smtClean="0"/>
              <a:t> A significant </a:t>
            </a:r>
            <a:r>
              <a:rPr lang="nl-NL" dirty="0" err="1" smtClean="0"/>
              <a:t>environmental</a:t>
            </a:r>
            <a:r>
              <a:rPr lang="nl-NL" dirty="0" smtClean="0"/>
              <a:t> aspect is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environmental</a:t>
            </a:r>
            <a:r>
              <a:rPr lang="nl-NL" dirty="0" smtClean="0"/>
              <a:t> aspect </a:t>
            </a:r>
            <a:r>
              <a:rPr lang="nl-NL" dirty="0" err="1" smtClean="0"/>
              <a:t>which</a:t>
            </a:r>
            <a:r>
              <a:rPr lang="nl-NL" dirty="0" smtClean="0"/>
              <a:t> has </a:t>
            </a:r>
            <a:r>
              <a:rPr lang="nl-NL" dirty="0" err="1" smtClean="0"/>
              <a:t>or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have a significant </a:t>
            </a:r>
            <a:r>
              <a:rPr lang="nl-NL" dirty="0" err="1" smtClean="0"/>
              <a:t>environmental</a:t>
            </a:r>
            <a:r>
              <a:rPr lang="nl-NL" dirty="0" smtClean="0"/>
              <a:t> impact.	</a:t>
            </a:r>
          </a:p>
          <a:p>
            <a:pPr>
              <a:tabLst>
                <a:tab pos="571500" algn="l"/>
              </a:tabLst>
            </a:pPr>
            <a:r>
              <a:rPr lang="nl-NL" b="1" i="1" dirty="0" err="1" smtClean="0"/>
              <a:t>environmental</a:t>
            </a:r>
            <a:r>
              <a:rPr lang="nl-NL" b="1" i="1" dirty="0" smtClean="0"/>
              <a:t> impact</a:t>
            </a:r>
          </a:p>
          <a:p>
            <a:pPr>
              <a:tabLst>
                <a:tab pos="571500" algn="l"/>
              </a:tabLst>
            </a:pPr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change</a:t>
            </a:r>
            <a:r>
              <a:rPr lang="nl-NL" dirty="0" smtClean="0"/>
              <a:t> to the environment, </a:t>
            </a:r>
            <a:r>
              <a:rPr lang="nl-NL" dirty="0" err="1" smtClean="0"/>
              <a:t>whether</a:t>
            </a:r>
            <a:r>
              <a:rPr lang="nl-NL" dirty="0" smtClean="0"/>
              <a:t> </a:t>
            </a:r>
            <a:r>
              <a:rPr lang="nl-NL" dirty="0" err="1" smtClean="0"/>
              <a:t>adverse</a:t>
            </a:r>
            <a:r>
              <a:rPr lang="nl-NL" dirty="0" smtClean="0"/>
              <a:t> </a:t>
            </a:r>
            <a:r>
              <a:rPr lang="nl-NL" dirty="0" err="1" smtClean="0"/>
              <a:t>or</a:t>
            </a:r>
            <a:r>
              <a:rPr lang="nl-NL" dirty="0" smtClean="0"/>
              <a:t> </a:t>
            </a:r>
            <a:r>
              <a:rPr lang="nl-NL" dirty="0" err="1" smtClean="0"/>
              <a:t>beneficial</a:t>
            </a:r>
            <a:r>
              <a:rPr lang="nl-NL" dirty="0" smtClean="0"/>
              <a:t>, </a:t>
            </a:r>
            <a:r>
              <a:rPr lang="nl-NL" dirty="0" err="1" smtClean="0"/>
              <a:t>wholly</a:t>
            </a:r>
            <a:r>
              <a:rPr lang="nl-NL" dirty="0" smtClean="0"/>
              <a:t> </a:t>
            </a:r>
            <a:r>
              <a:rPr lang="nl-NL" dirty="0" err="1" smtClean="0"/>
              <a:t>or</a:t>
            </a:r>
            <a:r>
              <a:rPr lang="nl-NL" dirty="0" smtClean="0"/>
              <a:t> </a:t>
            </a:r>
            <a:r>
              <a:rPr lang="nl-NL" dirty="0" err="1" smtClean="0"/>
              <a:t>partially</a:t>
            </a:r>
            <a:r>
              <a:rPr lang="nl-NL" dirty="0" smtClean="0"/>
              <a:t> </a:t>
            </a:r>
            <a:r>
              <a:rPr lang="nl-NL" dirty="0" err="1" smtClean="0"/>
              <a:t>resulting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organisation's</a:t>
            </a:r>
            <a:r>
              <a:rPr lang="nl-NL" dirty="0" smtClean="0"/>
              <a:t> </a:t>
            </a:r>
            <a:r>
              <a:rPr lang="nl-NL" dirty="0" err="1" smtClean="0"/>
              <a:t>activities</a:t>
            </a:r>
            <a:r>
              <a:rPr lang="nl-NL" dirty="0" smtClean="0"/>
              <a:t>, </a:t>
            </a:r>
            <a:r>
              <a:rPr lang="nl-NL" dirty="0" err="1" smtClean="0"/>
              <a:t>products</a:t>
            </a:r>
            <a:r>
              <a:rPr lang="nl-NL" dirty="0" smtClean="0"/>
              <a:t> </a:t>
            </a:r>
            <a:r>
              <a:rPr lang="nl-NL" dirty="0" err="1" smtClean="0"/>
              <a:t>or</a:t>
            </a:r>
            <a:r>
              <a:rPr lang="nl-NL" dirty="0" smtClean="0"/>
              <a:t> services.	</a:t>
            </a:r>
          </a:p>
          <a:p>
            <a:pPr>
              <a:tabLst>
                <a:tab pos="571500" algn="l"/>
              </a:tabLst>
            </a:pPr>
            <a:endParaRPr lang="en-GB" sz="1100" dirty="0" smtClean="0"/>
          </a:p>
        </p:txBody>
      </p:sp>
    </p:spTree>
    <p:extLst>
      <p:ext uri="{BB962C8B-B14F-4D97-AF65-F5344CB8AC3E}">
        <p14:creationId xmlns:p14="http://schemas.microsoft.com/office/powerpoint/2010/main" val="131676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ChangeArrowheads="1"/>
          </p:cNvSpPr>
          <p:nvPr/>
        </p:nvSpPr>
        <p:spPr bwMode="auto">
          <a:xfrm>
            <a:off x="3884614" y="0"/>
            <a:ext cx="2973387" cy="4554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1027"/>
          <p:cNvSpPr>
            <a:spLocks noChangeArrowheads="1"/>
          </p:cNvSpPr>
          <p:nvPr/>
        </p:nvSpPr>
        <p:spPr bwMode="auto">
          <a:xfrm>
            <a:off x="3884614" y="8685522"/>
            <a:ext cx="2973387" cy="4584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1028"/>
          <p:cNvSpPr>
            <a:spLocks noChangeArrowheads="1"/>
          </p:cNvSpPr>
          <p:nvPr/>
        </p:nvSpPr>
        <p:spPr bwMode="auto">
          <a:xfrm>
            <a:off x="-1588" y="8685522"/>
            <a:ext cx="2971801" cy="4584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1029"/>
          <p:cNvSpPr>
            <a:spLocks noChangeArrowheads="1"/>
          </p:cNvSpPr>
          <p:nvPr/>
        </p:nvSpPr>
        <p:spPr bwMode="auto">
          <a:xfrm>
            <a:off x="-1588" y="0"/>
            <a:ext cx="2971801" cy="4554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1030"/>
          <p:cNvSpPr>
            <a:spLocks noChangeArrowheads="1"/>
          </p:cNvSpPr>
          <p:nvPr/>
        </p:nvSpPr>
        <p:spPr bwMode="auto">
          <a:xfrm>
            <a:off x="3883026" y="1"/>
            <a:ext cx="2974975" cy="453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1031"/>
          <p:cNvSpPr>
            <a:spLocks noChangeArrowheads="1"/>
          </p:cNvSpPr>
          <p:nvPr/>
        </p:nvSpPr>
        <p:spPr bwMode="auto">
          <a:xfrm>
            <a:off x="3883026" y="8684020"/>
            <a:ext cx="2974975" cy="459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Rectangle 1032"/>
          <p:cNvSpPr>
            <a:spLocks noChangeArrowheads="1"/>
          </p:cNvSpPr>
          <p:nvPr/>
        </p:nvSpPr>
        <p:spPr bwMode="auto">
          <a:xfrm>
            <a:off x="-1588" y="8684020"/>
            <a:ext cx="2970213" cy="459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Rectangle 1033"/>
          <p:cNvSpPr>
            <a:spLocks noChangeArrowheads="1"/>
          </p:cNvSpPr>
          <p:nvPr/>
        </p:nvSpPr>
        <p:spPr bwMode="auto">
          <a:xfrm>
            <a:off x="-1588" y="1"/>
            <a:ext cx="2970213" cy="453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Rectangle 1034"/>
          <p:cNvSpPr>
            <a:spLocks noChangeArrowheads="1"/>
          </p:cNvSpPr>
          <p:nvPr/>
        </p:nvSpPr>
        <p:spPr bwMode="auto">
          <a:xfrm>
            <a:off x="3883026" y="1"/>
            <a:ext cx="2974975" cy="453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Rectangle 1035"/>
          <p:cNvSpPr>
            <a:spLocks noChangeArrowheads="1"/>
          </p:cNvSpPr>
          <p:nvPr/>
        </p:nvSpPr>
        <p:spPr bwMode="auto">
          <a:xfrm>
            <a:off x="3883026" y="8684020"/>
            <a:ext cx="2974975" cy="459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Rectangle 1036"/>
          <p:cNvSpPr>
            <a:spLocks noChangeArrowheads="1"/>
          </p:cNvSpPr>
          <p:nvPr/>
        </p:nvSpPr>
        <p:spPr bwMode="auto">
          <a:xfrm>
            <a:off x="-1588" y="8684020"/>
            <a:ext cx="2970213" cy="459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Rectangle 1037"/>
          <p:cNvSpPr>
            <a:spLocks noChangeArrowheads="1"/>
          </p:cNvSpPr>
          <p:nvPr/>
        </p:nvSpPr>
        <p:spPr bwMode="auto">
          <a:xfrm>
            <a:off x="-1588" y="1"/>
            <a:ext cx="2970213" cy="453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Rectangle 1038"/>
          <p:cNvSpPr>
            <a:spLocks noChangeArrowheads="1"/>
          </p:cNvSpPr>
          <p:nvPr/>
        </p:nvSpPr>
        <p:spPr bwMode="auto">
          <a:xfrm>
            <a:off x="3881438" y="4510"/>
            <a:ext cx="2976562" cy="42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Rectangle 1039"/>
          <p:cNvSpPr>
            <a:spLocks noChangeArrowheads="1"/>
          </p:cNvSpPr>
          <p:nvPr/>
        </p:nvSpPr>
        <p:spPr bwMode="auto">
          <a:xfrm>
            <a:off x="3881438" y="8702058"/>
            <a:ext cx="2976562" cy="42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Rectangle 1040"/>
          <p:cNvSpPr>
            <a:spLocks noChangeArrowheads="1"/>
          </p:cNvSpPr>
          <p:nvPr/>
        </p:nvSpPr>
        <p:spPr bwMode="auto">
          <a:xfrm>
            <a:off x="-1588" y="8702058"/>
            <a:ext cx="2968626" cy="42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Rectangle 1041"/>
          <p:cNvSpPr>
            <a:spLocks noChangeArrowheads="1"/>
          </p:cNvSpPr>
          <p:nvPr/>
        </p:nvSpPr>
        <p:spPr bwMode="auto">
          <a:xfrm>
            <a:off x="-1588" y="4510"/>
            <a:ext cx="2968626" cy="42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Rectangle 104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  <p:sp>
        <p:nvSpPr>
          <p:cNvPr id="38931" name="Rectangle 1043"/>
          <p:cNvSpPr>
            <a:spLocks noGrp="1" noChangeArrowheads="1"/>
          </p:cNvSpPr>
          <p:nvPr>
            <p:ph type="body" idx="1"/>
          </p:nvPr>
        </p:nvSpPr>
        <p:spPr>
          <a:xfrm>
            <a:off x="792164" y="4360800"/>
            <a:ext cx="5278437" cy="3752001"/>
          </a:xfrm>
          <a:noFill/>
          <a:ln w="9525"/>
        </p:spPr>
        <p:txBody>
          <a:bodyPr/>
          <a:lstStyle/>
          <a:p>
            <a:pPr>
              <a:tabLst>
                <a:tab pos="571500" algn="l"/>
              </a:tabLst>
            </a:pPr>
            <a:r>
              <a:rPr lang="nl-NL" smtClean="0"/>
              <a:t>Aspects and Impacts are far easier to define if one describes the associated activity with them first.</a:t>
            </a:r>
          </a:p>
          <a:p>
            <a:pPr>
              <a:tabLst>
                <a:tab pos="571500" algn="l"/>
              </a:tabLst>
            </a:pPr>
            <a:r>
              <a:rPr lang="nl-NL" smtClean="0"/>
              <a:t>So say an </a:t>
            </a:r>
            <a:r>
              <a:rPr lang="nl-NL" i="1" smtClean="0"/>
              <a:t>activity</a:t>
            </a:r>
            <a:r>
              <a:rPr lang="nl-NL" smtClean="0"/>
              <a:t> could be: Discharging hydrochloric acid to a storage tank; the </a:t>
            </a:r>
            <a:r>
              <a:rPr lang="nl-NL" i="1" smtClean="0"/>
              <a:t>aspect </a:t>
            </a:r>
            <a:r>
              <a:rPr lang="nl-NL" smtClean="0"/>
              <a:t>would be fugitive emissions of acid vapour from the vapour scrubber and the </a:t>
            </a:r>
            <a:r>
              <a:rPr lang="nl-NL" i="1" smtClean="0"/>
              <a:t>impact</a:t>
            </a:r>
            <a:r>
              <a:rPr lang="nl-NL" smtClean="0"/>
              <a:t> would be acid rain ( not to mention asphyxiation of any staff present, corrosive attack of any metals present, e.g. tanks, pumps, pipelines!!)</a:t>
            </a:r>
          </a:p>
        </p:txBody>
      </p:sp>
    </p:spTree>
    <p:extLst>
      <p:ext uri="{BB962C8B-B14F-4D97-AF65-F5344CB8AC3E}">
        <p14:creationId xmlns:p14="http://schemas.microsoft.com/office/powerpoint/2010/main" val="415179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5A1339C-5DD5-43CB-A115-76313B54EFE8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EA7CE9D-AAC7-4CCA-A2ED-0BE05AACC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339C-5DD5-43CB-A115-76313B54EFE8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CE9D-AAC7-4CCA-A2ED-0BE05AACC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339C-5DD5-43CB-A115-76313B54EFE8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CE9D-AAC7-4CCA-A2ED-0BE05AACC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339C-5DD5-43CB-A115-76313B54EFE8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CE9D-AAC7-4CCA-A2ED-0BE05AACC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5A1339C-5DD5-43CB-A115-76313B54EFE8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EA7CE9D-AAC7-4CCA-A2ED-0BE05AACC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339C-5DD5-43CB-A115-76313B54EFE8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CE9D-AAC7-4CCA-A2ED-0BE05AACC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339C-5DD5-43CB-A115-76313B54EFE8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CE9D-AAC7-4CCA-A2ED-0BE05AACC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339C-5DD5-43CB-A115-76313B54EFE8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CE9D-AAC7-4CCA-A2ED-0BE05AACC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339C-5DD5-43CB-A115-76313B54EFE8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CE9D-AAC7-4CCA-A2ED-0BE05AACC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339C-5DD5-43CB-A115-76313B54EFE8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CE9D-AAC7-4CCA-A2ED-0BE05AACC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339C-5DD5-43CB-A115-76313B54EFE8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CE9D-AAC7-4CCA-A2ED-0BE05AACC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A1339C-5DD5-43CB-A115-76313B54EFE8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A7CE9D-AAC7-4CCA-A2ED-0BE05AACC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r1zQrXM_7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LEmOsq7aWD8&amp;feature=relmf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Environmental </a:t>
            </a:r>
            <a:r>
              <a:rPr lang="en-US" b="1" i="1" dirty="0"/>
              <a:t>Management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Elisée </a:t>
            </a:r>
            <a:r>
              <a:rPr lang="en-US" dirty="0" smtClean="0"/>
              <a:t>GASHUGI &amp; Jean Claude Safari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83969" y="4437113"/>
            <a:ext cx="36724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Welcome @ </a:t>
            </a:r>
            <a:r>
              <a:rPr lang="en-GB" sz="2400" b="1" dirty="0"/>
              <a:t>SOE 4261</a:t>
            </a:r>
            <a:endParaRPr lang="en-US" sz="2400" dirty="0"/>
          </a:p>
        </p:txBody>
      </p:sp>
      <p:pic>
        <p:nvPicPr>
          <p:cNvPr id="7" name="Picture 6" descr="Image result for university of rwanda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" y="188640"/>
            <a:ext cx="2450302" cy="100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6.Group work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032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International Treaties/conventions/ national laws </a:t>
            </a:r>
            <a:endParaRPr lang="en-GB" sz="2400" dirty="0" smtClean="0"/>
          </a:p>
          <a:p>
            <a:pPr marL="514350" indent="-514350">
              <a:buAutoNum type="arabicPeriod"/>
            </a:pPr>
            <a:r>
              <a:rPr lang="en-GB" sz="2400" dirty="0" smtClean="0"/>
              <a:t>Case studies: Investigate the environmental situation of </a:t>
            </a:r>
            <a:r>
              <a:rPr lang="nl-NL" sz="2400" dirty="0" err="1" smtClean="0"/>
              <a:t>pollution</a:t>
            </a:r>
            <a:r>
              <a:rPr lang="en-GB" sz="2400" dirty="0" smtClean="0"/>
              <a:t> using the background information:</a:t>
            </a:r>
          </a:p>
          <a:p>
            <a:pPr lvl="1"/>
            <a:r>
              <a:rPr lang="en-GB" dirty="0" smtClean="0"/>
              <a:t>Identify environmental aspects and impacts</a:t>
            </a:r>
          </a:p>
          <a:p>
            <a:pPr lvl="1"/>
            <a:r>
              <a:rPr lang="en-GB" dirty="0" smtClean="0"/>
              <a:t>Prepare a </a:t>
            </a:r>
            <a:r>
              <a:rPr lang="nl-NL" dirty="0" smtClean="0"/>
              <a:t>short </a:t>
            </a:r>
            <a:r>
              <a:rPr lang="en-GB" dirty="0" smtClean="0"/>
              <a:t>presentation</a:t>
            </a:r>
          </a:p>
          <a:p>
            <a:pPr lvl="1"/>
            <a:r>
              <a:rPr lang="en-GB" dirty="0" smtClean="0"/>
              <a:t>Etc. 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7.</a:t>
            </a:r>
            <a:r>
              <a:rPr lang="en-GB" b="1" dirty="0" smtClean="0"/>
              <a:t> Assessment strategy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Assignments (15 marks)</a:t>
            </a:r>
          </a:p>
          <a:p>
            <a:pPr marL="514350" indent="-514350">
              <a:buFont typeface="Wingdings 3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QUIZ (5 marks)</a:t>
            </a:r>
          </a:p>
          <a:p>
            <a:pPr marL="514350" indent="-514350">
              <a:buFont typeface="Wingdings 3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CAT (30 marks)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Exam (50 marks)</a:t>
            </a:r>
          </a:p>
          <a:p>
            <a:pPr marL="514350" indent="-514350">
              <a:buAutoNum type="arabicPeriod"/>
            </a:pPr>
            <a:endParaRPr lang="en-US" b="1" u="sng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b="1" u="sng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208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8.Participants short introduction</a:t>
            </a:r>
            <a:endParaRPr lang="en-US" dirty="0"/>
          </a:p>
        </p:txBody>
      </p:sp>
      <p:sp>
        <p:nvSpPr>
          <p:cNvPr id="6" name="BlGH8-IZWoM4OM:" descr="Image result for UNIVERSITY OF RWANDA LOGO"/>
          <p:cNvSpPr>
            <a:spLocks noChangeAspect="1" noChangeArrowheads="1"/>
          </p:cNvSpPr>
          <p:nvPr/>
        </p:nvSpPr>
        <p:spPr bwMode="auto">
          <a:xfrm>
            <a:off x="647378" y="1736626"/>
            <a:ext cx="322830" cy="32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735042"/>
              </p:ext>
            </p:extLst>
          </p:nvPr>
        </p:nvGraphicFramePr>
        <p:xfrm>
          <a:off x="395536" y="1124744"/>
          <a:ext cx="3175000" cy="5225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400"/>
                <a:gridCol w="1155700"/>
                <a:gridCol w="11303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000" u="none" strike="noStrike" dirty="0">
                          <a:effectLst/>
                        </a:rPr>
                        <a:t>S/N</a:t>
                      </a:r>
                      <a:endParaRPr lang="pt-PT" sz="1000" b="1" i="0" u="none" strike="noStrike" dirty="0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000" u="none" strike="noStrike">
                          <a:effectLst/>
                        </a:rPr>
                        <a:t>Surname</a:t>
                      </a:r>
                      <a:endParaRPr lang="pt-PT" sz="1000" b="1" i="0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000" u="none" strike="noStrike">
                          <a:effectLst/>
                        </a:rPr>
                        <a:t>First Names</a:t>
                      </a:r>
                      <a:endParaRPr lang="pt-PT" sz="1000" b="1" i="0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000" u="none" strike="noStrike">
                          <a:effectLst/>
                        </a:rPr>
                        <a:t>Gender</a:t>
                      </a:r>
                      <a:endParaRPr lang="pt-PT" sz="1000" b="1" i="0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ISHIMWE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MARIE CLAIRE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F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2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NZAMBAZAMARIYA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ODILE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F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3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MUTUYEMARIYA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FLORA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F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4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IRADUKUNDA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EBENEZER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NTAKIRUTIMANA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INNOCENT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INEZA NIYIGENA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PACIFIQUE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7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SHUMBUSHO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SIMON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8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IRANZI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OLIVIER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9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INGABIRE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CLEMENTINE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F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10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NIYOMUKIZA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EGIDE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11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TWIRINGIYIMANA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PLACIDE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12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IRADUKUNDA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CHANCE DESIRE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13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SHEMA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LUCIEN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14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CLAUDINE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NIYIGENA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F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15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NKUBANA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AUGUSTIN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DUSABIMANA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ARTHUR JUNIOR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17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RUKUNDO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THOMAS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18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IZERE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ANGE FELIX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19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MUGWANEZA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PATRICK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20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CYIFUZO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JEAN DAMASCENE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21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DUFITINEZA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ALINE LYDIA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F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22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NSABIMANA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EMMANUEL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23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CYIMANA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SANDRINE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F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24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TUYISINGIZE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BENJAMIN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M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09104"/>
              </p:ext>
            </p:extLst>
          </p:nvPr>
        </p:nvGraphicFramePr>
        <p:xfrm>
          <a:off x="4716016" y="1268760"/>
          <a:ext cx="3240360" cy="4104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152"/>
                <a:gridCol w="1179491"/>
                <a:gridCol w="1153568"/>
                <a:gridCol w="622149"/>
              </a:tblGrid>
              <a:tr h="19324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25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UMUHOZA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HUGUETTE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F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24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26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GAHAMANYI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CEDRIC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24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27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NTAMAKEMWA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DAVID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9768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28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MUKUNDIYUKURI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DIDACE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24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29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NGIRIMANA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SCHADRACK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24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30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TUYISHIMIRE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JEAN ERIC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24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31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IRANKUNDA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FABRICE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9768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32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NTAWUYIRUSHINTEGE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PATRICK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24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33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TURATSINZE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ERIC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9768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34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INGABIRE MUGIRANEZA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DEBORAH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F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24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35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UKWITEGETSE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JEAN DE DIEU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24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36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KIREZI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EMERY HERVE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9768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37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RUKESHA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MICHELLE CYNTHIA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F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24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38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EMMANUEL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SUGIRA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24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39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NYIRIGONDO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RAMADHAN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24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40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MURERA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AMANI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24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41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MAHORO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CLAUDINE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F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324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42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UMUTONI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GAËLLE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F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208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9.Planning Group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4032448" cy="5179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736626"/>
            <a:ext cx="4003635" cy="3708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Introduction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 smtClean="0"/>
              <a:t>Aim &amp; content of the program</a:t>
            </a:r>
          </a:p>
          <a:p>
            <a:pPr marL="514350" indent="-514350">
              <a:buAutoNum type="arabicPeriod"/>
            </a:pPr>
            <a:r>
              <a:rPr lang="en-US" b="1" i="1" dirty="0" smtClean="0"/>
              <a:t>Why </a:t>
            </a:r>
            <a:r>
              <a:rPr lang="en-US" b="1" dirty="0" smtClean="0"/>
              <a:t>Environmental Impact assessment?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Why environmental conventions/ laws?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Program and its logic 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Activities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Group work</a:t>
            </a:r>
          </a:p>
          <a:p>
            <a:pPr marL="514350" indent="-514350">
              <a:buAutoNum type="arabicPeriod"/>
            </a:pPr>
            <a:r>
              <a:rPr lang="en-GB" b="1" dirty="0" smtClean="0"/>
              <a:t>Assessment strategy </a:t>
            </a:r>
          </a:p>
          <a:p>
            <a:pPr marL="514350" indent="-514350">
              <a:buAutoNum type="arabicPeriod"/>
            </a:pPr>
            <a:r>
              <a:rPr lang="en-GB" b="1" dirty="0" smtClean="0"/>
              <a:t>Participants</a:t>
            </a:r>
          </a:p>
          <a:p>
            <a:pPr marL="514350" indent="-514350">
              <a:buAutoNum type="arabicPeriod"/>
            </a:pPr>
            <a:r>
              <a:rPr lang="en-GB" b="1" dirty="0" smtClean="0"/>
              <a:t>Planning group work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1. Aim &amp; Content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cap="small" dirty="0" smtClean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15616" y="1582340"/>
            <a:ext cx="7200800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imes New Roman" panose="02020603050405020304" pitchFamily="18" charset="0"/>
              </a:rPr>
              <a:t>The aim of the module is to provide understanding on the importance of Environmental management tools in the project /programme designs and implementation. </a:t>
            </a:r>
            <a:endParaRPr lang="en-GB" dirty="0" smtClean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ahoma" panose="020B0604030504040204" pitchFamily="34" charset="0"/>
                <a:ea typeface="Times New Roman" panose="02020603050405020304" pitchFamily="18" charset="0"/>
              </a:rPr>
              <a:t>It </a:t>
            </a:r>
            <a:r>
              <a:rPr lang="en-GB" dirty="0">
                <a:latin typeface="Tahoma" panose="020B0604030504040204" pitchFamily="34" charset="0"/>
                <a:ea typeface="Times New Roman" panose="02020603050405020304" pitchFamily="18" charset="0"/>
              </a:rPr>
              <a:t>provides a clear understanding of the linkages between Environment &amp; Development, understanding of EIA, EA, SEA and  builds confidence with their applications and limitations. </a:t>
            </a:r>
            <a:endParaRPr lang="en-GB" dirty="0" smtClean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ahoma" panose="020B0604030504040204" pitchFamily="34" charset="0"/>
                <a:ea typeface="Times New Roman" panose="02020603050405020304" pitchFamily="18" charset="0"/>
              </a:rPr>
              <a:t>The </a:t>
            </a:r>
            <a:r>
              <a:rPr lang="en-GB" dirty="0">
                <a:latin typeface="Tahoma" panose="020B0604030504040204" pitchFamily="34" charset="0"/>
                <a:ea typeface="Times New Roman" panose="02020603050405020304" pitchFamily="18" charset="0"/>
              </a:rPr>
              <a:t>module helps to integrate environmental protection measures in deferent projects/programmes before their implementation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3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2. Why EIA?</a:t>
            </a:r>
            <a:br>
              <a:rPr lang="en-US" b="1" dirty="0" smtClean="0"/>
            </a:br>
            <a:endParaRPr lang="en-GB" dirty="0" smtClean="0"/>
          </a:p>
        </p:txBody>
      </p:sp>
      <p:sp>
        <p:nvSpPr>
          <p:cNvPr id="421925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179512" y="1219200"/>
            <a:ext cx="8784976" cy="5162128"/>
          </a:xfrm>
        </p:spPr>
        <p:txBody>
          <a:bodyPr>
            <a:normAutofit/>
          </a:bodyPr>
          <a:lstStyle/>
          <a:p>
            <a:pPr marL="2781300" eaLnBrk="1" hangingPunct="1">
              <a:tabLst>
                <a:tab pos="355600" algn="l"/>
              </a:tabLst>
            </a:pPr>
            <a:endParaRPr lang="nl-NL" dirty="0" smtClean="0"/>
          </a:p>
          <a:p>
            <a:pPr marL="2781300" eaLnBrk="1" hangingPunct="1">
              <a:tabLst>
                <a:tab pos="355600" algn="l"/>
              </a:tabLst>
            </a:pPr>
            <a:endParaRPr lang="nl-NL" dirty="0" smtClean="0"/>
          </a:p>
          <a:p>
            <a:pPr marL="2781300" eaLnBrk="1" hangingPunct="1">
              <a:tabLst>
                <a:tab pos="355600" algn="l"/>
              </a:tabLst>
            </a:pPr>
            <a:endParaRPr lang="nl-NL" dirty="0" smtClean="0"/>
          </a:p>
          <a:p>
            <a:pPr marL="3246438" lvl="1">
              <a:buNone/>
              <a:tabLst>
                <a:tab pos="355600" algn="l"/>
              </a:tabLst>
            </a:pPr>
            <a:endParaRPr lang="en-GB" sz="2000" i="1" dirty="0" smtClean="0">
              <a:solidFill>
                <a:srgbClr val="FF0000"/>
              </a:solidFill>
            </a:endParaRPr>
          </a:p>
          <a:p>
            <a:pPr marL="3246438" lvl="1">
              <a:buNone/>
              <a:tabLst>
                <a:tab pos="355600" algn="l"/>
              </a:tabLst>
            </a:pPr>
            <a:endParaRPr lang="en-GB" sz="2000" i="1" dirty="0" smtClean="0">
              <a:solidFill>
                <a:srgbClr val="FF0000"/>
              </a:solidFill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966788" y="2330450"/>
            <a:ext cx="4114800" cy="2774950"/>
          </a:xfrm>
          <a:prstGeom prst="rect">
            <a:avLst/>
          </a:prstGeom>
          <a:solidFill>
            <a:srgbClr val="1E4A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400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</a:rPr>
              <a:t>For 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identifying:</a:t>
            </a:r>
          </a:p>
          <a:p>
            <a:pPr marL="234950" lvl="1" indent="-117475">
              <a:spcAft>
                <a:spcPct val="40000"/>
              </a:spcAft>
              <a:buFontTx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likely effects of activities or projects on the ENVIRONMENT, and on human health and welfare.</a:t>
            </a:r>
          </a:p>
          <a:p>
            <a:pPr marL="234950" lvl="1" indent="-117475">
              <a:spcAft>
                <a:spcPct val="40000"/>
              </a:spcAft>
              <a:buFontTx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means and measures to mitigate &amp; monitor these impacts</a:t>
            </a: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 rot="16200000">
            <a:off x="4775820" y="2696716"/>
            <a:ext cx="1219200" cy="533400"/>
          </a:xfrm>
          <a:prstGeom prst="downArrow">
            <a:avLst>
              <a:gd name="adj1" fmla="val 62241"/>
              <a:gd name="adj2" fmla="val 10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24128" y="2708920"/>
            <a:ext cx="2880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40000"/>
              </a:spcAft>
            </a:pPr>
            <a:r>
              <a:rPr lang="en-US" b="1" dirty="0" smtClean="0">
                <a:solidFill>
                  <a:srgbClr val="1E4ABD"/>
                </a:solidFill>
                <a:latin typeface="Arial" pitchFamily="34" charset="0"/>
              </a:rPr>
              <a:t>Environment </a:t>
            </a:r>
            <a:r>
              <a:rPr lang="en-US" b="1" dirty="0" smtClean="0">
                <a:latin typeface="Arial" pitchFamily="34" charset="0"/>
              </a:rPr>
              <a:t>is broadly interpreted: physical, biological, and social.</a:t>
            </a:r>
            <a:endParaRPr lang="en-US" b="1" dirty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3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3. Why environmental conventions/ laws?</a:t>
            </a:r>
            <a:br>
              <a:rPr lang="en-US" b="1" dirty="0" smtClean="0"/>
            </a:br>
            <a:endParaRPr lang="en-GB" dirty="0" smtClean="0"/>
          </a:p>
        </p:txBody>
      </p:sp>
      <p:sp>
        <p:nvSpPr>
          <p:cNvPr id="421925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179512" y="1219200"/>
            <a:ext cx="8784976" cy="5162128"/>
          </a:xfrm>
        </p:spPr>
        <p:txBody>
          <a:bodyPr>
            <a:normAutofit/>
          </a:bodyPr>
          <a:lstStyle/>
          <a:p>
            <a:pPr marL="2781300" eaLnBrk="1" hangingPunct="1">
              <a:tabLst>
                <a:tab pos="355600" algn="l"/>
              </a:tabLst>
            </a:pPr>
            <a:endParaRPr lang="nl-NL" dirty="0" smtClean="0"/>
          </a:p>
          <a:p>
            <a:pPr marL="2781300" eaLnBrk="1" hangingPunct="1">
              <a:tabLst>
                <a:tab pos="355600" algn="l"/>
              </a:tabLst>
            </a:pPr>
            <a:endParaRPr lang="nl-NL" dirty="0" smtClean="0"/>
          </a:p>
          <a:p>
            <a:pPr marL="2781300" eaLnBrk="1" hangingPunct="1">
              <a:tabLst>
                <a:tab pos="355600" algn="l"/>
              </a:tabLst>
            </a:pPr>
            <a:endParaRPr lang="nl-NL" dirty="0" smtClean="0"/>
          </a:p>
          <a:p>
            <a:pPr marL="2781300" eaLnBrk="1" hangingPunct="1">
              <a:tabLst>
                <a:tab pos="355600" algn="l"/>
              </a:tabLst>
            </a:pPr>
            <a:r>
              <a:rPr lang="nl-NL" dirty="0" smtClean="0"/>
              <a:t>Top management </a:t>
            </a:r>
            <a:r>
              <a:rPr lang="nl-NL" dirty="0" err="1" smtClean="0"/>
              <a:t>commitment</a:t>
            </a:r>
            <a:r>
              <a:rPr lang="nl-NL" dirty="0" smtClean="0"/>
              <a:t> to... </a:t>
            </a:r>
          </a:p>
          <a:p>
            <a:pPr marL="3246438" lvl="1" eaLnBrk="1" hangingPunct="1">
              <a:tabLst>
                <a:tab pos="355600" algn="l"/>
              </a:tabLst>
            </a:pPr>
            <a:r>
              <a:rPr lang="nl-NL" i="1" dirty="0" err="1" smtClean="0"/>
              <a:t>Continual</a:t>
            </a:r>
            <a:r>
              <a:rPr lang="nl-NL" i="1" dirty="0" smtClean="0"/>
              <a:t> </a:t>
            </a:r>
            <a:r>
              <a:rPr lang="nl-NL" i="1" dirty="0" err="1" smtClean="0"/>
              <a:t>improvement</a:t>
            </a:r>
            <a:endParaRPr lang="nl-NL" i="1" dirty="0" smtClean="0"/>
          </a:p>
          <a:p>
            <a:pPr marL="3246438" lvl="1" eaLnBrk="1" hangingPunct="1">
              <a:tabLst>
                <a:tab pos="355600" algn="l"/>
              </a:tabLst>
            </a:pPr>
            <a:r>
              <a:rPr lang="nl-NL" i="1" dirty="0" err="1" smtClean="0"/>
              <a:t>Prevention</a:t>
            </a:r>
            <a:r>
              <a:rPr lang="nl-NL" i="1" dirty="0" smtClean="0"/>
              <a:t> of </a:t>
            </a:r>
            <a:r>
              <a:rPr lang="nl-NL" i="1" dirty="0" err="1" smtClean="0"/>
              <a:t>pollution</a:t>
            </a:r>
            <a:endParaRPr lang="nl-NL" i="1" dirty="0" smtClean="0"/>
          </a:p>
          <a:p>
            <a:pPr marL="3246438" lvl="1" eaLnBrk="1" hangingPunct="1">
              <a:tabLst>
                <a:tab pos="355600" algn="l"/>
              </a:tabLst>
            </a:pPr>
            <a:r>
              <a:rPr lang="nl-NL" i="1" dirty="0" smtClean="0"/>
              <a:t>Legal </a:t>
            </a:r>
            <a:r>
              <a:rPr lang="nl-NL" i="1" dirty="0" err="1" smtClean="0"/>
              <a:t>compliance</a:t>
            </a:r>
            <a:endParaRPr lang="nl-NL" i="1" dirty="0" smtClean="0"/>
          </a:p>
          <a:p>
            <a:pPr marL="3246438" lvl="1" eaLnBrk="1" hangingPunct="1">
              <a:tabLst>
                <a:tab pos="355600" algn="l"/>
              </a:tabLst>
            </a:pPr>
            <a:r>
              <a:rPr lang="nl-NL" i="1" dirty="0" err="1" smtClean="0"/>
              <a:t>Compliance</a:t>
            </a:r>
            <a:r>
              <a:rPr lang="nl-NL" i="1" dirty="0" smtClean="0"/>
              <a:t> to </a:t>
            </a:r>
            <a:r>
              <a:rPr lang="nl-NL" i="1" dirty="0" err="1" smtClean="0"/>
              <a:t>other</a:t>
            </a:r>
            <a:r>
              <a:rPr lang="nl-NL" i="1" dirty="0" smtClean="0"/>
              <a:t> </a:t>
            </a:r>
            <a:r>
              <a:rPr lang="nl-NL" i="1" dirty="0" err="1" smtClean="0"/>
              <a:t>requirements</a:t>
            </a:r>
            <a:endParaRPr lang="nl-NL" i="1" dirty="0" smtClean="0"/>
          </a:p>
          <a:p>
            <a:pPr marL="3246438" lvl="1" eaLnBrk="1" hangingPunct="1">
              <a:buNone/>
              <a:tabLst>
                <a:tab pos="355600" algn="l"/>
              </a:tabLst>
            </a:pPr>
            <a:endParaRPr lang="nl-NL" i="1" dirty="0" smtClean="0"/>
          </a:p>
          <a:p>
            <a:pPr marL="3246438" lvl="1" eaLnBrk="1" hangingPunct="1">
              <a:buNone/>
              <a:tabLst>
                <a:tab pos="355600" algn="l"/>
              </a:tabLst>
            </a:pPr>
            <a:r>
              <a:rPr lang="nl-NL" sz="2000" i="1" dirty="0" smtClean="0">
                <a:solidFill>
                  <a:srgbClr val="FF0000"/>
                </a:solidFill>
              </a:rPr>
              <a:t>Casestudy 1: Electronic waste in Ghana:</a:t>
            </a:r>
          </a:p>
          <a:p>
            <a:pPr marL="3246438" lvl="1">
              <a:buNone/>
              <a:tabLst>
                <a:tab pos="355600" algn="l"/>
              </a:tabLst>
            </a:pPr>
            <a:r>
              <a:rPr lang="en-GB" sz="1600" i="1" dirty="0" smtClean="0">
                <a:solidFill>
                  <a:srgbClr val="FF0000"/>
                </a:solidFill>
                <a:hlinkClick r:id="rId3"/>
              </a:rPr>
              <a:t>http://www.youtube.com/watch?v=pr1zQrXM_7s</a:t>
            </a:r>
            <a:endParaRPr lang="en-GB" sz="1600" i="1" dirty="0" smtClean="0">
              <a:solidFill>
                <a:srgbClr val="FF0000"/>
              </a:solidFill>
            </a:endParaRPr>
          </a:p>
          <a:p>
            <a:pPr marL="3246438" lvl="1">
              <a:buNone/>
              <a:tabLst>
                <a:tab pos="355600" algn="l"/>
              </a:tabLst>
            </a:pPr>
            <a:r>
              <a:rPr lang="en-GB" sz="1600" i="1" dirty="0" smtClean="0">
                <a:solidFill>
                  <a:srgbClr val="FF0000"/>
                </a:solidFill>
                <a:hlinkClick r:id="rId4"/>
              </a:rPr>
              <a:t>http://www.youtube.com/watch?v=LEmOsq7aWD8&amp;feature=relmfu</a:t>
            </a:r>
            <a:endParaRPr lang="en-GB" sz="1600" i="1" dirty="0" smtClean="0">
              <a:solidFill>
                <a:srgbClr val="FF0000"/>
              </a:solidFill>
            </a:endParaRPr>
          </a:p>
          <a:p>
            <a:pPr marL="3246438" lvl="1">
              <a:buNone/>
              <a:tabLst>
                <a:tab pos="355600" algn="l"/>
              </a:tabLst>
            </a:pPr>
            <a:endParaRPr lang="en-GB" sz="2000" i="1" dirty="0" smtClean="0">
              <a:solidFill>
                <a:srgbClr val="FF0000"/>
              </a:solidFill>
            </a:endParaRPr>
          </a:p>
          <a:p>
            <a:pPr marL="3246438" lvl="1">
              <a:buNone/>
              <a:tabLst>
                <a:tab pos="355600" algn="l"/>
              </a:tabLst>
            </a:pPr>
            <a:endParaRPr lang="en-GB" sz="2000" i="1" dirty="0" smtClean="0">
              <a:solidFill>
                <a:srgbClr val="FF0000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79512" y="2708920"/>
            <a:ext cx="2592388" cy="3322638"/>
            <a:chOff x="288" y="1296"/>
            <a:chExt cx="1633" cy="2093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288" y="1296"/>
              <a:ext cx="1633" cy="2093"/>
              <a:chOff x="288" y="1296"/>
              <a:chExt cx="1633" cy="2093"/>
            </a:xfrm>
          </p:grpSpPr>
          <p:sp>
            <p:nvSpPr>
              <p:cNvPr id="20509" name="Freeform 14"/>
              <p:cNvSpPr>
                <a:spLocks/>
              </p:cNvSpPr>
              <p:nvPr/>
            </p:nvSpPr>
            <p:spPr bwMode="auto">
              <a:xfrm>
                <a:off x="415" y="3184"/>
                <a:ext cx="292" cy="205"/>
              </a:xfrm>
              <a:custGeom>
                <a:avLst/>
                <a:gdLst>
                  <a:gd name="T0" fmla="*/ 185 w 292"/>
                  <a:gd name="T1" fmla="*/ 0 h 205"/>
                  <a:gd name="T2" fmla="*/ 37 w 292"/>
                  <a:gd name="T3" fmla="*/ 17 h 205"/>
                  <a:gd name="T4" fmla="*/ 23 w 292"/>
                  <a:gd name="T5" fmla="*/ 30 h 205"/>
                  <a:gd name="T6" fmla="*/ 13 w 292"/>
                  <a:gd name="T7" fmla="*/ 46 h 205"/>
                  <a:gd name="T8" fmla="*/ 5 w 292"/>
                  <a:gd name="T9" fmla="*/ 63 h 205"/>
                  <a:gd name="T10" fmla="*/ 0 w 292"/>
                  <a:gd name="T11" fmla="*/ 92 h 205"/>
                  <a:gd name="T12" fmla="*/ 0 w 292"/>
                  <a:gd name="T13" fmla="*/ 124 h 205"/>
                  <a:gd name="T14" fmla="*/ 5 w 292"/>
                  <a:gd name="T15" fmla="*/ 141 h 205"/>
                  <a:gd name="T16" fmla="*/ 13 w 292"/>
                  <a:gd name="T17" fmla="*/ 160 h 205"/>
                  <a:gd name="T18" fmla="*/ 29 w 292"/>
                  <a:gd name="T19" fmla="*/ 177 h 205"/>
                  <a:gd name="T20" fmla="*/ 47 w 292"/>
                  <a:gd name="T21" fmla="*/ 190 h 205"/>
                  <a:gd name="T22" fmla="*/ 66 w 292"/>
                  <a:gd name="T23" fmla="*/ 198 h 205"/>
                  <a:gd name="T24" fmla="*/ 82 w 292"/>
                  <a:gd name="T25" fmla="*/ 202 h 205"/>
                  <a:gd name="T26" fmla="*/ 103 w 292"/>
                  <a:gd name="T27" fmla="*/ 204 h 205"/>
                  <a:gd name="T28" fmla="*/ 101 w 292"/>
                  <a:gd name="T29" fmla="*/ 202 h 205"/>
                  <a:gd name="T30" fmla="*/ 217 w 292"/>
                  <a:gd name="T31" fmla="*/ 188 h 205"/>
                  <a:gd name="T32" fmla="*/ 291 w 292"/>
                  <a:gd name="T33" fmla="*/ 0 h 205"/>
                  <a:gd name="T34" fmla="*/ 185 w 292"/>
                  <a:gd name="T35" fmla="*/ 0 h 20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2"/>
                  <a:gd name="T55" fmla="*/ 0 h 205"/>
                  <a:gd name="T56" fmla="*/ 292 w 292"/>
                  <a:gd name="T57" fmla="*/ 205 h 20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2" h="205">
                    <a:moveTo>
                      <a:pt x="185" y="0"/>
                    </a:moveTo>
                    <a:lnTo>
                      <a:pt x="37" y="17"/>
                    </a:lnTo>
                    <a:lnTo>
                      <a:pt x="23" y="30"/>
                    </a:lnTo>
                    <a:lnTo>
                      <a:pt x="13" y="46"/>
                    </a:lnTo>
                    <a:lnTo>
                      <a:pt x="5" y="63"/>
                    </a:lnTo>
                    <a:lnTo>
                      <a:pt x="0" y="92"/>
                    </a:lnTo>
                    <a:lnTo>
                      <a:pt x="0" y="124"/>
                    </a:lnTo>
                    <a:lnTo>
                      <a:pt x="5" y="141"/>
                    </a:lnTo>
                    <a:lnTo>
                      <a:pt x="13" y="160"/>
                    </a:lnTo>
                    <a:lnTo>
                      <a:pt x="29" y="177"/>
                    </a:lnTo>
                    <a:lnTo>
                      <a:pt x="47" y="190"/>
                    </a:lnTo>
                    <a:lnTo>
                      <a:pt x="66" y="198"/>
                    </a:lnTo>
                    <a:lnTo>
                      <a:pt x="82" y="202"/>
                    </a:lnTo>
                    <a:lnTo>
                      <a:pt x="103" y="204"/>
                    </a:lnTo>
                    <a:lnTo>
                      <a:pt x="101" y="202"/>
                    </a:lnTo>
                    <a:lnTo>
                      <a:pt x="217" y="188"/>
                    </a:lnTo>
                    <a:lnTo>
                      <a:pt x="291" y="0"/>
                    </a:lnTo>
                    <a:lnTo>
                      <a:pt x="185" y="0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0" name="Freeform 15"/>
              <p:cNvSpPr>
                <a:spLocks/>
              </p:cNvSpPr>
              <p:nvPr/>
            </p:nvSpPr>
            <p:spPr bwMode="auto">
              <a:xfrm>
                <a:off x="288" y="1296"/>
                <a:ext cx="1633" cy="2091"/>
              </a:xfrm>
              <a:custGeom>
                <a:avLst/>
                <a:gdLst>
                  <a:gd name="T0" fmla="*/ 90 w 1633"/>
                  <a:gd name="T1" fmla="*/ 7 h 2091"/>
                  <a:gd name="T2" fmla="*/ 57 w 1633"/>
                  <a:gd name="T3" fmla="*/ 35 h 2091"/>
                  <a:gd name="T4" fmla="*/ 17 w 1633"/>
                  <a:gd name="T5" fmla="*/ 93 h 2091"/>
                  <a:gd name="T6" fmla="*/ 3 w 1633"/>
                  <a:gd name="T7" fmla="*/ 153 h 2091"/>
                  <a:gd name="T8" fmla="*/ 0 w 1633"/>
                  <a:gd name="T9" fmla="*/ 225 h 2091"/>
                  <a:gd name="T10" fmla="*/ 7 w 1633"/>
                  <a:gd name="T11" fmla="*/ 286 h 2091"/>
                  <a:gd name="T12" fmla="*/ 28 w 1633"/>
                  <a:gd name="T13" fmla="*/ 384 h 2091"/>
                  <a:gd name="T14" fmla="*/ 85 w 1633"/>
                  <a:gd name="T15" fmla="*/ 549 h 2091"/>
                  <a:gd name="T16" fmla="*/ 154 w 1633"/>
                  <a:gd name="T17" fmla="*/ 736 h 2091"/>
                  <a:gd name="T18" fmla="*/ 219 w 1633"/>
                  <a:gd name="T19" fmla="*/ 927 h 2091"/>
                  <a:gd name="T20" fmla="*/ 268 w 1633"/>
                  <a:gd name="T21" fmla="*/ 1175 h 2091"/>
                  <a:gd name="T22" fmla="*/ 298 w 1633"/>
                  <a:gd name="T23" fmla="*/ 1476 h 2091"/>
                  <a:gd name="T24" fmla="*/ 313 w 1633"/>
                  <a:gd name="T25" fmla="*/ 1691 h 2091"/>
                  <a:gd name="T26" fmla="*/ 313 w 1633"/>
                  <a:gd name="T27" fmla="*/ 1854 h 2091"/>
                  <a:gd name="T28" fmla="*/ 293 w 1633"/>
                  <a:gd name="T29" fmla="*/ 1974 h 2091"/>
                  <a:gd name="T30" fmla="*/ 268 w 1633"/>
                  <a:gd name="T31" fmla="*/ 2043 h 2091"/>
                  <a:gd name="T32" fmla="*/ 244 w 1633"/>
                  <a:gd name="T33" fmla="*/ 2077 h 2091"/>
                  <a:gd name="T34" fmla="*/ 379 w 1633"/>
                  <a:gd name="T35" fmla="*/ 2071 h 2091"/>
                  <a:gd name="T36" fmla="*/ 893 w 1633"/>
                  <a:gd name="T37" fmla="*/ 1991 h 2091"/>
                  <a:gd name="T38" fmla="*/ 1360 w 1633"/>
                  <a:gd name="T39" fmla="*/ 1945 h 2091"/>
                  <a:gd name="T40" fmla="*/ 1552 w 1633"/>
                  <a:gd name="T41" fmla="*/ 1951 h 2091"/>
                  <a:gd name="T42" fmla="*/ 1592 w 1633"/>
                  <a:gd name="T43" fmla="*/ 1916 h 2091"/>
                  <a:gd name="T44" fmla="*/ 1619 w 1633"/>
                  <a:gd name="T45" fmla="*/ 1838 h 2091"/>
                  <a:gd name="T46" fmla="*/ 1632 w 1633"/>
                  <a:gd name="T47" fmla="*/ 1726 h 2091"/>
                  <a:gd name="T48" fmla="*/ 1629 w 1633"/>
                  <a:gd name="T49" fmla="*/ 1583 h 2091"/>
                  <a:gd name="T50" fmla="*/ 1612 w 1633"/>
                  <a:gd name="T51" fmla="*/ 1372 h 2091"/>
                  <a:gd name="T52" fmla="*/ 1557 w 1633"/>
                  <a:gd name="T53" fmla="*/ 1100 h 2091"/>
                  <a:gd name="T54" fmla="*/ 1493 w 1633"/>
                  <a:gd name="T55" fmla="*/ 858 h 2091"/>
                  <a:gd name="T56" fmla="*/ 1419 w 1633"/>
                  <a:gd name="T57" fmla="*/ 632 h 2091"/>
                  <a:gd name="T58" fmla="*/ 1335 w 1633"/>
                  <a:gd name="T59" fmla="*/ 382 h 2091"/>
                  <a:gd name="T60" fmla="*/ 1307 w 1633"/>
                  <a:gd name="T61" fmla="*/ 272 h 2091"/>
                  <a:gd name="T62" fmla="*/ 1303 w 1633"/>
                  <a:gd name="T63" fmla="*/ 187 h 2091"/>
                  <a:gd name="T64" fmla="*/ 1335 w 1633"/>
                  <a:gd name="T65" fmla="*/ 18 h 2091"/>
                  <a:gd name="T66" fmla="*/ 102 w 1633"/>
                  <a:gd name="T67" fmla="*/ 3 h 209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633"/>
                  <a:gd name="T103" fmla="*/ 0 h 2091"/>
                  <a:gd name="T104" fmla="*/ 1633 w 1633"/>
                  <a:gd name="T105" fmla="*/ 2091 h 209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633" h="2091">
                    <a:moveTo>
                      <a:pt x="102" y="3"/>
                    </a:moveTo>
                    <a:lnTo>
                      <a:pt x="90" y="7"/>
                    </a:lnTo>
                    <a:lnTo>
                      <a:pt x="75" y="16"/>
                    </a:lnTo>
                    <a:lnTo>
                      <a:pt x="57" y="35"/>
                    </a:lnTo>
                    <a:lnTo>
                      <a:pt x="34" y="63"/>
                    </a:lnTo>
                    <a:lnTo>
                      <a:pt x="17" y="93"/>
                    </a:lnTo>
                    <a:lnTo>
                      <a:pt x="7" y="125"/>
                    </a:lnTo>
                    <a:lnTo>
                      <a:pt x="3" y="153"/>
                    </a:lnTo>
                    <a:lnTo>
                      <a:pt x="0" y="189"/>
                    </a:lnTo>
                    <a:lnTo>
                      <a:pt x="0" y="225"/>
                    </a:lnTo>
                    <a:lnTo>
                      <a:pt x="4" y="255"/>
                    </a:lnTo>
                    <a:lnTo>
                      <a:pt x="7" y="286"/>
                    </a:lnTo>
                    <a:lnTo>
                      <a:pt x="12" y="313"/>
                    </a:lnTo>
                    <a:lnTo>
                      <a:pt x="28" y="384"/>
                    </a:lnTo>
                    <a:lnTo>
                      <a:pt x="51" y="463"/>
                    </a:lnTo>
                    <a:lnTo>
                      <a:pt x="85" y="549"/>
                    </a:lnTo>
                    <a:lnTo>
                      <a:pt x="120" y="650"/>
                    </a:lnTo>
                    <a:lnTo>
                      <a:pt x="154" y="736"/>
                    </a:lnTo>
                    <a:lnTo>
                      <a:pt x="184" y="823"/>
                    </a:lnTo>
                    <a:lnTo>
                      <a:pt x="219" y="927"/>
                    </a:lnTo>
                    <a:lnTo>
                      <a:pt x="248" y="1060"/>
                    </a:lnTo>
                    <a:lnTo>
                      <a:pt x="268" y="1175"/>
                    </a:lnTo>
                    <a:lnTo>
                      <a:pt x="288" y="1320"/>
                    </a:lnTo>
                    <a:lnTo>
                      <a:pt x="298" y="1476"/>
                    </a:lnTo>
                    <a:lnTo>
                      <a:pt x="313" y="1615"/>
                    </a:lnTo>
                    <a:lnTo>
                      <a:pt x="313" y="1691"/>
                    </a:lnTo>
                    <a:lnTo>
                      <a:pt x="313" y="1790"/>
                    </a:lnTo>
                    <a:lnTo>
                      <a:pt x="313" y="1854"/>
                    </a:lnTo>
                    <a:lnTo>
                      <a:pt x="309" y="1912"/>
                    </a:lnTo>
                    <a:lnTo>
                      <a:pt x="293" y="1974"/>
                    </a:lnTo>
                    <a:lnTo>
                      <a:pt x="282" y="2011"/>
                    </a:lnTo>
                    <a:lnTo>
                      <a:pt x="268" y="2043"/>
                    </a:lnTo>
                    <a:lnTo>
                      <a:pt x="254" y="2064"/>
                    </a:lnTo>
                    <a:lnTo>
                      <a:pt x="244" y="2077"/>
                    </a:lnTo>
                    <a:lnTo>
                      <a:pt x="234" y="2090"/>
                    </a:lnTo>
                    <a:lnTo>
                      <a:pt x="379" y="2071"/>
                    </a:lnTo>
                    <a:lnTo>
                      <a:pt x="661" y="2026"/>
                    </a:lnTo>
                    <a:lnTo>
                      <a:pt x="893" y="1991"/>
                    </a:lnTo>
                    <a:lnTo>
                      <a:pt x="1160" y="1957"/>
                    </a:lnTo>
                    <a:lnTo>
                      <a:pt x="1360" y="1945"/>
                    </a:lnTo>
                    <a:lnTo>
                      <a:pt x="1513" y="1951"/>
                    </a:lnTo>
                    <a:lnTo>
                      <a:pt x="1552" y="1951"/>
                    </a:lnTo>
                    <a:lnTo>
                      <a:pt x="1577" y="1945"/>
                    </a:lnTo>
                    <a:lnTo>
                      <a:pt x="1592" y="1916"/>
                    </a:lnTo>
                    <a:lnTo>
                      <a:pt x="1607" y="1884"/>
                    </a:lnTo>
                    <a:lnTo>
                      <a:pt x="1619" y="1838"/>
                    </a:lnTo>
                    <a:lnTo>
                      <a:pt x="1627" y="1781"/>
                    </a:lnTo>
                    <a:lnTo>
                      <a:pt x="1632" y="1726"/>
                    </a:lnTo>
                    <a:lnTo>
                      <a:pt x="1632" y="1645"/>
                    </a:lnTo>
                    <a:lnTo>
                      <a:pt x="1629" y="1583"/>
                    </a:lnTo>
                    <a:lnTo>
                      <a:pt x="1627" y="1482"/>
                    </a:lnTo>
                    <a:lnTo>
                      <a:pt x="1612" y="1372"/>
                    </a:lnTo>
                    <a:lnTo>
                      <a:pt x="1587" y="1230"/>
                    </a:lnTo>
                    <a:lnTo>
                      <a:pt x="1557" y="1100"/>
                    </a:lnTo>
                    <a:lnTo>
                      <a:pt x="1533" y="985"/>
                    </a:lnTo>
                    <a:lnTo>
                      <a:pt x="1493" y="858"/>
                    </a:lnTo>
                    <a:lnTo>
                      <a:pt x="1453" y="742"/>
                    </a:lnTo>
                    <a:lnTo>
                      <a:pt x="1419" y="632"/>
                    </a:lnTo>
                    <a:lnTo>
                      <a:pt x="1364" y="474"/>
                    </a:lnTo>
                    <a:lnTo>
                      <a:pt x="1335" y="382"/>
                    </a:lnTo>
                    <a:lnTo>
                      <a:pt x="1317" y="320"/>
                    </a:lnTo>
                    <a:lnTo>
                      <a:pt x="1307" y="272"/>
                    </a:lnTo>
                    <a:lnTo>
                      <a:pt x="1303" y="227"/>
                    </a:lnTo>
                    <a:lnTo>
                      <a:pt x="1303" y="187"/>
                    </a:lnTo>
                    <a:lnTo>
                      <a:pt x="1325" y="47"/>
                    </a:lnTo>
                    <a:lnTo>
                      <a:pt x="1335" y="18"/>
                    </a:lnTo>
                    <a:lnTo>
                      <a:pt x="117" y="0"/>
                    </a:lnTo>
                    <a:lnTo>
                      <a:pt x="102" y="3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1" name="Freeform 16"/>
              <p:cNvSpPr>
                <a:spLocks/>
              </p:cNvSpPr>
              <p:nvPr/>
            </p:nvSpPr>
            <p:spPr bwMode="auto">
              <a:xfrm>
                <a:off x="372" y="1392"/>
                <a:ext cx="136" cy="137"/>
              </a:xfrm>
              <a:custGeom>
                <a:avLst/>
                <a:gdLst>
                  <a:gd name="T0" fmla="*/ 135 w 136"/>
                  <a:gd name="T1" fmla="*/ 9 h 137"/>
                  <a:gd name="T2" fmla="*/ 100 w 136"/>
                  <a:gd name="T3" fmla="*/ 124 h 137"/>
                  <a:gd name="T4" fmla="*/ 65 w 136"/>
                  <a:gd name="T5" fmla="*/ 136 h 137"/>
                  <a:gd name="T6" fmla="*/ 48 w 136"/>
                  <a:gd name="T7" fmla="*/ 134 h 137"/>
                  <a:gd name="T8" fmla="*/ 30 w 136"/>
                  <a:gd name="T9" fmla="*/ 126 h 137"/>
                  <a:gd name="T10" fmla="*/ 17 w 136"/>
                  <a:gd name="T11" fmla="*/ 113 h 137"/>
                  <a:gd name="T12" fmla="*/ 8 w 136"/>
                  <a:gd name="T13" fmla="*/ 99 h 137"/>
                  <a:gd name="T14" fmla="*/ 2 w 136"/>
                  <a:gd name="T15" fmla="*/ 82 h 137"/>
                  <a:gd name="T16" fmla="*/ 0 w 136"/>
                  <a:gd name="T17" fmla="*/ 67 h 137"/>
                  <a:gd name="T18" fmla="*/ 0 w 136"/>
                  <a:gd name="T19" fmla="*/ 46 h 137"/>
                  <a:gd name="T20" fmla="*/ 5 w 136"/>
                  <a:gd name="T21" fmla="*/ 32 h 137"/>
                  <a:gd name="T22" fmla="*/ 15 w 136"/>
                  <a:gd name="T23" fmla="*/ 21 h 137"/>
                  <a:gd name="T24" fmla="*/ 28 w 136"/>
                  <a:gd name="T25" fmla="*/ 11 h 137"/>
                  <a:gd name="T26" fmla="*/ 43 w 136"/>
                  <a:gd name="T27" fmla="*/ 6 h 137"/>
                  <a:gd name="T28" fmla="*/ 55 w 136"/>
                  <a:gd name="T29" fmla="*/ 3 h 137"/>
                  <a:gd name="T30" fmla="*/ 69 w 136"/>
                  <a:gd name="T31" fmla="*/ 0 h 137"/>
                  <a:gd name="T32" fmla="*/ 80 w 136"/>
                  <a:gd name="T33" fmla="*/ 0 h 137"/>
                  <a:gd name="T34" fmla="*/ 94 w 136"/>
                  <a:gd name="T35" fmla="*/ 0 h 137"/>
                  <a:gd name="T36" fmla="*/ 135 w 136"/>
                  <a:gd name="T37" fmla="*/ 9 h 13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6"/>
                  <a:gd name="T58" fmla="*/ 0 h 137"/>
                  <a:gd name="T59" fmla="*/ 136 w 136"/>
                  <a:gd name="T60" fmla="*/ 137 h 13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6" h="137">
                    <a:moveTo>
                      <a:pt x="135" y="9"/>
                    </a:moveTo>
                    <a:lnTo>
                      <a:pt x="100" y="124"/>
                    </a:lnTo>
                    <a:lnTo>
                      <a:pt x="65" y="136"/>
                    </a:lnTo>
                    <a:lnTo>
                      <a:pt x="48" y="134"/>
                    </a:lnTo>
                    <a:lnTo>
                      <a:pt x="30" y="126"/>
                    </a:lnTo>
                    <a:lnTo>
                      <a:pt x="17" y="113"/>
                    </a:lnTo>
                    <a:lnTo>
                      <a:pt x="8" y="99"/>
                    </a:lnTo>
                    <a:lnTo>
                      <a:pt x="2" y="82"/>
                    </a:lnTo>
                    <a:lnTo>
                      <a:pt x="0" y="67"/>
                    </a:lnTo>
                    <a:lnTo>
                      <a:pt x="0" y="46"/>
                    </a:lnTo>
                    <a:lnTo>
                      <a:pt x="5" y="32"/>
                    </a:lnTo>
                    <a:lnTo>
                      <a:pt x="15" y="21"/>
                    </a:lnTo>
                    <a:lnTo>
                      <a:pt x="28" y="11"/>
                    </a:lnTo>
                    <a:lnTo>
                      <a:pt x="43" y="6"/>
                    </a:lnTo>
                    <a:lnTo>
                      <a:pt x="55" y="3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94" y="0"/>
                    </a:lnTo>
                    <a:lnTo>
                      <a:pt x="135" y="9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2" name="Freeform 17"/>
              <p:cNvSpPr>
                <a:spLocks/>
              </p:cNvSpPr>
              <p:nvPr/>
            </p:nvSpPr>
            <p:spPr bwMode="auto">
              <a:xfrm>
                <a:off x="424" y="1384"/>
                <a:ext cx="95" cy="112"/>
              </a:xfrm>
              <a:custGeom>
                <a:avLst/>
                <a:gdLst>
                  <a:gd name="T0" fmla="*/ 0 w 95"/>
                  <a:gd name="T1" fmla="*/ 13 h 112"/>
                  <a:gd name="T2" fmla="*/ 17 w 95"/>
                  <a:gd name="T3" fmla="*/ 27 h 112"/>
                  <a:gd name="T4" fmla="*/ 25 w 95"/>
                  <a:gd name="T5" fmla="*/ 42 h 112"/>
                  <a:gd name="T6" fmla="*/ 29 w 95"/>
                  <a:gd name="T7" fmla="*/ 56 h 112"/>
                  <a:gd name="T8" fmla="*/ 30 w 95"/>
                  <a:gd name="T9" fmla="*/ 77 h 112"/>
                  <a:gd name="T10" fmla="*/ 27 w 95"/>
                  <a:gd name="T11" fmla="*/ 94 h 112"/>
                  <a:gd name="T12" fmla="*/ 17 w 95"/>
                  <a:gd name="T13" fmla="*/ 111 h 112"/>
                  <a:gd name="T14" fmla="*/ 94 w 95"/>
                  <a:gd name="T15" fmla="*/ 91 h 112"/>
                  <a:gd name="T16" fmla="*/ 87 w 95"/>
                  <a:gd name="T17" fmla="*/ 0 h 112"/>
                  <a:gd name="T18" fmla="*/ 0 w 95"/>
                  <a:gd name="T19" fmla="*/ 13 h 1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5"/>
                  <a:gd name="T31" fmla="*/ 0 h 112"/>
                  <a:gd name="T32" fmla="*/ 95 w 95"/>
                  <a:gd name="T33" fmla="*/ 112 h 1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5" h="112">
                    <a:moveTo>
                      <a:pt x="0" y="13"/>
                    </a:moveTo>
                    <a:lnTo>
                      <a:pt x="17" y="27"/>
                    </a:lnTo>
                    <a:lnTo>
                      <a:pt x="25" y="42"/>
                    </a:lnTo>
                    <a:lnTo>
                      <a:pt x="29" y="56"/>
                    </a:lnTo>
                    <a:lnTo>
                      <a:pt x="30" y="77"/>
                    </a:lnTo>
                    <a:lnTo>
                      <a:pt x="27" y="94"/>
                    </a:lnTo>
                    <a:lnTo>
                      <a:pt x="17" y="111"/>
                    </a:lnTo>
                    <a:lnTo>
                      <a:pt x="94" y="91"/>
                    </a:lnTo>
                    <a:lnTo>
                      <a:pt x="87" y="0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3" name="Freeform 18"/>
              <p:cNvSpPr>
                <a:spLocks/>
              </p:cNvSpPr>
              <p:nvPr/>
            </p:nvSpPr>
            <p:spPr bwMode="auto">
              <a:xfrm>
                <a:off x="399" y="1297"/>
                <a:ext cx="1368" cy="232"/>
              </a:xfrm>
              <a:custGeom>
                <a:avLst/>
                <a:gdLst>
                  <a:gd name="T0" fmla="*/ 1293 w 1368"/>
                  <a:gd name="T1" fmla="*/ 17 h 232"/>
                  <a:gd name="T2" fmla="*/ 0 w 1368"/>
                  <a:gd name="T3" fmla="*/ 0 h 232"/>
                  <a:gd name="T4" fmla="*/ 36 w 1368"/>
                  <a:gd name="T5" fmla="*/ 6 h 232"/>
                  <a:gd name="T6" fmla="*/ 49 w 1368"/>
                  <a:gd name="T7" fmla="*/ 11 h 232"/>
                  <a:gd name="T8" fmla="*/ 63 w 1368"/>
                  <a:gd name="T9" fmla="*/ 18 h 232"/>
                  <a:gd name="T10" fmla="*/ 72 w 1368"/>
                  <a:gd name="T11" fmla="*/ 28 h 232"/>
                  <a:gd name="T12" fmla="*/ 83 w 1368"/>
                  <a:gd name="T13" fmla="*/ 44 h 232"/>
                  <a:gd name="T14" fmla="*/ 88 w 1368"/>
                  <a:gd name="T15" fmla="*/ 62 h 232"/>
                  <a:gd name="T16" fmla="*/ 91 w 1368"/>
                  <a:gd name="T17" fmla="*/ 81 h 232"/>
                  <a:gd name="T18" fmla="*/ 93 w 1368"/>
                  <a:gd name="T19" fmla="*/ 101 h 232"/>
                  <a:gd name="T20" fmla="*/ 93 w 1368"/>
                  <a:gd name="T21" fmla="*/ 117 h 232"/>
                  <a:gd name="T22" fmla="*/ 91 w 1368"/>
                  <a:gd name="T23" fmla="*/ 141 h 232"/>
                  <a:gd name="T24" fmla="*/ 88 w 1368"/>
                  <a:gd name="T25" fmla="*/ 164 h 232"/>
                  <a:gd name="T26" fmla="*/ 79 w 1368"/>
                  <a:gd name="T27" fmla="*/ 184 h 232"/>
                  <a:gd name="T28" fmla="*/ 65 w 1368"/>
                  <a:gd name="T29" fmla="*/ 205 h 232"/>
                  <a:gd name="T30" fmla="*/ 47 w 1368"/>
                  <a:gd name="T31" fmla="*/ 218 h 232"/>
                  <a:gd name="T32" fmla="*/ 33 w 1368"/>
                  <a:gd name="T33" fmla="*/ 231 h 232"/>
                  <a:gd name="T34" fmla="*/ 118 w 1368"/>
                  <a:gd name="T35" fmla="*/ 219 h 232"/>
                  <a:gd name="T36" fmla="*/ 212 w 1368"/>
                  <a:gd name="T37" fmla="*/ 202 h 232"/>
                  <a:gd name="T38" fmla="*/ 362 w 1368"/>
                  <a:gd name="T39" fmla="*/ 190 h 232"/>
                  <a:gd name="T40" fmla="*/ 486 w 1368"/>
                  <a:gd name="T41" fmla="*/ 179 h 232"/>
                  <a:gd name="T42" fmla="*/ 634 w 1368"/>
                  <a:gd name="T43" fmla="*/ 179 h 232"/>
                  <a:gd name="T44" fmla="*/ 797 w 1368"/>
                  <a:gd name="T45" fmla="*/ 184 h 232"/>
                  <a:gd name="T46" fmla="*/ 1000 w 1368"/>
                  <a:gd name="T47" fmla="*/ 190 h 232"/>
                  <a:gd name="T48" fmla="*/ 1194 w 1368"/>
                  <a:gd name="T49" fmla="*/ 207 h 232"/>
                  <a:gd name="T50" fmla="*/ 1273 w 1368"/>
                  <a:gd name="T51" fmla="*/ 225 h 232"/>
                  <a:gd name="T52" fmla="*/ 1296 w 1368"/>
                  <a:gd name="T53" fmla="*/ 229 h 232"/>
                  <a:gd name="T54" fmla="*/ 1320 w 1368"/>
                  <a:gd name="T55" fmla="*/ 230 h 232"/>
                  <a:gd name="T56" fmla="*/ 1338 w 1368"/>
                  <a:gd name="T57" fmla="*/ 225 h 232"/>
                  <a:gd name="T58" fmla="*/ 1352 w 1368"/>
                  <a:gd name="T59" fmla="*/ 207 h 232"/>
                  <a:gd name="T60" fmla="*/ 1361 w 1368"/>
                  <a:gd name="T61" fmla="*/ 186 h 232"/>
                  <a:gd name="T62" fmla="*/ 1365 w 1368"/>
                  <a:gd name="T63" fmla="*/ 168 h 232"/>
                  <a:gd name="T64" fmla="*/ 1367 w 1368"/>
                  <a:gd name="T65" fmla="*/ 148 h 232"/>
                  <a:gd name="T66" fmla="*/ 1363 w 1368"/>
                  <a:gd name="T67" fmla="*/ 111 h 232"/>
                  <a:gd name="T68" fmla="*/ 1357 w 1368"/>
                  <a:gd name="T69" fmla="*/ 88 h 232"/>
                  <a:gd name="T70" fmla="*/ 1347 w 1368"/>
                  <a:gd name="T71" fmla="*/ 64 h 232"/>
                  <a:gd name="T72" fmla="*/ 1338 w 1368"/>
                  <a:gd name="T73" fmla="*/ 49 h 232"/>
                  <a:gd name="T74" fmla="*/ 1327 w 1368"/>
                  <a:gd name="T75" fmla="*/ 36 h 232"/>
                  <a:gd name="T76" fmla="*/ 1311 w 1368"/>
                  <a:gd name="T77" fmla="*/ 24 h 232"/>
                  <a:gd name="T78" fmla="*/ 1293 w 1368"/>
                  <a:gd name="T79" fmla="*/ 17 h 23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368"/>
                  <a:gd name="T121" fmla="*/ 0 h 232"/>
                  <a:gd name="T122" fmla="*/ 1368 w 1368"/>
                  <a:gd name="T123" fmla="*/ 232 h 232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368" h="232">
                    <a:moveTo>
                      <a:pt x="1293" y="17"/>
                    </a:moveTo>
                    <a:lnTo>
                      <a:pt x="0" y="0"/>
                    </a:lnTo>
                    <a:lnTo>
                      <a:pt x="36" y="6"/>
                    </a:lnTo>
                    <a:lnTo>
                      <a:pt x="49" y="11"/>
                    </a:lnTo>
                    <a:lnTo>
                      <a:pt x="63" y="18"/>
                    </a:lnTo>
                    <a:lnTo>
                      <a:pt x="72" y="28"/>
                    </a:lnTo>
                    <a:lnTo>
                      <a:pt x="83" y="44"/>
                    </a:lnTo>
                    <a:lnTo>
                      <a:pt x="88" y="62"/>
                    </a:lnTo>
                    <a:lnTo>
                      <a:pt x="91" y="81"/>
                    </a:lnTo>
                    <a:lnTo>
                      <a:pt x="93" y="101"/>
                    </a:lnTo>
                    <a:lnTo>
                      <a:pt x="93" y="117"/>
                    </a:lnTo>
                    <a:lnTo>
                      <a:pt x="91" y="141"/>
                    </a:lnTo>
                    <a:lnTo>
                      <a:pt x="88" y="164"/>
                    </a:lnTo>
                    <a:lnTo>
                      <a:pt x="79" y="184"/>
                    </a:lnTo>
                    <a:lnTo>
                      <a:pt x="65" y="205"/>
                    </a:lnTo>
                    <a:lnTo>
                      <a:pt x="47" y="218"/>
                    </a:lnTo>
                    <a:lnTo>
                      <a:pt x="33" y="231"/>
                    </a:lnTo>
                    <a:lnTo>
                      <a:pt x="118" y="219"/>
                    </a:lnTo>
                    <a:lnTo>
                      <a:pt x="212" y="202"/>
                    </a:lnTo>
                    <a:lnTo>
                      <a:pt x="362" y="190"/>
                    </a:lnTo>
                    <a:lnTo>
                      <a:pt x="486" y="179"/>
                    </a:lnTo>
                    <a:lnTo>
                      <a:pt x="634" y="179"/>
                    </a:lnTo>
                    <a:lnTo>
                      <a:pt x="797" y="184"/>
                    </a:lnTo>
                    <a:lnTo>
                      <a:pt x="1000" y="190"/>
                    </a:lnTo>
                    <a:lnTo>
                      <a:pt x="1194" y="207"/>
                    </a:lnTo>
                    <a:lnTo>
                      <a:pt x="1273" y="225"/>
                    </a:lnTo>
                    <a:lnTo>
                      <a:pt x="1296" y="229"/>
                    </a:lnTo>
                    <a:lnTo>
                      <a:pt x="1320" y="230"/>
                    </a:lnTo>
                    <a:lnTo>
                      <a:pt x="1338" y="225"/>
                    </a:lnTo>
                    <a:lnTo>
                      <a:pt x="1352" y="207"/>
                    </a:lnTo>
                    <a:lnTo>
                      <a:pt x="1361" y="186"/>
                    </a:lnTo>
                    <a:lnTo>
                      <a:pt x="1365" y="168"/>
                    </a:lnTo>
                    <a:lnTo>
                      <a:pt x="1367" y="148"/>
                    </a:lnTo>
                    <a:lnTo>
                      <a:pt x="1363" y="111"/>
                    </a:lnTo>
                    <a:lnTo>
                      <a:pt x="1357" y="88"/>
                    </a:lnTo>
                    <a:lnTo>
                      <a:pt x="1347" y="64"/>
                    </a:lnTo>
                    <a:lnTo>
                      <a:pt x="1338" y="49"/>
                    </a:lnTo>
                    <a:lnTo>
                      <a:pt x="1327" y="36"/>
                    </a:lnTo>
                    <a:lnTo>
                      <a:pt x="1311" y="24"/>
                    </a:lnTo>
                    <a:lnTo>
                      <a:pt x="1293" y="17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95" name="Rectangle 19"/>
            <p:cNvSpPr>
              <a:spLocks noChangeArrowheads="1"/>
            </p:cNvSpPr>
            <p:nvPr/>
          </p:nvSpPr>
          <p:spPr bwMode="auto">
            <a:xfrm rot="-180000">
              <a:off x="440" y="1560"/>
              <a:ext cx="1106" cy="3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88900" tIns="44450" rIns="88900" bIns="44450">
              <a:spAutoFit/>
            </a:bodyPr>
            <a:lstStyle/>
            <a:p>
              <a:pPr defTabSz="887413" eaLnBrk="0" hangingPunct="0">
                <a:spcBef>
                  <a:spcPct val="50000"/>
                </a:spcBef>
              </a:pPr>
              <a:r>
                <a:rPr lang="nl-NL" sz="1900" b="1" i="1" dirty="0" err="1">
                  <a:latin typeface="Times New Roman" pitchFamily="18" charset="0"/>
                </a:rPr>
                <a:t>E</a:t>
              </a:r>
              <a:r>
                <a:rPr lang="nl-NL" sz="1700" b="1" i="1" dirty="0" err="1">
                  <a:latin typeface="Times New Roman" pitchFamily="18" charset="0"/>
                </a:rPr>
                <a:t>nvironmen</a:t>
              </a:r>
              <a:r>
                <a:rPr lang="nl-NL" sz="1600" b="1" i="1" dirty="0" err="1">
                  <a:latin typeface="Times New Roman" pitchFamily="18" charset="0"/>
                </a:rPr>
                <a:t>tal</a:t>
              </a:r>
              <a:r>
                <a:rPr lang="nl-NL" sz="1600" b="1" i="1" dirty="0">
                  <a:latin typeface="Times New Roman" pitchFamily="18" charset="0"/>
                </a:rPr>
                <a:t> </a:t>
              </a:r>
              <a:r>
                <a:rPr lang="nl-NL" sz="1600" b="1" i="1" dirty="0" err="1">
                  <a:latin typeface="Times New Roman" pitchFamily="18" charset="0"/>
                </a:rPr>
                <a:t>P</a:t>
              </a:r>
              <a:r>
                <a:rPr lang="nl-NL" sz="1500" b="1" i="1" dirty="0" err="1">
                  <a:latin typeface="Times New Roman" pitchFamily="18" charset="0"/>
                </a:rPr>
                <a:t>ol</a:t>
              </a:r>
              <a:r>
                <a:rPr lang="nl-NL" sz="1300" b="1" i="1" dirty="0" err="1">
                  <a:latin typeface="Times New Roman" pitchFamily="18" charset="0"/>
                </a:rPr>
                <a:t>icy</a:t>
              </a:r>
              <a:endParaRPr lang="nl-NL" sz="1300" b="1" i="1" dirty="0">
                <a:latin typeface="Times New Roman" pitchFamily="18" charset="0"/>
              </a:endParaRPr>
            </a:p>
          </p:txBody>
        </p:sp>
        <p:sp>
          <p:nvSpPr>
            <p:cNvPr id="20496" name="Line 20"/>
            <p:cNvSpPr>
              <a:spLocks noChangeShapeType="1"/>
            </p:cNvSpPr>
            <p:nvPr/>
          </p:nvSpPr>
          <p:spPr bwMode="auto">
            <a:xfrm flipV="1">
              <a:off x="597" y="1833"/>
              <a:ext cx="901" cy="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Line 21"/>
            <p:cNvSpPr>
              <a:spLocks noChangeShapeType="1"/>
            </p:cNvSpPr>
            <p:nvPr/>
          </p:nvSpPr>
          <p:spPr bwMode="auto">
            <a:xfrm flipV="1">
              <a:off x="634" y="1925"/>
              <a:ext cx="900" cy="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Line 22"/>
            <p:cNvSpPr>
              <a:spLocks noChangeShapeType="1"/>
            </p:cNvSpPr>
            <p:nvPr/>
          </p:nvSpPr>
          <p:spPr bwMode="auto">
            <a:xfrm flipV="1">
              <a:off x="676" y="2016"/>
              <a:ext cx="901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Line 23"/>
            <p:cNvSpPr>
              <a:spLocks noChangeShapeType="1"/>
            </p:cNvSpPr>
            <p:nvPr/>
          </p:nvSpPr>
          <p:spPr bwMode="auto">
            <a:xfrm flipV="1">
              <a:off x="715" y="2110"/>
              <a:ext cx="902" cy="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Line 24"/>
            <p:cNvSpPr>
              <a:spLocks noChangeShapeType="1"/>
            </p:cNvSpPr>
            <p:nvPr/>
          </p:nvSpPr>
          <p:spPr bwMode="auto">
            <a:xfrm flipV="1">
              <a:off x="754" y="2201"/>
              <a:ext cx="901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Line 25"/>
            <p:cNvSpPr>
              <a:spLocks noChangeShapeType="1"/>
            </p:cNvSpPr>
            <p:nvPr/>
          </p:nvSpPr>
          <p:spPr bwMode="auto">
            <a:xfrm flipV="1">
              <a:off x="793" y="2295"/>
              <a:ext cx="900" cy="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Line 26"/>
            <p:cNvSpPr>
              <a:spLocks noChangeShapeType="1"/>
            </p:cNvSpPr>
            <p:nvPr/>
          </p:nvSpPr>
          <p:spPr bwMode="auto">
            <a:xfrm flipV="1">
              <a:off x="793" y="2386"/>
              <a:ext cx="900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Line 27"/>
            <p:cNvSpPr>
              <a:spLocks noChangeShapeType="1"/>
            </p:cNvSpPr>
            <p:nvPr/>
          </p:nvSpPr>
          <p:spPr bwMode="auto">
            <a:xfrm flipV="1">
              <a:off x="793" y="2480"/>
              <a:ext cx="900" cy="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Line 28"/>
            <p:cNvSpPr>
              <a:spLocks noChangeShapeType="1"/>
            </p:cNvSpPr>
            <p:nvPr/>
          </p:nvSpPr>
          <p:spPr bwMode="auto">
            <a:xfrm flipV="1">
              <a:off x="793" y="2571"/>
              <a:ext cx="900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29"/>
            <p:cNvSpPr>
              <a:spLocks noChangeShapeType="1"/>
            </p:cNvSpPr>
            <p:nvPr/>
          </p:nvSpPr>
          <p:spPr bwMode="auto">
            <a:xfrm flipV="1">
              <a:off x="793" y="2665"/>
              <a:ext cx="900" cy="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Rectangle 30"/>
            <p:cNvSpPr>
              <a:spLocks noChangeArrowheads="1"/>
            </p:cNvSpPr>
            <p:nvPr/>
          </p:nvSpPr>
          <p:spPr bwMode="auto">
            <a:xfrm rot="-480000">
              <a:off x="791" y="2897"/>
              <a:ext cx="643" cy="1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88900" tIns="44450" rIns="88900" bIns="44450">
              <a:spAutoFit/>
            </a:bodyPr>
            <a:lstStyle/>
            <a:p>
              <a:pPr defTabSz="887413" eaLnBrk="0" hangingPunct="0">
                <a:spcBef>
                  <a:spcPct val="50000"/>
                </a:spcBef>
              </a:pPr>
              <a:r>
                <a:rPr lang="nl-NL" sz="700" b="1" i="1">
                  <a:latin typeface="Times New Roman" pitchFamily="18" charset="0"/>
                </a:rPr>
                <a:t>Joe Bloggs</a:t>
              </a:r>
            </a:p>
          </p:txBody>
        </p:sp>
        <p:sp>
          <p:nvSpPr>
            <p:cNvPr id="20507" name="Line 31"/>
            <p:cNvSpPr>
              <a:spLocks noChangeShapeType="1"/>
            </p:cNvSpPr>
            <p:nvPr/>
          </p:nvSpPr>
          <p:spPr bwMode="auto">
            <a:xfrm flipV="1">
              <a:off x="835" y="2989"/>
              <a:ext cx="307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32"/>
            <p:cNvSpPr>
              <a:spLocks noChangeShapeType="1"/>
            </p:cNvSpPr>
            <p:nvPr/>
          </p:nvSpPr>
          <p:spPr bwMode="auto">
            <a:xfrm flipV="1">
              <a:off x="835" y="2850"/>
              <a:ext cx="307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539552" y="1196752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To reduce or minimize the impacts of human activity, both on the natural environment for its own sake, and on humanity itself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1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1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1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1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19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19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19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19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19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19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2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4.Program and its logic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overview of social theories of risk </a:t>
            </a:r>
          </a:p>
          <a:p>
            <a:r>
              <a:rPr lang="en-US" sz="2000" dirty="0" smtClean="0"/>
              <a:t>project-based risk management </a:t>
            </a:r>
          </a:p>
          <a:p>
            <a:r>
              <a:rPr lang="en-US" sz="2000" dirty="0" smtClean="0"/>
              <a:t>environmental risk considerations in policy making</a:t>
            </a:r>
          </a:p>
          <a:p>
            <a:r>
              <a:rPr lang="en-US" sz="2000" dirty="0" smtClean="0"/>
              <a:t>environmental  systems  of  management  and  Impact  Assessment</a:t>
            </a:r>
          </a:p>
          <a:p>
            <a:r>
              <a:rPr lang="en-US" sz="2000" dirty="0" smtClean="0"/>
              <a:t>policies  of  international  organizations  and  the  Government  of  Rwanda  in  respect  of  environmental protection.</a:t>
            </a:r>
          </a:p>
          <a:p>
            <a:r>
              <a:rPr lang="en-US" sz="2000" dirty="0" smtClean="0"/>
              <a:t>understanding  of  sources  of  legal  regulation of environmental problems :</a:t>
            </a:r>
          </a:p>
          <a:p>
            <a:pPr marL="514350" indent="-514350">
              <a:spcBef>
                <a:spcPct val="20000"/>
              </a:spcBef>
              <a:buFont typeface="+mj-lt"/>
              <a:buAutoNum type="alphaLcPeriod"/>
            </a:pPr>
            <a:r>
              <a:rPr lang="en-US" sz="2000" dirty="0" smtClean="0"/>
              <a:t>laws of different organizations and governments,</a:t>
            </a:r>
          </a:p>
          <a:p>
            <a:pPr marL="514350" indent="-514350">
              <a:spcBef>
                <a:spcPct val="20000"/>
              </a:spcBef>
              <a:buFont typeface="+mj-lt"/>
              <a:buAutoNum type="alphaLcPeriod"/>
            </a:pPr>
            <a:r>
              <a:rPr lang="en-US" sz="2000" dirty="0" smtClean="0"/>
              <a:t>Standardization, </a:t>
            </a:r>
          </a:p>
          <a:p>
            <a:pPr marL="514350" indent="-514350">
              <a:spcBef>
                <a:spcPct val="20000"/>
              </a:spcBef>
              <a:buFont typeface="+mj-lt"/>
              <a:buAutoNum type="alphaLcPeriod"/>
            </a:pPr>
            <a:r>
              <a:rPr lang="en-US" sz="2000" dirty="0" smtClean="0"/>
              <a:t>Inspection and enforcement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1"/>
          <p:cNvSpPr>
            <a:spLocks noGrp="1" noChangeArrowheads="1"/>
          </p:cNvSpPr>
          <p:nvPr>
            <p:ph type="title"/>
          </p:nvPr>
        </p:nvSpPr>
        <p:spPr>
          <a:xfrm>
            <a:off x="0" y="66328"/>
            <a:ext cx="9144000" cy="914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4.e.g.:Program and its logic: </a:t>
            </a:r>
            <a:r>
              <a:rPr lang="en-GB" dirty="0" smtClean="0"/>
              <a:t>Aspects and impacts</a:t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3124200" y="6248400"/>
            <a:ext cx="212248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124200" y="6248400"/>
            <a:ext cx="212248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124200" y="6248400"/>
            <a:ext cx="212248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165475" y="6248400"/>
            <a:ext cx="2062163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427984" y="1196752"/>
            <a:ext cx="3962400" cy="4320480"/>
            <a:chOff x="3456" y="912"/>
            <a:chExt cx="2423" cy="3264"/>
          </a:xfrm>
        </p:grpSpPr>
        <p:sp>
          <p:nvSpPr>
            <p:cNvPr id="407560" name="Rectangle 8"/>
            <p:cNvSpPr>
              <a:spLocks noChangeArrowheads="1"/>
            </p:cNvSpPr>
            <p:nvPr/>
          </p:nvSpPr>
          <p:spPr bwMode="auto">
            <a:xfrm>
              <a:off x="3456" y="912"/>
              <a:ext cx="2423" cy="3264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73" name="Rectangle 9"/>
            <p:cNvSpPr>
              <a:spLocks noChangeArrowheads="1"/>
            </p:cNvSpPr>
            <p:nvPr/>
          </p:nvSpPr>
          <p:spPr bwMode="auto">
            <a:xfrm>
              <a:off x="3552" y="1152"/>
              <a:ext cx="624" cy="2928"/>
            </a:xfrm>
            <a:prstGeom prst="rect">
              <a:avLst/>
            </a:prstGeom>
            <a:solidFill>
              <a:srgbClr val="FDC0E5"/>
            </a:solidFill>
            <a:ln w="9525">
              <a:miter lim="800000"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DC0E5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4374" name="Rectangle 10"/>
            <p:cNvSpPr>
              <a:spLocks noChangeArrowheads="1"/>
            </p:cNvSpPr>
            <p:nvPr/>
          </p:nvSpPr>
          <p:spPr bwMode="auto">
            <a:xfrm>
              <a:off x="4272" y="1297"/>
              <a:ext cx="1542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nl-NL" sz="2400" b="1"/>
                <a:t>Environment</a:t>
              </a:r>
            </a:p>
          </p:txBody>
        </p:sp>
        <p:pic>
          <p:nvPicPr>
            <p:cNvPr id="14375" name="Picture 11" descr="j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68" y="1920"/>
              <a:ext cx="1296" cy="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76" name="WordArt 12"/>
            <p:cNvSpPr>
              <a:spLocks noChangeArrowheads="1" noChangeShapeType="1" noTextEdit="1"/>
            </p:cNvSpPr>
            <p:nvPr/>
          </p:nvSpPr>
          <p:spPr bwMode="auto">
            <a:xfrm rot="5400000">
              <a:off x="2653" y="2412"/>
              <a:ext cx="2471" cy="312"/>
            </a:xfrm>
            <a:prstGeom prst="rect">
              <a:avLst/>
            </a:prstGeom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en-US" sz="3200" b="1" kern="10" dirty="0"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000000"/>
                  </a:solidFill>
                  <a:latin typeface="Verdana"/>
                </a:rPr>
                <a:t>IMPACTS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39552" y="1196752"/>
            <a:ext cx="2882900" cy="4392488"/>
            <a:chOff x="483" y="896"/>
            <a:chExt cx="2685" cy="3319"/>
          </a:xfrm>
        </p:grpSpPr>
        <p:sp>
          <p:nvSpPr>
            <p:cNvPr id="14347" name="Rectangle 14"/>
            <p:cNvSpPr>
              <a:spLocks noChangeArrowheads="1"/>
            </p:cNvSpPr>
            <p:nvPr/>
          </p:nvSpPr>
          <p:spPr bwMode="auto">
            <a:xfrm>
              <a:off x="608" y="3843"/>
              <a:ext cx="1233" cy="2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Rectangle 15"/>
            <p:cNvSpPr>
              <a:spLocks noChangeArrowheads="1"/>
            </p:cNvSpPr>
            <p:nvPr/>
          </p:nvSpPr>
          <p:spPr bwMode="auto">
            <a:xfrm>
              <a:off x="608" y="3843"/>
              <a:ext cx="1233" cy="2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Rectangle 16"/>
            <p:cNvSpPr>
              <a:spLocks noChangeArrowheads="1"/>
            </p:cNvSpPr>
            <p:nvPr/>
          </p:nvSpPr>
          <p:spPr bwMode="auto">
            <a:xfrm>
              <a:off x="608" y="3843"/>
              <a:ext cx="1233" cy="2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Rectangle 17"/>
            <p:cNvSpPr>
              <a:spLocks noChangeArrowheads="1"/>
            </p:cNvSpPr>
            <p:nvPr/>
          </p:nvSpPr>
          <p:spPr bwMode="auto">
            <a:xfrm>
              <a:off x="620" y="3843"/>
              <a:ext cx="1228" cy="2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70" name="Rectangle 18"/>
            <p:cNvSpPr>
              <a:spLocks noChangeArrowheads="1"/>
            </p:cNvSpPr>
            <p:nvPr/>
          </p:nvSpPr>
          <p:spPr bwMode="auto">
            <a:xfrm>
              <a:off x="483" y="896"/>
              <a:ext cx="2685" cy="3319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52" name="Rectangle 19"/>
            <p:cNvSpPr>
              <a:spLocks noChangeArrowheads="1"/>
            </p:cNvSpPr>
            <p:nvPr/>
          </p:nvSpPr>
          <p:spPr bwMode="auto">
            <a:xfrm>
              <a:off x="1174" y="1768"/>
              <a:ext cx="979" cy="1582"/>
            </a:xfrm>
            <a:prstGeom prst="rect">
              <a:avLst/>
            </a:prstGeom>
            <a:solidFill>
              <a:srgbClr val="FCFEB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CFEB9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2485" y="1144"/>
              <a:ext cx="436" cy="2784"/>
            </a:xfrm>
            <a:prstGeom prst="rect">
              <a:avLst/>
            </a:prstGeom>
            <a:solidFill>
              <a:srgbClr val="FAFD00"/>
            </a:solidFill>
            <a:ln w="9525">
              <a:miter lim="800000"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AFD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4354" name="Rectangle 21"/>
            <p:cNvSpPr>
              <a:spLocks noChangeArrowheads="1"/>
            </p:cNvSpPr>
            <p:nvPr/>
          </p:nvSpPr>
          <p:spPr bwMode="auto">
            <a:xfrm>
              <a:off x="1274" y="1778"/>
              <a:ext cx="1276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nl-NL" b="1"/>
                <a:t>Company</a:t>
              </a:r>
            </a:p>
          </p:txBody>
        </p:sp>
        <p:sp>
          <p:nvSpPr>
            <p:cNvPr id="14355" name="Rectangle 22"/>
            <p:cNvSpPr>
              <a:spLocks noChangeArrowheads="1"/>
            </p:cNvSpPr>
            <p:nvPr/>
          </p:nvSpPr>
          <p:spPr bwMode="auto">
            <a:xfrm>
              <a:off x="1267" y="2764"/>
              <a:ext cx="1395" cy="5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80000"/>
                </a:lnSpc>
                <a:buFontTx/>
                <a:buChar char="•"/>
              </a:pPr>
              <a:r>
                <a:rPr lang="nl-NL" b="1" dirty="0" err="1">
                  <a:solidFill>
                    <a:srgbClr val="000066"/>
                  </a:solidFill>
                </a:rPr>
                <a:t>Activities</a:t>
              </a:r>
              <a:endParaRPr lang="nl-NL" b="1" dirty="0">
                <a:solidFill>
                  <a:srgbClr val="000066"/>
                </a:solidFill>
              </a:endParaRPr>
            </a:p>
            <a:p>
              <a:pPr eaLnBrk="0" hangingPunct="0">
                <a:lnSpc>
                  <a:spcPct val="80000"/>
                </a:lnSpc>
                <a:buFontTx/>
                <a:buChar char="•"/>
              </a:pPr>
              <a:r>
                <a:rPr lang="nl-NL" b="1" dirty="0" err="1">
                  <a:solidFill>
                    <a:srgbClr val="000066"/>
                  </a:solidFill>
                </a:rPr>
                <a:t>Products</a:t>
              </a:r>
              <a:endParaRPr lang="nl-NL" b="1" dirty="0">
                <a:solidFill>
                  <a:srgbClr val="000066"/>
                </a:solidFill>
              </a:endParaRPr>
            </a:p>
            <a:p>
              <a:pPr eaLnBrk="0" hangingPunct="0">
                <a:lnSpc>
                  <a:spcPct val="80000"/>
                </a:lnSpc>
                <a:buFontTx/>
                <a:buChar char="•"/>
              </a:pPr>
              <a:r>
                <a:rPr lang="nl-NL" b="1" dirty="0">
                  <a:solidFill>
                    <a:srgbClr val="000066"/>
                  </a:solidFill>
                </a:rPr>
                <a:t>Services</a:t>
              </a:r>
            </a:p>
          </p:txBody>
        </p:sp>
        <p:sp>
          <p:nvSpPr>
            <p:cNvPr id="14356" name="Line 23"/>
            <p:cNvSpPr>
              <a:spLocks noChangeShapeType="1"/>
            </p:cNvSpPr>
            <p:nvPr/>
          </p:nvSpPr>
          <p:spPr bwMode="auto">
            <a:xfrm flipV="1">
              <a:off x="2212" y="2400"/>
              <a:ext cx="273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357" name="Picture 24" descr="j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56" y="2027"/>
              <a:ext cx="418" cy="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8" name="WordArt 25"/>
            <p:cNvSpPr>
              <a:spLocks noChangeArrowheads="1" noChangeShapeType="1" noTextEdit="1"/>
            </p:cNvSpPr>
            <p:nvPr/>
          </p:nvSpPr>
          <p:spPr bwMode="auto">
            <a:xfrm rot="5400000">
              <a:off x="270" y="2284"/>
              <a:ext cx="1070" cy="279"/>
            </a:xfrm>
            <a:prstGeom prst="rect">
              <a:avLst/>
            </a:prstGeom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en-US" sz="3200" b="1" kern="10">
                  <a:ln w="9525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solidFill>
                    <a:schemeClr val="bg1"/>
                  </a:solidFill>
                  <a:latin typeface="Verdana"/>
                </a:rPr>
                <a:t>EMS</a:t>
              </a:r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1035" y="949"/>
              <a:ext cx="1293" cy="606"/>
              <a:chOff x="3051" y="743"/>
              <a:chExt cx="1364" cy="663"/>
            </a:xfrm>
          </p:grpSpPr>
          <p:sp>
            <p:nvSpPr>
              <p:cNvPr id="14369" name="Rectangle 27"/>
              <p:cNvSpPr>
                <a:spLocks noChangeArrowheads="1"/>
              </p:cNvSpPr>
              <p:nvPr/>
            </p:nvSpPr>
            <p:spPr bwMode="auto">
              <a:xfrm>
                <a:off x="3051" y="816"/>
                <a:ext cx="1269" cy="590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pic>
            <p:nvPicPr>
              <p:cNvPr id="14370" name="Picture 28" descr="BD06982_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11" y="844"/>
                <a:ext cx="1147" cy="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371" name="Rectangle 29"/>
              <p:cNvSpPr>
                <a:spLocks noChangeArrowheads="1"/>
              </p:cNvSpPr>
              <p:nvPr/>
            </p:nvSpPr>
            <p:spPr bwMode="auto">
              <a:xfrm>
                <a:off x="3053" y="743"/>
                <a:ext cx="1362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nl-NL" b="1">
                    <a:solidFill>
                      <a:srgbClr val="00279F"/>
                    </a:solidFill>
                  </a:rPr>
                  <a:t>Suppliers</a:t>
                </a:r>
                <a:endParaRPr lang="zh-TW" altLang="en-US" b="1">
                  <a:solidFill>
                    <a:srgbClr val="00279F"/>
                  </a:solidFill>
                  <a:ea typeface="PMingLiU" pitchFamily="18" charset="-120"/>
                </a:endParaRPr>
              </a:p>
            </p:txBody>
          </p:sp>
        </p:grpSp>
        <p:sp>
          <p:nvSpPr>
            <p:cNvPr id="14360" name="Line 30"/>
            <p:cNvSpPr>
              <a:spLocks noChangeShapeType="1"/>
            </p:cNvSpPr>
            <p:nvPr/>
          </p:nvSpPr>
          <p:spPr bwMode="auto">
            <a:xfrm flipH="1" flipV="1">
              <a:off x="1666" y="1556"/>
              <a:ext cx="9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1029" y="3525"/>
              <a:ext cx="1203" cy="541"/>
              <a:chOff x="3552" y="3762"/>
              <a:chExt cx="1269" cy="558"/>
            </a:xfrm>
          </p:grpSpPr>
          <p:sp>
            <p:nvSpPr>
              <p:cNvPr id="14366" name="Rectangle 32"/>
              <p:cNvSpPr>
                <a:spLocks noChangeArrowheads="1"/>
              </p:cNvSpPr>
              <p:nvPr/>
            </p:nvSpPr>
            <p:spPr bwMode="auto">
              <a:xfrm>
                <a:off x="3552" y="3764"/>
                <a:ext cx="1269" cy="556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4367" name="Rectangle 33"/>
              <p:cNvSpPr>
                <a:spLocks noChangeArrowheads="1"/>
              </p:cNvSpPr>
              <p:nvPr/>
            </p:nvSpPr>
            <p:spPr bwMode="auto">
              <a:xfrm>
                <a:off x="3579" y="3762"/>
                <a:ext cx="1041" cy="294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nl-NL" b="1">
                    <a:solidFill>
                      <a:srgbClr val="00279F"/>
                    </a:solidFill>
                  </a:rPr>
                  <a:t>Clients</a:t>
                </a:r>
                <a:endParaRPr lang="zh-TW" altLang="en-US" b="1">
                  <a:solidFill>
                    <a:srgbClr val="00279F"/>
                  </a:solidFill>
                  <a:ea typeface="PMingLiU" pitchFamily="18" charset="-120"/>
                </a:endParaRPr>
              </a:p>
            </p:txBody>
          </p:sp>
          <p:pic>
            <p:nvPicPr>
              <p:cNvPr id="14368" name="Picture 34" descr="PE01561_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002" y="3810"/>
                <a:ext cx="768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4362" name="Line 35"/>
            <p:cNvSpPr>
              <a:spLocks noChangeShapeType="1"/>
            </p:cNvSpPr>
            <p:nvPr/>
          </p:nvSpPr>
          <p:spPr bwMode="auto">
            <a:xfrm flipH="1">
              <a:off x="1666" y="3354"/>
              <a:ext cx="0" cy="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3" name="Line 36"/>
            <p:cNvSpPr>
              <a:spLocks noChangeShapeType="1"/>
            </p:cNvSpPr>
            <p:nvPr/>
          </p:nvSpPr>
          <p:spPr bwMode="auto">
            <a:xfrm>
              <a:off x="2258" y="3703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Line 37"/>
            <p:cNvSpPr>
              <a:spLocks noChangeShapeType="1"/>
            </p:cNvSpPr>
            <p:nvPr/>
          </p:nvSpPr>
          <p:spPr bwMode="auto">
            <a:xfrm flipV="1">
              <a:off x="2269" y="1284"/>
              <a:ext cx="216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WordArt 38"/>
            <p:cNvSpPr>
              <a:spLocks noChangeArrowheads="1" noChangeShapeType="1" noTextEdit="1"/>
            </p:cNvSpPr>
            <p:nvPr/>
          </p:nvSpPr>
          <p:spPr bwMode="auto">
            <a:xfrm rot="5400000">
              <a:off x="1469" y="2393"/>
              <a:ext cx="2468" cy="245"/>
            </a:xfrm>
            <a:prstGeom prst="rect">
              <a:avLst/>
            </a:prstGeom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en-US" sz="2800" b="1" kern="10"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000000"/>
                  </a:solidFill>
                  <a:latin typeface="Verdana"/>
                </a:rPr>
                <a:t>ASPECTS</a:t>
              </a:r>
            </a:p>
          </p:txBody>
        </p:sp>
      </p:grpSp>
      <p:sp>
        <p:nvSpPr>
          <p:cNvPr id="407591" name="AutoShape 39"/>
          <p:cNvSpPr>
            <a:spLocks noChangeArrowheads="1"/>
          </p:cNvSpPr>
          <p:nvPr/>
        </p:nvSpPr>
        <p:spPr bwMode="auto">
          <a:xfrm>
            <a:off x="3635896" y="3140968"/>
            <a:ext cx="579438" cy="577850"/>
          </a:xfrm>
          <a:prstGeom prst="rightArrow">
            <a:avLst>
              <a:gd name="adj1" fmla="val 50000"/>
              <a:gd name="adj2" fmla="val 2506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3528" y="5733256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b="1" dirty="0" err="1" smtClean="0"/>
              <a:t>Environmental</a:t>
            </a:r>
            <a:r>
              <a:rPr lang="nl-NL" sz="2000" b="1" dirty="0" smtClean="0"/>
              <a:t> aspect: </a:t>
            </a:r>
            <a:r>
              <a:rPr lang="nl-NL" sz="2000" dirty="0" smtClean="0"/>
              <a:t>Element of </a:t>
            </a:r>
            <a:r>
              <a:rPr lang="nl-NL" sz="2000" dirty="0" err="1" smtClean="0"/>
              <a:t>an</a:t>
            </a:r>
            <a:r>
              <a:rPr lang="nl-NL" sz="2000" dirty="0" smtClean="0"/>
              <a:t> </a:t>
            </a:r>
            <a:r>
              <a:rPr lang="nl-NL" sz="2000" dirty="0" err="1" smtClean="0"/>
              <a:t>organisation's</a:t>
            </a:r>
            <a:r>
              <a:rPr lang="nl-NL" sz="2000" dirty="0" smtClean="0"/>
              <a:t> </a:t>
            </a:r>
            <a:r>
              <a:rPr lang="nl-NL" sz="2000" dirty="0" err="1" smtClean="0"/>
              <a:t>activities</a:t>
            </a:r>
            <a:r>
              <a:rPr lang="nl-NL" sz="2000" dirty="0" smtClean="0"/>
              <a:t>, </a:t>
            </a:r>
            <a:r>
              <a:rPr lang="nl-NL" sz="2000" dirty="0" err="1" smtClean="0"/>
              <a:t>products</a:t>
            </a:r>
            <a:r>
              <a:rPr lang="nl-NL" sz="2000" dirty="0" smtClean="0"/>
              <a:t> </a:t>
            </a:r>
            <a:r>
              <a:rPr lang="nl-NL" sz="2000" dirty="0" err="1" smtClean="0"/>
              <a:t>or</a:t>
            </a:r>
            <a:r>
              <a:rPr lang="nl-NL" sz="2000" dirty="0" smtClean="0"/>
              <a:t> services </a:t>
            </a:r>
            <a:r>
              <a:rPr lang="nl-NL" sz="2000" dirty="0" err="1" smtClean="0"/>
              <a:t>which</a:t>
            </a:r>
            <a:r>
              <a:rPr lang="nl-NL" sz="2000" dirty="0" smtClean="0"/>
              <a:t> has </a:t>
            </a:r>
            <a:r>
              <a:rPr lang="nl-NL" sz="2000" dirty="0" err="1" smtClean="0"/>
              <a:t>or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have a significant </a:t>
            </a:r>
            <a:r>
              <a:rPr lang="nl-NL" sz="2000" dirty="0" err="1" smtClean="0"/>
              <a:t>environmental</a:t>
            </a:r>
            <a:r>
              <a:rPr lang="nl-NL" sz="2000" dirty="0" smtClean="0"/>
              <a:t> impact.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20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95436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4.e.g.:Program and its logic: </a:t>
            </a:r>
            <a:r>
              <a:rPr lang="en-GB" dirty="0" smtClean="0"/>
              <a:t>Activity, aspect, impact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980249" y="2708920"/>
            <a:ext cx="1736489" cy="2571750"/>
            <a:chOff x="4461" y="1507"/>
            <a:chExt cx="2063" cy="2015"/>
          </a:xfrm>
        </p:grpSpPr>
        <p:graphicFrame>
          <p:nvGraphicFramePr>
            <p:cNvPr id="3076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765" y="1507"/>
            <a:ext cx="1175" cy="1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1" name="Clip" r:id="rId4" imgW="1863720" imgH="1753920" progId="">
                    <p:embed/>
                  </p:oleObj>
                </mc:Choice>
                <mc:Fallback>
                  <p:oleObj name="Clip" r:id="rId4" imgW="1863720" imgH="1753920" progId="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5" y="1507"/>
                          <a:ext cx="1175" cy="1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1" name="Rectangle 9"/>
            <p:cNvSpPr>
              <a:spLocks noChangeArrowheads="1"/>
            </p:cNvSpPr>
            <p:nvPr/>
          </p:nvSpPr>
          <p:spPr bwMode="auto">
            <a:xfrm>
              <a:off x="4461" y="2880"/>
              <a:ext cx="2063" cy="6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nl-NL" sz="2400" b="1">
                  <a:solidFill>
                    <a:srgbClr val="000066"/>
                  </a:solidFill>
                </a:rPr>
                <a:t>Global</a:t>
              </a:r>
            </a:p>
            <a:p>
              <a:pPr algn="ctr" eaLnBrk="0" hangingPunct="0"/>
              <a:r>
                <a:rPr lang="nl-NL" sz="2400" b="1">
                  <a:solidFill>
                    <a:srgbClr val="000066"/>
                  </a:solidFill>
                </a:rPr>
                <a:t>Warming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295400" y="2286000"/>
            <a:ext cx="2371725" cy="2632075"/>
            <a:chOff x="384" y="1488"/>
            <a:chExt cx="1619" cy="1658"/>
          </a:xfrm>
        </p:grpSpPr>
        <p:graphicFrame>
          <p:nvGraphicFramePr>
            <p:cNvPr id="3075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3" y="1488"/>
            <a:ext cx="1442" cy="10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2" name="Clip" r:id="rId6" imgW="2286000" imgH="1701720" progId="">
                    <p:embed/>
                  </p:oleObj>
                </mc:Choice>
                <mc:Fallback>
                  <p:oleObj name="Clip" r:id="rId6" imgW="2286000" imgH="1701720" progId="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" y="1488"/>
                          <a:ext cx="1442" cy="10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0" name="Rectangle 12"/>
            <p:cNvSpPr>
              <a:spLocks noChangeArrowheads="1"/>
            </p:cNvSpPr>
            <p:nvPr/>
          </p:nvSpPr>
          <p:spPr bwMode="auto">
            <a:xfrm>
              <a:off x="384" y="2858"/>
              <a:ext cx="1619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nl-NL" sz="2400" b="1">
                  <a:solidFill>
                    <a:srgbClr val="000066"/>
                  </a:solidFill>
                </a:rPr>
                <a:t>Driving a car</a:t>
              </a:r>
              <a:endParaRPr lang="zh-TW" altLang="en-US" sz="2400" b="1">
                <a:solidFill>
                  <a:srgbClr val="000066"/>
                </a:solidFill>
                <a:ea typeface="PMingLiU" pitchFamily="18" charset="-12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707904" y="2276872"/>
            <a:ext cx="2747963" cy="2632075"/>
            <a:chOff x="2256" y="1488"/>
            <a:chExt cx="1876" cy="1658"/>
          </a:xfrm>
        </p:grpSpPr>
        <p:graphicFrame>
          <p:nvGraphicFramePr>
            <p:cNvPr id="3074" name="Object 1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352" y="1488"/>
            <a:ext cx="1780" cy="1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3" name="Clip" r:id="rId8" imgW="2822400" imgH="1858680" progId="">
                    <p:embed/>
                  </p:oleObj>
                </mc:Choice>
                <mc:Fallback>
                  <p:oleObj name="Clip" r:id="rId8" imgW="2822400" imgH="1858680" progId="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488"/>
                          <a:ext cx="1780" cy="1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9" name="Rectangle 15"/>
            <p:cNvSpPr>
              <a:spLocks noChangeArrowheads="1"/>
            </p:cNvSpPr>
            <p:nvPr/>
          </p:nvSpPr>
          <p:spPr bwMode="auto">
            <a:xfrm>
              <a:off x="2256" y="2858"/>
              <a:ext cx="1825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nl-NL" sz="2400" b="1">
                  <a:solidFill>
                    <a:srgbClr val="000066"/>
                  </a:solidFill>
                </a:rPr>
                <a:t>Exhaust Gases</a:t>
              </a:r>
              <a:endParaRPr lang="zh-TW" altLang="en-US" sz="2400" b="1">
                <a:solidFill>
                  <a:srgbClr val="000066"/>
                </a:solidFill>
                <a:ea typeface="PMingLiU" pitchFamily="18" charset="-120"/>
              </a:endParaRPr>
            </a:p>
          </p:txBody>
        </p:sp>
      </p:grpSp>
      <p:sp>
        <p:nvSpPr>
          <p:cNvPr id="409616" name="Rectangle 16"/>
          <p:cNvSpPr>
            <a:spLocks noChangeArrowheads="1"/>
          </p:cNvSpPr>
          <p:nvPr/>
        </p:nvSpPr>
        <p:spPr bwMode="auto">
          <a:xfrm>
            <a:off x="1524000" y="1600200"/>
            <a:ext cx="1919288" cy="5794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GB" sz="3200" b="1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Activity</a:t>
            </a:r>
            <a:endParaRPr kumimoji="1" lang="zh-TW" altLang="en-US" sz="3200" b="1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9617" name="Rectangle 17"/>
          <p:cNvSpPr>
            <a:spLocks noChangeArrowheads="1"/>
          </p:cNvSpPr>
          <p:nvPr/>
        </p:nvSpPr>
        <p:spPr bwMode="auto">
          <a:xfrm>
            <a:off x="4267200" y="1600200"/>
            <a:ext cx="1720850" cy="5794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GB" sz="3200" b="1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Aspect</a:t>
            </a:r>
            <a:endParaRPr kumimoji="1" lang="zh-TW" altLang="en-US" sz="3200" b="1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9618" name="Rectangle 18"/>
          <p:cNvSpPr>
            <a:spLocks noChangeArrowheads="1"/>
          </p:cNvSpPr>
          <p:nvPr/>
        </p:nvSpPr>
        <p:spPr bwMode="auto">
          <a:xfrm>
            <a:off x="6876256" y="1628800"/>
            <a:ext cx="1817688" cy="5794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GB" sz="3200" b="1" dirty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Impact</a:t>
            </a:r>
            <a:endParaRPr kumimoji="1" lang="zh-TW" altLang="en-US" sz="3200" b="1" dirty="0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6" grpId="0" autoUpdateAnimBg="0"/>
      <p:bldP spid="409617" grpId="0" autoUpdateAnimBg="0"/>
      <p:bldP spid="4096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 5.Activities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Font typeface="Wingdings" pitchFamily="2" charset="2"/>
              <a:buChar char="§"/>
            </a:pPr>
            <a:r>
              <a:rPr lang="en-US" dirty="0" smtClean="0"/>
              <a:t>Reading</a:t>
            </a:r>
          </a:p>
          <a:p>
            <a:pPr algn="ctr">
              <a:buFont typeface="Wingdings" pitchFamily="2" charset="2"/>
              <a:buChar char="§"/>
            </a:pPr>
            <a:r>
              <a:rPr lang="en-US" dirty="0" smtClean="0"/>
              <a:t>Exercises</a:t>
            </a:r>
          </a:p>
          <a:p>
            <a:pPr algn="ctr">
              <a:buFont typeface="Wingdings" pitchFamily="2" charset="2"/>
              <a:buChar char="§"/>
            </a:pPr>
            <a:r>
              <a:rPr lang="en-US" dirty="0" smtClean="0"/>
              <a:t>Discussions with fellow students/Lecturer</a:t>
            </a:r>
          </a:p>
          <a:p>
            <a:pPr algn="ctr">
              <a:buFont typeface="Wingdings" pitchFamily="2" charset="2"/>
              <a:buChar char="§"/>
            </a:pPr>
            <a:r>
              <a:rPr lang="en-US" dirty="0" smtClean="0"/>
              <a:t>Responding to comments/questions</a:t>
            </a:r>
          </a:p>
          <a:p>
            <a:pPr algn="ctr">
              <a:buFont typeface="Wingdings" pitchFamily="2" charset="2"/>
              <a:buChar char="§"/>
            </a:pPr>
            <a:r>
              <a:rPr lang="en-US" dirty="0" smtClean="0"/>
              <a:t>Literature searches on your own</a:t>
            </a:r>
          </a:p>
          <a:p>
            <a:pPr algn="ctr">
              <a:buFont typeface="Wingdings" pitchFamily="2" charset="2"/>
              <a:buChar char="§"/>
            </a:pPr>
            <a:r>
              <a:rPr lang="en-US" dirty="0" smtClean="0"/>
              <a:t>Attending lectures</a:t>
            </a:r>
          </a:p>
          <a:p>
            <a:pPr algn="ctr">
              <a:buFont typeface="Wingdings" pitchFamily="2" charset="2"/>
              <a:buChar char="§"/>
            </a:pPr>
            <a:r>
              <a:rPr lang="en-US" dirty="0" smtClean="0"/>
              <a:t>Watching short movies</a:t>
            </a:r>
          </a:p>
          <a:p>
            <a:pPr algn="ctr">
              <a:buFont typeface="Wingdings" pitchFamily="2" charset="2"/>
              <a:buChar char="§"/>
            </a:pPr>
            <a:r>
              <a:rPr lang="en-US" dirty="0" smtClean="0"/>
              <a:t>Studying PPT presentations</a:t>
            </a:r>
          </a:p>
          <a:p>
            <a:pPr algn="ctr">
              <a:buFont typeface="Wingdings" pitchFamily="2" charset="2"/>
              <a:buChar char="§"/>
            </a:pPr>
            <a:r>
              <a:rPr lang="en-GB" dirty="0" smtClean="0"/>
              <a:t>Case study project </a:t>
            </a:r>
          </a:p>
          <a:p>
            <a:pPr algn="ctr">
              <a:buFont typeface="Wingdings" pitchFamily="2" charset="2"/>
              <a:buChar char="§"/>
            </a:pPr>
            <a:r>
              <a:rPr lang="en-US" dirty="0" smtClean="0"/>
              <a:t>Writing little reports</a:t>
            </a:r>
          </a:p>
          <a:p>
            <a:pPr algn="ctr">
              <a:buFont typeface="Wingdings" pitchFamily="2" charset="2"/>
              <a:buChar char="§"/>
            </a:pPr>
            <a:r>
              <a:rPr lang="en-US" dirty="0" smtClean="0"/>
              <a:t> Enjoying the process of acquiring knowledge</a:t>
            </a:r>
          </a:p>
          <a:p>
            <a:pPr algn="ctr">
              <a:buFont typeface="Wingdings" pitchFamily="2" charset="2"/>
              <a:buChar char="§"/>
            </a:pPr>
            <a:r>
              <a:rPr lang="en-US" dirty="0" smtClean="0"/>
              <a:t>Learning from each other</a:t>
            </a:r>
          </a:p>
          <a:p>
            <a:pPr algn="ctr">
              <a:buFont typeface="Wingdings" pitchFamily="2" charset="2"/>
              <a:buChar char="§"/>
            </a:pPr>
            <a:r>
              <a:rPr lang="en-US" dirty="0" smtClean="0"/>
              <a:t>Preparing and doing the CAT &amp; examination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8363E6AD96D5418F3FE8025D0D3AE4" ma:contentTypeVersion="2" ma:contentTypeDescription="Create a new document." ma:contentTypeScope="" ma:versionID="347d099d7547a5b90f9a5c21fa47a725">
  <xsd:schema xmlns:xsd="http://www.w3.org/2001/XMLSchema" xmlns:xs="http://www.w3.org/2001/XMLSchema" xmlns:p="http://schemas.microsoft.com/office/2006/metadata/properties" xmlns:ns2="4f28e9bc-0e08-4446-9c12-47518c17e99b" targetNamespace="http://schemas.microsoft.com/office/2006/metadata/properties" ma:root="true" ma:fieldsID="c6c77b1fe4e49c0c41f565bf6650bfc6" ns2:_="">
    <xsd:import namespace="4f28e9bc-0e08-4446-9c12-47518c17e9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28e9bc-0e08-4446-9c12-47518c17e9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31A620-E894-4E15-AFEE-1855C10F7D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28e9bc-0e08-4446-9c12-47518c17e9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BA1D45-C4BF-4FF9-B135-A9476C0CD3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4C4AB39-75B0-410F-8067-B099A7AB00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1951</TotalTime>
  <Words>861</Words>
  <Application>Microsoft Office PowerPoint</Application>
  <PresentationFormat>On-screen Show (4:3)</PresentationFormat>
  <Paragraphs>297</Paragraphs>
  <Slides>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 Unicode MS</vt:lpstr>
      <vt:lpstr>PMingLiU</vt:lpstr>
      <vt:lpstr>Arial</vt:lpstr>
      <vt:lpstr>Bookman Old Style</vt:lpstr>
      <vt:lpstr>Calibri</vt:lpstr>
      <vt:lpstr>Gill Sans MT</vt:lpstr>
      <vt:lpstr>Tahoma</vt:lpstr>
      <vt:lpstr>Times New Roman</vt:lpstr>
      <vt:lpstr>Verdana</vt:lpstr>
      <vt:lpstr>Wingdings</vt:lpstr>
      <vt:lpstr>Wingdings 3</vt:lpstr>
      <vt:lpstr>Origin</vt:lpstr>
      <vt:lpstr>Clip</vt:lpstr>
      <vt:lpstr> Environmental Management </vt:lpstr>
      <vt:lpstr>Introduction </vt:lpstr>
      <vt:lpstr>1. Aim &amp; Content </vt:lpstr>
      <vt:lpstr>2. Why EIA? </vt:lpstr>
      <vt:lpstr>3. Why environmental conventions/ laws? </vt:lpstr>
      <vt:lpstr>4.Program and its logic  </vt:lpstr>
      <vt:lpstr>4.e.g.:Program and its logic: Aspects and impacts </vt:lpstr>
      <vt:lpstr>4.e.g.:Program and its logic: Activity, aspect, impact</vt:lpstr>
      <vt:lpstr> 5.Activities </vt:lpstr>
      <vt:lpstr>6.Group work </vt:lpstr>
      <vt:lpstr>7. Assessment strategy  </vt:lpstr>
      <vt:lpstr>8.Participants short introduction</vt:lpstr>
      <vt:lpstr>9.Planning Group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Welcome@Principles of hydrogeology course</dc:title>
  <dc:creator>ihe</dc:creator>
  <cp:lastModifiedBy>Elisée G</cp:lastModifiedBy>
  <cp:revision>44</cp:revision>
  <dcterms:created xsi:type="dcterms:W3CDTF">2011-06-16T08:29:45Z</dcterms:created>
  <dcterms:modified xsi:type="dcterms:W3CDTF">2021-09-27T12:04:31Z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0x010100608363E6AD96D5418F3FE8025D0D3AE4</vt:lpwstr>
  </property>
</Properties>
</file>