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91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43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40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66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68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30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62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96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153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80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847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BC32-6EB1-4499-A1DF-034811358708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0272-5EB1-47FD-A55F-23CDE0F68E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49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Autofit/>
          </a:bodyPr>
          <a:lstStyle/>
          <a:p>
            <a:pPr marL="182880"/>
            <a:r>
              <a:rPr lang="de-AT" sz="5000" b="1" dirty="0" smtClean="0">
                <a:solidFill>
                  <a:srgbClr val="0033CC"/>
                </a:solidFill>
              </a:rPr>
              <a:t>Evolutionary Feature Selection</a:t>
            </a:r>
            <a:endParaRPr lang="de-AT" sz="5000" b="1" dirty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553616"/>
          </a:xfrm>
        </p:spPr>
        <p:txBody>
          <a:bodyPr>
            <a:normAutofit lnSpcReduction="10000"/>
          </a:bodyPr>
          <a:lstStyle/>
          <a:p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64926" y="5635600"/>
            <a:ext cx="6400800" cy="625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Thomas Bergmüller, Lefteris Christopoulous and Martin Schnöll</a:t>
            </a:r>
          </a:p>
          <a:p>
            <a:r>
              <a:rPr lang="de-AT" dirty="0" smtClean="0"/>
              <a:t>4th November 2014</a:t>
            </a:r>
            <a:endParaRPr lang="de-A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56048" y="404664"/>
            <a:ext cx="6400800" cy="6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Pattern Recognition II</a:t>
            </a:r>
          </a:p>
        </p:txBody>
      </p:sp>
      <p:pic>
        <p:nvPicPr>
          <p:cNvPr id="3074" name="Picture 2" descr="https://gigaom2.files.wordpress.com/2012/04/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09" y="2852936"/>
            <a:ext cx="4972472" cy="228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b="1" dirty="0" smtClean="0">
                <a:solidFill>
                  <a:srgbClr val="0033CC"/>
                </a:solidFill>
              </a:rPr>
              <a:t>Evolutionary Algorithms for Feature Selection</a:t>
            </a:r>
            <a:br>
              <a:rPr lang="de-AT" sz="3200" b="1" dirty="0" smtClean="0">
                <a:solidFill>
                  <a:srgbClr val="0033CC"/>
                </a:solidFill>
              </a:rPr>
            </a:br>
            <a:r>
              <a:rPr lang="de-AT" sz="2600" b="1" dirty="0" smtClean="0">
                <a:solidFill>
                  <a:srgbClr val="0033CC"/>
                </a:solidFill>
              </a:rPr>
              <a:t>Introduction</a:t>
            </a:r>
            <a:endParaRPr lang="de-AT" sz="26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2600" dirty="0" smtClean="0"/>
          </a:p>
          <a:p>
            <a:r>
              <a:rPr lang="de-AT" sz="2600" dirty="0" smtClean="0"/>
              <a:t>Evolutionary Algorithms (EA), used for feature selection, belong to the </a:t>
            </a:r>
            <a:r>
              <a:rPr lang="de-AT" sz="2600" b="1" dirty="0" smtClean="0"/>
              <a:t>parallel feature selection techniques</a:t>
            </a:r>
            <a:r>
              <a:rPr lang="de-AT" sz="2600" dirty="0" smtClean="0"/>
              <a:t> (a complete feature subset is generated at once)</a:t>
            </a:r>
          </a:p>
          <a:p>
            <a:r>
              <a:rPr lang="de-AT" sz="2600" dirty="0" smtClean="0"/>
              <a:t>They are often used for nonlinear, high-dimensional problems of exponential complexity</a:t>
            </a:r>
            <a:endParaRPr lang="de-AT" sz="2600" dirty="0"/>
          </a:p>
        </p:txBody>
      </p:sp>
    </p:spTree>
    <p:extLst>
      <p:ext uri="{BB962C8B-B14F-4D97-AF65-F5344CB8AC3E}">
        <p14:creationId xmlns:p14="http://schemas.microsoft.com/office/powerpoint/2010/main" val="20661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b="1" dirty="0" smtClean="0">
                <a:solidFill>
                  <a:srgbClr val="0033CC"/>
                </a:solidFill>
              </a:rPr>
              <a:t>Evolutionary </a:t>
            </a:r>
            <a:r>
              <a:rPr lang="de-AT" sz="3200" b="1" dirty="0">
                <a:solidFill>
                  <a:srgbClr val="0033CC"/>
                </a:solidFill>
              </a:rPr>
              <a:t>Algorithms for Feature </a:t>
            </a:r>
            <a:r>
              <a:rPr lang="de-AT" sz="3200" b="1" dirty="0" smtClean="0">
                <a:solidFill>
                  <a:srgbClr val="0033CC"/>
                </a:solidFill>
              </a:rPr>
              <a:t>Selection</a:t>
            </a:r>
            <a:br>
              <a:rPr lang="de-AT" sz="3200" b="1" dirty="0" smtClean="0">
                <a:solidFill>
                  <a:srgbClr val="0033CC"/>
                </a:solidFill>
              </a:rPr>
            </a:br>
            <a:r>
              <a:rPr lang="de-AT" sz="2400" b="1" dirty="0" smtClean="0">
                <a:solidFill>
                  <a:srgbClr val="0033CC"/>
                </a:solidFill>
              </a:rPr>
              <a:t>Basic procedure</a:t>
            </a:r>
            <a:endParaRPr lang="de-AT" sz="24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sz="2800" dirty="0" smtClean="0"/>
              <a:t>Initialize Population of size 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2800" dirty="0" smtClean="0"/>
              <a:t>Select 2 parents for mating (based on some fitness)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2800" dirty="0" smtClean="0"/>
              <a:t>Mating (Generation of 2 new children)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2800" dirty="0" smtClean="0"/>
              <a:t>Repeat steps 2 &amp; 3 till initial population size N is reached -&gt; this forms a new generation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418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b="1" dirty="0">
                <a:solidFill>
                  <a:srgbClr val="0033CC"/>
                </a:solidFill>
              </a:rPr>
              <a:t>Evolutionary Algorithms for Feature </a:t>
            </a:r>
            <a:r>
              <a:rPr lang="de-AT" sz="3200" b="1" dirty="0" smtClean="0">
                <a:solidFill>
                  <a:srgbClr val="0033CC"/>
                </a:solidFill>
              </a:rPr>
              <a:t>Selection</a:t>
            </a:r>
            <a:br>
              <a:rPr lang="de-AT" sz="3200" b="1" dirty="0" smtClean="0">
                <a:solidFill>
                  <a:srgbClr val="0033CC"/>
                </a:solidFill>
              </a:rPr>
            </a:br>
            <a:r>
              <a:rPr lang="de-AT" sz="2400" b="1" dirty="0" smtClean="0">
                <a:solidFill>
                  <a:srgbClr val="0033CC"/>
                </a:solidFill>
              </a:rPr>
              <a:t>Initialization</a:t>
            </a:r>
            <a:endParaRPr lang="de-AT" sz="24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/>
          </a:bodyPr>
          <a:lstStyle/>
          <a:p>
            <a:r>
              <a:rPr lang="de-AT" sz="2600" dirty="0" smtClean="0"/>
              <a:t>How are the initial chromosomes (feature subsets) generated?</a:t>
            </a:r>
          </a:p>
          <a:p>
            <a:r>
              <a:rPr lang="de-AT" sz="2600" dirty="0" smtClean="0"/>
              <a:t>By </a:t>
            </a:r>
            <a:r>
              <a:rPr lang="de-AT" sz="2600" b="1" dirty="0" smtClean="0"/>
              <a:t>Permutation Encoding</a:t>
            </a:r>
          </a:p>
          <a:p>
            <a:endParaRPr lang="de-AT" sz="2600" dirty="0"/>
          </a:p>
          <a:p>
            <a:r>
              <a:rPr lang="de-AT" sz="2600" b="1" u="sng" dirty="0" smtClean="0"/>
              <a:t>Example (for 5 features and a given subset size of 2):</a:t>
            </a:r>
            <a:endParaRPr lang="de-AT" sz="2600" dirty="0"/>
          </a:p>
          <a:p>
            <a:pPr marL="457200" lvl="1" indent="0">
              <a:buNone/>
            </a:pPr>
            <a:r>
              <a:rPr lang="de-AT" sz="2200" dirty="0" smtClean="0"/>
              <a:t>3 5 1 4 2   -&gt;   </a:t>
            </a:r>
            <a:r>
              <a:rPr lang="de-AT" sz="2200" b="1" dirty="0" smtClean="0"/>
              <a:t>3 5 </a:t>
            </a:r>
            <a:r>
              <a:rPr lang="de-AT" sz="2200" dirty="0" smtClean="0"/>
              <a:t>1 </a:t>
            </a:r>
            <a:r>
              <a:rPr lang="de-AT" sz="2200" dirty="0"/>
              <a:t>4 </a:t>
            </a:r>
            <a:r>
              <a:rPr lang="de-AT" sz="2200" dirty="0" smtClean="0"/>
              <a:t>2   -&gt;   0 0 1 0 1</a:t>
            </a:r>
          </a:p>
          <a:p>
            <a:pPr marL="457200" lvl="1" indent="0">
              <a:buNone/>
            </a:pPr>
            <a:r>
              <a:rPr lang="de-AT" sz="2200" dirty="0" smtClean="0"/>
              <a:t>1 2 4 3 5   -&gt;   </a:t>
            </a:r>
            <a:r>
              <a:rPr lang="de-AT" sz="2200" b="1" dirty="0" smtClean="0"/>
              <a:t>1 2 </a:t>
            </a:r>
            <a:r>
              <a:rPr lang="de-AT" sz="2200" dirty="0" smtClean="0"/>
              <a:t>4 </a:t>
            </a:r>
            <a:r>
              <a:rPr lang="de-AT" sz="2200" dirty="0"/>
              <a:t>3 </a:t>
            </a:r>
            <a:r>
              <a:rPr lang="de-AT" sz="2200" dirty="0" smtClean="0"/>
              <a:t>5   -&gt;   1 1 0 0 0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10573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b="1" dirty="0">
                <a:solidFill>
                  <a:srgbClr val="0033CC"/>
                </a:solidFill>
              </a:rPr>
              <a:t>Evolutionary Algorithms for Feature </a:t>
            </a:r>
            <a:r>
              <a:rPr lang="de-AT" sz="3200" b="1" dirty="0" smtClean="0">
                <a:solidFill>
                  <a:srgbClr val="0033CC"/>
                </a:solidFill>
              </a:rPr>
              <a:t>Selection</a:t>
            </a:r>
            <a:br>
              <a:rPr lang="de-AT" sz="3200" b="1" dirty="0" smtClean="0">
                <a:solidFill>
                  <a:srgbClr val="0033CC"/>
                </a:solidFill>
              </a:rPr>
            </a:br>
            <a:r>
              <a:rPr lang="de-AT" sz="2400" b="1" dirty="0" smtClean="0">
                <a:solidFill>
                  <a:srgbClr val="0033CC"/>
                </a:solidFill>
              </a:rPr>
              <a:t>Selection of parents &amp; mating</a:t>
            </a:r>
            <a:endParaRPr lang="de-AT" sz="24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r>
              <a:rPr lang="de-AT" sz="2600" dirty="0" smtClean="0"/>
              <a:t>The parents for mating are selected based on a fitness function (in our case the accuracy of the kNN-classifier)</a:t>
            </a:r>
          </a:p>
          <a:p>
            <a:r>
              <a:rPr lang="de-AT" sz="2600" dirty="0" smtClean="0"/>
              <a:t>How are the children generated? How do they look like?</a:t>
            </a:r>
            <a:endParaRPr lang="de-AT" sz="1800" dirty="0"/>
          </a:p>
          <a:p>
            <a:r>
              <a:rPr lang="de-AT" sz="2600" b="1" u="sng" dirty="0" smtClean="0"/>
              <a:t>Crossover (partially matched crossover, p</a:t>
            </a:r>
            <a:r>
              <a:rPr lang="de-AT" sz="1600" b="1" u="sng" dirty="0" smtClean="0"/>
              <a:t>c</a:t>
            </a:r>
            <a:r>
              <a:rPr lang="de-AT" sz="2600" b="1" u="sng" dirty="0" smtClean="0"/>
              <a:t> = 0.6):</a:t>
            </a:r>
          </a:p>
          <a:p>
            <a:pPr marL="457200" lvl="1" indent="0">
              <a:buNone/>
            </a:pPr>
            <a:r>
              <a:rPr lang="de-AT" sz="2200" b="1" dirty="0" smtClean="0"/>
              <a:t>3|5</a:t>
            </a:r>
            <a:r>
              <a:rPr lang="de-AT" sz="2200" dirty="0" smtClean="0"/>
              <a:t> 1|4 </a:t>
            </a:r>
            <a:r>
              <a:rPr lang="de-AT" sz="2200" dirty="0"/>
              <a:t>2   </a:t>
            </a:r>
            <a:r>
              <a:rPr lang="de-AT" sz="2200" dirty="0" smtClean="0"/>
              <a:t>-&gt;   </a:t>
            </a:r>
            <a:r>
              <a:rPr lang="de-AT" sz="2200" b="1" dirty="0" smtClean="0"/>
              <a:t>3|2</a:t>
            </a:r>
            <a:r>
              <a:rPr lang="de-AT" sz="2200" dirty="0" smtClean="0"/>
              <a:t> 4|4 2   -&gt; </a:t>
            </a:r>
            <a:r>
              <a:rPr lang="de-AT" sz="2200" b="1" dirty="0"/>
              <a:t>3|2</a:t>
            </a:r>
            <a:r>
              <a:rPr lang="de-AT" sz="2200" dirty="0"/>
              <a:t> </a:t>
            </a:r>
            <a:r>
              <a:rPr lang="de-AT" sz="2200" dirty="0" smtClean="0"/>
              <a:t>4|1 5 </a:t>
            </a:r>
          </a:p>
          <a:p>
            <a:pPr marL="457200" lvl="1" indent="0">
              <a:buNone/>
            </a:pPr>
            <a:r>
              <a:rPr lang="de-AT" sz="2200" b="1" dirty="0" smtClean="0"/>
              <a:t>1|2</a:t>
            </a:r>
            <a:r>
              <a:rPr lang="de-AT" sz="2200" dirty="0" smtClean="0"/>
              <a:t> 4|3 5   -&gt;   </a:t>
            </a:r>
            <a:r>
              <a:rPr lang="de-AT" sz="2200" b="1" dirty="0" smtClean="0"/>
              <a:t>1|5</a:t>
            </a:r>
            <a:r>
              <a:rPr lang="de-AT" sz="2200" dirty="0" smtClean="0"/>
              <a:t> 1|3 </a:t>
            </a:r>
            <a:r>
              <a:rPr lang="de-AT" sz="2200" dirty="0"/>
              <a:t>5 </a:t>
            </a:r>
            <a:r>
              <a:rPr lang="de-AT" sz="2200" dirty="0" smtClean="0"/>
              <a:t>  -&gt; </a:t>
            </a:r>
            <a:r>
              <a:rPr lang="de-AT" sz="2200" b="1" dirty="0" smtClean="0"/>
              <a:t>4|5</a:t>
            </a:r>
            <a:r>
              <a:rPr lang="de-AT" sz="2200" dirty="0" smtClean="0"/>
              <a:t> </a:t>
            </a:r>
            <a:r>
              <a:rPr lang="de-AT" sz="2200" dirty="0"/>
              <a:t>1|3 </a:t>
            </a:r>
            <a:r>
              <a:rPr lang="de-AT" sz="2200" dirty="0" smtClean="0"/>
              <a:t>2 </a:t>
            </a:r>
            <a:endParaRPr lang="de-AT" sz="2200" dirty="0"/>
          </a:p>
          <a:p>
            <a:r>
              <a:rPr lang="de-AT" sz="2600" b="1" u="sng" dirty="0" smtClean="0"/>
              <a:t>Mutation (p</a:t>
            </a:r>
            <a:r>
              <a:rPr lang="de-AT" sz="1600" b="1" u="sng" dirty="0"/>
              <a:t>m</a:t>
            </a:r>
            <a:r>
              <a:rPr lang="de-AT" sz="2600" b="1" u="sng" dirty="0" smtClean="0"/>
              <a:t> </a:t>
            </a:r>
            <a:r>
              <a:rPr lang="de-AT" sz="2600" b="1" u="sng" dirty="0"/>
              <a:t>= </a:t>
            </a:r>
            <a:r>
              <a:rPr lang="de-AT" sz="2600" b="1" u="sng" dirty="0" smtClean="0"/>
              <a:t>0.01):</a:t>
            </a:r>
            <a:endParaRPr lang="de-AT" sz="2600" b="1" u="sng" dirty="0"/>
          </a:p>
          <a:p>
            <a:pPr marL="457200" lvl="1" indent="0">
              <a:buNone/>
            </a:pPr>
            <a:r>
              <a:rPr lang="de-AT" sz="2200" b="1" dirty="0" smtClean="0"/>
              <a:t>3 </a:t>
            </a:r>
            <a:r>
              <a:rPr lang="de-AT" sz="2200" b="1" dirty="0" smtClean="0">
                <a:solidFill>
                  <a:srgbClr val="00B050"/>
                </a:solidFill>
              </a:rPr>
              <a:t>2</a:t>
            </a:r>
            <a:r>
              <a:rPr lang="de-AT" sz="2200" dirty="0" smtClean="0"/>
              <a:t> 4 </a:t>
            </a:r>
            <a:r>
              <a:rPr lang="de-AT" sz="2200" dirty="0" smtClean="0">
                <a:solidFill>
                  <a:srgbClr val="00B050"/>
                </a:solidFill>
              </a:rPr>
              <a:t>1</a:t>
            </a:r>
            <a:r>
              <a:rPr lang="de-AT" sz="2200" dirty="0" smtClean="0"/>
              <a:t> 5   -&gt;   </a:t>
            </a:r>
            <a:r>
              <a:rPr lang="de-AT" sz="2200" b="1" dirty="0" smtClean="0"/>
              <a:t>3 </a:t>
            </a:r>
            <a:r>
              <a:rPr lang="de-AT" sz="2200" b="1" dirty="0" smtClean="0">
                <a:solidFill>
                  <a:srgbClr val="00B050"/>
                </a:solidFill>
              </a:rPr>
              <a:t>1</a:t>
            </a:r>
            <a:r>
              <a:rPr lang="de-AT" sz="2200" dirty="0" smtClean="0"/>
              <a:t> </a:t>
            </a:r>
            <a:r>
              <a:rPr lang="de-AT" sz="2200" dirty="0"/>
              <a:t>4 </a:t>
            </a:r>
            <a:r>
              <a:rPr lang="de-AT" sz="2200" dirty="0" smtClean="0">
                <a:solidFill>
                  <a:srgbClr val="00B050"/>
                </a:solidFill>
              </a:rPr>
              <a:t>2</a:t>
            </a:r>
            <a:r>
              <a:rPr lang="de-AT" sz="2200" dirty="0" smtClean="0"/>
              <a:t> </a:t>
            </a:r>
            <a:r>
              <a:rPr lang="de-AT" sz="2200" dirty="0"/>
              <a:t>5 </a:t>
            </a:r>
          </a:p>
          <a:p>
            <a:pPr marL="457200" lvl="1" indent="0">
              <a:buNone/>
            </a:pPr>
            <a:r>
              <a:rPr lang="de-AT" sz="2200" b="1" dirty="0" smtClean="0"/>
              <a:t>4 </a:t>
            </a:r>
            <a:r>
              <a:rPr lang="de-AT" sz="2200" b="1" dirty="0" smtClean="0">
                <a:solidFill>
                  <a:srgbClr val="00B050"/>
                </a:solidFill>
              </a:rPr>
              <a:t>5</a:t>
            </a:r>
            <a:r>
              <a:rPr lang="de-AT" sz="2200" dirty="0" smtClean="0"/>
              <a:t> 1 </a:t>
            </a:r>
            <a:r>
              <a:rPr lang="de-AT" sz="2200" dirty="0" smtClean="0">
                <a:solidFill>
                  <a:srgbClr val="00B050"/>
                </a:solidFill>
              </a:rPr>
              <a:t>3</a:t>
            </a:r>
            <a:r>
              <a:rPr lang="de-AT" sz="2200" dirty="0" smtClean="0"/>
              <a:t> 2   -&gt;   </a:t>
            </a:r>
            <a:r>
              <a:rPr lang="de-AT" sz="2200" b="1" dirty="0" smtClean="0"/>
              <a:t>4 </a:t>
            </a:r>
            <a:r>
              <a:rPr lang="de-AT" sz="2200" b="1" dirty="0" smtClean="0">
                <a:solidFill>
                  <a:srgbClr val="00B050"/>
                </a:solidFill>
              </a:rPr>
              <a:t>3</a:t>
            </a:r>
            <a:r>
              <a:rPr lang="de-AT" sz="2200" dirty="0" smtClean="0"/>
              <a:t> </a:t>
            </a:r>
            <a:r>
              <a:rPr lang="de-AT" sz="2200" dirty="0"/>
              <a:t>1 </a:t>
            </a:r>
            <a:r>
              <a:rPr lang="de-AT" sz="2200" dirty="0" smtClean="0">
                <a:solidFill>
                  <a:srgbClr val="00B050"/>
                </a:solidFill>
              </a:rPr>
              <a:t>5</a:t>
            </a:r>
            <a:r>
              <a:rPr lang="de-AT" sz="2200" dirty="0" smtClean="0"/>
              <a:t> </a:t>
            </a:r>
            <a:r>
              <a:rPr lang="de-AT" sz="2200" dirty="0"/>
              <a:t>2 </a:t>
            </a:r>
            <a:endParaRPr lang="de-AT" sz="2200" dirty="0" smtClean="0"/>
          </a:p>
          <a:p>
            <a:r>
              <a:rPr lang="de-AT" sz="2600" dirty="0" smtClean="0"/>
              <a:t>If no crossover or mutation happens, the children are exact copies of the parents</a:t>
            </a:r>
            <a:endParaRPr lang="de-AT" sz="2600" dirty="0"/>
          </a:p>
          <a:p>
            <a:pPr marL="457200" lvl="1" indent="0">
              <a:buNone/>
            </a:pPr>
            <a:endParaRPr lang="de-AT" sz="2200" dirty="0" smtClean="0"/>
          </a:p>
          <a:p>
            <a:pPr marL="457200" lvl="1" indent="0">
              <a:buNone/>
            </a:pPr>
            <a:endParaRPr lang="de-AT" sz="2200" dirty="0"/>
          </a:p>
          <a:p>
            <a:pPr marL="457200" lvl="1" indent="0">
              <a:buNone/>
            </a:pPr>
            <a:endParaRPr lang="de-AT" sz="2200" dirty="0" smtClean="0"/>
          </a:p>
          <a:p>
            <a:endParaRPr lang="de-AT" sz="2600" b="1" u="sng" dirty="0" smtClean="0"/>
          </a:p>
          <a:p>
            <a:endParaRPr lang="de-AT" sz="2600" dirty="0" smtClean="0"/>
          </a:p>
        </p:txBody>
      </p:sp>
    </p:spTree>
    <p:extLst>
      <p:ext uri="{BB962C8B-B14F-4D97-AF65-F5344CB8AC3E}">
        <p14:creationId xmlns:p14="http://schemas.microsoft.com/office/powerpoint/2010/main" val="16526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b="1" dirty="0">
                <a:solidFill>
                  <a:srgbClr val="0033CC"/>
                </a:solidFill>
              </a:rPr>
              <a:t>Evolutionary Algorithms for Feature </a:t>
            </a:r>
            <a:r>
              <a:rPr lang="de-AT" sz="3200" b="1" dirty="0" smtClean="0">
                <a:solidFill>
                  <a:srgbClr val="0033CC"/>
                </a:solidFill>
              </a:rPr>
              <a:t>Selection</a:t>
            </a:r>
            <a:br>
              <a:rPr lang="de-AT" sz="3200" b="1" dirty="0" smtClean="0">
                <a:solidFill>
                  <a:srgbClr val="0033CC"/>
                </a:solidFill>
              </a:rPr>
            </a:br>
            <a:r>
              <a:rPr lang="de-AT" sz="2400" b="1" dirty="0" smtClean="0">
                <a:solidFill>
                  <a:srgbClr val="0033CC"/>
                </a:solidFill>
              </a:rPr>
              <a:t>Parameters &amp; Implementation</a:t>
            </a:r>
            <a:endParaRPr lang="de-AT" sz="24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de-AT" sz="2600" dirty="0" smtClean="0"/>
              <a:t>Summary of arbitrary parameters (with default values):</a:t>
            </a:r>
          </a:p>
          <a:p>
            <a:pPr lvl="1"/>
            <a:r>
              <a:rPr lang="de-AT" sz="2200" dirty="0" smtClean="0"/>
              <a:t>Population Size = 50</a:t>
            </a:r>
          </a:p>
          <a:p>
            <a:pPr lvl="1"/>
            <a:r>
              <a:rPr lang="de-AT" sz="2200" dirty="0" smtClean="0"/>
              <a:t>Generations = 100</a:t>
            </a:r>
          </a:p>
          <a:p>
            <a:pPr lvl="1"/>
            <a:r>
              <a:rPr lang="de-AT" sz="2200" dirty="0" smtClean="0"/>
              <a:t>Crossover Probability pc = 0.6</a:t>
            </a:r>
          </a:p>
          <a:p>
            <a:pPr lvl="1"/>
            <a:r>
              <a:rPr lang="de-AT" sz="2200" dirty="0" smtClean="0"/>
              <a:t>Mutation Probability pm = 0.01</a:t>
            </a:r>
          </a:p>
          <a:p>
            <a:pPr marL="457200" lvl="1" indent="0">
              <a:buNone/>
            </a:pPr>
            <a:endParaRPr lang="de-AT" sz="2200" dirty="0"/>
          </a:p>
          <a:p>
            <a:r>
              <a:rPr lang="de-AT" sz="2600" dirty="0" smtClean="0"/>
              <a:t>Other parameters to consider</a:t>
            </a:r>
          </a:p>
          <a:p>
            <a:pPr lvl="1"/>
            <a:r>
              <a:rPr lang="de-AT" sz="2200" dirty="0" smtClean="0"/>
              <a:t>K for kNN classifier</a:t>
            </a:r>
          </a:p>
          <a:p>
            <a:pPr lvl="1"/>
            <a:r>
              <a:rPr lang="de-AT" sz="2200" dirty="0" smtClean="0"/>
              <a:t>How many runs? (Due to random initialization, more runs and averaging should probably be implemented)</a:t>
            </a:r>
            <a:endParaRPr lang="de-AT" sz="2200" dirty="0" smtClean="0"/>
          </a:p>
          <a:p>
            <a:pPr marL="457200" lvl="1" indent="0">
              <a:buNone/>
            </a:pPr>
            <a:endParaRPr lang="de-AT" sz="2200" dirty="0"/>
          </a:p>
          <a:p>
            <a:pPr marL="457200" lvl="1" indent="0">
              <a:buNone/>
            </a:pPr>
            <a:endParaRPr lang="de-AT" sz="2200" dirty="0" smtClean="0"/>
          </a:p>
          <a:p>
            <a:endParaRPr lang="de-AT" sz="2600" b="1" u="sng" dirty="0" smtClean="0"/>
          </a:p>
          <a:p>
            <a:endParaRPr lang="de-AT" sz="2600" dirty="0" smtClean="0"/>
          </a:p>
        </p:txBody>
      </p:sp>
    </p:spTree>
    <p:extLst>
      <p:ext uri="{BB962C8B-B14F-4D97-AF65-F5344CB8AC3E}">
        <p14:creationId xmlns:p14="http://schemas.microsoft.com/office/powerpoint/2010/main" val="11139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b="1" dirty="0">
                <a:solidFill>
                  <a:srgbClr val="0033CC"/>
                </a:solidFill>
              </a:rPr>
              <a:t>Evolutionary Algorithms for Feature </a:t>
            </a:r>
            <a:r>
              <a:rPr lang="de-AT" sz="3200" b="1" dirty="0" smtClean="0">
                <a:solidFill>
                  <a:srgbClr val="0033CC"/>
                </a:solidFill>
              </a:rPr>
              <a:t>Selection</a:t>
            </a:r>
            <a:br>
              <a:rPr lang="de-AT" sz="3200" b="1" dirty="0" smtClean="0">
                <a:solidFill>
                  <a:srgbClr val="0033CC"/>
                </a:solidFill>
              </a:rPr>
            </a:br>
            <a:r>
              <a:rPr lang="de-AT" sz="2400" b="1" dirty="0" smtClean="0">
                <a:solidFill>
                  <a:srgbClr val="0033CC"/>
                </a:solidFill>
              </a:rPr>
              <a:t>Project Software and Milestones</a:t>
            </a:r>
            <a:endParaRPr lang="de-AT" sz="24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de-AT" sz="2600" dirty="0" smtClean="0"/>
              <a:t>For </a:t>
            </a:r>
            <a:r>
              <a:rPr lang="de-AT" sz="2600" dirty="0" smtClean="0"/>
              <a:t>the implementation we will use the </a:t>
            </a:r>
            <a:r>
              <a:rPr lang="de-AT" sz="2600" b="1" dirty="0" smtClean="0"/>
              <a:t>JEvolution package (Java), </a:t>
            </a:r>
            <a:r>
              <a:rPr lang="de-AT" sz="2600" dirty="0" smtClean="0"/>
              <a:t>which was developed at University of </a:t>
            </a:r>
            <a:r>
              <a:rPr lang="de-AT" sz="2600" dirty="0" smtClean="0"/>
              <a:t>Salzburg</a:t>
            </a:r>
          </a:p>
          <a:p>
            <a:endParaRPr lang="de-AT" sz="2600" dirty="0"/>
          </a:p>
          <a:p>
            <a:r>
              <a:rPr lang="de-AT" sz="2600" dirty="0" smtClean="0"/>
              <a:t>Milestones</a:t>
            </a:r>
          </a:p>
          <a:p>
            <a:pPr lvl="1"/>
            <a:r>
              <a:rPr lang="de-AT" sz="2200" dirty="0" smtClean="0"/>
              <a:t>Testing of JEvolution package (End of November)</a:t>
            </a:r>
          </a:p>
          <a:p>
            <a:pPr lvl="1"/>
            <a:r>
              <a:rPr lang="de-AT" sz="2200" dirty="0" smtClean="0"/>
              <a:t>Actual implementation &amp; computation (December)</a:t>
            </a:r>
          </a:p>
          <a:p>
            <a:pPr lvl="1"/>
            <a:r>
              <a:rPr lang="de-AT" sz="2200" dirty="0" smtClean="0"/>
              <a:t>Evaluation, presentation &amp; documentation (January)</a:t>
            </a:r>
            <a:endParaRPr lang="de-AT" sz="2200" dirty="0"/>
          </a:p>
          <a:p>
            <a:pPr marL="457200" lvl="1" indent="0">
              <a:buNone/>
            </a:pPr>
            <a:endParaRPr lang="de-AT" sz="2200" dirty="0" smtClean="0"/>
          </a:p>
          <a:p>
            <a:pPr marL="457200" lvl="1" indent="0">
              <a:buNone/>
            </a:pPr>
            <a:endParaRPr lang="de-AT" sz="2200" dirty="0"/>
          </a:p>
          <a:p>
            <a:pPr marL="457200" lvl="1" indent="0">
              <a:buNone/>
            </a:pPr>
            <a:endParaRPr lang="de-AT" sz="2200" dirty="0" smtClean="0"/>
          </a:p>
          <a:p>
            <a:endParaRPr lang="de-AT" sz="2600" b="1" u="sng" dirty="0" smtClean="0"/>
          </a:p>
          <a:p>
            <a:endParaRPr lang="de-AT" sz="2600" dirty="0" smtClean="0"/>
          </a:p>
        </p:txBody>
      </p:sp>
    </p:spTree>
    <p:extLst>
      <p:ext uri="{BB962C8B-B14F-4D97-AF65-F5344CB8AC3E}">
        <p14:creationId xmlns:p14="http://schemas.microsoft.com/office/powerpoint/2010/main" val="26911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Evolutionary Feature Selection</vt:lpstr>
      <vt:lpstr>Evolutionary Algorithms for Feature Selection Introduction</vt:lpstr>
      <vt:lpstr>Evolutionary Algorithms for Feature Selection Basic procedure</vt:lpstr>
      <vt:lpstr>Evolutionary Algorithms for Feature Selection Initialization</vt:lpstr>
      <vt:lpstr>Evolutionary Algorithms for Feature Selection Selection of parents &amp; mating</vt:lpstr>
      <vt:lpstr>Evolutionary Algorithms for Feature Selection Parameters &amp; Implementation</vt:lpstr>
      <vt:lpstr>Evolutionary Algorithms for Feature Selection Project Software and Milestones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Alignment by Maximization of Mutual Information</dc:title>
  <dc:creator>Martin Schnoell</dc:creator>
  <cp:lastModifiedBy>Martin Schnoell</cp:lastModifiedBy>
  <cp:revision>65</cp:revision>
  <dcterms:created xsi:type="dcterms:W3CDTF">2014-05-03T09:21:34Z</dcterms:created>
  <dcterms:modified xsi:type="dcterms:W3CDTF">2014-11-03T23:08:36Z</dcterms:modified>
</cp:coreProperties>
</file>