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9" r:id="rId4"/>
    <p:sldId id="258" r:id="rId5"/>
    <p:sldId id="260" r:id="rId6"/>
    <p:sldId id="259" r:id="rId7"/>
    <p:sldId id="270" r:id="rId8"/>
    <p:sldId id="262" r:id="rId9"/>
    <p:sldId id="265" r:id="rId10"/>
    <p:sldId id="268" r:id="rId11"/>
    <p:sldId id="274" r:id="rId12"/>
    <p:sldId id="273" r:id="rId13"/>
    <p:sldId id="261" r:id="rId14"/>
    <p:sldId id="267" r:id="rId15"/>
    <p:sldId id="271" r:id="rId16"/>
    <p:sldId id="263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A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DBF67-149A-4CCA-AFA4-27141C3C26BF}" v="12" dt="2021-09-21T06:42:56.715"/>
    <p1510:client id="{4486F6D9-2CF9-4521-8DA9-FD037D22DF2E}" v="129" dt="2021-09-20T18:21:17.847"/>
    <p1510:client id="{6C10E2C9-C26A-405D-B13E-5676AC4D9254}" v="3" dt="2021-09-20T10:07:19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Beutlich" userId="8bafe7244163f788" providerId="Windows Live" clId="Web-{4486F6D9-2CF9-4521-8DA9-FD037D22DF2E}"/>
    <pc:docChg chg="modSld">
      <pc:chgData name="Thomas Beutlich" userId="8bafe7244163f788" providerId="Windows Live" clId="Web-{4486F6D9-2CF9-4521-8DA9-FD037D22DF2E}" dt="2021-09-20T18:21:14.847" v="151" actId="20577"/>
      <pc:docMkLst>
        <pc:docMk/>
      </pc:docMkLst>
      <pc:sldChg chg="modSp modNotes">
        <pc:chgData name="Thomas Beutlich" userId="8bafe7244163f788" providerId="Windows Live" clId="Web-{4486F6D9-2CF9-4521-8DA9-FD037D22DF2E}" dt="2021-09-20T17:47:14.194" v="74"/>
        <pc:sldMkLst>
          <pc:docMk/>
          <pc:sldMk cId="4025461153" sldId="259"/>
        </pc:sldMkLst>
        <pc:spChg chg="mod">
          <ac:chgData name="Thomas Beutlich" userId="8bafe7244163f788" providerId="Windows Live" clId="Web-{4486F6D9-2CF9-4521-8DA9-FD037D22DF2E}" dt="2021-09-20T17:46:43.115" v="64" actId="20577"/>
          <ac:spMkLst>
            <pc:docMk/>
            <pc:sldMk cId="4025461153" sldId="259"/>
            <ac:spMk id="3" creationId="{F6B60BA7-7386-4274-AAA9-18C9CFCC21A0}"/>
          </ac:spMkLst>
        </pc:spChg>
      </pc:sldChg>
      <pc:sldChg chg="modSp">
        <pc:chgData name="Thomas Beutlich" userId="8bafe7244163f788" providerId="Windows Live" clId="Web-{4486F6D9-2CF9-4521-8DA9-FD037D22DF2E}" dt="2021-09-20T18:19:40.829" v="143" actId="20577"/>
        <pc:sldMkLst>
          <pc:docMk/>
          <pc:sldMk cId="1901016638" sldId="261"/>
        </pc:sldMkLst>
        <pc:spChg chg="mod">
          <ac:chgData name="Thomas Beutlich" userId="8bafe7244163f788" providerId="Windows Live" clId="Web-{4486F6D9-2CF9-4521-8DA9-FD037D22DF2E}" dt="2021-09-20T18:19:40.829" v="143" actId="20577"/>
          <ac:spMkLst>
            <pc:docMk/>
            <pc:sldMk cId="1901016638" sldId="261"/>
            <ac:spMk id="4" creationId="{3F027300-17A1-4CB6-831F-95CF18CB749A}"/>
          </ac:spMkLst>
        </pc:spChg>
      </pc:sldChg>
      <pc:sldChg chg="modSp modNotes">
        <pc:chgData name="Thomas Beutlich" userId="8bafe7244163f788" providerId="Windows Live" clId="Web-{4486F6D9-2CF9-4521-8DA9-FD037D22DF2E}" dt="2021-09-20T18:19:50.673" v="144" actId="20577"/>
        <pc:sldMkLst>
          <pc:docMk/>
          <pc:sldMk cId="3691526528" sldId="262"/>
        </pc:sldMkLst>
        <pc:spChg chg="mod">
          <ac:chgData name="Thomas Beutlich" userId="8bafe7244163f788" providerId="Windows Live" clId="Web-{4486F6D9-2CF9-4521-8DA9-FD037D22DF2E}" dt="2021-09-20T18:19:50.673" v="144" actId="20577"/>
          <ac:spMkLst>
            <pc:docMk/>
            <pc:sldMk cId="3691526528" sldId="262"/>
            <ac:spMk id="4" creationId="{75C67BA8-05E2-4570-A0B3-D173D8C96EBA}"/>
          </ac:spMkLst>
        </pc:spChg>
      </pc:sldChg>
      <pc:sldChg chg="modSp">
        <pc:chgData name="Thomas Beutlich" userId="8bafe7244163f788" providerId="Windows Live" clId="Web-{4486F6D9-2CF9-4521-8DA9-FD037D22DF2E}" dt="2021-09-20T18:20:44.237" v="147" actId="20577"/>
        <pc:sldMkLst>
          <pc:docMk/>
          <pc:sldMk cId="2512004169" sldId="263"/>
        </pc:sldMkLst>
        <pc:spChg chg="mod">
          <ac:chgData name="Thomas Beutlich" userId="8bafe7244163f788" providerId="Windows Live" clId="Web-{4486F6D9-2CF9-4521-8DA9-FD037D22DF2E}" dt="2021-09-20T18:20:44.237" v="147" actId="20577"/>
          <ac:spMkLst>
            <pc:docMk/>
            <pc:sldMk cId="2512004169" sldId="263"/>
            <ac:spMk id="3" creationId="{0EB0A127-7324-4BAF-8FC5-BC9D00961390}"/>
          </ac:spMkLst>
        </pc:spChg>
      </pc:sldChg>
      <pc:sldChg chg="modSp">
        <pc:chgData name="Thomas Beutlich" userId="8bafe7244163f788" providerId="Windows Live" clId="Web-{4486F6D9-2CF9-4521-8DA9-FD037D22DF2E}" dt="2021-09-20T18:21:14.847" v="151" actId="20577"/>
        <pc:sldMkLst>
          <pc:docMk/>
          <pc:sldMk cId="2240008038" sldId="264"/>
        </pc:sldMkLst>
        <pc:spChg chg="mod">
          <ac:chgData name="Thomas Beutlich" userId="8bafe7244163f788" providerId="Windows Live" clId="Web-{4486F6D9-2CF9-4521-8DA9-FD037D22DF2E}" dt="2021-09-20T18:21:14.847" v="151" actId="20577"/>
          <ac:spMkLst>
            <pc:docMk/>
            <pc:sldMk cId="2240008038" sldId="264"/>
            <ac:spMk id="3" creationId="{0EB0A127-7324-4BAF-8FC5-BC9D00961390}"/>
          </ac:spMkLst>
        </pc:spChg>
      </pc:sldChg>
      <pc:sldChg chg="modSp">
        <pc:chgData name="Thomas Beutlich" userId="8bafe7244163f788" providerId="Windows Live" clId="Web-{4486F6D9-2CF9-4521-8DA9-FD037D22DF2E}" dt="2021-09-20T18:20:05.752" v="145" actId="20577"/>
        <pc:sldMkLst>
          <pc:docMk/>
          <pc:sldMk cId="2028457501" sldId="265"/>
        </pc:sldMkLst>
        <pc:spChg chg="mod">
          <ac:chgData name="Thomas Beutlich" userId="8bafe7244163f788" providerId="Windows Live" clId="Web-{4486F6D9-2CF9-4521-8DA9-FD037D22DF2E}" dt="2021-09-20T18:20:05.752" v="145" actId="20577"/>
          <ac:spMkLst>
            <pc:docMk/>
            <pc:sldMk cId="2028457501" sldId="265"/>
            <ac:spMk id="3" creationId="{5EF29CC3-4403-4629-8AEA-0ED94A261259}"/>
          </ac:spMkLst>
        </pc:spChg>
      </pc:sldChg>
      <pc:sldChg chg="modSp">
        <pc:chgData name="Thomas Beutlich" userId="8bafe7244163f788" providerId="Windows Live" clId="Web-{4486F6D9-2CF9-4521-8DA9-FD037D22DF2E}" dt="2021-09-20T18:19:31.392" v="142" actId="20577"/>
        <pc:sldMkLst>
          <pc:docMk/>
          <pc:sldMk cId="434847430" sldId="267"/>
        </pc:sldMkLst>
        <pc:spChg chg="mod">
          <ac:chgData name="Thomas Beutlich" userId="8bafe7244163f788" providerId="Windows Live" clId="Web-{4486F6D9-2CF9-4521-8DA9-FD037D22DF2E}" dt="2021-09-20T18:19:31.392" v="142" actId="20577"/>
          <ac:spMkLst>
            <pc:docMk/>
            <pc:sldMk cId="434847430" sldId="267"/>
            <ac:spMk id="3" creationId="{33ECF0F9-BFC3-4983-96FF-8E48BC15BAAC}"/>
          </ac:spMkLst>
        </pc:spChg>
      </pc:sldChg>
      <pc:sldChg chg="modSp">
        <pc:chgData name="Thomas Beutlich" userId="8bafe7244163f788" providerId="Windows Live" clId="Web-{4486F6D9-2CF9-4521-8DA9-FD037D22DF2E}" dt="2021-09-20T10:04:42.831" v="19" actId="20577"/>
        <pc:sldMkLst>
          <pc:docMk/>
          <pc:sldMk cId="1354097389" sldId="270"/>
        </pc:sldMkLst>
        <pc:spChg chg="mod">
          <ac:chgData name="Thomas Beutlich" userId="8bafe7244163f788" providerId="Windows Live" clId="Web-{4486F6D9-2CF9-4521-8DA9-FD037D22DF2E}" dt="2021-09-20T10:04:42.831" v="19" actId="20577"/>
          <ac:spMkLst>
            <pc:docMk/>
            <pc:sldMk cId="1354097389" sldId="270"/>
            <ac:spMk id="3" creationId="{F8AB5BF5-81EA-4641-B56A-61FEA6CC87CA}"/>
          </ac:spMkLst>
        </pc:spChg>
      </pc:sldChg>
      <pc:sldChg chg="modSp">
        <pc:chgData name="Thomas Beutlich" userId="8bafe7244163f788" providerId="Windows Live" clId="Web-{4486F6D9-2CF9-4521-8DA9-FD037D22DF2E}" dt="2021-09-20T10:04:32.518" v="18" actId="20577"/>
        <pc:sldMkLst>
          <pc:docMk/>
          <pc:sldMk cId="412471113" sldId="272"/>
        </pc:sldMkLst>
        <pc:spChg chg="mod">
          <ac:chgData name="Thomas Beutlich" userId="8bafe7244163f788" providerId="Windows Live" clId="Web-{4486F6D9-2CF9-4521-8DA9-FD037D22DF2E}" dt="2021-09-20T10:04:32.518" v="18" actId="20577"/>
          <ac:spMkLst>
            <pc:docMk/>
            <pc:sldMk cId="412471113" sldId="272"/>
            <ac:spMk id="3" creationId="{6E5B5B8F-EA3C-47F7-AD5F-1A045483424C}"/>
          </ac:spMkLst>
        </pc:spChg>
      </pc:sldChg>
      <pc:sldChg chg="modSp">
        <pc:chgData name="Thomas Beutlich" userId="8bafe7244163f788" providerId="Windows Live" clId="Web-{4486F6D9-2CF9-4521-8DA9-FD037D22DF2E}" dt="2021-09-20T18:17:10.639" v="141" actId="20577"/>
        <pc:sldMkLst>
          <pc:docMk/>
          <pc:sldMk cId="2702565616" sldId="273"/>
        </pc:sldMkLst>
        <pc:spChg chg="mod">
          <ac:chgData name="Thomas Beutlich" userId="8bafe7244163f788" providerId="Windows Live" clId="Web-{4486F6D9-2CF9-4521-8DA9-FD037D22DF2E}" dt="2021-09-20T18:17:10.639" v="141" actId="20577"/>
          <ac:spMkLst>
            <pc:docMk/>
            <pc:sldMk cId="2702565616" sldId="273"/>
            <ac:spMk id="5" creationId="{76795AB7-BC02-429D-8678-BE4148A6BADF}"/>
          </ac:spMkLst>
        </pc:spChg>
      </pc:sldChg>
    </pc:docChg>
  </pc:docChgLst>
  <pc:docChgLst>
    <pc:chgData name="Thomas Beutlich" userId="8bafe7244163f788" providerId="Windows Live" clId="Web-{33BDBF67-149A-4CCA-AFA4-27141C3C26BF}"/>
    <pc:docChg chg="modSld">
      <pc:chgData name="Thomas Beutlich" userId="8bafe7244163f788" providerId="Windows Live" clId="Web-{33BDBF67-149A-4CCA-AFA4-27141C3C26BF}" dt="2021-09-21T06:42:13.964" v="6" actId="20577"/>
      <pc:docMkLst>
        <pc:docMk/>
      </pc:docMkLst>
      <pc:sldChg chg="modSp">
        <pc:chgData name="Thomas Beutlich" userId="8bafe7244163f788" providerId="Windows Live" clId="Web-{33BDBF67-149A-4CCA-AFA4-27141C3C26BF}" dt="2021-09-21T06:09:07.882" v="2" actId="20577"/>
        <pc:sldMkLst>
          <pc:docMk/>
          <pc:sldMk cId="4025461153" sldId="259"/>
        </pc:sldMkLst>
        <pc:spChg chg="mod">
          <ac:chgData name="Thomas Beutlich" userId="8bafe7244163f788" providerId="Windows Live" clId="Web-{33BDBF67-149A-4CCA-AFA4-27141C3C26BF}" dt="2021-09-21T06:09:07.882" v="2" actId="20577"/>
          <ac:spMkLst>
            <pc:docMk/>
            <pc:sldMk cId="4025461153" sldId="259"/>
            <ac:spMk id="3" creationId="{F6B60BA7-7386-4274-AAA9-18C9CFCC21A0}"/>
          </ac:spMkLst>
        </pc:spChg>
      </pc:sldChg>
      <pc:sldChg chg="modSp">
        <pc:chgData name="Thomas Beutlich" userId="8bafe7244163f788" providerId="Windows Live" clId="Web-{33BDBF67-149A-4CCA-AFA4-27141C3C26BF}" dt="2021-09-21T06:42:13.964" v="6" actId="20577"/>
        <pc:sldMkLst>
          <pc:docMk/>
          <pc:sldMk cId="2240008038" sldId="264"/>
        </pc:sldMkLst>
        <pc:spChg chg="mod">
          <ac:chgData name="Thomas Beutlich" userId="8bafe7244163f788" providerId="Windows Live" clId="Web-{33BDBF67-149A-4CCA-AFA4-27141C3C26BF}" dt="2021-09-21T06:42:13.964" v="6" actId="20577"/>
          <ac:spMkLst>
            <pc:docMk/>
            <pc:sldMk cId="2240008038" sldId="264"/>
            <ac:spMk id="3" creationId="{0EB0A127-7324-4BAF-8FC5-BC9D00961390}"/>
          </ac:spMkLst>
        </pc:spChg>
      </pc:sldChg>
      <pc:sldChg chg="modSp">
        <pc:chgData name="Thomas Beutlich" userId="8bafe7244163f788" providerId="Windows Live" clId="Web-{33BDBF67-149A-4CCA-AFA4-27141C3C26BF}" dt="2021-09-21T06:40:00.977" v="5" actId="20577"/>
        <pc:sldMkLst>
          <pc:docMk/>
          <pc:sldMk cId="434847430" sldId="267"/>
        </pc:sldMkLst>
        <pc:spChg chg="mod">
          <ac:chgData name="Thomas Beutlich" userId="8bafe7244163f788" providerId="Windows Live" clId="Web-{33BDBF67-149A-4CCA-AFA4-27141C3C26BF}" dt="2021-09-21T06:40:00.977" v="5" actId="20577"/>
          <ac:spMkLst>
            <pc:docMk/>
            <pc:sldMk cId="434847430" sldId="267"/>
            <ac:spMk id="3" creationId="{33ECF0F9-BFC3-4983-96FF-8E48BC15BAAC}"/>
          </ac:spMkLst>
        </pc:spChg>
      </pc:sldChg>
    </pc:docChg>
  </pc:docChgLst>
  <pc:docChgLst>
    <pc:chgData name="Thomas Beutlich" userId="8bafe7244163f788" providerId="Windows Live" clId="Web-{6C10E2C9-C26A-405D-B13E-5676AC4D9254}"/>
    <pc:docChg chg="modSld">
      <pc:chgData name="Thomas Beutlich" userId="8bafe7244163f788" providerId="Windows Live" clId="Web-{6C10E2C9-C26A-405D-B13E-5676AC4D9254}" dt="2021-09-20T10:07:17.626" v="1" actId="20577"/>
      <pc:docMkLst>
        <pc:docMk/>
      </pc:docMkLst>
      <pc:sldChg chg="modSp">
        <pc:chgData name="Thomas Beutlich" userId="8bafe7244163f788" providerId="Windows Live" clId="Web-{6C10E2C9-C26A-405D-B13E-5676AC4D9254}" dt="2021-09-20T10:07:17.626" v="1" actId="20577"/>
        <pc:sldMkLst>
          <pc:docMk/>
          <pc:sldMk cId="4025461153" sldId="259"/>
        </pc:sldMkLst>
        <pc:spChg chg="mod">
          <ac:chgData name="Thomas Beutlich" userId="8bafe7244163f788" providerId="Windows Live" clId="Web-{6C10E2C9-C26A-405D-B13E-5676AC4D9254}" dt="2021-09-20T10:07:17.626" v="1" actId="20577"/>
          <ac:spMkLst>
            <pc:docMk/>
            <pc:sldMk cId="4025461153" sldId="259"/>
            <ac:spMk id="3" creationId="{F6B60BA7-7386-4274-AAA9-18C9CFCC21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39209-B0F6-4C28-A833-584C8A35C54A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67CAD-2AEA-4A33-A155-8E2B3C4789C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9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84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18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Open Modelica Language issue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6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66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Extension of Modelica Standard Tables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7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CSV already ported to MSL master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EPW especially for Buildings lib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EPW with leap year support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5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88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41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85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0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818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36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Like “clean code” in SW engineering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Data management in data bases where parameterization variants can be derived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18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Property parameters – (usually) constant</a:t>
            </a:r>
          </a:p>
          <a:p>
            <a:pPr lvl="1"/>
            <a:r>
              <a:rPr lang="en-US" sz="1800"/>
              <a:t>Geometry dimensions, e.g., tire diameter</a:t>
            </a:r>
          </a:p>
          <a:p>
            <a:pPr lvl="1"/>
            <a:r>
              <a:rPr lang="en-US" sz="1800"/>
              <a:t>Material constants, e.g., electrical resistance</a:t>
            </a:r>
          </a:p>
          <a:p>
            <a:pPr lvl="1"/>
            <a:r>
              <a:rPr lang="en-US" sz="1800"/>
              <a:t>Ambient conditions, e.g., ambient pressure</a:t>
            </a:r>
          </a:p>
          <a:p>
            <a:pPr lvl="1"/>
            <a:r>
              <a:rPr lang="en-US" sz="1800"/>
              <a:t>Look-up tables, e.g., consumption map</a:t>
            </a:r>
          </a:p>
          <a:p>
            <a:r>
              <a:rPr lang="en-US"/>
              <a:t>Stimulation parameters – time series</a:t>
            </a:r>
          </a:p>
          <a:p>
            <a:pPr lvl="1"/>
            <a:r>
              <a:rPr lang="en-US" sz="1800"/>
              <a:t>Environmental conditions, e.g., weather over one year</a:t>
            </a:r>
          </a:p>
          <a:p>
            <a:pPr lvl="1"/>
            <a:r>
              <a:rPr lang="en-US" sz="1800"/>
              <a:t>Open-loop driver maneuver, e.g., acceleration profile over one hour</a:t>
            </a:r>
          </a:p>
          <a:p>
            <a:r>
              <a:rPr lang="en-US"/>
              <a:t>Structural vs. non-structural parameters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46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Tiller not only introduces … but also proposes a generic data retrieval API for Modelica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By </a:t>
            </a:r>
            <a:r>
              <a:rPr lang="en-US" err="1"/>
              <a:t>Xpath</a:t>
            </a:r>
            <a:r>
              <a:rPr lang="en-US"/>
              <a:t> query language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7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Utility library that keeps all things like file I/O, locale dependency, OS portability​ or thread-safety away from you.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5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Function layer works directly on external objects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Record layer: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Clean interfaces for records and accessor function enables inheritance and function redeclaration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Hides the external object as implementation detail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/>
              <a:t>Enables inner/outer concept for the data record instance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7CAD-2AEA-4A33-A155-8E2B3C4789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649BB-9CA2-4065-87C5-3ABD74EC480F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719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8F9F-8AC9-4230-8115-01F9FCEC8320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6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0F318-E248-4E78-98C9-352E78FF0713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2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AA62B-8950-4019-8973-FDB0470907F5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152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AD7A1-E2D4-4CF1-903D-50D3F29CB7EF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0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1FF85-4FD5-4CC4-9BC3-070D3D26AE90}" type="datetime1">
              <a:rPr lang="en-US" smtClean="0"/>
              <a:t>9/20/2021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4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7D7ED-1BE2-46B7-8885-0D95B501FD7E}" type="datetime1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9479-3919-4ACE-B2E3-828542589148}" type="datetime1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939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8D59-C8F3-4F70-BCF9-EB295F11CE89}" type="datetime1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6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FB3B3-80D1-4AAD-9AEE-B5F7F1A068F4}" type="datetime1">
              <a:rPr lang="en-US" smtClean="0"/>
              <a:t>9/20/2021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5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658E944-56A0-4F57-95E7-DA6BB9C5F2D0}" type="datetime1">
              <a:rPr lang="en-US" smtClean="0"/>
              <a:t>9/20/2021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9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88FE873-C802-481D-B557-591C0DFBD6C6}" type="datetime1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6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B6ED90-817E-4DDB-A564-B7B015F2D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/>
              <a:t>Efficient Parameterization of Modelica Models</a:t>
            </a:r>
            <a:endParaRPr lang="de-DE" sz="44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ABD2108-49BF-4A5A-82FD-1C280894E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4199859"/>
            <a:ext cx="8654260" cy="1165517"/>
          </a:xfrm>
        </p:spPr>
        <p:txBody>
          <a:bodyPr>
            <a:normAutofit fontScale="92500" lnSpcReduction="20000"/>
          </a:bodyPr>
          <a:lstStyle/>
          <a:p>
            <a:r>
              <a:rPr lang="de-DE"/>
              <a:t>Thomas Beutlich and Dietmar Winkler</a:t>
            </a:r>
            <a:br>
              <a:rPr lang="de-DE"/>
            </a:br>
            <a:br>
              <a:rPr lang="de-DE"/>
            </a:br>
            <a:r>
              <a:rPr lang="de-DE"/>
              <a:t>14. International Modelica Conference – Session 2A</a:t>
            </a:r>
          </a:p>
          <a:p>
            <a:r>
              <a:rPr lang="de-DE"/>
              <a:t>2021-09-21</a:t>
            </a:r>
          </a:p>
        </p:txBody>
      </p:sp>
    </p:spTree>
    <p:extLst>
      <p:ext uri="{BB962C8B-B14F-4D97-AF65-F5344CB8AC3E}">
        <p14:creationId xmlns:p14="http://schemas.microsoft.com/office/powerpoint/2010/main" val="4110186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16B98-9484-4857-91A8-CC659FE7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FEATURES: MISSING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29CC3-4403-4629-8AEA-0ED94A261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Configuration setting how to react on missing data, e.g., empty cell of an Excel sheet</a:t>
            </a:r>
          </a:p>
          <a:p>
            <a:pPr lvl="1"/>
            <a:r>
              <a:rPr lang="en-US"/>
              <a:t>Return default value</a:t>
            </a:r>
          </a:p>
          <a:p>
            <a:pPr lvl="1"/>
            <a:r>
              <a:rPr lang="en-US"/>
              <a:t>Return default value and print message</a:t>
            </a:r>
          </a:p>
          <a:p>
            <a:pPr lvl="1"/>
            <a:r>
              <a:rPr lang="en-US"/>
              <a:t>Return default value and raise warning</a:t>
            </a:r>
          </a:p>
          <a:p>
            <a:pPr lvl="1"/>
            <a:r>
              <a:rPr lang="en-US"/>
              <a:t>Stop the simulation with an error</a:t>
            </a:r>
          </a:p>
          <a:p>
            <a:r>
              <a:rPr lang="en-US"/>
              <a:t>Function layer: Can be set per external function call</a:t>
            </a:r>
          </a:p>
          <a:p>
            <a:r>
              <a:rPr lang="en-US"/>
              <a:t>Record layer: Can be set per external data resource</a:t>
            </a:r>
          </a:p>
          <a:p>
            <a:pPr lvl="1"/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F89E906-E226-4746-8487-667CF149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41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3EAB8-540A-4EBA-8B72-0D114C8B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FEATURES: STRUCTURAL PARAMETERS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20073E-30AE-469D-95F1-A8F90F1D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Structural parameters from external data resources may cause issues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Whenever a structural parameter changes, the system of equations (in flat Modelica) changes, particularly if used as an array dimension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No general support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/>
              <a:t>Workaround for </a:t>
            </a:r>
            <a:r>
              <a:rPr lang="en-US" err="1"/>
              <a:t>Dymola</a:t>
            </a:r>
            <a:r>
              <a:rPr lang="en-US"/>
              <a:t> and </a:t>
            </a:r>
            <a:r>
              <a:rPr lang="en-US" err="1"/>
              <a:t>OpenModelica</a:t>
            </a:r>
            <a:r>
              <a:rPr lang="en-US"/>
              <a:t>, but redundant I/O (if not cached)</a:t>
            </a:r>
          </a:p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287ED06-15F1-412E-B2D1-886626F2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1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FEE014C-D751-497C-9BDB-04B3797D4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SimulationX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0B91E3-91B3-4708-8284-C3686E8D9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D66CB7-2ECE-4BED-B470-6B442843A1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795AB7-BC02-429D-8678-BE4148A6BA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DYMOLA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9257EF7D-7D53-4084-BAE2-458358033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FEATURES: STRUCTURAL PARAMETERS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4D0C839-EA80-4637-A5BB-83C6C416D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61" y="3149752"/>
            <a:ext cx="5182323" cy="2991267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748AB4B2-F575-481A-9463-4C5C69B9AE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316" y="3143250"/>
            <a:ext cx="4934639" cy="35819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EF1750-2E6B-42F5-9D33-C81BDF6B9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5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A4000A-BBEF-422C-AA53-0C758010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Modelica</a:t>
            </a:r>
            <a:br>
              <a:rPr lang="en-US"/>
            </a:br>
            <a:r>
              <a:rPr lang="en-US"/>
              <a:t>Table Additions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027300-17A1-4CB6-831F-95CF18CB7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8642" y="3603081"/>
            <a:ext cx="3794760" cy="21940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BSD-2-Clause License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Available @</a:t>
            </a:r>
            <a:r>
              <a:rPr lang="en-US" sz="1600">
                <a:solidFill>
                  <a:schemeClr val="bg1"/>
                </a:solidFill>
              </a:rPr>
              <a:t>GitHub or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Version 2.2.0 from 2021-04-21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Reads CSV, EPW, JSON, MATLAB MAT and MOS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Tested in </a:t>
            </a:r>
            <a:r>
              <a:rPr lang="en-US" sz="1600" err="1"/>
              <a:t>Dymola</a:t>
            </a:r>
            <a:r>
              <a:rPr lang="en-US" sz="1600"/>
              <a:t> and </a:t>
            </a:r>
            <a:r>
              <a:rPr lang="en-US" sz="1600" err="1"/>
              <a:t>OpenModelica</a:t>
            </a:r>
            <a:endParaRPr lang="en-US" sz="1600"/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625E5119-AF38-4329-9296-07050C4F64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6554794" y="625743"/>
            <a:ext cx="5219700" cy="5505450"/>
          </a:xfrm>
          <a:prstGeom prst="rect">
            <a:avLst/>
          </a:prstGeom>
          <a:ln w="38100" cap="sq">
            <a:solidFill>
              <a:srgbClr val="9BAFB5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FF05A3A-B317-4C2B-98C2-45F68DA5E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1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7CB2A-1303-4E33-B73D-A3FD5CCF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CF0F9-BFC3-4983-96FF-8E48BC15B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External code in pure C</a:t>
            </a:r>
          </a:p>
          <a:p>
            <a:r>
              <a:rPr lang="en-US" sz="1800"/>
              <a:t>Reads CSV, EPW, JSON besides MATLAB MAT and MOS</a:t>
            </a:r>
          </a:p>
          <a:p>
            <a:r>
              <a:rPr lang="en-US"/>
              <a:t>Compatible with MSL v4.0.0</a:t>
            </a:r>
          </a:p>
          <a:p>
            <a:r>
              <a:rPr lang="en-US"/>
              <a:t>Compatible with </a:t>
            </a:r>
            <a:r>
              <a:rPr lang="en-US" err="1"/>
              <a:t>ExternData</a:t>
            </a:r>
            <a:r>
              <a:rPr lang="en-US"/>
              <a:t> (by reusing the same dependencies for e.g., JSON)</a:t>
            </a:r>
          </a:p>
          <a:p>
            <a:r>
              <a:rPr lang="en-US" sz="1800"/>
              <a:t>Tested in </a:t>
            </a:r>
            <a:r>
              <a:rPr lang="en-US" sz="1800" err="1"/>
              <a:t>Dymola</a:t>
            </a:r>
            <a:r>
              <a:rPr lang="en-US" sz="1800"/>
              <a:t> (Linux/Win) and </a:t>
            </a:r>
            <a:r>
              <a:rPr lang="en-US" sz="1800" err="1"/>
              <a:t>OpenModelica</a:t>
            </a:r>
            <a:r>
              <a:rPr lang="en-US" sz="1800"/>
              <a:t> (</a:t>
            </a:r>
            <a:r>
              <a:rPr lang="en-US"/>
              <a:t>Linux</a:t>
            </a:r>
            <a:r>
              <a:rPr lang="en-US" sz="1800"/>
              <a:t>)</a:t>
            </a: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3E2118-B0F2-41C3-8E4D-5EFCFB8E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47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18A00-1559-4973-B164-383B9D5B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1F97C0-22F5-4D4A-ABA8-ED3769D16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00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DD512-60B3-4AB0-B8DB-F7B81ACF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0A127-7324-4BAF-8FC5-BC9D0096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 Modelica Association standard for Modelica model parameterization</a:t>
            </a:r>
          </a:p>
          <a:p>
            <a:r>
              <a:rPr lang="en-US"/>
              <a:t>Open-source Modelica libraries fill the gap</a:t>
            </a:r>
          </a:p>
          <a:p>
            <a:r>
              <a:rPr lang="en-US"/>
              <a:t>Model developers deal with parameterization effort</a:t>
            </a:r>
          </a:p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7B973B-9AD9-4642-882B-A86D15A0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0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DD512-60B3-4AB0-B8DB-F7B81ACF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Outlook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B0A127-7324-4BAF-8FC5-BC9D00961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Support of unit conversion</a:t>
            </a:r>
          </a:p>
          <a:p>
            <a:r>
              <a:rPr lang="en-US"/>
              <a:t>Support of encryption of external data resources</a:t>
            </a:r>
          </a:p>
          <a:p>
            <a:r>
              <a:rPr lang="en-US"/>
              <a:t>Clarification of Modelica Language issues regarding external objects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A545ED-8544-4F59-8691-1B04A274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00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BCB5E-CED6-48B0-93AD-0A4E46D8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5B5B8F-EA3C-47F7-AD5F-1A0454834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Ask here or on wonder.me afterwards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7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6666A5-BD5C-4D0E-874A-ACC6796CD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9B6C44-D691-4329-A777-A202A1E39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Motivation, use cases and history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Modelica library </a:t>
            </a:r>
            <a:r>
              <a:rPr lang="en-US" err="1"/>
              <a:t>ExternData</a:t>
            </a:r>
            <a:endParaRPr lang="en-US"/>
          </a:p>
          <a:p>
            <a:pPr marL="685800" lvl="1" indent="-457200">
              <a:buFont typeface="+mj-lt"/>
              <a:buAutoNum type="alphaLcParenR"/>
            </a:pPr>
            <a:r>
              <a:rPr lang="en-US"/>
              <a:t>Missing data</a:t>
            </a:r>
          </a:p>
          <a:p>
            <a:pPr marL="685800" lvl="1" indent="-457200">
              <a:buFont typeface="+mj-lt"/>
              <a:buAutoNum type="alphaLcParenR"/>
            </a:pPr>
            <a:r>
              <a:rPr lang="en-US"/>
              <a:t>Structural parameters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Modelica library </a:t>
            </a:r>
            <a:r>
              <a:rPr lang="en-US" err="1"/>
              <a:t>ModelicaTableAdditions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Conclusions and outlook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473A5B-6093-4C99-B034-C1CF0201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5BA7FB-A446-4ADA-80DB-6D3659A6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BED152-A499-413B-B56A-7CE3160E7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4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3240F-9705-4499-BC8B-59E03EE6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A4AABA-3945-4A15-A8C8-7C5063014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Separation of the behavioral implementation from its actual design parameters</a:t>
            </a:r>
          </a:p>
          <a:p>
            <a:r>
              <a:rPr lang="en-US"/>
              <a:t>Improvement of the overall quality, testability and reusability of application models - both on component and system level</a:t>
            </a:r>
          </a:p>
          <a:p>
            <a:r>
              <a:rPr lang="en-US"/>
              <a:t>Coordinated and centralized data management</a:t>
            </a:r>
          </a:p>
          <a:p>
            <a:r>
              <a:rPr lang="en-US"/>
              <a:t>Definition of parameterization responsibility by </a:t>
            </a:r>
            <a:r>
              <a:rPr lang="en-US" i="1"/>
              <a:t>pull</a:t>
            </a:r>
            <a:r>
              <a:rPr lang="en-US"/>
              <a:t> vs. </a:t>
            </a:r>
            <a:r>
              <a:rPr lang="en-US" i="1"/>
              <a:t>push principle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B0B76B-5469-4492-BA24-D6B124E9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2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42AA1-7C60-44E3-ACFC-C4AD10B2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14BB2A-C2E4-451D-BA28-D5A64903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688328"/>
          </a:xfrm>
        </p:spPr>
        <p:txBody>
          <a:bodyPr>
            <a:noAutofit/>
          </a:bodyPr>
          <a:lstStyle/>
          <a:p>
            <a:r>
              <a:rPr lang="en-US"/>
              <a:t>Property parameters – (usually) constant</a:t>
            </a:r>
          </a:p>
          <a:p>
            <a:pPr lvl="1"/>
            <a:r>
              <a:rPr lang="en-US" sz="1800"/>
              <a:t>Geometry dimensions</a:t>
            </a:r>
          </a:p>
          <a:p>
            <a:pPr lvl="1"/>
            <a:r>
              <a:rPr lang="en-US" sz="1800"/>
              <a:t>Material constants</a:t>
            </a:r>
          </a:p>
          <a:p>
            <a:pPr lvl="1"/>
            <a:r>
              <a:rPr lang="en-US" sz="1800"/>
              <a:t>Ambient conditions</a:t>
            </a:r>
          </a:p>
          <a:p>
            <a:pPr lvl="1"/>
            <a:r>
              <a:rPr lang="en-US" sz="1800"/>
              <a:t>Look-up tables</a:t>
            </a:r>
          </a:p>
          <a:p>
            <a:r>
              <a:rPr lang="en-US"/>
              <a:t>Stimulation parameters – time series</a:t>
            </a:r>
          </a:p>
          <a:p>
            <a:pPr lvl="1"/>
            <a:r>
              <a:rPr lang="en-US" sz="1800"/>
              <a:t>Environmental conditions</a:t>
            </a:r>
          </a:p>
          <a:p>
            <a:pPr lvl="1"/>
            <a:r>
              <a:rPr lang="en-US" sz="1800"/>
              <a:t>Open-loop driver maneuver</a:t>
            </a:r>
          </a:p>
          <a:p>
            <a:r>
              <a:rPr lang="en-US"/>
              <a:t>Structural vs. non-structural parameters</a:t>
            </a:r>
          </a:p>
          <a:p>
            <a:endParaRPr lang="en-US" sz="200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61C394-B530-4E22-861B-9948AE5A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13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27291-11F9-4053-82D2-67DABD2D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history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60BA7-7386-4274-AAA9-18C9CFCC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421995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2005: Tiller implements </a:t>
            </a:r>
            <a:r>
              <a:rPr lang="en-US">
                <a:ea typeface="+mn-lt"/>
                <a:cs typeface="+mn-lt"/>
              </a:rPr>
              <a:t>a generic data retrieval API for XML </a:t>
            </a:r>
            <a:r>
              <a:rPr lang="en-US"/>
              <a:t>@Ford</a:t>
            </a:r>
            <a:endParaRPr lang="de-DE"/>
          </a:p>
          <a:p>
            <a:r>
              <a:rPr lang="en-US"/>
              <a:t>2005/6: Parameterization of transmission models by ASCII text files @ZF</a:t>
            </a:r>
            <a:endParaRPr lang="de-DE"/>
          </a:p>
          <a:p>
            <a:r>
              <a:rPr lang="en-US"/>
              <a:t>2006: AIT proposes XML based parameterization – if we only had used XML</a:t>
            </a:r>
          </a:p>
          <a:p>
            <a:r>
              <a:rPr lang="en-US"/>
              <a:t>2008: </a:t>
            </a:r>
            <a:r>
              <a:rPr lang="en-US" err="1"/>
              <a:t>Haumer</a:t>
            </a:r>
            <a:r>
              <a:rPr lang="en-US"/>
              <a:t> raises the core issue by requiring a general standardized implementation for usage within MSL</a:t>
            </a:r>
          </a:p>
          <a:p>
            <a:r>
              <a:rPr lang="en-US"/>
              <a:t>2013: ITI implements Modelica Standard Tables for MSL v3.2.1</a:t>
            </a:r>
          </a:p>
          <a:p>
            <a:r>
              <a:rPr lang="en-US"/>
              <a:t>2014: MA initiates SSP project - but for connected FMUs</a:t>
            </a:r>
          </a:p>
          <a:p>
            <a:r>
              <a:rPr lang="en-US"/>
              <a:t>2019: MA releases SSP standard v1.0</a:t>
            </a:r>
          </a:p>
          <a:p>
            <a:r>
              <a:rPr lang="en-US"/>
              <a:t>2021: Release of </a:t>
            </a:r>
            <a:r>
              <a:rPr lang="en-US" err="1"/>
              <a:t>ExternData</a:t>
            </a:r>
            <a:r>
              <a:rPr lang="en-US"/>
              <a:t> v3.0.1 and </a:t>
            </a:r>
            <a:r>
              <a:rPr lang="en-US" err="1"/>
              <a:t>ModelicaTableAdditions</a:t>
            </a:r>
            <a:r>
              <a:rPr lang="en-US"/>
              <a:t> v2.2.0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50C08-2393-4EFF-96DF-987B09F39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6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C6A0-7C4D-4711-AF55-C5D9D8EDB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IMPLEMENTATION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AB5BF5-81EA-4641-B56A-61FEA6CC8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/>
              <a:t>Handling of external data resources in Modelica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409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179A2D-078A-449F-A645-B0649FCC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 DATA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D05925ED-87EA-46E1-97F4-697B10468C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>
            <a:fillRect/>
          </a:stretch>
        </p:blipFill>
        <p:spPr>
          <a:xfrm>
            <a:off x="7813223" y="197491"/>
            <a:ext cx="2598707" cy="6463017"/>
          </a:xfrm>
          <a:prstGeom prst="rect">
            <a:avLst/>
          </a:prstGeom>
          <a:ln w="38100" cap="sq">
            <a:solidFill>
              <a:srgbClr val="9BAFB5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C67BA8-05E2-4570-A0B3-D173D8C9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8523" y="3611470"/>
            <a:ext cx="4494998" cy="29891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BSD-2-Clause License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Available @</a:t>
            </a:r>
            <a:r>
              <a:rPr lang="en-US" sz="1600">
                <a:solidFill>
                  <a:schemeClr val="bg1"/>
                </a:solidFill>
              </a:rPr>
              <a:t>GitHub or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Version 3.0.1 from 2021-09-19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CI build pipelines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Reads CSV, INI, JSON, MATLAB MAT (incl. HDF5), SSV, Excel XLS/XLSX, TIR and XML</a:t>
            </a:r>
          </a:p>
          <a:p>
            <a:r>
              <a:rPr lang="en-US" sz="1600"/>
              <a:t>Tested in </a:t>
            </a:r>
            <a:r>
              <a:rPr lang="en-US" sz="1600" err="1"/>
              <a:t>Dymola</a:t>
            </a:r>
            <a:r>
              <a:rPr lang="en-US" sz="1600"/>
              <a:t>, </a:t>
            </a:r>
            <a:r>
              <a:rPr lang="en-US" sz="1600" err="1"/>
              <a:t>OpenModelica</a:t>
            </a:r>
            <a:r>
              <a:rPr lang="en-US" sz="1600"/>
              <a:t> and </a:t>
            </a:r>
            <a:r>
              <a:rPr lang="en-US" sz="1600" err="1"/>
              <a:t>SimulationX</a:t>
            </a:r>
            <a:endParaRPr lang="en-US" sz="160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50A9CD-5A2B-4895-9B48-DA3027DF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6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16B98-9484-4857-91A8-CC659FE7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29CC3-4403-4629-8AEA-0ED94A26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879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External code in pure C</a:t>
            </a:r>
          </a:p>
          <a:p>
            <a:r>
              <a:rPr lang="en-US"/>
              <a:t>Two implementation layers</a:t>
            </a:r>
          </a:p>
          <a:p>
            <a:pPr lvl="1"/>
            <a:r>
              <a:rPr lang="en-US"/>
              <a:t>Function layer</a:t>
            </a:r>
          </a:p>
          <a:p>
            <a:pPr lvl="1"/>
            <a:r>
              <a:rPr lang="en-US"/>
              <a:t>Record layer</a:t>
            </a:r>
          </a:p>
          <a:p>
            <a:r>
              <a:rPr lang="en-US"/>
              <a:t>Inner/outer concept</a:t>
            </a:r>
          </a:p>
          <a:p>
            <a:r>
              <a:rPr lang="en-US" sz="1800"/>
              <a:t>Reads CSV, INI, JSON, MATLAB MAT (incl. HDF5), SSV, Excel XLS/XLSX,</a:t>
            </a:r>
            <a:r>
              <a:rPr lang="en-US"/>
              <a:t> </a:t>
            </a:r>
            <a:r>
              <a:rPr lang="en-US" sz="1800"/>
              <a:t>TIR and XML</a:t>
            </a:r>
          </a:p>
          <a:p>
            <a:r>
              <a:rPr lang="en-US"/>
              <a:t>Compatible with MSL v4.0.0</a:t>
            </a:r>
          </a:p>
          <a:p>
            <a:r>
              <a:rPr lang="en-US" sz="1800"/>
              <a:t>Tested in </a:t>
            </a:r>
            <a:r>
              <a:rPr lang="en-US" sz="1800" err="1"/>
              <a:t>Dymola</a:t>
            </a:r>
            <a:r>
              <a:rPr lang="en-US" sz="1800"/>
              <a:t> (Linux/Win), </a:t>
            </a:r>
            <a:r>
              <a:rPr lang="en-US" sz="1800" err="1"/>
              <a:t>OpenModelica</a:t>
            </a:r>
            <a:r>
              <a:rPr lang="en-US" sz="1800"/>
              <a:t> (Linux/Win) and </a:t>
            </a:r>
            <a:r>
              <a:rPr lang="en-US" sz="1800" err="1"/>
              <a:t>SimulationX</a:t>
            </a:r>
            <a:endParaRPr lang="en-US" sz="1800"/>
          </a:p>
          <a:p>
            <a:endParaRPr lang="en-US"/>
          </a:p>
          <a:p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6D19780-6F77-4706-9DDE-D0CEFE1B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340" y="3122028"/>
            <a:ext cx="4944165" cy="1066949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CA01BC-5AC8-4908-A64B-F398B99A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57501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Application>Microsoft Office PowerPoint</Application>
  <PresentationFormat>Breitbild</PresentationFormat>
  <Slides>18</Slides>
  <Notes>18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Paket</vt:lpstr>
      <vt:lpstr>Efficient Parameterization of Modelica Models</vt:lpstr>
      <vt:lpstr>Outline</vt:lpstr>
      <vt:lpstr>INTRODUCTION</vt:lpstr>
      <vt:lpstr>Motivation</vt:lpstr>
      <vt:lpstr>Use cases</vt:lpstr>
      <vt:lpstr>Short history</vt:lpstr>
      <vt:lpstr>LIBRARY IMPLEMENTATION</vt:lpstr>
      <vt:lpstr>EXTERN DATA</vt:lpstr>
      <vt:lpstr>FEATURES</vt:lpstr>
      <vt:lpstr>FEATURES: MISSING DATA</vt:lpstr>
      <vt:lpstr>FEATURES: STRUCTURAL PARAMETERS</vt:lpstr>
      <vt:lpstr>FEATURES: STRUCTURAL PARAMETERS</vt:lpstr>
      <vt:lpstr>Modelica Table Additions</vt:lpstr>
      <vt:lpstr>FEATURES</vt:lpstr>
      <vt:lpstr>FINALE</vt:lpstr>
      <vt:lpstr>CONCLUSIONS</vt:lpstr>
      <vt:lpstr>Outlook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Parameterization of Modelica Models </dc:title>
  <dc:creator>Beutlich, Thomas</dc:creator>
  <cp:revision>48</cp:revision>
  <dcterms:created xsi:type="dcterms:W3CDTF">2021-09-12T10:19:27Z</dcterms:created>
  <dcterms:modified xsi:type="dcterms:W3CDTF">2021-09-21T06:42:56Z</dcterms:modified>
</cp:coreProperties>
</file>