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656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7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271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184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507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 smtClean="0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05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12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94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682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928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0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408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523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61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36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93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9BB98-E1CA-4893-A5E7-2CD54DB40EDF}" type="datetimeFigureOut">
              <a:rPr lang="sv-SE" smtClean="0"/>
              <a:t>2020-02-19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B9988-38A6-4962-A27B-179A06427D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55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Retorik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Argumenterande tal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86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dirty="0">
                <a:ln>
                  <a:noFill/>
                </a:ln>
                <a:solidFill>
                  <a:prstClr val="black"/>
                </a:solidFill>
                <a:latin typeface="Constantia"/>
              </a:rPr>
              <a:t>Vad är ett argument?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84310" y="2207491"/>
            <a:ext cx="10018713" cy="4221018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 err="1">
                <a:solidFill>
                  <a:srgbClr val="AA2B1E"/>
                </a:solidFill>
                <a:latin typeface="Franklin Gothic Book"/>
              </a:rPr>
              <a:t>Entymem</a:t>
            </a: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: att utgå från ett generellt påstående 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”Kom till McDonald’s vi ger mer” utgår från den allmänna principen att vi bör äta hos den som ger mest.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Sant? Sannolikt? Giltigt?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1900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srgbClr val="AA2B1E"/>
                </a:solidFill>
                <a:latin typeface="Franklin Gothic Book"/>
              </a:rPr>
              <a:t>Paradigm</a:t>
            </a: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: att utgå från ett exempel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”</a:t>
            </a:r>
            <a:r>
              <a:rPr lang="sv-SE" sz="1900" dirty="0" err="1">
                <a:solidFill>
                  <a:prstClr val="black"/>
                </a:solidFill>
                <a:latin typeface="Franklin Gothic Book"/>
              </a:rPr>
              <a:t>I’m</a:t>
            </a: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 </a:t>
            </a:r>
            <a:r>
              <a:rPr lang="sv-SE" sz="1900" dirty="0" err="1">
                <a:solidFill>
                  <a:prstClr val="black"/>
                </a:solidFill>
                <a:latin typeface="Franklin Gothic Book"/>
              </a:rPr>
              <a:t>lovin’it</a:t>
            </a: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” utgår från den enskilda människans kärlek till hamburgaren och ska därigenom övertyga andra.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Källor till exempel: verkligheten, fiktionen, ordspråk och talesätt, liknelser.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1900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En kombination av både </a:t>
            </a:r>
            <a:r>
              <a:rPr lang="sv-SE" sz="1900" dirty="0" err="1">
                <a:solidFill>
                  <a:prstClr val="black"/>
                </a:solidFill>
                <a:latin typeface="Franklin Gothic Book"/>
              </a:rPr>
              <a:t>entymem</a:t>
            </a: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 och paradigm fungerar bäst.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31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Dispositio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Andra steget i arbetsprocessen: att välja det mest effektiva upplägget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0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Inledning - </a:t>
            </a:r>
            <a:r>
              <a:rPr lang="sv-SE" dirty="0" err="1"/>
              <a:t>Exordium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1484312" y="2004291"/>
            <a:ext cx="4895055" cy="4230254"/>
          </a:xfrm>
        </p:spPr>
        <p:txBody>
          <a:bodyPr/>
          <a:lstStyle/>
          <a:p>
            <a:pPr marL="0" indent="0">
              <a:buNone/>
            </a:pPr>
            <a:r>
              <a:rPr lang="sv-SE" sz="2400" dirty="0"/>
              <a:t>Inledningens tre mål:</a:t>
            </a:r>
          </a:p>
          <a:p>
            <a:pPr marL="0" indent="0">
              <a:buNone/>
            </a:pPr>
            <a:endParaRPr lang="sv-SE" sz="2400" dirty="0"/>
          </a:p>
          <a:p>
            <a:r>
              <a:rPr lang="sv-SE" sz="2400" dirty="0"/>
              <a:t>Väcka publikens intresse</a:t>
            </a:r>
          </a:p>
          <a:p>
            <a:r>
              <a:rPr lang="sv-SE" sz="2400" dirty="0"/>
              <a:t>Väcka publikens välvilja</a:t>
            </a:r>
          </a:p>
          <a:p>
            <a:r>
              <a:rPr lang="sv-SE" sz="2400" dirty="0"/>
              <a:t>Skapa förtroende för dig som talare</a:t>
            </a:r>
          </a:p>
          <a:p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2"/>
          </p:nvPr>
        </p:nvSpPr>
        <p:spPr>
          <a:xfrm>
            <a:off x="6607967" y="2004291"/>
            <a:ext cx="4895056" cy="4405745"/>
          </a:xfrm>
        </p:spPr>
        <p:txBody>
          <a:bodyPr/>
          <a:lstStyle/>
          <a:p>
            <a:pPr marL="0" indent="0">
              <a:buNone/>
            </a:pPr>
            <a:r>
              <a:rPr lang="sv-SE" sz="2400" dirty="0"/>
              <a:t>Intresse </a:t>
            </a:r>
          </a:p>
          <a:p>
            <a:r>
              <a:rPr lang="sv-SE" sz="2400" dirty="0"/>
              <a:t>Något drastiskt, något personligt eller något aktuellt.</a:t>
            </a:r>
          </a:p>
          <a:p>
            <a:pPr marL="0" indent="0">
              <a:buNone/>
            </a:pPr>
            <a:r>
              <a:rPr lang="sv-SE" sz="2400" dirty="0"/>
              <a:t>Välvilja</a:t>
            </a:r>
          </a:p>
          <a:p>
            <a:r>
              <a:rPr lang="sv-SE" sz="2400" dirty="0"/>
              <a:t>Din glädje över situationen, visa anspråkslöshet, smickra publiken</a:t>
            </a:r>
          </a:p>
          <a:p>
            <a:pPr marL="0" indent="0">
              <a:buNone/>
            </a:pPr>
            <a:r>
              <a:rPr lang="sv-SE" sz="2400" dirty="0"/>
              <a:t>Förtroende</a:t>
            </a:r>
          </a:p>
          <a:p>
            <a:r>
              <a:rPr lang="sv-SE" sz="2400" dirty="0"/>
              <a:t>Kunskaper, erfarenheter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45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Bakgrund - </a:t>
            </a:r>
            <a:r>
              <a:rPr lang="sv-SE" dirty="0" err="1"/>
              <a:t>Narratio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84312" y="2068945"/>
            <a:ext cx="4895055" cy="4156364"/>
          </a:xfrm>
        </p:spPr>
        <p:txBody>
          <a:bodyPr>
            <a:normAutofit fontScale="92500"/>
          </a:bodyPr>
          <a:lstStyle/>
          <a:p>
            <a:r>
              <a:rPr lang="sv-SE" sz="2400" dirty="0"/>
              <a:t>Vilka förkunskaper behöver publiken?</a:t>
            </a:r>
          </a:p>
          <a:p>
            <a:r>
              <a:rPr lang="sv-SE" sz="2400" dirty="0"/>
              <a:t>Vilket känslotillstånd är det önskvärda?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Här grundlägger du det önskvärda resultatet:</a:t>
            </a:r>
          </a:p>
          <a:p>
            <a:pPr marL="0" indent="0">
              <a:buNone/>
            </a:pPr>
            <a:r>
              <a:rPr lang="sv-SE" sz="2400" dirty="0"/>
              <a:t>publiken ska förstå det du säger, </a:t>
            </a:r>
          </a:p>
          <a:p>
            <a:pPr marL="0" indent="0">
              <a:buNone/>
            </a:pPr>
            <a:r>
              <a:rPr lang="sv-SE" sz="2400" dirty="0"/>
              <a:t>tro på dina slutsatser, känna det du vill att de ska känna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607967" y="1921164"/>
            <a:ext cx="4895056" cy="4165600"/>
          </a:xfrm>
        </p:spPr>
        <p:txBody>
          <a:bodyPr>
            <a:normAutofit fontScale="92500"/>
          </a:bodyPr>
          <a:lstStyle/>
          <a:p>
            <a:r>
              <a:rPr lang="sv-SE" sz="2400" dirty="0"/>
              <a:t>Det är lätt att hylla atenare när man är i Aten”</a:t>
            </a:r>
          </a:p>
          <a:p>
            <a:r>
              <a:rPr lang="sv-SE" sz="2400" dirty="0"/>
              <a:t>Hitta publikens gemensamma nämnare</a:t>
            </a:r>
          </a:p>
          <a:p>
            <a:r>
              <a:rPr lang="sv-SE" sz="2400" dirty="0"/>
              <a:t>Tilldela åhörarna en ”roll”</a:t>
            </a:r>
          </a:p>
          <a:p>
            <a:r>
              <a:rPr lang="sv-SE" sz="2400" dirty="0"/>
              <a:t>Kort, klar, trovärdig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48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Orientering och tes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Nu är du som talare igång – publiken lyssnar, de känner välvilja och förtroende för dig.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Det </a:t>
            </a:r>
            <a:r>
              <a:rPr lang="sv-SE" sz="2400" i="1" dirty="0">
                <a:solidFill>
                  <a:prstClr val="black"/>
                </a:solidFill>
                <a:latin typeface="Franklin Gothic Book"/>
              </a:rPr>
              <a:t>kan</a:t>
            </a: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 vara lämpligt att ge en orientering till vad du ska säga härnäst.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Först kommer jag att… sedan… för att avslutningsvis…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Nu är det dags att avslöja vad du vill – lägg fram din tes.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Att ta ställning till när du bygger ditt tal: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Explicit eller implicit tes – klart uttalad eller underförstådd?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Tjänar du något på att nämna tesen redan i </a:t>
            </a:r>
            <a:r>
              <a:rPr lang="sv-SE" sz="2400" dirty="0" err="1">
                <a:solidFill>
                  <a:prstClr val="black"/>
                </a:solidFill>
                <a:latin typeface="Franklin Gothic Book"/>
              </a:rPr>
              <a:t>narratio</a:t>
            </a: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, eller kanske låta den vänta till allra sist?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69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n>
                  <a:noFill/>
                </a:ln>
                <a:solidFill>
                  <a:prstClr val="black"/>
                </a:solidFill>
                <a:latin typeface="Constantia"/>
              </a:rPr>
              <a:t>Argumentationen - </a:t>
            </a:r>
            <a:r>
              <a:rPr lang="sv-SE" dirty="0" err="1">
                <a:ln>
                  <a:noFill/>
                </a:ln>
                <a:solidFill>
                  <a:prstClr val="black"/>
                </a:solidFill>
                <a:latin typeface="Constantia"/>
              </a:rPr>
              <a:t>Probatio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1484310" y="2115127"/>
            <a:ext cx="10018713" cy="3676073"/>
          </a:xfrm>
        </p:spPr>
        <p:txBody>
          <a:bodyPr>
            <a:normAutofit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Presentera dina argument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Tre argument – mellanstarkt, mindre starkt, starkast.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Till varje argument bör du ge stöd (exempel eller annat)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 smtClean="0">
                <a:solidFill>
                  <a:prstClr val="black"/>
                </a:solidFill>
                <a:latin typeface="Franklin Gothic Book"/>
              </a:rPr>
              <a:t>Variera </a:t>
            </a:r>
            <a:r>
              <a:rPr lang="sv-SE" dirty="0">
                <a:solidFill>
                  <a:prstClr val="black"/>
                </a:solidFill>
                <a:latin typeface="Franklin Gothic Book"/>
              </a:rPr>
              <a:t>olika typer av argument: allmän princip/specifikt exempel, intellekt/känsla, nytta/moral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48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53473"/>
          </a:xfrm>
        </p:spPr>
        <p:txBody>
          <a:bodyPr>
            <a:normAutofit fontScale="90000"/>
          </a:bodyPr>
          <a:lstStyle/>
          <a:p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1484312" y="1459345"/>
            <a:ext cx="4895055" cy="4932219"/>
          </a:xfrm>
        </p:spPr>
        <p:txBody>
          <a:bodyPr>
            <a:normAutofit fontScale="92500"/>
          </a:bodyPr>
          <a:lstStyle/>
          <a:p>
            <a:r>
              <a:rPr lang="sv-SE" sz="2400" b="1" dirty="0"/>
              <a:t>Bemöt motargument </a:t>
            </a:r>
            <a:r>
              <a:rPr lang="sv-SE" sz="2400" b="1" dirty="0" smtClean="0"/>
              <a:t>– </a:t>
            </a:r>
            <a:r>
              <a:rPr lang="sv-SE" sz="2400" b="1" dirty="0" err="1" smtClean="0"/>
              <a:t>refutatio</a:t>
            </a:r>
            <a:endParaRPr lang="sv-SE" sz="2400" b="1" dirty="0" smtClean="0"/>
          </a:p>
          <a:p>
            <a:r>
              <a:rPr lang="sv-SE" sz="2400" dirty="0"/>
              <a:t>Mild framtoning (</a:t>
            </a:r>
            <a:r>
              <a:rPr lang="sv-SE" sz="2400" dirty="0" err="1"/>
              <a:t>pathos</a:t>
            </a:r>
            <a:r>
              <a:rPr lang="sv-SE" sz="2400" dirty="0"/>
              <a:t>) – saklig (logos) – rättrådig (</a:t>
            </a:r>
            <a:r>
              <a:rPr lang="sv-SE" sz="2400" dirty="0" err="1"/>
              <a:t>ethos</a:t>
            </a:r>
            <a:r>
              <a:rPr lang="sv-SE" sz="2400" dirty="0"/>
              <a:t>).</a:t>
            </a:r>
          </a:p>
          <a:p>
            <a:r>
              <a:rPr lang="sv-SE" sz="2400" dirty="0"/>
              <a:t>Vilka motargument är värda att ta upp? Strategi!</a:t>
            </a:r>
          </a:p>
          <a:p>
            <a:r>
              <a:rPr lang="sv-SE" sz="2400" dirty="0" err="1"/>
              <a:t>Statusläran</a:t>
            </a:r>
            <a:r>
              <a:rPr lang="sv-SE" sz="2400" dirty="0"/>
              <a:t>: fakta, definition, kvalitet, procedur.</a:t>
            </a:r>
          </a:p>
          <a:p>
            <a:r>
              <a:rPr lang="sv-SE" sz="2400" dirty="0"/>
              <a:t>Omvänd ordning: näst sämst – bäst – sämst.</a:t>
            </a:r>
          </a:p>
          <a:p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2"/>
          </p:nvPr>
        </p:nvSpPr>
        <p:spPr>
          <a:xfrm>
            <a:off x="6607967" y="1459345"/>
            <a:ext cx="4895056" cy="4932219"/>
          </a:xfrm>
        </p:spPr>
        <p:txBody>
          <a:bodyPr>
            <a:normAutofit fontScale="92500"/>
          </a:bodyPr>
          <a:lstStyle/>
          <a:p>
            <a:r>
              <a:rPr lang="sv-SE" sz="2400" b="1" dirty="0"/>
              <a:t>Sammanfattning </a:t>
            </a:r>
            <a:r>
              <a:rPr lang="sv-SE" sz="2400" b="1" dirty="0" smtClean="0"/>
              <a:t>– </a:t>
            </a:r>
            <a:r>
              <a:rPr lang="sv-SE" sz="2400" b="1" dirty="0" err="1" smtClean="0"/>
              <a:t>recapitulatio</a:t>
            </a:r>
            <a:endParaRPr lang="sv-SE" sz="2400" b="1" dirty="0" smtClean="0"/>
          </a:p>
          <a:p>
            <a:r>
              <a:rPr lang="sv-SE" sz="2400" dirty="0"/>
              <a:t>Åhörarna ska minnas det du har sagt.</a:t>
            </a:r>
          </a:p>
          <a:p>
            <a:endParaRPr lang="sv-SE" sz="2400" dirty="0"/>
          </a:p>
          <a:p>
            <a:r>
              <a:rPr lang="sv-SE" sz="2400" dirty="0"/>
              <a:t>Åhörarna ska känna för det du har sagt.</a:t>
            </a:r>
          </a:p>
          <a:p>
            <a:endParaRPr lang="sv-SE" sz="2400" dirty="0"/>
          </a:p>
          <a:p>
            <a:r>
              <a:rPr lang="sv-SE" sz="2400" dirty="0"/>
              <a:t>Sammanfattningen gör också att åhörarna inte minns motargumenten bäst.</a:t>
            </a:r>
          </a:p>
          <a:p>
            <a:endParaRPr lang="sv-SE" sz="2400" dirty="0"/>
          </a:p>
          <a:p>
            <a:r>
              <a:rPr lang="sv-SE" sz="2400" dirty="0"/>
              <a:t>Var inte för ”pedagogisk”.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80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dirty="0">
                <a:ln>
                  <a:noFill/>
                </a:ln>
                <a:solidFill>
                  <a:prstClr val="black"/>
                </a:solidFill>
                <a:latin typeface="Constantia"/>
              </a:rPr>
              <a:t>Avslutning - </a:t>
            </a:r>
            <a:r>
              <a:rPr lang="sv-SE" sz="4400" dirty="0" err="1">
                <a:ln>
                  <a:noFill/>
                </a:ln>
                <a:solidFill>
                  <a:prstClr val="black"/>
                </a:solidFill>
                <a:latin typeface="Constantia"/>
              </a:rPr>
              <a:t>peroratio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Viktigaste delen!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Åhörarna har förstått ditt budskap – nu måste du få dem att brinna för det.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T.ex. en levande framställning av ett rörande exempel.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T.ex. en slagkraftig formulering.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Åhörarna ska förstå att ditt tal är slut.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51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Elocutio</a:t>
            </a:r>
            <a:r>
              <a:rPr lang="sv-SE" dirty="0" smtClean="0"/>
              <a:t> – tredje steget: att välja rätt ord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 smtClean="0">
                <a:solidFill>
                  <a:prstClr val="black"/>
                </a:solidFill>
                <a:latin typeface="Franklin Gothic Book"/>
              </a:rPr>
              <a:t>Korrekt språk: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 smtClean="0">
                <a:solidFill>
                  <a:prstClr val="black"/>
                </a:solidFill>
                <a:latin typeface="Franklin Gothic Book"/>
              </a:rPr>
              <a:t>För </a:t>
            </a:r>
            <a:r>
              <a:rPr lang="sv-SE" dirty="0">
                <a:solidFill>
                  <a:prstClr val="black"/>
                </a:solidFill>
                <a:latin typeface="Franklin Gothic Book"/>
              </a:rPr>
              <a:t>att vara seriös, effektiv, trovärdig.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Språkliga normer och regler att följa.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Korrekturläs själv! Högt! Låt någon annan läsa och lyssna.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Språklig variation: ordförråd och meningslängd.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Abstrakta ord/uttryck – konkreta ord/uttryck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83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2782"/>
          </a:xfrm>
        </p:spPr>
        <p:txBody>
          <a:bodyPr/>
          <a:lstStyle/>
          <a:p>
            <a:r>
              <a:rPr lang="sv-SE" dirty="0" smtClean="0"/>
              <a:t>Klart språk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1484311" y="1567872"/>
            <a:ext cx="4895055" cy="4324928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Rätt ord för rätt sak.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Undvik mångtydiga eller svårbegripliga ord.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Fackuttryck används för att vara precis och tydlig – inte för att stila.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Se upp med: ”man”, ovanlig ordföljd, alltför korta meningar, underförstådda budskap.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900" dirty="0">
                <a:solidFill>
                  <a:prstClr val="black"/>
                </a:solidFill>
                <a:latin typeface="Franklin Gothic Book"/>
              </a:rPr>
              <a:t>Din åhörare ska inte begripa vad du menar– du ska tala så att din åhörare inte kan missförstå dig.</a:t>
            </a:r>
          </a:p>
          <a:p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2"/>
          </p:nvPr>
        </p:nvSpPr>
        <p:spPr>
          <a:xfrm>
            <a:off x="6607967" y="1567872"/>
            <a:ext cx="4895056" cy="4223328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Anknyt till sådant som åhörarna känner till. 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Var konkret: </a:t>
            </a:r>
            <a:r>
              <a:rPr lang="sv-SE" sz="2200" i="1" dirty="0">
                <a:solidFill>
                  <a:prstClr val="black"/>
                </a:solidFill>
                <a:latin typeface="Franklin Gothic Book"/>
              </a:rPr>
              <a:t>hur</a:t>
            </a: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 det hände, inte </a:t>
            </a:r>
            <a:r>
              <a:rPr lang="sv-SE" sz="2200" i="1" dirty="0">
                <a:solidFill>
                  <a:prstClr val="black"/>
                </a:solidFill>
                <a:latin typeface="Franklin Gothic Book"/>
              </a:rPr>
              <a:t>att</a:t>
            </a: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 det hände. (Patos)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Särskilt viktigt vid abstrakta tankegångar, teoretiska resonemang, siffror (Patos)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06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Retorik – konsten att övertyga</a:t>
            </a:r>
            <a:br>
              <a:rPr lang="sv-SE" dirty="0" smtClean="0"/>
            </a:br>
            <a:r>
              <a:rPr lang="sv-SE" dirty="0"/>
              <a:t>Disposition enligt konstens regler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84312" y="1865745"/>
            <a:ext cx="4895055" cy="3925455"/>
          </a:xfrm>
        </p:spPr>
        <p:txBody>
          <a:bodyPr>
            <a:normAutofit/>
          </a:bodyPr>
          <a:lstStyle/>
          <a:p>
            <a:r>
              <a:rPr lang="sv-SE" dirty="0" err="1" smtClean="0"/>
              <a:t>Inventio</a:t>
            </a:r>
            <a:endParaRPr lang="sv-SE" dirty="0" smtClean="0"/>
          </a:p>
          <a:p>
            <a:r>
              <a:rPr lang="sv-SE" dirty="0" err="1" smtClean="0"/>
              <a:t>Dispositio</a:t>
            </a:r>
            <a:endParaRPr lang="sv-SE" dirty="0" smtClean="0"/>
          </a:p>
          <a:p>
            <a:r>
              <a:rPr lang="sv-SE" dirty="0" err="1" smtClean="0"/>
              <a:t>Elocutio</a:t>
            </a:r>
            <a:endParaRPr lang="sv-SE" dirty="0" smtClean="0"/>
          </a:p>
          <a:p>
            <a:r>
              <a:rPr lang="sv-SE" dirty="0" err="1" smtClean="0"/>
              <a:t>Actio</a:t>
            </a:r>
            <a:endParaRPr lang="sv-SE" dirty="0" smtClean="0"/>
          </a:p>
          <a:p>
            <a:r>
              <a:rPr lang="sv-SE" dirty="0" err="1" smtClean="0"/>
              <a:t>Memoria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607967" y="2336799"/>
            <a:ext cx="4895056" cy="4193309"/>
          </a:xfrm>
        </p:spPr>
        <p:txBody>
          <a:bodyPr>
            <a:normAutofit/>
          </a:bodyPr>
          <a:lstStyle/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Inledning (</a:t>
            </a:r>
            <a:r>
              <a:rPr lang="sv-SE" sz="2200" dirty="0" err="1">
                <a:solidFill>
                  <a:prstClr val="black"/>
                </a:solidFill>
              </a:rPr>
              <a:t>exordium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Bakgrundsteckning (</a:t>
            </a:r>
            <a:r>
              <a:rPr lang="sv-SE" sz="2200" dirty="0" err="1">
                <a:solidFill>
                  <a:prstClr val="black"/>
                </a:solidFill>
              </a:rPr>
              <a:t>narratio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Framställning av talets delar (</a:t>
            </a:r>
            <a:r>
              <a:rPr lang="sv-SE" sz="2200" dirty="0" err="1">
                <a:solidFill>
                  <a:prstClr val="black"/>
                </a:solidFill>
              </a:rPr>
              <a:t>divisio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Förslag/tes (</a:t>
            </a:r>
            <a:r>
              <a:rPr lang="sv-SE" sz="2200" dirty="0" err="1">
                <a:solidFill>
                  <a:prstClr val="black"/>
                </a:solidFill>
              </a:rPr>
              <a:t>propositio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Bevisning eller argumentation (</a:t>
            </a:r>
            <a:r>
              <a:rPr lang="sv-SE" sz="2200" dirty="0" err="1">
                <a:solidFill>
                  <a:prstClr val="black"/>
                </a:solidFill>
              </a:rPr>
              <a:t>probatio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Vederlägga motargument (</a:t>
            </a:r>
            <a:r>
              <a:rPr lang="sv-SE" sz="2200" dirty="0" err="1">
                <a:solidFill>
                  <a:prstClr val="black"/>
                </a:solidFill>
              </a:rPr>
              <a:t>refutatio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Sammanfattning (</a:t>
            </a:r>
            <a:r>
              <a:rPr lang="sv-SE" sz="2200" dirty="0" err="1">
                <a:solidFill>
                  <a:prstClr val="black"/>
                </a:solidFill>
              </a:rPr>
              <a:t>recapitulatio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E32D91">
                  <a:lumMod val="75000"/>
                </a:srgbClr>
              </a:buClr>
            </a:pPr>
            <a:r>
              <a:rPr lang="sv-SE" sz="2200" dirty="0">
                <a:solidFill>
                  <a:prstClr val="black"/>
                </a:solidFill>
              </a:rPr>
              <a:t>Avslutning (</a:t>
            </a:r>
            <a:r>
              <a:rPr lang="sv-SE" sz="2200" dirty="0" err="1">
                <a:solidFill>
                  <a:prstClr val="black"/>
                </a:solidFill>
              </a:rPr>
              <a:t>peroratio</a:t>
            </a:r>
            <a:r>
              <a:rPr lang="sv-SE" sz="2200" dirty="0">
                <a:solidFill>
                  <a:prstClr val="black"/>
                </a:solidFill>
              </a:rPr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08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sv-SE" dirty="0" smtClean="0"/>
              <a:t>Konstfullt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84312" y="1524001"/>
            <a:ext cx="4895055" cy="4267199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Jag har ont i kistan.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Han är en varg.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Jag var lite </a:t>
            </a:r>
            <a:r>
              <a:rPr lang="sv-SE" sz="2200" dirty="0" err="1">
                <a:solidFill>
                  <a:prstClr val="black"/>
                </a:solidFill>
                <a:latin typeface="Franklin Gothic Book"/>
              </a:rPr>
              <a:t>plyschig</a:t>
            </a: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 under tassarna.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Sverige protesterar.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Jag läser Guillou.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endParaRPr lang="sv-SE" sz="2200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Orden är ”vridna” i förhållande till sitt normala sammanhang. De är </a:t>
            </a:r>
            <a:r>
              <a:rPr lang="sv-SE" sz="2200" dirty="0">
                <a:solidFill>
                  <a:srgbClr val="C00000"/>
                </a:solidFill>
                <a:latin typeface="Franklin Gothic Book"/>
              </a:rPr>
              <a:t>troper</a:t>
            </a:r>
            <a:r>
              <a:rPr lang="sv-SE" sz="2200" dirty="0">
                <a:solidFill>
                  <a:prstClr val="black"/>
                </a:solidFill>
                <a:latin typeface="Franklin Gothic Book"/>
              </a:rPr>
              <a:t>.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607967" y="1524001"/>
            <a:ext cx="4895056" cy="4267199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Hon rev upp himmel och helvete. (Motsats)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Det som göms i snö kommer fram i tö. (Rim)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endParaRPr lang="sv-SE" sz="2000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Orden placeras i olika typer av mönster eller scheman. Detta kallas </a:t>
            </a:r>
            <a:r>
              <a:rPr lang="sv-SE" sz="2000" dirty="0">
                <a:solidFill>
                  <a:srgbClr val="C00000"/>
                </a:solidFill>
                <a:latin typeface="Franklin Gothic Book"/>
              </a:rPr>
              <a:t>figurer</a:t>
            </a: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Troper + figurer = </a:t>
            </a:r>
            <a:r>
              <a:rPr lang="sv-SE" sz="2000" dirty="0">
                <a:solidFill>
                  <a:srgbClr val="C00000"/>
                </a:solidFill>
                <a:latin typeface="Franklin Gothic Book"/>
              </a:rPr>
              <a:t>stilfigurer</a:t>
            </a: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. De mest effektiva retoriska verktygen.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81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6600"/>
          </a:xfrm>
        </p:spPr>
        <p:txBody>
          <a:bodyPr/>
          <a:lstStyle/>
          <a:p>
            <a:r>
              <a:rPr lang="sv-SE" dirty="0" smtClean="0"/>
              <a:t>Passande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84312" y="1671783"/>
            <a:ext cx="4895055" cy="4119418"/>
          </a:xfrm>
        </p:spPr>
        <p:txBody>
          <a:bodyPr>
            <a:normAutofit fontScale="92500" lnSpcReduction="20000"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600" dirty="0">
                <a:solidFill>
                  <a:prstClr val="black"/>
                </a:solidFill>
                <a:latin typeface="Franklin Gothic Book"/>
              </a:rPr>
              <a:t>”Att tala med bönder på bönders vis och med lärde på latin”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600" dirty="0">
                <a:solidFill>
                  <a:prstClr val="black"/>
                </a:solidFill>
                <a:latin typeface="Franklin Gothic Book"/>
              </a:rPr>
              <a:t>För att stilen ska vara effektiv måste den anpassas till ämnet, till talarens karaktär och känslotillstånd, till situationen, platsen och publiken.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600" dirty="0">
                <a:solidFill>
                  <a:prstClr val="black"/>
                </a:solidFill>
                <a:latin typeface="Franklin Gothic Book"/>
              </a:rPr>
              <a:t>En känsla för ”vad som passar sig”. 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607967" y="1671783"/>
            <a:ext cx="4895056" cy="4119417"/>
          </a:xfrm>
        </p:spPr>
        <p:txBody>
          <a:bodyPr>
            <a:normAutofit fontScale="92500" lnSpcReduction="20000"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srgbClr val="C00000"/>
                </a:solidFill>
                <a:latin typeface="Franklin Gothic Book"/>
              </a:rPr>
              <a:t>Den höga stilen</a:t>
            </a: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: ett smyckat språk med många troper och figurer, bombastiskt (att röra publiken – avslutningen)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srgbClr val="C00000"/>
                </a:solidFill>
                <a:latin typeface="Franklin Gothic Book"/>
              </a:rPr>
              <a:t>Den låga stilen</a:t>
            </a: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: liten smyckning, vardagligt och lämpligt för att ge tydlig information (att lära ut – bakgrund och argumentation)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 err="1">
                <a:solidFill>
                  <a:srgbClr val="C00000"/>
                </a:solidFill>
                <a:latin typeface="Franklin Gothic Book"/>
              </a:rPr>
              <a:t>Mellanstilen</a:t>
            </a: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: inte överdrivet smyckad eller helt konstlös (att behaga publiken – inledningen)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5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98418"/>
          </a:xfrm>
        </p:spPr>
        <p:txBody>
          <a:bodyPr/>
          <a:lstStyle/>
          <a:p>
            <a:r>
              <a:rPr lang="sv-SE" dirty="0" err="1" smtClean="0"/>
              <a:t>Actio</a:t>
            </a:r>
            <a:r>
              <a:rPr lang="sv-SE" dirty="0" smtClean="0"/>
              <a:t>/</a:t>
            </a:r>
            <a:r>
              <a:rPr lang="sv-SE" dirty="0" err="1" smtClean="0"/>
              <a:t>pronunciatio</a:t>
            </a:r>
            <a:r>
              <a:rPr lang="sv-SE" dirty="0" smtClean="0"/>
              <a:t> – fjärde steget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84312" y="1884219"/>
            <a:ext cx="4895055" cy="4608945"/>
          </a:xfrm>
        </p:spPr>
        <p:txBody>
          <a:bodyPr>
            <a:normAutofit fontScale="92500" lnSpcReduction="10000"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600" dirty="0">
                <a:solidFill>
                  <a:prstClr val="black"/>
                </a:solidFill>
                <a:latin typeface="Franklin Gothic Book"/>
              </a:rPr>
              <a:t>Hur ska du presentera ditt innehåll?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600" dirty="0">
              <a:solidFill>
                <a:srgbClr val="FF0000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600" dirty="0">
                <a:solidFill>
                  <a:srgbClr val="FF0000"/>
                </a:solidFill>
                <a:latin typeface="Franklin Gothic Book"/>
              </a:rPr>
              <a:t>Rösten</a:t>
            </a:r>
            <a:r>
              <a:rPr lang="sv-SE" sz="2600" dirty="0">
                <a:solidFill>
                  <a:prstClr val="black"/>
                </a:solidFill>
                <a:latin typeface="Franklin Gothic Book"/>
              </a:rPr>
              <a:t>: använd betoning för att ge tyngd, använd pauser för att skapa förväntan eller eftertanke.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600" dirty="0">
              <a:solidFill>
                <a:prstClr val="black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600" dirty="0">
                <a:solidFill>
                  <a:srgbClr val="FF0000"/>
                </a:solidFill>
                <a:latin typeface="Franklin Gothic Book"/>
              </a:rPr>
              <a:t>Uttal</a:t>
            </a:r>
            <a:r>
              <a:rPr lang="sv-SE" sz="2600" dirty="0">
                <a:solidFill>
                  <a:prstClr val="black"/>
                </a:solidFill>
                <a:latin typeface="Franklin Gothic Book"/>
              </a:rPr>
              <a:t>: kontrollera och öva svåra ord.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600" dirty="0">
              <a:solidFill>
                <a:prstClr val="black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600" dirty="0">
                <a:solidFill>
                  <a:srgbClr val="FF0000"/>
                </a:solidFill>
                <a:latin typeface="Franklin Gothic Book"/>
              </a:rPr>
              <a:t>Kroppen</a:t>
            </a:r>
            <a:r>
              <a:rPr lang="sv-SE" sz="2600" dirty="0">
                <a:solidFill>
                  <a:prstClr val="black"/>
                </a:solidFill>
                <a:latin typeface="Franklin Gothic Book"/>
              </a:rPr>
              <a:t>: vad ska kroppen säga?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607967" y="1884219"/>
            <a:ext cx="4895056" cy="4738254"/>
          </a:xfrm>
        </p:spPr>
        <p:txBody>
          <a:bodyPr>
            <a:normAutofit fontScale="92500" lnSpcReduction="10000"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Hjälpmedel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Använd ett hjälpmedel som lyfter din presentation, t.ex. bilder.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Stöder det sagda!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Tydliggör det sagda! 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Tajmas med det sagda!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Spelar en biroll – du har huvudrollen!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49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1327"/>
          </a:xfrm>
        </p:spPr>
        <p:txBody>
          <a:bodyPr/>
          <a:lstStyle/>
          <a:p>
            <a:r>
              <a:rPr lang="sv-SE" dirty="0" err="1" smtClean="0"/>
              <a:t>Memoria</a:t>
            </a:r>
            <a:r>
              <a:rPr lang="sv-SE" dirty="0" smtClean="0"/>
              <a:t> – femte steget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84312" y="1699491"/>
            <a:ext cx="4895055" cy="4091709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Du ska inte läsa ditt tal – du ska hålla tal!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 err="1">
                <a:solidFill>
                  <a:prstClr val="black"/>
                </a:solidFill>
                <a:latin typeface="Franklin Gothic Book"/>
              </a:rPr>
              <a:t>Talmanus</a:t>
            </a: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 blir presentationsmanus, t.ex. </a:t>
            </a:r>
            <a:r>
              <a:rPr lang="sv-SE" sz="2400" dirty="0" err="1">
                <a:solidFill>
                  <a:prstClr val="black"/>
                </a:solidFill>
                <a:latin typeface="Franklin Gothic Book"/>
              </a:rPr>
              <a:t>talkort</a:t>
            </a: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Du kan innehållet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Du vet hur du ska hantera helheten: orden, rösten, kroppen, hjälpmedlet.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607967" y="1699491"/>
            <a:ext cx="4895056" cy="4091709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Öva! Öva! Öva!</a:t>
            </a:r>
          </a:p>
          <a:p>
            <a:pPr marL="457200" lvl="0" indent="-457200" defTabSz="914400">
              <a:spcAft>
                <a:spcPts val="0"/>
              </a:spcAft>
              <a:buClr>
                <a:srgbClr val="AA2B1E"/>
              </a:buClr>
              <a:buSzPct val="85000"/>
              <a:buFont typeface="+mj-lt"/>
              <a:buAutoNum type="arabicPeriod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Högt för dig själv.</a:t>
            </a:r>
          </a:p>
          <a:p>
            <a:pPr marL="457200" lvl="0" indent="-457200" defTabSz="914400">
              <a:spcAft>
                <a:spcPts val="0"/>
              </a:spcAft>
              <a:buClr>
                <a:srgbClr val="AA2B1E"/>
              </a:buClr>
              <a:buSzPct val="85000"/>
              <a:buFont typeface="+mj-lt"/>
              <a:buAutoNum type="arabicPeriod"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457200" lvl="0" indent="-457200" defTabSz="914400">
              <a:spcAft>
                <a:spcPts val="0"/>
              </a:spcAft>
              <a:buClr>
                <a:srgbClr val="AA2B1E"/>
              </a:buClr>
              <a:buSzPct val="85000"/>
              <a:buFont typeface="+mj-lt"/>
              <a:buAutoNum type="arabicPeriod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Högt för någon annan.</a:t>
            </a:r>
          </a:p>
          <a:p>
            <a:pPr marL="457200" lvl="0" indent="-457200" defTabSz="914400">
              <a:spcAft>
                <a:spcPts val="0"/>
              </a:spcAft>
              <a:buClr>
                <a:srgbClr val="AA2B1E"/>
              </a:buClr>
              <a:buSzPct val="85000"/>
              <a:buFont typeface="+mj-lt"/>
              <a:buAutoNum type="arabicPeriod"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457200" lvl="0" indent="-457200" defTabSz="914400">
              <a:spcAft>
                <a:spcPts val="0"/>
              </a:spcAft>
              <a:buClr>
                <a:srgbClr val="AA2B1E"/>
              </a:buClr>
              <a:buSzPct val="85000"/>
              <a:buFont typeface="+mj-lt"/>
              <a:buAutoNum type="arabicPeriod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Framför spegel.</a:t>
            </a:r>
          </a:p>
          <a:p>
            <a:pPr marL="457200" lvl="0" indent="-457200" defTabSz="914400">
              <a:spcAft>
                <a:spcPts val="0"/>
              </a:spcAft>
              <a:buClr>
                <a:srgbClr val="AA2B1E"/>
              </a:buClr>
              <a:buSzPct val="85000"/>
              <a:buFont typeface="+mj-lt"/>
              <a:buAutoNum type="arabicPeriod"/>
            </a:pPr>
            <a:endParaRPr lang="sv-SE" sz="2400" dirty="0">
              <a:solidFill>
                <a:prstClr val="black"/>
              </a:solidFill>
              <a:latin typeface="Franklin Gothic Book"/>
            </a:endParaRPr>
          </a:p>
          <a:p>
            <a:pPr marL="457200" lvl="0" indent="-457200" defTabSz="914400">
              <a:spcAft>
                <a:spcPts val="0"/>
              </a:spcAft>
              <a:buClr>
                <a:srgbClr val="AA2B1E"/>
              </a:buClr>
              <a:buSzPct val="85000"/>
              <a:buFont typeface="+mj-lt"/>
              <a:buAutoNum type="arabicPeriod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Många gånger.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79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smtClean="0"/>
              <a:t>LYCKA TILL!</a:t>
            </a:r>
            <a:endParaRPr lang="sv-SE" sz="4800" dirty="0"/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128667"/>
            <a:ext cx="5957455" cy="4259580"/>
          </a:xfrm>
        </p:spPr>
      </p:pic>
    </p:spTree>
    <p:extLst>
      <p:ext uri="{BB962C8B-B14F-4D97-AF65-F5344CB8AC3E}">
        <p14:creationId xmlns:p14="http://schemas.microsoft.com/office/powerpoint/2010/main" val="42301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Första steget – </a:t>
            </a:r>
            <a:r>
              <a:rPr lang="sv-SE" dirty="0" err="1" smtClean="0"/>
              <a:t>inventio</a:t>
            </a:r>
            <a:r>
              <a:rPr lang="sv-SE" dirty="0" smtClean="0"/>
              <a:t> </a:t>
            </a:r>
            <a:r>
              <a:rPr lang="sv-SE" dirty="0" smtClean="0"/>
              <a:t>Vad gäller saken?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None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Precisera ämnet så långt som möjligt. Formulera din </a:t>
            </a:r>
            <a:r>
              <a:rPr lang="sv-SE" sz="2000" b="1" dirty="0">
                <a:solidFill>
                  <a:srgbClr val="AA2B1E"/>
                </a:solidFill>
                <a:latin typeface="Franklin Gothic Book"/>
              </a:rPr>
              <a:t>tes</a:t>
            </a: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 = det påstående som resten av ditt tal ska bevisa.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None/>
            </a:pPr>
            <a:endParaRPr lang="sv-SE" sz="2000" dirty="0">
              <a:solidFill>
                <a:prstClr val="black"/>
              </a:solidFill>
              <a:latin typeface="Franklin Gothic Book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None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Presenterar du en enkel eller en komplex fråga? 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För/mot EU – enkel. (Ett val för åhörarna)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 För EU men mot euro, Mot EU och mot euro </a:t>
            </a:r>
            <a:r>
              <a:rPr lang="sv-SE" sz="2000" b="1" dirty="0">
                <a:solidFill>
                  <a:prstClr val="black"/>
                </a:solidFill>
                <a:latin typeface="Franklin Gothic Book"/>
              </a:rPr>
              <a:t>eller</a:t>
            </a: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 Mot Eu och för euro – komplex. (Flera val för åhörarna)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None/>
            </a:pPr>
            <a:endParaRPr lang="sv-SE" sz="2000" dirty="0">
              <a:solidFill>
                <a:prstClr val="black"/>
              </a:solidFill>
              <a:latin typeface="Franklin Gothic Book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None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Presenterar du en allmän eller en specifik fråga?. 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För/mot dödsstraff – allmän. (En princip)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För/mot att en viss brottsling ska dömas till döden för ett visst brott – specifik. (En viss situation)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18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Första steget – </a:t>
            </a:r>
            <a:r>
              <a:rPr lang="sv-SE" dirty="0" err="1" smtClean="0"/>
              <a:t>inventio</a:t>
            </a:r>
            <a:r>
              <a:rPr lang="sv-SE" dirty="0" smtClean="0"/>
              <a:t>: </a:t>
            </a:r>
            <a:r>
              <a:rPr lang="sv-SE" dirty="0" err="1" smtClean="0"/>
              <a:t>statuslära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1484312" y="2336801"/>
            <a:ext cx="4895055" cy="4331854"/>
          </a:xfrm>
        </p:spPr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Klargör vad du och ”din motståndare” är oeniga om.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Välj den typ av oenighet där du har bäst möjlighet att lyckas.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Oenighet kan visa sig på fyra områden. </a:t>
            </a:r>
          </a:p>
          <a:p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2"/>
          </p:nvPr>
        </p:nvSpPr>
        <p:spPr>
          <a:xfrm>
            <a:off x="6607967" y="2666999"/>
            <a:ext cx="4895056" cy="4001655"/>
          </a:xfrm>
        </p:spPr>
        <p:txBody>
          <a:bodyPr>
            <a:noAutofit/>
          </a:bodyPr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Fakta: visa att något är sant/falskt.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Definitioner: ifrågasätt terminologi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Kvalitet: särskilda omständigheter eller andra kvaliteter som man måste ta hänsyn till.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400" dirty="0">
                <a:solidFill>
                  <a:prstClr val="black"/>
                </a:solidFill>
                <a:latin typeface="Franklin Gothic Book"/>
              </a:rPr>
              <a:t>Procedur: ifrågasätt de yttre formerna eller motståndarens moraliska egenskaper. Flytta fokus till något annat än sakfrågan.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15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oenighet kan uttryckas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TES: Alkohol är hälsofarligt och bör förbjudas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Fakta: ifrågasätt bevisning/data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Definition: ifrågasätt termen ”hälsofarlig”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Kvalitet: alkohol har andra kvaliteter som måste beaktas.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2000" dirty="0">
                <a:solidFill>
                  <a:prstClr val="black"/>
                </a:solidFill>
                <a:latin typeface="Franklin Gothic Book"/>
              </a:rPr>
              <a:t>Procedur: ”Du är ju nykterist – vad vet du om alkohol?”</a:t>
            </a:r>
          </a:p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sv-SE" sz="1700" dirty="0">
                <a:solidFill>
                  <a:prstClr val="black"/>
                </a:solidFill>
                <a:latin typeface="Franklin Gothic Book"/>
              </a:rPr>
              <a:t>TES: XX har tagit en cykel och ska dömas för stöld</a:t>
            </a:r>
          </a:p>
          <a:p>
            <a:pPr marL="0" lvl="0" indent="0" defTabSz="914400"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endParaRPr lang="sv-SE" sz="1700" dirty="0">
              <a:solidFill>
                <a:prstClr val="black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700" dirty="0">
                <a:solidFill>
                  <a:prstClr val="black"/>
                </a:solidFill>
                <a:latin typeface="Franklin Gothic Book"/>
              </a:rPr>
              <a:t>Fakta: ifrågasätt bevisning.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700" dirty="0">
                <a:solidFill>
                  <a:prstClr val="black"/>
                </a:solidFill>
                <a:latin typeface="Franklin Gothic Book"/>
              </a:rPr>
              <a:t>Definition: Vad är stöld egentligen?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700" dirty="0">
                <a:solidFill>
                  <a:prstClr val="black"/>
                </a:solidFill>
                <a:latin typeface="Franklin Gothic Book"/>
              </a:rPr>
              <a:t>Kvalitet: XX jagades av en grupp hotfulla och beväpnade människor. XX tog cykeln för att komma undan.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sz="1700" dirty="0">
                <a:solidFill>
                  <a:prstClr val="black"/>
                </a:solidFill>
                <a:latin typeface="Franklin Gothic Book"/>
              </a:rPr>
              <a:t>Procedur: XX erkände under tortyr och åtalet ska ogillas eftersom tortyr inte är en tillåten förhörsmetod.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36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Logos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Sakskäl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Det som vi i vardagslag kallar argument och som har till uppgift att bevisa vår tes.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Förnuftsargument. Dessa argument vädjar till publikens egen förmåga att resonera och dra slutsatser.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29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Pathos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Känslornas betydelse för att förstå vad som kan påverka en viss publik.</a:t>
            </a:r>
          </a:p>
          <a:p>
            <a:r>
              <a:rPr lang="sv-SE" dirty="0" err="1"/>
              <a:t>Pathos</a:t>
            </a:r>
            <a:r>
              <a:rPr lang="sv-SE" dirty="0"/>
              <a:t> får dina åhörare att </a:t>
            </a:r>
            <a:r>
              <a:rPr lang="sv-SE" i="1" dirty="0"/>
              <a:t>känna</a:t>
            </a:r>
            <a:r>
              <a:rPr lang="sv-SE" dirty="0"/>
              <a:t> att du har rätt.</a:t>
            </a:r>
          </a:p>
          <a:p>
            <a:r>
              <a:rPr lang="sv-SE" dirty="0"/>
              <a:t>Vad består känslan i? </a:t>
            </a:r>
          </a:p>
          <a:p>
            <a:r>
              <a:rPr lang="sv-SE" dirty="0"/>
              <a:t>I vilken situation uppstår den? </a:t>
            </a:r>
          </a:p>
          <a:p>
            <a:r>
              <a:rPr lang="sv-SE" dirty="0"/>
              <a:t>Vilka typer av beteenden väcker en viss känsla?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70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Generella principer för att väcka känslor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Vägen till att väcka en känsla går genom att ge en levande beskrivning av en situation.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Förmågan att beskriva är central. </a:t>
            </a:r>
            <a:r>
              <a:rPr lang="sv-SE" dirty="0" err="1">
                <a:solidFill>
                  <a:srgbClr val="FF0000"/>
                </a:solidFill>
                <a:latin typeface="Franklin Gothic Book"/>
              </a:rPr>
              <a:t>Evidentia</a:t>
            </a:r>
            <a:endParaRPr lang="sv-SE" dirty="0">
              <a:solidFill>
                <a:srgbClr val="FF0000"/>
              </a:solidFill>
              <a:latin typeface="Franklin Gothic Book"/>
            </a:endParaRP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Talaren bör själv hysa den känsla han/hon vill väcka.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Uppriktighet – fejka inte!</a:t>
            </a:r>
          </a:p>
          <a:p>
            <a:pPr marL="274320" lvl="0" indent="-274320" defTabSz="914400"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sv-SE" dirty="0">
                <a:solidFill>
                  <a:prstClr val="black"/>
                </a:solidFill>
                <a:latin typeface="Franklin Gothic Book"/>
              </a:rPr>
              <a:t>Konkretion – siffror och statistik i all ära, människan tilltalas mer av specifika tydliga detaljer: ”show </a:t>
            </a:r>
            <a:r>
              <a:rPr lang="sv-SE" dirty="0" err="1">
                <a:solidFill>
                  <a:prstClr val="black"/>
                </a:solidFill>
                <a:latin typeface="Franklin Gothic Book"/>
              </a:rPr>
              <a:t>me</a:t>
            </a:r>
            <a:r>
              <a:rPr lang="sv-SE" dirty="0">
                <a:solidFill>
                  <a:prstClr val="black"/>
                </a:solidFill>
                <a:latin typeface="Franklin Gothic Book"/>
              </a:rPr>
              <a:t>, </a:t>
            </a:r>
            <a:r>
              <a:rPr lang="sv-SE" dirty="0" err="1">
                <a:solidFill>
                  <a:prstClr val="black"/>
                </a:solidFill>
                <a:latin typeface="Franklin Gothic Book"/>
              </a:rPr>
              <a:t>don’t</a:t>
            </a:r>
            <a:r>
              <a:rPr lang="sv-SE" dirty="0">
                <a:solidFill>
                  <a:prstClr val="black"/>
                </a:solidFill>
                <a:latin typeface="Franklin Gothic Book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Franklin Gothic Book"/>
              </a:rPr>
              <a:t>tell</a:t>
            </a:r>
            <a:r>
              <a:rPr lang="sv-SE" dirty="0">
                <a:solidFill>
                  <a:prstClr val="black"/>
                </a:solidFill>
                <a:latin typeface="Franklin Gothic Book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Franklin Gothic Book"/>
              </a:rPr>
              <a:t>me</a:t>
            </a:r>
            <a:r>
              <a:rPr lang="sv-SE" dirty="0">
                <a:solidFill>
                  <a:prstClr val="black"/>
                </a:solidFill>
                <a:latin typeface="Franklin Gothic Book"/>
              </a:rPr>
              <a:t>”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63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Ethos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84310" y="2124365"/>
            <a:ext cx="10018713" cy="3666836"/>
          </a:xfrm>
        </p:spPr>
        <p:txBody>
          <a:bodyPr>
            <a:normAutofit/>
          </a:bodyPr>
          <a:lstStyle/>
          <a:p>
            <a:r>
              <a:rPr lang="sv-SE" dirty="0"/>
              <a:t>Sådant du inte kan påverka men som kan ges betydelse i talsituationen: kön, ålder, etnicitet, utbildning, klasstillhörighet… </a:t>
            </a:r>
          </a:p>
          <a:p>
            <a:r>
              <a:rPr lang="sv-SE" dirty="0"/>
              <a:t>Goda moraliska egenskaper: ärlighet, generositet, självkontroll…</a:t>
            </a:r>
          </a:p>
          <a:p>
            <a:r>
              <a:rPr lang="sv-SE" dirty="0"/>
              <a:t>Förnuft – kunskaper och gott omdöme: ”Jag är inte bara tandläkare, jag är mamma också.”</a:t>
            </a:r>
          </a:p>
          <a:p>
            <a:r>
              <a:rPr lang="sv-SE" dirty="0"/>
              <a:t>Den goda viljan: publiken måste tro att du är välvilligt inställd</a:t>
            </a:r>
          </a:p>
          <a:p>
            <a:r>
              <a:rPr lang="sv-SE" dirty="0"/>
              <a:t>Något som visar dig KOMPETENT!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18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öd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</TotalTime>
  <Words>1571</Words>
  <Application>Microsoft Office PowerPoint</Application>
  <PresentationFormat>Bredbild</PresentationFormat>
  <Paragraphs>207</Paragraphs>
  <Slides>24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30" baseType="lpstr">
      <vt:lpstr>Arial</vt:lpstr>
      <vt:lpstr>Brush Script MT</vt:lpstr>
      <vt:lpstr>Constantia</vt:lpstr>
      <vt:lpstr>Corbel</vt:lpstr>
      <vt:lpstr>Franklin Gothic Book</vt:lpstr>
      <vt:lpstr>Parallax</vt:lpstr>
      <vt:lpstr>Retorik</vt:lpstr>
      <vt:lpstr>Retorik – konsten att övertyga Disposition enligt konstens regler</vt:lpstr>
      <vt:lpstr>Första steget – inventio Vad gäller saken?</vt:lpstr>
      <vt:lpstr>Första steget – inventio: statuslära</vt:lpstr>
      <vt:lpstr>Hur oenighet kan uttryckas</vt:lpstr>
      <vt:lpstr>Logos</vt:lpstr>
      <vt:lpstr>Pathos</vt:lpstr>
      <vt:lpstr>Generella principer för att väcka känslor</vt:lpstr>
      <vt:lpstr>Ethos</vt:lpstr>
      <vt:lpstr>Vad är ett argument?</vt:lpstr>
      <vt:lpstr>Dispositio</vt:lpstr>
      <vt:lpstr>Inledning - Exordium</vt:lpstr>
      <vt:lpstr>Bakgrund - Narratio</vt:lpstr>
      <vt:lpstr>Orientering och tes</vt:lpstr>
      <vt:lpstr>Argumentationen - Probatio</vt:lpstr>
      <vt:lpstr>PowerPoint-presentation</vt:lpstr>
      <vt:lpstr>Avslutning - peroratio</vt:lpstr>
      <vt:lpstr>Elocutio – tredje steget: att välja rätt ord</vt:lpstr>
      <vt:lpstr>Klart språk</vt:lpstr>
      <vt:lpstr>Konstfullt språk</vt:lpstr>
      <vt:lpstr>Passande språk</vt:lpstr>
      <vt:lpstr>Actio/pronunciatio – fjärde steget</vt:lpstr>
      <vt:lpstr>Memoria – femte steget</vt:lpstr>
      <vt:lpstr>LYCKA TILL!</vt:lpstr>
    </vt:vector>
  </TitlesOfParts>
  <Company>Lycksele kommun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Retorik</dc:title>
  <dc:creator>Annika Lennartsson</dc:creator>
  <cp:lastModifiedBy>Annika Lennartsson</cp:lastModifiedBy>
  <cp:revision>7</cp:revision>
  <dcterms:created xsi:type="dcterms:W3CDTF">2020-02-19T07:29:53Z</dcterms:created>
  <dcterms:modified xsi:type="dcterms:W3CDTF">2020-02-19T08:05:15Z</dcterms:modified>
</cp:coreProperties>
</file>