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9" r:id="rId12"/>
    <p:sldId id="267" r:id="rId13"/>
    <p:sldId id="268" r:id="rId14"/>
  </p:sldIdLst>
  <p:sldSz cx="9144000" cy="6858000" type="screen4x3"/>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14" name="Rubrik 13"/>
          <p:cNvSpPr>
            <a:spLocks noGrp="1"/>
          </p:cNvSpPr>
          <p:nvPr>
            <p:ph type="ctrTitle"/>
          </p:nvPr>
        </p:nvSpPr>
        <p:spPr>
          <a:xfrm>
            <a:off x="1432560" y="359898"/>
            <a:ext cx="7406640" cy="1472184"/>
          </a:xfrm>
        </p:spPr>
        <p:txBody>
          <a:bodyPr anchor="b"/>
          <a:lstStyle>
            <a:lvl1pPr algn="l">
              <a:defRPr/>
            </a:lvl1pPr>
            <a:extLst/>
          </a:lstStyle>
          <a:p>
            <a:r>
              <a:rPr kumimoji="0" lang="sv-SE" smtClean="0"/>
              <a:t>Klicka här för att ändra format</a:t>
            </a:r>
            <a:endParaRPr kumimoji="0" lang="en-US"/>
          </a:p>
        </p:txBody>
      </p:sp>
      <p:sp>
        <p:nvSpPr>
          <p:cNvPr id="22" name="Underrubrik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sv-SE" smtClean="0"/>
              <a:t>Klicka här för att ändra format på underrubrik i bakgrunden</a:t>
            </a:r>
            <a:endParaRPr kumimoji="0" lang="en-US"/>
          </a:p>
        </p:txBody>
      </p:sp>
      <p:sp>
        <p:nvSpPr>
          <p:cNvPr id="7" name="Platshållare för datum 6"/>
          <p:cNvSpPr>
            <a:spLocks noGrp="1"/>
          </p:cNvSpPr>
          <p:nvPr>
            <p:ph type="dt" sz="half" idx="10"/>
          </p:nvPr>
        </p:nvSpPr>
        <p:spPr/>
        <p:txBody>
          <a:bodyPr/>
          <a:lstStyle/>
          <a:p>
            <a:fld id="{37E90470-17EE-476E-A4CD-E2C389AB3C63}" type="datetimeFigureOut">
              <a:rPr lang="sv-SE" smtClean="0"/>
              <a:t>2019-01-28</a:t>
            </a:fld>
            <a:endParaRPr lang="sv-SE"/>
          </a:p>
        </p:txBody>
      </p:sp>
      <p:sp>
        <p:nvSpPr>
          <p:cNvPr id="20" name="Platshållare för sidfot 19"/>
          <p:cNvSpPr>
            <a:spLocks noGrp="1"/>
          </p:cNvSpPr>
          <p:nvPr>
            <p:ph type="ftr" sz="quarter" idx="11"/>
          </p:nvPr>
        </p:nvSpPr>
        <p:spPr/>
        <p:txBody>
          <a:bodyPr/>
          <a:lstStyle/>
          <a:p>
            <a:endParaRPr lang="sv-SE"/>
          </a:p>
        </p:txBody>
      </p:sp>
      <p:sp>
        <p:nvSpPr>
          <p:cNvPr id="10" name="Platshållare för bildnummer 9"/>
          <p:cNvSpPr>
            <a:spLocks noGrp="1"/>
          </p:cNvSpPr>
          <p:nvPr>
            <p:ph type="sldNum" sz="quarter" idx="12"/>
          </p:nvPr>
        </p:nvSpPr>
        <p:spPr/>
        <p:txBody>
          <a:bodyPr/>
          <a:lstStyle/>
          <a:p>
            <a:fld id="{D249F924-4E34-40DE-971C-97390A3D4BC5}" type="slidenum">
              <a:rPr lang="sv-SE" smtClean="0"/>
              <a:t>‹#›</a:t>
            </a:fld>
            <a:endParaRPr lang="sv-SE"/>
          </a:p>
        </p:txBody>
      </p:sp>
      <p:sp>
        <p:nvSpPr>
          <p:cNvPr id="8" name="Ellips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Ellips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kumimoji="0" lang="sv-SE" smtClean="0"/>
              <a:t>Klicka här för att ändra format</a:t>
            </a:r>
            <a:endParaRPr kumimoji="0" lang="en-US"/>
          </a:p>
        </p:txBody>
      </p:sp>
      <p:sp>
        <p:nvSpPr>
          <p:cNvPr id="3" name="Platshållare för lodrät text 2"/>
          <p:cNvSpPr>
            <a:spLocks noGrp="1"/>
          </p:cNvSpPr>
          <p:nvPr>
            <p:ph type="body" orient="vert" idx="1"/>
          </p:nvPr>
        </p:nvSpPr>
        <p:spPr/>
        <p:txBody>
          <a:bodyPr vert="eaVert"/>
          <a:lstStyle/>
          <a:p>
            <a:pPr lvl="0" eaLnBrk="1" latinLnBrk="0" hangingPunct="1"/>
            <a:r>
              <a:rPr lang="sv-SE" smtClean="0"/>
              <a:t>Klicka här för att ändra format på bakgrundstexten</a:t>
            </a:r>
          </a:p>
          <a:p>
            <a:pPr lvl="1" eaLnBrk="1" latinLnBrk="0" hangingPunct="1"/>
            <a:r>
              <a:rPr lang="sv-SE" smtClean="0"/>
              <a:t>Nivå två</a:t>
            </a:r>
          </a:p>
          <a:p>
            <a:pPr lvl="2" eaLnBrk="1" latinLnBrk="0" hangingPunct="1"/>
            <a:r>
              <a:rPr lang="sv-SE" smtClean="0"/>
              <a:t>Nivå tre</a:t>
            </a:r>
          </a:p>
          <a:p>
            <a:pPr lvl="3" eaLnBrk="1" latinLnBrk="0" hangingPunct="1"/>
            <a:r>
              <a:rPr lang="sv-SE" smtClean="0"/>
              <a:t>Nivå fyra</a:t>
            </a:r>
          </a:p>
          <a:p>
            <a:pPr lvl="4" eaLnBrk="1" latinLnBrk="0" hangingPunct="1"/>
            <a:r>
              <a:rPr lang="sv-SE" smtClean="0"/>
              <a:t>Nivå fem</a:t>
            </a:r>
            <a:endParaRPr kumimoji="0" lang="en-US"/>
          </a:p>
        </p:txBody>
      </p:sp>
      <p:sp>
        <p:nvSpPr>
          <p:cNvPr id="4" name="Platshållare för datum 3"/>
          <p:cNvSpPr>
            <a:spLocks noGrp="1"/>
          </p:cNvSpPr>
          <p:nvPr>
            <p:ph type="dt" sz="half" idx="10"/>
          </p:nvPr>
        </p:nvSpPr>
        <p:spPr/>
        <p:txBody>
          <a:bodyPr/>
          <a:lstStyle/>
          <a:p>
            <a:fld id="{37E90470-17EE-476E-A4CD-E2C389AB3C63}" type="datetimeFigureOut">
              <a:rPr lang="sv-SE" smtClean="0"/>
              <a:t>2019-01-28</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D249F924-4E34-40DE-971C-97390A3D4BC5}" type="slidenum">
              <a:rPr lang="sv-SE" smtClean="0"/>
              <a:t>‹#›</a:t>
            </a:fld>
            <a:endParaRPr lang="sv-S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6858000" y="274639"/>
            <a:ext cx="1828800" cy="5851525"/>
          </a:xfrm>
        </p:spPr>
        <p:txBody>
          <a:bodyPr vert="eaVert"/>
          <a:lstStyle/>
          <a:p>
            <a:r>
              <a:rPr kumimoji="0" lang="sv-SE" smtClean="0"/>
              <a:t>Klicka här för att ändra format</a:t>
            </a:r>
            <a:endParaRPr kumimoji="0" lang="en-US"/>
          </a:p>
        </p:txBody>
      </p:sp>
      <p:sp>
        <p:nvSpPr>
          <p:cNvPr id="3" name="Platshållare för lodrät text 2"/>
          <p:cNvSpPr>
            <a:spLocks noGrp="1"/>
          </p:cNvSpPr>
          <p:nvPr>
            <p:ph type="body" orient="vert" idx="1"/>
          </p:nvPr>
        </p:nvSpPr>
        <p:spPr>
          <a:xfrm>
            <a:off x="1143000" y="274640"/>
            <a:ext cx="5562600" cy="5851525"/>
          </a:xfrm>
        </p:spPr>
        <p:txBody>
          <a:bodyPr vert="eaVert"/>
          <a:lstStyle/>
          <a:p>
            <a:pPr lvl="0" eaLnBrk="1" latinLnBrk="0" hangingPunct="1"/>
            <a:r>
              <a:rPr lang="sv-SE" smtClean="0"/>
              <a:t>Klicka här för att ändra format på bakgrundstexten</a:t>
            </a:r>
          </a:p>
          <a:p>
            <a:pPr lvl="1" eaLnBrk="1" latinLnBrk="0" hangingPunct="1"/>
            <a:r>
              <a:rPr lang="sv-SE" smtClean="0"/>
              <a:t>Nivå två</a:t>
            </a:r>
          </a:p>
          <a:p>
            <a:pPr lvl="2" eaLnBrk="1" latinLnBrk="0" hangingPunct="1"/>
            <a:r>
              <a:rPr lang="sv-SE" smtClean="0"/>
              <a:t>Nivå tre</a:t>
            </a:r>
          </a:p>
          <a:p>
            <a:pPr lvl="3" eaLnBrk="1" latinLnBrk="0" hangingPunct="1"/>
            <a:r>
              <a:rPr lang="sv-SE" smtClean="0"/>
              <a:t>Nivå fyra</a:t>
            </a:r>
          </a:p>
          <a:p>
            <a:pPr lvl="4" eaLnBrk="1" latinLnBrk="0" hangingPunct="1"/>
            <a:r>
              <a:rPr lang="sv-SE" smtClean="0"/>
              <a:t>Nivå fem</a:t>
            </a:r>
            <a:endParaRPr kumimoji="0" lang="en-US"/>
          </a:p>
        </p:txBody>
      </p:sp>
      <p:sp>
        <p:nvSpPr>
          <p:cNvPr id="4" name="Platshållare för datum 3"/>
          <p:cNvSpPr>
            <a:spLocks noGrp="1"/>
          </p:cNvSpPr>
          <p:nvPr>
            <p:ph type="dt" sz="half" idx="10"/>
          </p:nvPr>
        </p:nvSpPr>
        <p:spPr/>
        <p:txBody>
          <a:bodyPr/>
          <a:lstStyle/>
          <a:p>
            <a:fld id="{37E90470-17EE-476E-A4CD-E2C389AB3C63}" type="datetimeFigureOut">
              <a:rPr lang="sv-SE" smtClean="0"/>
              <a:t>2019-01-28</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D249F924-4E34-40DE-971C-97390A3D4BC5}" type="slidenum">
              <a:rPr lang="sv-SE" smtClean="0"/>
              <a:t>‹#›</a:t>
            </a:fld>
            <a:endParaRPr lang="sv-S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kumimoji="0" lang="sv-SE" smtClean="0"/>
              <a:t>Klicka här för att ändra format</a:t>
            </a:r>
            <a:endParaRPr kumimoji="0" lang="en-US"/>
          </a:p>
        </p:txBody>
      </p:sp>
      <p:sp>
        <p:nvSpPr>
          <p:cNvPr id="3" name="Platshållare för innehåll 2"/>
          <p:cNvSpPr>
            <a:spLocks noGrp="1"/>
          </p:cNvSpPr>
          <p:nvPr>
            <p:ph idx="1"/>
          </p:nvPr>
        </p:nvSpPr>
        <p:spPr/>
        <p:txBody>
          <a:bodyPr/>
          <a:lstStyle/>
          <a:p>
            <a:pPr lvl="0" eaLnBrk="1" latinLnBrk="0" hangingPunct="1"/>
            <a:r>
              <a:rPr lang="sv-SE" smtClean="0"/>
              <a:t>Klicka här för att ändra format på bakgrundstexten</a:t>
            </a:r>
          </a:p>
          <a:p>
            <a:pPr lvl="1" eaLnBrk="1" latinLnBrk="0" hangingPunct="1"/>
            <a:r>
              <a:rPr lang="sv-SE" smtClean="0"/>
              <a:t>Nivå två</a:t>
            </a:r>
          </a:p>
          <a:p>
            <a:pPr lvl="2" eaLnBrk="1" latinLnBrk="0" hangingPunct="1"/>
            <a:r>
              <a:rPr lang="sv-SE" smtClean="0"/>
              <a:t>Nivå tre</a:t>
            </a:r>
          </a:p>
          <a:p>
            <a:pPr lvl="3" eaLnBrk="1" latinLnBrk="0" hangingPunct="1"/>
            <a:r>
              <a:rPr lang="sv-SE" smtClean="0"/>
              <a:t>Nivå fyra</a:t>
            </a:r>
          </a:p>
          <a:p>
            <a:pPr lvl="4" eaLnBrk="1" latinLnBrk="0" hangingPunct="1"/>
            <a:r>
              <a:rPr lang="sv-SE" smtClean="0"/>
              <a:t>Nivå fem</a:t>
            </a:r>
            <a:endParaRPr kumimoji="0" lang="en-US"/>
          </a:p>
        </p:txBody>
      </p:sp>
      <p:sp>
        <p:nvSpPr>
          <p:cNvPr id="4" name="Platshållare för datum 3"/>
          <p:cNvSpPr>
            <a:spLocks noGrp="1"/>
          </p:cNvSpPr>
          <p:nvPr>
            <p:ph type="dt" sz="half" idx="10"/>
          </p:nvPr>
        </p:nvSpPr>
        <p:spPr/>
        <p:txBody>
          <a:bodyPr/>
          <a:lstStyle/>
          <a:p>
            <a:fld id="{37E90470-17EE-476E-A4CD-E2C389AB3C63}" type="datetimeFigureOut">
              <a:rPr lang="sv-SE" smtClean="0"/>
              <a:t>2019-01-28</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D249F924-4E34-40DE-971C-97390A3D4BC5}" type="slidenum">
              <a:rPr lang="sv-SE" smtClean="0"/>
              <a:t>‹#›</a:t>
            </a:fld>
            <a:endParaRPr lang="sv-S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vsnittsrubrik">
    <p:spTree>
      <p:nvGrpSpPr>
        <p:cNvPr id="1" name=""/>
        <p:cNvGrpSpPr/>
        <p:nvPr/>
      </p:nvGrpSpPr>
      <p:grpSpPr>
        <a:xfrm>
          <a:off x="0" y="0"/>
          <a:ext cx="0" cy="0"/>
          <a:chOff x="0" y="0"/>
          <a:chExt cx="0" cy="0"/>
        </a:xfrm>
      </p:grpSpPr>
      <p:sp>
        <p:nvSpPr>
          <p:cNvPr id="7" name="Rektangel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Rubrik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sv-SE" smtClean="0"/>
              <a:t>Klicka här för att ändra format</a:t>
            </a:r>
            <a:endParaRPr kumimoji="0" lang="en-US"/>
          </a:p>
        </p:txBody>
      </p:sp>
      <p:sp>
        <p:nvSpPr>
          <p:cNvPr id="3" name="Platshållare för text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sv-SE" smtClean="0"/>
              <a:t>Klicka här för att ändra format på bakgrundstexten</a:t>
            </a:r>
          </a:p>
        </p:txBody>
      </p:sp>
      <p:sp>
        <p:nvSpPr>
          <p:cNvPr id="4" name="Platshållare för datum 3"/>
          <p:cNvSpPr>
            <a:spLocks noGrp="1"/>
          </p:cNvSpPr>
          <p:nvPr>
            <p:ph type="dt" sz="half" idx="10"/>
          </p:nvPr>
        </p:nvSpPr>
        <p:spPr/>
        <p:txBody>
          <a:bodyPr/>
          <a:lstStyle/>
          <a:p>
            <a:fld id="{37E90470-17EE-476E-A4CD-E2C389AB3C63}" type="datetimeFigureOut">
              <a:rPr lang="sv-SE" smtClean="0"/>
              <a:t>2019-01-28</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D249F924-4E34-40DE-971C-97390A3D4BC5}" type="slidenum">
              <a:rPr lang="sv-SE" smtClean="0"/>
              <a:t>‹#›</a:t>
            </a:fld>
            <a:endParaRPr lang="sv-SE"/>
          </a:p>
        </p:txBody>
      </p:sp>
      <p:sp>
        <p:nvSpPr>
          <p:cNvPr id="10" name="Rektangel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Ellips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Ellips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a:xfrm>
            <a:off x="1435608" y="274320"/>
            <a:ext cx="7498080" cy="1143000"/>
          </a:xfrm>
        </p:spPr>
        <p:txBody>
          <a:bodyPr/>
          <a:lstStyle/>
          <a:p>
            <a:r>
              <a:rPr kumimoji="0" lang="sv-SE" smtClean="0"/>
              <a:t>Klicka här för att ändra format</a:t>
            </a:r>
            <a:endParaRPr kumimoji="0" lang="en-US"/>
          </a:p>
        </p:txBody>
      </p:sp>
      <p:sp>
        <p:nvSpPr>
          <p:cNvPr id="3" name="Platshållare för innehåll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sv-SE" smtClean="0"/>
              <a:t>Klicka här för att ändra format på bakgrundstexten</a:t>
            </a:r>
          </a:p>
          <a:p>
            <a:pPr lvl="1" eaLnBrk="1" latinLnBrk="0" hangingPunct="1"/>
            <a:r>
              <a:rPr lang="sv-SE" smtClean="0"/>
              <a:t>Nivå två</a:t>
            </a:r>
          </a:p>
          <a:p>
            <a:pPr lvl="2" eaLnBrk="1" latinLnBrk="0" hangingPunct="1"/>
            <a:r>
              <a:rPr lang="sv-SE" smtClean="0"/>
              <a:t>Nivå tre</a:t>
            </a:r>
          </a:p>
          <a:p>
            <a:pPr lvl="3" eaLnBrk="1" latinLnBrk="0" hangingPunct="1"/>
            <a:r>
              <a:rPr lang="sv-SE" smtClean="0"/>
              <a:t>Nivå fyra</a:t>
            </a:r>
          </a:p>
          <a:p>
            <a:pPr lvl="4" eaLnBrk="1" latinLnBrk="0" hangingPunct="1"/>
            <a:r>
              <a:rPr lang="sv-SE" smtClean="0"/>
              <a:t>Nivå fem</a:t>
            </a:r>
            <a:endParaRPr kumimoji="0" lang="en-US"/>
          </a:p>
        </p:txBody>
      </p:sp>
      <p:sp>
        <p:nvSpPr>
          <p:cNvPr id="4" name="Platshållare för innehåll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sv-SE" smtClean="0"/>
              <a:t>Klicka här för att ändra format på bakgrundstexten</a:t>
            </a:r>
          </a:p>
          <a:p>
            <a:pPr lvl="1" eaLnBrk="1" latinLnBrk="0" hangingPunct="1"/>
            <a:r>
              <a:rPr lang="sv-SE" smtClean="0"/>
              <a:t>Nivå två</a:t>
            </a:r>
          </a:p>
          <a:p>
            <a:pPr lvl="2" eaLnBrk="1" latinLnBrk="0" hangingPunct="1"/>
            <a:r>
              <a:rPr lang="sv-SE" smtClean="0"/>
              <a:t>Nivå tre</a:t>
            </a:r>
          </a:p>
          <a:p>
            <a:pPr lvl="3" eaLnBrk="1" latinLnBrk="0" hangingPunct="1"/>
            <a:r>
              <a:rPr lang="sv-SE" smtClean="0"/>
              <a:t>Nivå fyra</a:t>
            </a:r>
          </a:p>
          <a:p>
            <a:pPr lvl="4" eaLnBrk="1" latinLnBrk="0" hangingPunct="1"/>
            <a:r>
              <a:rPr lang="sv-SE" smtClean="0"/>
              <a:t>Nivå fem</a:t>
            </a:r>
            <a:endParaRPr kumimoji="0" lang="en-US"/>
          </a:p>
        </p:txBody>
      </p:sp>
      <p:sp>
        <p:nvSpPr>
          <p:cNvPr id="5" name="Platshållare för datum 4"/>
          <p:cNvSpPr>
            <a:spLocks noGrp="1"/>
          </p:cNvSpPr>
          <p:nvPr>
            <p:ph type="dt" sz="half" idx="10"/>
          </p:nvPr>
        </p:nvSpPr>
        <p:spPr/>
        <p:txBody>
          <a:bodyPr/>
          <a:lstStyle/>
          <a:p>
            <a:fld id="{37E90470-17EE-476E-A4CD-E2C389AB3C63}" type="datetimeFigureOut">
              <a:rPr lang="sv-SE" smtClean="0"/>
              <a:t>2019-01-28</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D249F924-4E34-40DE-971C-97390A3D4BC5}" type="slidenum">
              <a:rPr lang="sv-SE" smtClean="0"/>
              <a:t>‹#›</a:t>
            </a:fld>
            <a:endParaRPr lang="sv-S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sv-SE" smtClean="0"/>
              <a:t>Klicka här för att ändra format</a:t>
            </a:r>
            <a:endParaRPr kumimoji="0" lang="en-US"/>
          </a:p>
        </p:txBody>
      </p:sp>
      <p:sp>
        <p:nvSpPr>
          <p:cNvPr id="3" name="Platshållare för text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sv-SE" smtClean="0"/>
              <a:t>Klicka här för att ändra format på bakgrundstexten</a:t>
            </a:r>
          </a:p>
        </p:txBody>
      </p:sp>
      <p:sp>
        <p:nvSpPr>
          <p:cNvPr id="4" name="Platshållare för text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sv-SE" smtClean="0"/>
              <a:t>Klicka här för att ändra format på bakgrundstexten</a:t>
            </a:r>
          </a:p>
        </p:txBody>
      </p:sp>
      <p:sp>
        <p:nvSpPr>
          <p:cNvPr id="5" name="Platshållare för innehåll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sv-SE" smtClean="0"/>
              <a:t>Klicka här för att ändra format på bakgrundstexten</a:t>
            </a:r>
          </a:p>
          <a:p>
            <a:pPr lvl="1" eaLnBrk="1" latinLnBrk="0" hangingPunct="1"/>
            <a:r>
              <a:rPr lang="sv-SE" smtClean="0"/>
              <a:t>Nivå två</a:t>
            </a:r>
          </a:p>
          <a:p>
            <a:pPr lvl="2" eaLnBrk="1" latinLnBrk="0" hangingPunct="1"/>
            <a:r>
              <a:rPr lang="sv-SE" smtClean="0"/>
              <a:t>Nivå tre</a:t>
            </a:r>
          </a:p>
          <a:p>
            <a:pPr lvl="3" eaLnBrk="1" latinLnBrk="0" hangingPunct="1"/>
            <a:r>
              <a:rPr lang="sv-SE" smtClean="0"/>
              <a:t>Nivå fyra</a:t>
            </a:r>
          </a:p>
          <a:p>
            <a:pPr lvl="4" eaLnBrk="1" latinLnBrk="0" hangingPunct="1"/>
            <a:r>
              <a:rPr lang="sv-SE" smtClean="0"/>
              <a:t>Nivå fem</a:t>
            </a:r>
            <a:endParaRPr kumimoji="0" lang="en-US"/>
          </a:p>
        </p:txBody>
      </p:sp>
      <p:sp>
        <p:nvSpPr>
          <p:cNvPr id="6" name="Platshållare för innehåll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sv-SE" smtClean="0"/>
              <a:t>Klicka här för att ändra format på bakgrundstexten</a:t>
            </a:r>
          </a:p>
          <a:p>
            <a:pPr lvl="1" eaLnBrk="1" latinLnBrk="0" hangingPunct="1"/>
            <a:r>
              <a:rPr lang="sv-SE" smtClean="0"/>
              <a:t>Nivå två</a:t>
            </a:r>
          </a:p>
          <a:p>
            <a:pPr lvl="2" eaLnBrk="1" latinLnBrk="0" hangingPunct="1"/>
            <a:r>
              <a:rPr lang="sv-SE" smtClean="0"/>
              <a:t>Nivå tre</a:t>
            </a:r>
          </a:p>
          <a:p>
            <a:pPr lvl="3" eaLnBrk="1" latinLnBrk="0" hangingPunct="1"/>
            <a:r>
              <a:rPr lang="sv-SE" smtClean="0"/>
              <a:t>Nivå fyra</a:t>
            </a:r>
          </a:p>
          <a:p>
            <a:pPr lvl="4" eaLnBrk="1" latinLnBrk="0" hangingPunct="1"/>
            <a:r>
              <a:rPr lang="sv-SE" smtClean="0"/>
              <a:t>Nivå fem</a:t>
            </a:r>
            <a:endParaRPr kumimoji="0" lang="en-US"/>
          </a:p>
        </p:txBody>
      </p:sp>
      <p:sp>
        <p:nvSpPr>
          <p:cNvPr id="7" name="Platshållare för datum 6"/>
          <p:cNvSpPr>
            <a:spLocks noGrp="1"/>
          </p:cNvSpPr>
          <p:nvPr>
            <p:ph type="dt" sz="half" idx="10"/>
          </p:nvPr>
        </p:nvSpPr>
        <p:spPr/>
        <p:txBody>
          <a:bodyPr/>
          <a:lstStyle/>
          <a:p>
            <a:fld id="{37E90470-17EE-476E-A4CD-E2C389AB3C63}" type="datetimeFigureOut">
              <a:rPr lang="sv-SE" smtClean="0"/>
              <a:t>2019-01-28</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D249F924-4E34-40DE-971C-97390A3D4BC5}" type="slidenum">
              <a:rPr lang="sv-SE" smtClean="0"/>
              <a:t>‹#›</a:t>
            </a:fld>
            <a:endParaRPr lang="sv-S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a:xfrm>
            <a:off x="1435608" y="274320"/>
            <a:ext cx="7498080" cy="1143000"/>
          </a:xfrm>
        </p:spPr>
        <p:txBody>
          <a:bodyPr anchor="ctr"/>
          <a:lstStyle/>
          <a:p>
            <a:r>
              <a:rPr kumimoji="0" lang="sv-SE" smtClean="0"/>
              <a:t>Klicka här för att ändra format</a:t>
            </a:r>
            <a:endParaRPr kumimoji="0" lang="en-US"/>
          </a:p>
        </p:txBody>
      </p:sp>
      <p:sp>
        <p:nvSpPr>
          <p:cNvPr id="3" name="Platshållare för datum 2"/>
          <p:cNvSpPr>
            <a:spLocks noGrp="1"/>
          </p:cNvSpPr>
          <p:nvPr>
            <p:ph type="dt" sz="half" idx="10"/>
          </p:nvPr>
        </p:nvSpPr>
        <p:spPr/>
        <p:txBody>
          <a:bodyPr/>
          <a:lstStyle/>
          <a:p>
            <a:fld id="{37E90470-17EE-476E-A4CD-E2C389AB3C63}" type="datetimeFigureOut">
              <a:rPr lang="sv-SE" smtClean="0"/>
              <a:t>2019-01-28</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D249F924-4E34-40DE-971C-97390A3D4BC5}" type="slidenum">
              <a:rPr lang="sv-SE" smtClean="0"/>
              <a:t>‹#›</a:t>
            </a:fld>
            <a:endParaRPr lang="sv-S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Tom">
    <p:spTree>
      <p:nvGrpSpPr>
        <p:cNvPr id="1" name=""/>
        <p:cNvGrpSpPr/>
        <p:nvPr/>
      </p:nvGrpSpPr>
      <p:grpSpPr>
        <a:xfrm>
          <a:off x="0" y="0"/>
          <a:ext cx="0" cy="0"/>
          <a:chOff x="0" y="0"/>
          <a:chExt cx="0" cy="0"/>
        </a:xfrm>
      </p:grpSpPr>
      <p:sp>
        <p:nvSpPr>
          <p:cNvPr id="5" name="Rektangel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Platshållare för datum 1"/>
          <p:cNvSpPr>
            <a:spLocks noGrp="1"/>
          </p:cNvSpPr>
          <p:nvPr>
            <p:ph type="dt" sz="half" idx="10"/>
          </p:nvPr>
        </p:nvSpPr>
        <p:spPr/>
        <p:txBody>
          <a:bodyPr/>
          <a:lstStyle/>
          <a:p>
            <a:fld id="{37E90470-17EE-476E-A4CD-E2C389AB3C63}" type="datetimeFigureOut">
              <a:rPr lang="sv-SE" smtClean="0"/>
              <a:t>2019-01-28</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D249F924-4E34-40DE-971C-97390A3D4BC5}" type="slidenum">
              <a:rPr lang="sv-SE" smtClean="0"/>
              <a:t>‹#›</a:t>
            </a:fld>
            <a:endParaRPr lang="sv-SE"/>
          </a:p>
        </p:txBody>
      </p:sp>
      <p:sp>
        <p:nvSpPr>
          <p:cNvPr id="6" name="Rektangel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sv-SE" smtClean="0"/>
              <a:t>Klicka här för att ändra format</a:t>
            </a:r>
            <a:endParaRPr kumimoji="0" lang="en-US"/>
          </a:p>
        </p:txBody>
      </p:sp>
      <p:sp>
        <p:nvSpPr>
          <p:cNvPr id="3" name="Platshållare för text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sv-SE" smtClean="0"/>
              <a:t>Klicka här för att ändra format på bakgrundstexten</a:t>
            </a:r>
          </a:p>
        </p:txBody>
      </p:sp>
      <p:sp>
        <p:nvSpPr>
          <p:cNvPr id="4" name="Platshållare för innehåll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sv-SE" smtClean="0"/>
              <a:t>Klicka här för att ändra format på bakgrundstexten</a:t>
            </a:r>
          </a:p>
          <a:p>
            <a:pPr lvl="1" eaLnBrk="1" latinLnBrk="0" hangingPunct="1"/>
            <a:r>
              <a:rPr lang="sv-SE" smtClean="0"/>
              <a:t>Nivå två</a:t>
            </a:r>
          </a:p>
          <a:p>
            <a:pPr lvl="2" eaLnBrk="1" latinLnBrk="0" hangingPunct="1"/>
            <a:r>
              <a:rPr lang="sv-SE" smtClean="0"/>
              <a:t>Nivå tre</a:t>
            </a:r>
          </a:p>
          <a:p>
            <a:pPr lvl="3" eaLnBrk="1" latinLnBrk="0" hangingPunct="1"/>
            <a:r>
              <a:rPr lang="sv-SE" smtClean="0"/>
              <a:t>Nivå fyra</a:t>
            </a:r>
          </a:p>
          <a:p>
            <a:pPr lvl="4" eaLnBrk="1" latinLnBrk="0" hangingPunct="1"/>
            <a:r>
              <a:rPr lang="sv-SE" smtClean="0"/>
              <a:t>Nivå fem</a:t>
            </a:r>
            <a:endParaRPr kumimoji="0" lang="en-US"/>
          </a:p>
        </p:txBody>
      </p:sp>
      <p:sp>
        <p:nvSpPr>
          <p:cNvPr id="5" name="Platshållare för datum 4"/>
          <p:cNvSpPr>
            <a:spLocks noGrp="1"/>
          </p:cNvSpPr>
          <p:nvPr>
            <p:ph type="dt" sz="half" idx="10"/>
          </p:nvPr>
        </p:nvSpPr>
        <p:spPr/>
        <p:txBody>
          <a:bodyPr/>
          <a:lstStyle/>
          <a:p>
            <a:fld id="{37E90470-17EE-476E-A4CD-E2C389AB3C63}" type="datetimeFigureOut">
              <a:rPr lang="sv-SE" smtClean="0"/>
              <a:t>2019-01-28</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D249F924-4E34-40DE-971C-97390A3D4BC5}" type="slidenum">
              <a:rPr lang="sv-SE" smtClean="0"/>
              <a:t>‹#›</a:t>
            </a:fld>
            <a:endParaRPr lang="sv-S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sv-SE" smtClean="0"/>
              <a:t>Klicka här för att ändra format</a:t>
            </a:r>
            <a:endParaRPr kumimoji="0" lang="en-US"/>
          </a:p>
        </p:txBody>
      </p:sp>
      <p:sp>
        <p:nvSpPr>
          <p:cNvPr id="5" name="Platshållare för datum 4"/>
          <p:cNvSpPr>
            <a:spLocks noGrp="1"/>
          </p:cNvSpPr>
          <p:nvPr>
            <p:ph type="dt" sz="half" idx="10"/>
          </p:nvPr>
        </p:nvSpPr>
        <p:spPr/>
        <p:txBody>
          <a:bodyPr/>
          <a:lstStyle/>
          <a:p>
            <a:fld id="{37E90470-17EE-476E-A4CD-E2C389AB3C63}" type="datetimeFigureOut">
              <a:rPr lang="sv-SE" smtClean="0"/>
              <a:t>2019-01-28</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D249F924-4E34-40DE-971C-97390A3D4BC5}" type="slidenum">
              <a:rPr lang="sv-SE" smtClean="0"/>
              <a:t>‹#›</a:t>
            </a:fld>
            <a:endParaRPr lang="sv-SE"/>
          </a:p>
        </p:txBody>
      </p:sp>
      <p:sp>
        <p:nvSpPr>
          <p:cNvPr id="8" name="Rektangel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latshållare för bild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sv-SE" smtClean="0"/>
              <a:t>Klicka på ikonen för att lägga till en bild</a:t>
            </a:r>
            <a:endParaRPr kumimoji="0" lang="en-US" dirty="0"/>
          </a:p>
        </p:txBody>
      </p:sp>
      <p:sp>
        <p:nvSpPr>
          <p:cNvPr id="9" name="Flödesschema: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ödesschema: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Platshållare för text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sv-SE" smtClean="0"/>
              <a:t>Klicka här för att ändra format på bakgrundstexten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Cirkel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Ellips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ing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ktangel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Platshållare för rubrik 4"/>
          <p:cNvSpPr>
            <a:spLocks noGrp="1"/>
          </p:cNvSpPr>
          <p:nvPr>
            <p:ph type="title"/>
          </p:nvPr>
        </p:nvSpPr>
        <p:spPr>
          <a:xfrm>
            <a:off x="1435608" y="274638"/>
            <a:ext cx="7498080" cy="1143000"/>
          </a:xfrm>
          <a:prstGeom prst="rect">
            <a:avLst/>
          </a:prstGeom>
        </p:spPr>
        <p:txBody>
          <a:bodyPr anchor="ctr">
            <a:normAutofit/>
          </a:bodyPr>
          <a:lstStyle/>
          <a:p>
            <a:r>
              <a:rPr kumimoji="0" lang="sv-SE" smtClean="0"/>
              <a:t>Klicka här för att ändra format</a:t>
            </a:r>
            <a:endParaRPr kumimoji="0" lang="en-US"/>
          </a:p>
        </p:txBody>
      </p:sp>
      <p:sp>
        <p:nvSpPr>
          <p:cNvPr id="9" name="Platshållare för text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sv-SE" smtClean="0"/>
              <a:t>Klicka här för att ändra format på bakgrundstexten</a:t>
            </a:r>
          </a:p>
          <a:p>
            <a:pPr lvl="1" eaLnBrk="1" latinLnBrk="0" hangingPunct="1"/>
            <a:r>
              <a:rPr kumimoji="0" lang="sv-SE" smtClean="0"/>
              <a:t>Nivå två</a:t>
            </a:r>
          </a:p>
          <a:p>
            <a:pPr lvl="2" eaLnBrk="1" latinLnBrk="0" hangingPunct="1"/>
            <a:r>
              <a:rPr kumimoji="0" lang="sv-SE" smtClean="0"/>
              <a:t>Nivå tre</a:t>
            </a:r>
          </a:p>
          <a:p>
            <a:pPr lvl="3" eaLnBrk="1" latinLnBrk="0" hangingPunct="1"/>
            <a:r>
              <a:rPr kumimoji="0" lang="sv-SE" smtClean="0"/>
              <a:t>Nivå fyra</a:t>
            </a:r>
          </a:p>
          <a:p>
            <a:pPr lvl="4" eaLnBrk="1" latinLnBrk="0" hangingPunct="1"/>
            <a:r>
              <a:rPr kumimoji="0" lang="sv-SE" smtClean="0"/>
              <a:t>Nivå fem</a:t>
            </a:r>
            <a:endParaRPr kumimoji="0" lang="en-US"/>
          </a:p>
        </p:txBody>
      </p:sp>
      <p:sp>
        <p:nvSpPr>
          <p:cNvPr id="24" name="Platshållare för datum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37E90470-17EE-476E-A4CD-E2C389AB3C63}" type="datetimeFigureOut">
              <a:rPr lang="sv-SE" smtClean="0"/>
              <a:t>2019-01-28</a:t>
            </a:fld>
            <a:endParaRPr lang="sv-SE"/>
          </a:p>
        </p:txBody>
      </p:sp>
      <p:sp>
        <p:nvSpPr>
          <p:cNvPr id="10" name="Platshållare för sidfot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sv-SE"/>
          </a:p>
        </p:txBody>
      </p:sp>
      <p:sp>
        <p:nvSpPr>
          <p:cNvPr id="22" name="Platshållare för bildnumm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D249F924-4E34-40DE-971C-97390A3D4BC5}" type="slidenum">
              <a:rPr lang="sv-SE" smtClean="0"/>
              <a:t>‹#›</a:t>
            </a:fld>
            <a:endParaRPr lang="sv-SE"/>
          </a:p>
        </p:txBody>
      </p:sp>
      <p:sp>
        <p:nvSpPr>
          <p:cNvPr id="15" name="Rektangel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ctrTitle"/>
          </p:nvPr>
        </p:nvSpPr>
        <p:spPr/>
        <p:txBody>
          <a:bodyPr/>
          <a:lstStyle/>
          <a:p>
            <a:r>
              <a:rPr lang="sv-SE" dirty="0" smtClean="0"/>
              <a:t>Litterär analys del 1 - beskriva</a:t>
            </a:r>
            <a:endParaRPr lang="sv-SE" dirty="0"/>
          </a:p>
        </p:txBody>
      </p:sp>
      <p:sp>
        <p:nvSpPr>
          <p:cNvPr id="3" name="Underrubrik 2"/>
          <p:cNvSpPr>
            <a:spLocks noGrp="1"/>
          </p:cNvSpPr>
          <p:nvPr>
            <p:ph type="subTitle" idx="1"/>
          </p:nvPr>
        </p:nvSpPr>
        <p:spPr/>
        <p:txBody>
          <a:bodyPr/>
          <a:lstStyle/>
          <a:p>
            <a:r>
              <a:rPr lang="sv-SE" dirty="0"/>
              <a:t>T</a:t>
            </a:r>
            <a:r>
              <a:rPr lang="sv-SE" dirty="0" smtClean="0"/>
              <a:t>extens innehåll: vad handlar texten om?</a:t>
            </a:r>
          </a:p>
          <a:p>
            <a:r>
              <a:rPr lang="sv-SE" dirty="0" smtClean="0"/>
              <a:t>Textens form: hur ser texten ut?</a:t>
            </a:r>
          </a:p>
        </p:txBody>
      </p:sp>
    </p:spTree>
    <p:extLst>
      <p:ext uri="{BB962C8B-B14F-4D97-AF65-F5344CB8AC3E}">
        <p14:creationId xmlns:p14="http://schemas.microsoft.com/office/powerpoint/2010/main" val="26516772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Textens form (s. 372-377)</a:t>
            </a:r>
            <a:endParaRPr lang="sv-SE" dirty="0"/>
          </a:p>
        </p:txBody>
      </p:sp>
      <p:sp>
        <p:nvSpPr>
          <p:cNvPr id="3" name="Platshållare för innehåll 2"/>
          <p:cNvSpPr>
            <a:spLocks noGrp="1"/>
          </p:cNvSpPr>
          <p:nvPr>
            <p:ph idx="1"/>
          </p:nvPr>
        </p:nvSpPr>
        <p:spPr/>
        <p:txBody>
          <a:bodyPr>
            <a:normAutofit fontScale="92500" lnSpcReduction="10000"/>
          </a:bodyPr>
          <a:lstStyle/>
          <a:p>
            <a:pPr marL="82296" indent="0">
              <a:buNone/>
            </a:pPr>
            <a:r>
              <a:rPr lang="sv-SE" dirty="0" smtClean="0"/>
              <a:t>Komposition</a:t>
            </a:r>
          </a:p>
          <a:p>
            <a:r>
              <a:rPr lang="sv-SE" dirty="0" smtClean="0"/>
              <a:t>Hur hänger textens olika delar ihop?</a:t>
            </a:r>
          </a:p>
          <a:p>
            <a:r>
              <a:rPr lang="sv-SE" dirty="0" smtClean="0"/>
              <a:t>Är kapitelindelningen viktig?</a:t>
            </a:r>
          </a:p>
          <a:p>
            <a:r>
              <a:rPr lang="sv-SE" dirty="0" smtClean="0"/>
              <a:t>Finns någon typ av ledstång som gör det enklare att följa berättelsen?</a:t>
            </a:r>
          </a:p>
          <a:p>
            <a:r>
              <a:rPr lang="sv-SE" dirty="0" smtClean="0"/>
              <a:t>Finns det återkommande inslag?</a:t>
            </a:r>
          </a:p>
          <a:p>
            <a:r>
              <a:rPr lang="sv-SE" dirty="0" smtClean="0"/>
              <a:t>Används en typisk berättarmodell? (se s. 375-376)</a:t>
            </a:r>
          </a:p>
          <a:p>
            <a:r>
              <a:rPr lang="sv-SE" i="1" dirty="0" smtClean="0"/>
              <a:t>Håll koll på olika former av utveckling – förstärks den av kompositionen?</a:t>
            </a:r>
            <a:endParaRPr lang="sv-SE" i="1" dirty="0"/>
          </a:p>
        </p:txBody>
      </p:sp>
    </p:spTree>
    <p:extLst>
      <p:ext uri="{BB962C8B-B14F-4D97-AF65-F5344CB8AC3E}">
        <p14:creationId xmlns:p14="http://schemas.microsoft.com/office/powerpoint/2010/main" val="3646710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Textens form (s. 372-377)</a:t>
            </a:r>
            <a:endParaRPr lang="sv-SE" dirty="0"/>
          </a:p>
        </p:txBody>
      </p:sp>
      <p:sp>
        <p:nvSpPr>
          <p:cNvPr id="3" name="Platshållare för innehåll 2"/>
          <p:cNvSpPr>
            <a:spLocks noGrp="1"/>
          </p:cNvSpPr>
          <p:nvPr>
            <p:ph idx="1"/>
          </p:nvPr>
        </p:nvSpPr>
        <p:spPr/>
        <p:txBody>
          <a:bodyPr/>
          <a:lstStyle/>
          <a:p>
            <a:pPr marL="82296" indent="0">
              <a:buNone/>
            </a:pPr>
            <a:r>
              <a:rPr lang="sv-SE" dirty="0" smtClean="0"/>
              <a:t>Olika nivåer som kan genomgå utveckling</a:t>
            </a:r>
          </a:p>
          <a:p>
            <a:pPr marL="82296" indent="0">
              <a:buNone/>
            </a:pPr>
            <a:endParaRPr lang="sv-SE" dirty="0"/>
          </a:p>
          <a:p>
            <a:pPr marL="82296" indent="0">
              <a:buNone/>
            </a:pPr>
            <a:endParaRPr lang="sv-SE" dirty="0"/>
          </a:p>
          <a:p>
            <a:pPr marL="82296" indent="0">
              <a:buNone/>
            </a:pPr>
            <a:endParaRPr lang="sv-SE" dirty="0"/>
          </a:p>
          <a:p>
            <a:endParaRPr lang="sv-SE" dirty="0"/>
          </a:p>
        </p:txBody>
      </p:sp>
      <p:pic>
        <p:nvPicPr>
          <p:cNvPr id="4" name="Bildobjekt 3"/>
          <p:cNvPicPr/>
          <p:nvPr/>
        </p:nvPicPr>
        <p:blipFill>
          <a:blip r:embed="rId2"/>
          <a:stretch>
            <a:fillRect/>
          </a:stretch>
        </p:blipFill>
        <p:spPr>
          <a:xfrm>
            <a:off x="1259632" y="2071687"/>
            <a:ext cx="7416824" cy="4381649"/>
          </a:xfrm>
          <a:prstGeom prst="rect">
            <a:avLst/>
          </a:prstGeom>
        </p:spPr>
      </p:pic>
    </p:spTree>
    <p:extLst>
      <p:ext uri="{BB962C8B-B14F-4D97-AF65-F5344CB8AC3E}">
        <p14:creationId xmlns:p14="http://schemas.microsoft.com/office/powerpoint/2010/main" val="31336323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Textens form (s. 372-377)</a:t>
            </a:r>
            <a:endParaRPr lang="sv-SE" dirty="0"/>
          </a:p>
        </p:txBody>
      </p:sp>
      <p:sp>
        <p:nvSpPr>
          <p:cNvPr id="3" name="Platshållare för innehåll 2"/>
          <p:cNvSpPr>
            <a:spLocks noGrp="1"/>
          </p:cNvSpPr>
          <p:nvPr>
            <p:ph idx="1"/>
          </p:nvPr>
        </p:nvSpPr>
        <p:spPr/>
        <p:txBody>
          <a:bodyPr>
            <a:normAutofit fontScale="77500" lnSpcReduction="20000"/>
          </a:bodyPr>
          <a:lstStyle/>
          <a:p>
            <a:pPr marL="82296" indent="0">
              <a:buNone/>
            </a:pPr>
            <a:r>
              <a:rPr lang="sv-SE" dirty="0"/>
              <a:t>Stil</a:t>
            </a:r>
          </a:p>
          <a:p>
            <a:r>
              <a:rPr lang="sv-SE" dirty="0"/>
              <a:t>Hur författaren använder språket för att nå en viss effekt: högtidligt, ålderdomligt, ungdomligt, vardagligt, vulgärt…</a:t>
            </a:r>
          </a:p>
          <a:p>
            <a:r>
              <a:rPr lang="sv-SE" dirty="0"/>
              <a:t>Skapar en viss känsloton</a:t>
            </a:r>
          </a:p>
          <a:p>
            <a:r>
              <a:rPr lang="sv-SE" dirty="0"/>
              <a:t>Kan </a:t>
            </a:r>
            <a:r>
              <a:rPr lang="sv-SE" dirty="0" smtClean="0"/>
              <a:t>skärpa </a:t>
            </a:r>
            <a:r>
              <a:rPr lang="sv-SE" dirty="0"/>
              <a:t>vissa uttryck och förstärka budskapet</a:t>
            </a:r>
          </a:p>
          <a:p>
            <a:pPr marL="82296" indent="0">
              <a:buNone/>
            </a:pPr>
            <a:r>
              <a:rPr lang="sv-SE" dirty="0"/>
              <a:t>S</a:t>
            </a:r>
            <a:r>
              <a:rPr lang="sv-SE" dirty="0" smtClean="0"/>
              <a:t>pråkliga medel</a:t>
            </a:r>
          </a:p>
          <a:p>
            <a:r>
              <a:rPr lang="sv-SE" dirty="0" smtClean="0"/>
              <a:t>Bildspråk: metaforer, liknelser, symbolik</a:t>
            </a:r>
          </a:p>
          <a:p>
            <a:r>
              <a:rPr lang="sv-SE" dirty="0" smtClean="0"/>
              <a:t>Ordval: vanliga/ovanliga, slang/modeord, högstämda, ålderdomliga, stämningsskapande, dialektala</a:t>
            </a:r>
          </a:p>
          <a:p>
            <a:r>
              <a:rPr lang="sv-SE" dirty="0" smtClean="0"/>
              <a:t>Beskrivningar: hur detaljerade? </a:t>
            </a:r>
          </a:p>
          <a:p>
            <a:r>
              <a:rPr lang="sv-SE" dirty="0" smtClean="0"/>
              <a:t>Hur används dialog?</a:t>
            </a:r>
          </a:p>
          <a:p>
            <a:r>
              <a:rPr lang="sv-SE" dirty="0" smtClean="0"/>
              <a:t>Meningstyper/satskonstruktion</a:t>
            </a:r>
          </a:p>
          <a:p>
            <a:endParaRPr lang="sv-SE" dirty="0" smtClean="0"/>
          </a:p>
          <a:p>
            <a:pPr marL="82296" indent="0">
              <a:buNone/>
            </a:pPr>
            <a:endParaRPr lang="sv-SE" dirty="0" smtClean="0"/>
          </a:p>
        </p:txBody>
      </p:sp>
    </p:spTree>
    <p:extLst>
      <p:ext uri="{BB962C8B-B14F-4D97-AF65-F5344CB8AC3E}">
        <p14:creationId xmlns:p14="http://schemas.microsoft.com/office/powerpoint/2010/main" val="1214473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Textens form (s. 372-377)</a:t>
            </a:r>
            <a:endParaRPr lang="sv-SE" dirty="0"/>
          </a:p>
        </p:txBody>
      </p:sp>
      <p:sp>
        <p:nvSpPr>
          <p:cNvPr id="3" name="Platshållare för innehåll 2"/>
          <p:cNvSpPr>
            <a:spLocks noGrp="1"/>
          </p:cNvSpPr>
          <p:nvPr>
            <p:ph idx="1"/>
          </p:nvPr>
        </p:nvSpPr>
        <p:spPr/>
        <p:txBody>
          <a:bodyPr/>
          <a:lstStyle/>
          <a:p>
            <a:pPr marL="82296" indent="0">
              <a:buNone/>
            </a:pPr>
            <a:r>
              <a:rPr lang="sv-SE" dirty="0" smtClean="0"/>
              <a:t>Genre</a:t>
            </a:r>
          </a:p>
          <a:p>
            <a:r>
              <a:rPr lang="sv-SE" dirty="0" smtClean="0"/>
              <a:t>Vad för sorts text är berättelsen?</a:t>
            </a:r>
          </a:p>
          <a:p>
            <a:r>
              <a:rPr lang="sv-SE" dirty="0" smtClean="0"/>
              <a:t>Saga, fantasy, deckare, fabel…</a:t>
            </a:r>
          </a:p>
          <a:p>
            <a:r>
              <a:rPr lang="sv-SE" dirty="0" smtClean="0"/>
              <a:t>Finns det genretypiska drag som förstärker berättelsens innehåll eller den idé som berättelsen förmedlar?</a:t>
            </a:r>
            <a:endParaRPr lang="sv-SE" dirty="0"/>
          </a:p>
        </p:txBody>
      </p:sp>
    </p:spTree>
    <p:extLst>
      <p:ext uri="{BB962C8B-B14F-4D97-AF65-F5344CB8AC3E}">
        <p14:creationId xmlns:p14="http://schemas.microsoft.com/office/powerpoint/2010/main" val="773415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7200" y="216778"/>
            <a:ext cx="4258816" cy="1162050"/>
          </a:xfrm>
        </p:spPr>
        <p:txBody>
          <a:bodyPr/>
          <a:lstStyle/>
          <a:p>
            <a:r>
              <a:rPr lang="sv-SE" dirty="0" smtClean="0"/>
              <a:t>Steg 1. Beskriva texter</a:t>
            </a:r>
            <a:endParaRPr lang="sv-SE" dirty="0"/>
          </a:p>
        </p:txBody>
      </p:sp>
      <p:sp>
        <p:nvSpPr>
          <p:cNvPr id="9" name="Platshållare för text 8"/>
          <p:cNvSpPr>
            <a:spLocks noGrp="1"/>
          </p:cNvSpPr>
          <p:nvPr>
            <p:ph type="body" idx="2"/>
          </p:nvPr>
        </p:nvSpPr>
        <p:spPr/>
        <p:txBody>
          <a:bodyPr>
            <a:normAutofit lnSpcReduction="10000"/>
          </a:bodyPr>
          <a:lstStyle/>
          <a:p>
            <a:r>
              <a:rPr lang="sv-SE" dirty="0" smtClean="0"/>
              <a:t>Förklaringar till respektive begrepp finns på s. 368-377, i </a:t>
            </a:r>
            <a:r>
              <a:rPr lang="sv-SE" i="1" dirty="0" smtClean="0"/>
              <a:t>Människans texter – Språket</a:t>
            </a:r>
            <a:r>
              <a:rPr lang="sv-SE" dirty="0" smtClean="0"/>
              <a:t>. Se även exemplet ”Prinsessan och hela riket”, s. 377-380.</a:t>
            </a:r>
            <a:endParaRPr lang="sv-SE" dirty="0"/>
          </a:p>
        </p:txBody>
      </p:sp>
      <p:pic>
        <p:nvPicPr>
          <p:cNvPr id="7" name="Platshållare för innehåll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32868" y="2191273"/>
            <a:ext cx="7802064" cy="3877216"/>
          </a:xfrm>
        </p:spPr>
      </p:pic>
    </p:spTree>
    <p:extLst>
      <p:ext uri="{BB962C8B-B14F-4D97-AF65-F5344CB8AC3E}">
        <p14:creationId xmlns:p14="http://schemas.microsoft.com/office/powerpoint/2010/main" val="38047678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Textens innehåll</a:t>
            </a:r>
            <a:endParaRPr lang="sv-SE" dirty="0"/>
          </a:p>
        </p:txBody>
      </p:sp>
      <p:sp>
        <p:nvSpPr>
          <p:cNvPr id="3" name="Platshållare för text 2"/>
          <p:cNvSpPr>
            <a:spLocks noGrp="1"/>
          </p:cNvSpPr>
          <p:nvPr>
            <p:ph type="body" idx="1"/>
          </p:nvPr>
        </p:nvSpPr>
        <p:spPr/>
        <p:txBody>
          <a:bodyPr>
            <a:normAutofit fontScale="85000" lnSpcReduction="10000"/>
          </a:bodyPr>
          <a:lstStyle/>
          <a:p>
            <a:r>
              <a:rPr lang="sv-SE" dirty="0" smtClean="0"/>
              <a:t>Vad handlar texten om? Du letar efter avsnitt i texten som svarar på frågor om personer, miljö, tid och handling. Du refererar och citerar ur romanen för att styrka dina påståenden.</a:t>
            </a:r>
          </a:p>
          <a:p>
            <a:r>
              <a:rPr lang="sv-SE" dirty="0" smtClean="0"/>
              <a:t>Alla begrepp passar inte till alla texter! Välj klokt!</a:t>
            </a:r>
          </a:p>
        </p:txBody>
      </p:sp>
    </p:spTree>
    <p:extLst>
      <p:ext uri="{BB962C8B-B14F-4D97-AF65-F5344CB8AC3E}">
        <p14:creationId xmlns:p14="http://schemas.microsoft.com/office/powerpoint/2010/main" val="36120708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Textens innehåll (s. 368-372)</a:t>
            </a:r>
            <a:endParaRPr lang="sv-SE" dirty="0"/>
          </a:p>
        </p:txBody>
      </p:sp>
      <p:sp>
        <p:nvSpPr>
          <p:cNvPr id="3" name="Platshållare för innehåll 2"/>
          <p:cNvSpPr>
            <a:spLocks noGrp="1"/>
          </p:cNvSpPr>
          <p:nvPr>
            <p:ph idx="1"/>
          </p:nvPr>
        </p:nvSpPr>
        <p:spPr/>
        <p:txBody>
          <a:bodyPr>
            <a:normAutofit fontScale="85000" lnSpcReduction="20000"/>
          </a:bodyPr>
          <a:lstStyle/>
          <a:p>
            <a:pPr marL="82296" indent="0">
              <a:buNone/>
            </a:pPr>
            <a:r>
              <a:rPr lang="sv-SE" dirty="0" smtClean="0"/>
              <a:t>Personer</a:t>
            </a:r>
          </a:p>
          <a:p>
            <a:r>
              <a:rPr lang="sv-SE" dirty="0" smtClean="0"/>
              <a:t>Huvudpersoner och bikaraktärer. </a:t>
            </a:r>
          </a:p>
          <a:p>
            <a:r>
              <a:rPr lang="sv-SE" dirty="0" smtClean="0"/>
              <a:t>Direkt eller indirekt skildring. </a:t>
            </a:r>
          </a:p>
          <a:p>
            <a:r>
              <a:rPr lang="sv-SE" dirty="0" smtClean="0"/>
              <a:t>Yttre/inre egenskaper, rund/platt, statisk/dynamisk</a:t>
            </a:r>
          </a:p>
          <a:p>
            <a:r>
              <a:rPr lang="sv-SE" i="1" dirty="0" smtClean="0"/>
              <a:t>Notera personers utveckling!</a:t>
            </a:r>
          </a:p>
          <a:p>
            <a:pPr marL="82296" indent="0">
              <a:buNone/>
            </a:pPr>
            <a:r>
              <a:rPr lang="sv-SE" dirty="0" smtClean="0"/>
              <a:t>Tid</a:t>
            </a:r>
          </a:p>
          <a:p>
            <a:r>
              <a:rPr lang="sv-SE" dirty="0" smtClean="0"/>
              <a:t>Berättelsens tid: när utspelar sig berättelsen? Dåtid, nutid, framtid. Historiskt?</a:t>
            </a:r>
          </a:p>
          <a:p>
            <a:r>
              <a:rPr lang="sv-SE" dirty="0" smtClean="0"/>
              <a:t>Berättartid: hur hanteras tiden av berättaren/författaren? Kronologiskt, sönderbrutet, eller omvänt berättande. </a:t>
            </a:r>
          </a:p>
          <a:p>
            <a:r>
              <a:rPr lang="sv-SE" i="1" dirty="0" smtClean="0"/>
              <a:t>Hur viktig/anonym är tiden?</a:t>
            </a:r>
            <a:r>
              <a:rPr lang="sv-SE" dirty="0"/>
              <a:t> </a:t>
            </a:r>
            <a:r>
              <a:rPr lang="sv-SE" i="1" dirty="0"/>
              <a:t>(Gör en tidslinje.)</a:t>
            </a:r>
          </a:p>
          <a:p>
            <a:endParaRPr lang="sv-SE" i="1" dirty="0" smtClean="0"/>
          </a:p>
        </p:txBody>
      </p:sp>
    </p:spTree>
    <p:extLst>
      <p:ext uri="{BB962C8B-B14F-4D97-AF65-F5344CB8AC3E}">
        <p14:creationId xmlns:p14="http://schemas.microsoft.com/office/powerpoint/2010/main" val="3829578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Textens innehåll (s. 368-372)</a:t>
            </a:r>
            <a:endParaRPr lang="sv-SE" dirty="0"/>
          </a:p>
        </p:txBody>
      </p:sp>
      <p:sp>
        <p:nvSpPr>
          <p:cNvPr id="3" name="Platshållare för innehåll 2"/>
          <p:cNvSpPr>
            <a:spLocks noGrp="1"/>
          </p:cNvSpPr>
          <p:nvPr>
            <p:ph idx="1"/>
          </p:nvPr>
        </p:nvSpPr>
        <p:spPr/>
        <p:txBody>
          <a:bodyPr>
            <a:normAutofit fontScale="85000" lnSpcReduction="20000"/>
          </a:bodyPr>
          <a:lstStyle/>
          <a:p>
            <a:pPr marL="82296" indent="0">
              <a:buNone/>
            </a:pPr>
            <a:r>
              <a:rPr lang="sv-SE" dirty="0"/>
              <a:t>Rum</a:t>
            </a:r>
          </a:p>
          <a:p>
            <a:r>
              <a:rPr lang="sv-SE" dirty="0"/>
              <a:t>Var utspelar sig berättelsen?</a:t>
            </a:r>
          </a:p>
          <a:p>
            <a:r>
              <a:rPr lang="sv-SE" dirty="0"/>
              <a:t>Den geografiska miljön – rummet kan alltså vara en stad, ett landskap etc. På landet, till havs, i rymden? I en enda byggnad?</a:t>
            </a:r>
          </a:p>
          <a:p>
            <a:r>
              <a:rPr lang="sv-SE" i="1" dirty="0"/>
              <a:t>Sker viktiga förflyttningar?</a:t>
            </a:r>
          </a:p>
          <a:p>
            <a:pPr marL="82296" indent="0">
              <a:buNone/>
            </a:pPr>
            <a:r>
              <a:rPr lang="sv-SE" dirty="0"/>
              <a:t>Miljö</a:t>
            </a:r>
          </a:p>
          <a:p>
            <a:r>
              <a:rPr lang="sv-SE" dirty="0"/>
              <a:t>I vilket samhällsskikt utspelar sig berättelsen?</a:t>
            </a:r>
          </a:p>
          <a:p>
            <a:r>
              <a:rPr lang="sv-SE" dirty="0"/>
              <a:t>Livsmiljö/social miljö: är personerna rika, fattiga, arbetare, tjänstemän?</a:t>
            </a:r>
          </a:p>
          <a:p>
            <a:r>
              <a:rPr lang="sv-SE" dirty="0"/>
              <a:t>Umgänget: ensam, stor familj, många vänner?</a:t>
            </a:r>
          </a:p>
          <a:p>
            <a:r>
              <a:rPr lang="sv-SE" i="1" dirty="0"/>
              <a:t>Sker viktiga </a:t>
            </a:r>
            <a:r>
              <a:rPr lang="sv-SE" i="1" dirty="0" smtClean="0"/>
              <a:t>förflyttningar? Finns viktiga drivkrafter?</a:t>
            </a:r>
            <a:endParaRPr lang="sv-SE" i="1" dirty="0"/>
          </a:p>
          <a:p>
            <a:pPr marL="82296" indent="0">
              <a:buNone/>
            </a:pPr>
            <a:endParaRPr lang="sv-SE" dirty="0"/>
          </a:p>
          <a:p>
            <a:endParaRPr lang="sv-SE" dirty="0"/>
          </a:p>
        </p:txBody>
      </p:sp>
    </p:spTree>
    <p:extLst>
      <p:ext uri="{BB962C8B-B14F-4D97-AF65-F5344CB8AC3E}">
        <p14:creationId xmlns:p14="http://schemas.microsoft.com/office/powerpoint/2010/main" val="3207975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Textens innehåll (s.368-372)</a:t>
            </a:r>
            <a:endParaRPr lang="sv-SE" dirty="0"/>
          </a:p>
        </p:txBody>
      </p:sp>
      <p:sp>
        <p:nvSpPr>
          <p:cNvPr id="3" name="Platshållare för innehåll 2"/>
          <p:cNvSpPr>
            <a:spLocks noGrp="1"/>
          </p:cNvSpPr>
          <p:nvPr>
            <p:ph idx="1"/>
          </p:nvPr>
        </p:nvSpPr>
        <p:spPr/>
        <p:txBody>
          <a:bodyPr>
            <a:normAutofit fontScale="77500" lnSpcReduction="20000"/>
          </a:bodyPr>
          <a:lstStyle/>
          <a:p>
            <a:pPr marL="82296" indent="0">
              <a:buNone/>
            </a:pPr>
            <a:r>
              <a:rPr lang="sv-SE" dirty="0" smtClean="0"/>
              <a:t>Händelseförlopp</a:t>
            </a:r>
          </a:p>
          <a:p>
            <a:r>
              <a:rPr lang="sv-SE" dirty="0" smtClean="0"/>
              <a:t>Vad händer? Vad har textens huvudpersoner beslutat sig för att göra/åstadkomma/ställa till med?</a:t>
            </a:r>
            <a:endParaRPr lang="sv-SE" dirty="0"/>
          </a:p>
          <a:p>
            <a:r>
              <a:rPr lang="sv-SE" dirty="0" smtClean="0"/>
              <a:t>Hur genomförs den planen?</a:t>
            </a:r>
          </a:p>
          <a:p>
            <a:r>
              <a:rPr lang="sv-SE" i="1" dirty="0" smtClean="0"/>
              <a:t>Håll reda på, men sålla när du beskriver.</a:t>
            </a:r>
          </a:p>
          <a:p>
            <a:pPr marL="82296" indent="0">
              <a:buNone/>
            </a:pPr>
            <a:r>
              <a:rPr lang="sv-SE" dirty="0" smtClean="0"/>
              <a:t>Fabel</a:t>
            </a:r>
          </a:p>
          <a:p>
            <a:r>
              <a:rPr lang="sv-SE" dirty="0" smtClean="0"/>
              <a:t>Sammanfatta händelserna i den ordningsföljd de inträffar - kronologisk ordning.</a:t>
            </a:r>
          </a:p>
          <a:p>
            <a:r>
              <a:rPr lang="sv-SE" dirty="0" smtClean="0"/>
              <a:t>Allmängiltigt: inga detaljer om specifika personer eller den bestämda miljön.</a:t>
            </a:r>
          </a:p>
          <a:p>
            <a:r>
              <a:rPr lang="sv-SE" dirty="0" smtClean="0"/>
              <a:t>4-5 rader</a:t>
            </a:r>
          </a:p>
          <a:p>
            <a:r>
              <a:rPr lang="sv-SE" dirty="0" smtClean="0"/>
              <a:t>En fabel avslöjar slutet.</a:t>
            </a:r>
            <a:endParaRPr lang="sv-SE" dirty="0"/>
          </a:p>
          <a:p>
            <a:endParaRPr lang="sv-SE" dirty="0"/>
          </a:p>
        </p:txBody>
      </p:sp>
    </p:spTree>
    <p:extLst>
      <p:ext uri="{BB962C8B-B14F-4D97-AF65-F5344CB8AC3E}">
        <p14:creationId xmlns:p14="http://schemas.microsoft.com/office/powerpoint/2010/main" val="2312800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Textens innehåll (s. 368-372)</a:t>
            </a:r>
            <a:endParaRPr lang="sv-SE" dirty="0"/>
          </a:p>
        </p:txBody>
      </p:sp>
      <p:sp>
        <p:nvSpPr>
          <p:cNvPr id="3" name="Platshållare för innehåll 2"/>
          <p:cNvSpPr>
            <a:spLocks noGrp="1"/>
          </p:cNvSpPr>
          <p:nvPr>
            <p:ph idx="1"/>
          </p:nvPr>
        </p:nvSpPr>
        <p:spPr/>
        <p:txBody>
          <a:bodyPr>
            <a:normAutofit fontScale="55000" lnSpcReduction="20000"/>
          </a:bodyPr>
          <a:lstStyle/>
          <a:p>
            <a:pPr marL="82296" indent="0">
              <a:buNone/>
            </a:pPr>
            <a:r>
              <a:rPr lang="sv-SE" dirty="0" smtClean="0"/>
              <a:t>Motiv</a:t>
            </a:r>
          </a:p>
          <a:p>
            <a:r>
              <a:rPr lang="sv-SE" dirty="0" smtClean="0"/>
              <a:t>Typsituationer: sådant som upprepas genom mänsklighetens historia.</a:t>
            </a:r>
          </a:p>
          <a:p>
            <a:r>
              <a:rPr lang="sv-SE" dirty="0" smtClean="0"/>
              <a:t>Födelse, död, avundsjuka, hämnd, kärlek, uppväxt, frigörelse, motstånd, förtryck…</a:t>
            </a:r>
          </a:p>
          <a:p>
            <a:r>
              <a:rPr lang="sv-SE" i="1" dirty="0" smtClean="0"/>
              <a:t>Vad skulle kunna inträffa överallt, i vilken tid som helst?</a:t>
            </a:r>
            <a:endParaRPr lang="sv-SE" i="1" dirty="0"/>
          </a:p>
          <a:p>
            <a:pPr marL="82296" indent="0">
              <a:buNone/>
            </a:pPr>
            <a:r>
              <a:rPr lang="sv-SE" dirty="0" smtClean="0"/>
              <a:t>Tema</a:t>
            </a:r>
          </a:p>
          <a:p>
            <a:r>
              <a:rPr lang="sv-SE" dirty="0" smtClean="0"/>
              <a:t>Textens grundtanke – den idé som fabel och motiv verkar stå för.</a:t>
            </a:r>
          </a:p>
          <a:p>
            <a:r>
              <a:rPr lang="sv-SE" dirty="0" smtClean="0"/>
              <a:t>Vad säger texten om de motiv som förekommer? Finns det ett budskap kring dem?</a:t>
            </a:r>
          </a:p>
          <a:p>
            <a:r>
              <a:rPr lang="sv-SE" i="1" dirty="0" smtClean="0"/>
              <a:t>Hur förstärks temat av annat i romanen?</a:t>
            </a:r>
          </a:p>
          <a:p>
            <a:pPr marL="82296" indent="0">
              <a:buNone/>
            </a:pPr>
            <a:r>
              <a:rPr lang="sv-SE" dirty="0" smtClean="0"/>
              <a:t>Konflikt</a:t>
            </a:r>
          </a:p>
          <a:p>
            <a:r>
              <a:rPr lang="sv-SE" dirty="0" smtClean="0"/>
              <a:t>Byggs ofta runt tydliga motsatser: </a:t>
            </a:r>
            <a:r>
              <a:rPr lang="sv-SE" dirty="0"/>
              <a:t>o</a:t>
            </a:r>
            <a:r>
              <a:rPr lang="sv-SE" dirty="0" smtClean="0"/>
              <a:t>nt – gott, hemma – borta, stad – land, gammal – ung, natur – kultur… </a:t>
            </a:r>
          </a:p>
          <a:p>
            <a:r>
              <a:rPr lang="sv-SE" dirty="0"/>
              <a:t>Y</a:t>
            </a:r>
            <a:r>
              <a:rPr lang="sv-SE" dirty="0" smtClean="0"/>
              <a:t>ttre </a:t>
            </a:r>
            <a:r>
              <a:rPr lang="sv-SE" smtClean="0"/>
              <a:t>och/eller inre konflikt</a:t>
            </a:r>
            <a:endParaRPr lang="sv-SE" dirty="0" smtClean="0"/>
          </a:p>
          <a:p>
            <a:r>
              <a:rPr lang="sv-SE" i="1" dirty="0" smtClean="0"/>
              <a:t>Har konflikten en symbolisk funktion?</a:t>
            </a:r>
            <a:endParaRPr lang="sv-SE" i="1" dirty="0"/>
          </a:p>
          <a:p>
            <a:endParaRPr lang="sv-SE" dirty="0"/>
          </a:p>
          <a:p>
            <a:endParaRPr lang="sv-SE" dirty="0"/>
          </a:p>
        </p:txBody>
      </p:sp>
    </p:spTree>
    <p:extLst>
      <p:ext uri="{BB962C8B-B14F-4D97-AF65-F5344CB8AC3E}">
        <p14:creationId xmlns:p14="http://schemas.microsoft.com/office/powerpoint/2010/main" val="101989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1000"/>
                                        <p:tgtEl>
                                          <p:spTgt spid="3">
                                            <p:txEl>
                                              <p:pRg st="10" end="10"/>
                                            </p:txEl>
                                          </p:spTgt>
                                        </p:tgtEl>
                                      </p:cBhvr>
                                    </p:animEffect>
                                    <p:anim calcmode="lin" valueType="num">
                                      <p:cBhvr>
                                        <p:cTn id="7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3">
                                            <p:txEl>
                                              <p:pRg st="11" end="11"/>
                                            </p:txEl>
                                          </p:spTgt>
                                        </p:tgtEl>
                                        <p:attrNameLst>
                                          <p:attrName>style.visibility</p:attrName>
                                        </p:attrNameLst>
                                      </p:cBhvr>
                                      <p:to>
                                        <p:strVal val="visible"/>
                                      </p:to>
                                    </p:set>
                                    <p:animEffect transition="in" filter="fade">
                                      <p:cBhvr>
                                        <p:cTn id="84" dur="1000"/>
                                        <p:tgtEl>
                                          <p:spTgt spid="3">
                                            <p:txEl>
                                              <p:pRg st="11" end="11"/>
                                            </p:txEl>
                                          </p:spTgt>
                                        </p:tgtEl>
                                      </p:cBhvr>
                                    </p:animEffect>
                                    <p:anim calcmode="lin" valueType="num">
                                      <p:cBhvr>
                                        <p:cTn id="85"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Textens form</a:t>
            </a:r>
            <a:endParaRPr lang="sv-SE" dirty="0"/>
          </a:p>
        </p:txBody>
      </p:sp>
      <p:sp>
        <p:nvSpPr>
          <p:cNvPr id="3" name="Platshållare för text 2"/>
          <p:cNvSpPr>
            <a:spLocks noGrp="1"/>
          </p:cNvSpPr>
          <p:nvPr>
            <p:ph type="body" idx="1"/>
          </p:nvPr>
        </p:nvSpPr>
        <p:spPr/>
        <p:txBody>
          <a:bodyPr/>
          <a:lstStyle/>
          <a:p>
            <a:r>
              <a:rPr lang="sv-SE" dirty="0" smtClean="0"/>
              <a:t>Hur ser texten ut? Beskriv textens olika delar eller delar av språket, men försök också se vad delarna innebär för helheten. Referera och citera ur romanen för att styrka dina påståenden.</a:t>
            </a:r>
            <a:endParaRPr lang="sv-SE" dirty="0"/>
          </a:p>
        </p:txBody>
      </p:sp>
    </p:spTree>
    <p:extLst>
      <p:ext uri="{BB962C8B-B14F-4D97-AF65-F5344CB8AC3E}">
        <p14:creationId xmlns:p14="http://schemas.microsoft.com/office/powerpoint/2010/main" val="15340019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Textens form (s. 372-377)</a:t>
            </a:r>
            <a:endParaRPr lang="sv-SE" dirty="0"/>
          </a:p>
        </p:txBody>
      </p:sp>
      <p:sp>
        <p:nvSpPr>
          <p:cNvPr id="3" name="Platshållare för innehåll 2"/>
          <p:cNvSpPr>
            <a:spLocks noGrp="1"/>
          </p:cNvSpPr>
          <p:nvPr>
            <p:ph idx="1"/>
          </p:nvPr>
        </p:nvSpPr>
        <p:spPr/>
        <p:txBody>
          <a:bodyPr>
            <a:normAutofit fontScale="55000" lnSpcReduction="20000"/>
          </a:bodyPr>
          <a:lstStyle/>
          <a:p>
            <a:pPr marL="82296" indent="0">
              <a:buNone/>
            </a:pPr>
            <a:r>
              <a:rPr lang="sv-SE" dirty="0" smtClean="0"/>
              <a:t>Berättarperspektiv</a:t>
            </a:r>
          </a:p>
          <a:p>
            <a:pPr lvl="0"/>
            <a:r>
              <a:rPr lang="sv-SE" dirty="0" smtClean="0"/>
              <a:t>Huvudpersonen </a:t>
            </a:r>
            <a:r>
              <a:rPr lang="sv-SE" dirty="0"/>
              <a:t>(läsaren identifierar sig med denne, ofta jag-person)</a:t>
            </a:r>
          </a:p>
          <a:p>
            <a:pPr lvl="0"/>
            <a:r>
              <a:rPr lang="sv-SE" dirty="0"/>
              <a:t>Bikaraktär </a:t>
            </a:r>
            <a:r>
              <a:rPr lang="sv-SE" dirty="0" smtClean="0"/>
              <a:t>(kan också vara jag-person)</a:t>
            </a:r>
            <a:endParaRPr lang="sv-SE" dirty="0"/>
          </a:p>
          <a:p>
            <a:pPr lvl="0"/>
            <a:r>
              <a:rPr lang="sv-SE" dirty="0" smtClean="0"/>
              <a:t>Jag-berättaren är synlig och deltar själv i handlingen</a:t>
            </a:r>
          </a:p>
          <a:p>
            <a:pPr lvl="0"/>
            <a:r>
              <a:rPr lang="sv-SE" dirty="0" smtClean="0"/>
              <a:t>Tredjepersonberättaren kan välja att berätta om en person eller skifta mellan olika personer.</a:t>
            </a:r>
            <a:endParaRPr lang="sv-SE" dirty="0"/>
          </a:p>
          <a:p>
            <a:r>
              <a:rPr lang="sv-SE" dirty="0" smtClean="0"/>
              <a:t>Synlig och allvetande </a:t>
            </a:r>
            <a:r>
              <a:rPr lang="sv-SE" smtClean="0"/>
              <a:t>berättare/Osynlig berättare</a:t>
            </a:r>
            <a:endParaRPr lang="sv-SE" dirty="0" smtClean="0"/>
          </a:p>
          <a:p>
            <a:r>
              <a:rPr lang="sv-SE" i="1" dirty="0" smtClean="0"/>
              <a:t>Utifrån </a:t>
            </a:r>
            <a:r>
              <a:rPr lang="sv-SE" i="1" dirty="0"/>
              <a:t>vems perspektiv ser vi på händelserna i romanen? Vem berättar?</a:t>
            </a:r>
          </a:p>
          <a:p>
            <a:pPr marL="82296" indent="0">
              <a:buNone/>
            </a:pPr>
            <a:r>
              <a:rPr lang="sv-SE" dirty="0" smtClean="0"/>
              <a:t>Relation </a:t>
            </a:r>
            <a:r>
              <a:rPr lang="sv-SE" dirty="0"/>
              <a:t>till </a:t>
            </a:r>
            <a:r>
              <a:rPr lang="sv-SE" dirty="0" smtClean="0"/>
              <a:t>verkligheten</a:t>
            </a:r>
          </a:p>
          <a:p>
            <a:pPr lvl="0"/>
            <a:r>
              <a:rPr lang="sv-SE" dirty="0" smtClean="0"/>
              <a:t>Realistiskt </a:t>
            </a:r>
            <a:r>
              <a:rPr lang="sv-SE" dirty="0"/>
              <a:t>= verklighetstroget </a:t>
            </a:r>
          </a:p>
          <a:p>
            <a:pPr lvl="0"/>
            <a:r>
              <a:rPr lang="sv-SE" dirty="0"/>
              <a:t>Dokumentärt = ”på riktigt” (sant eller inte sant?)</a:t>
            </a:r>
          </a:p>
          <a:p>
            <a:r>
              <a:rPr lang="sv-SE" dirty="0"/>
              <a:t>Fiktion och fantasi = </a:t>
            </a:r>
            <a:r>
              <a:rPr lang="sv-SE" dirty="0" smtClean="0"/>
              <a:t>påhittat</a:t>
            </a:r>
          </a:p>
          <a:p>
            <a:r>
              <a:rPr lang="sv-SE" dirty="0" smtClean="0"/>
              <a:t>Trovärdigt</a:t>
            </a:r>
            <a:r>
              <a:rPr lang="sv-SE" dirty="0"/>
              <a:t>: realism ger inte automatiskt trovärdighet, medan fantasy kan vara mycket trovärdigt</a:t>
            </a:r>
            <a:r>
              <a:rPr lang="sv-SE" dirty="0" smtClean="0"/>
              <a:t>.</a:t>
            </a:r>
            <a:r>
              <a:rPr lang="sv-SE" dirty="0"/>
              <a:t> </a:t>
            </a:r>
            <a:endParaRPr lang="sv-SE" dirty="0" smtClean="0"/>
          </a:p>
          <a:p>
            <a:r>
              <a:rPr lang="sv-SE" dirty="0" smtClean="0"/>
              <a:t>Hur </a:t>
            </a:r>
            <a:r>
              <a:rPr lang="sv-SE" dirty="0"/>
              <a:t>ser relationen till läsarens verklighet ut?</a:t>
            </a:r>
          </a:p>
          <a:p>
            <a:endParaRPr lang="sv-SE" dirty="0"/>
          </a:p>
          <a:p>
            <a:endParaRPr lang="sv-SE" dirty="0"/>
          </a:p>
          <a:p>
            <a:endParaRPr lang="sv-SE" dirty="0"/>
          </a:p>
        </p:txBody>
      </p:sp>
    </p:spTree>
    <p:extLst>
      <p:ext uri="{BB962C8B-B14F-4D97-AF65-F5344CB8AC3E}">
        <p14:creationId xmlns:p14="http://schemas.microsoft.com/office/powerpoint/2010/main" val="425488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1000"/>
                                        <p:tgtEl>
                                          <p:spTgt spid="3">
                                            <p:txEl>
                                              <p:pRg st="10" end="10"/>
                                            </p:txEl>
                                          </p:spTgt>
                                        </p:tgtEl>
                                      </p:cBhvr>
                                    </p:animEffect>
                                    <p:anim calcmode="lin" valueType="num">
                                      <p:cBhvr>
                                        <p:cTn id="7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3">
                                            <p:txEl>
                                              <p:pRg st="11" end="11"/>
                                            </p:txEl>
                                          </p:spTgt>
                                        </p:tgtEl>
                                        <p:attrNameLst>
                                          <p:attrName>style.visibility</p:attrName>
                                        </p:attrNameLst>
                                      </p:cBhvr>
                                      <p:to>
                                        <p:strVal val="visible"/>
                                      </p:to>
                                    </p:set>
                                    <p:animEffect transition="in" filter="fade">
                                      <p:cBhvr>
                                        <p:cTn id="84" dur="1000"/>
                                        <p:tgtEl>
                                          <p:spTgt spid="3">
                                            <p:txEl>
                                              <p:pRg st="11" end="11"/>
                                            </p:txEl>
                                          </p:spTgt>
                                        </p:tgtEl>
                                      </p:cBhvr>
                                    </p:animEffect>
                                    <p:anim calcmode="lin" valueType="num">
                                      <p:cBhvr>
                                        <p:cTn id="85"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3">
                                            <p:txEl>
                                              <p:pRg st="12" end="12"/>
                                            </p:txEl>
                                          </p:spTgt>
                                        </p:tgtEl>
                                        <p:attrNameLst>
                                          <p:attrName>style.visibility</p:attrName>
                                        </p:attrNameLst>
                                      </p:cBhvr>
                                      <p:to>
                                        <p:strVal val="visible"/>
                                      </p:to>
                                    </p:set>
                                    <p:animEffect transition="in" filter="fade">
                                      <p:cBhvr>
                                        <p:cTn id="91" dur="1000"/>
                                        <p:tgtEl>
                                          <p:spTgt spid="3">
                                            <p:txEl>
                                              <p:pRg st="12" end="12"/>
                                            </p:txEl>
                                          </p:spTgt>
                                        </p:tgtEl>
                                      </p:cBhvr>
                                    </p:animEffect>
                                    <p:anim calcmode="lin" valueType="num">
                                      <p:cBhvr>
                                        <p:cTn id="92"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93"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ånd">
  <a:themeElements>
    <a:clrScheme name="Elementär">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Solstå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ånd">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40</TotalTime>
  <Words>782</Words>
  <Application>Microsoft Office PowerPoint</Application>
  <PresentationFormat>Bildspel på skärmen (4:3)</PresentationFormat>
  <Paragraphs>96</Paragraphs>
  <Slides>13</Slides>
  <Notes>0</Notes>
  <HiddenSlides>0</HiddenSlides>
  <MMClips>0</MMClips>
  <ScaleCrop>false</ScaleCrop>
  <HeadingPairs>
    <vt:vector size="6" baseType="variant">
      <vt:variant>
        <vt:lpstr>Använt teckensnitt</vt:lpstr>
      </vt:variant>
      <vt:variant>
        <vt:i4>3</vt:i4>
      </vt:variant>
      <vt:variant>
        <vt:lpstr>Tema</vt:lpstr>
      </vt:variant>
      <vt:variant>
        <vt:i4>1</vt:i4>
      </vt:variant>
      <vt:variant>
        <vt:lpstr>Bildrubriker</vt:lpstr>
      </vt:variant>
      <vt:variant>
        <vt:i4>13</vt:i4>
      </vt:variant>
    </vt:vector>
  </HeadingPairs>
  <TitlesOfParts>
    <vt:vector size="17" baseType="lpstr">
      <vt:lpstr>Gill Sans MT</vt:lpstr>
      <vt:lpstr>Verdana</vt:lpstr>
      <vt:lpstr>Wingdings 2</vt:lpstr>
      <vt:lpstr>Solstånd</vt:lpstr>
      <vt:lpstr>Litterär analys del 1 - beskriva</vt:lpstr>
      <vt:lpstr>Steg 1. Beskriva texter</vt:lpstr>
      <vt:lpstr>Textens innehåll</vt:lpstr>
      <vt:lpstr>Textens innehåll (s. 368-372)</vt:lpstr>
      <vt:lpstr>Textens innehåll (s. 368-372)</vt:lpstr>
      <vt:lpstr>Textens innehåll (s.368-372)</vt:lpstr>
      <vt:lpstr>Textens innehåll (s. 368-372)</vt:lpstr>
      <vt:lpstr>Textens form</vt:lpstr>
      <vt:lpstr>Textens form (s. 372-377)</vt:lpstr>
      <vt:lpstr>Textens form (s. 372-377)</vt:lpstr>
      <vt:lpstr>Textens form (s. 372-377)</vt:lpstr>
      <vt:lpstr>Textens form (s. 372-377)</vt:lpstr>
      <vt:lpstr>Textens form (s. 372-377)</vt:lpstr>
    </vt:vector>
  </TitlesOfParts>
  <Company>Lycksele kommun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Litterär analys del 1 - beskriva</dc:title>
  <dc:creator>Anna Ejderud Lundqvist</dc:creator>
  <cp:lastModifiedBy>Jenny Wikedal</cp:lastModifiedBy>
  <cp:revision>7</cp:revision>
  <dcterms:created xsi:type="dcterms:W3CDTF">2017-02-07T21:07:08Z</dcterms:created>
  <dcterms:modified xsi:type="dcterms:W3CDTF">2019-01-28T11:37:27Z</dcterms:modified>
</cp:coreProperties>
</file>