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57" r:id="rId4"/>
    <p:sldId id="258" r:id="rId5"/>
    <p:sldId id="283" r:id="rId6"/>
    <p:sldId id="272" r:id="rId7"/>
    <p:sldId id="281" r:id="rId8"/>
    <p:sldId id="259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2" r:id="rId17"/>
    <p:sldId id="265" r:id="rId18"/>
    <p:sldId id="280" r:id="rId19"/>
    <p:sldId id="266" r:id="rId20"/>
    <p:sldId id="270" r:id="rId21"/>
    <p:sldId id="267" r:id="rId22"/>
    <p:sldId id="268" r:id="rId23"/>
    <p:sldId id="269" r:id="rId2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ktangel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derrubrik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v-SE" smtClean="0"/>
              <a:t>Klicka här för att ändra format på underrubrik i bakgrunden</a:t>
            </a:r>
            <a:endParaRPr kumimoji="0" lang="en-US"/>
          </a:p>
        </p:txBody>
      </p:sp>
      <p:sp>
        <p:nvSpPr>
          <p:cNvPr id="28" name="Platshållare för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33A3-10FF-4BD1-BE43-7F3814070863}" type="datetimeFigureOut">
              <a:rPr lang="sv-SE" smtClean="0"/>
              <a:t>2019-01-28</a:t>
            </a:fld>
            <a:endParaRPr lang="sv-SE"/>
          </a:p>
        </p:txBody>
      </p:sp>
      <p:sp>
        <p:nvSpPr>
          <p:cNvPr id="17" name="Platshållare för sidfo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Rak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ktangel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Platshållare för bildnumm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FDEA02-AF89-4EB1-88A7-6243E63FBF5A}" type="slidenum">
              <a:rPr lang="sv-SE" smtClean="0"/>
              <a:t>‹#›</a:t>
            </a:fld>
            <a:endParaRPr lang="sv-SE"/>
          </a:p>
        </p:txBody>
      </p:sp>
      <p:sp>
        <p:nvSpPr>
          <p:cNvPr id="8" name="Rubrik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33A3-10FF-4BD1-BE43-7F3814070863}" type="datetimeFigureOut">
              <a:rPr lang="sv-SE" smtClean="0"/>
              <a:t>2019-01-28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EA02-AF89-4EB1-88A7-6243E63FBF5A}" type="slidenum">
              <a:rPr lang="sv-SE" smtClean="0"/>
              <a:t>‹#›</a:t>
            </a:fld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ktangel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ktangel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ktangel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ktangel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ktangel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ak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EFDEA02-AF89-4EB1-88A7-6243E63FBF5A}" type="slidenum">
              <a:rPr lang="sv-SE" smtClean="0"/>
              <a:t>‹#›</a:t>
            </a:fld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33A3-10FF-4BD1-BE43-7F3814070863}" type="datetimeFigureOut">
              <a:rPr lang="sv-SE" smtClean="0"/>
              <a:t>2019-01-28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33A3-10FF-4BD1-BE43-7F3814070863}" type="datetimeFigureOut">
              <a:rPr lang="sv-SE" smtClean="0"/>
              <a:t>2019-01-28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EFDEA02-AF89-4EB1-88A7-6243E63FBF5A}" type="slidenum">
              <a:rPr lang="sv-SE" smtClean="0"/>
              <a:t>‹#›</a:t>
            </a:fld>
            <a:endParaRPr lang="sv-SE"/>
          </a:p>
        </p:txBody>
      </p:sp>
      <p:sp>
        <p:nvSpPr>
          <p:cNvPr id="8" name="Platshållare för innehåll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ktangel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ktangel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ktangel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13" name="Rektangel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ktangel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33A3-10FF-4BD1-BE43-7F3814070863}" type="datetimeFigureOut">
              <a:rPr lang="sv-SE" smtClean="0"/>
              <a:t>2019-01-28</a:t>
            </a:fld>
            <a:endParaRPr lang="sv-SE"/>
          </a:p>
        </p:txBody>
      </p:sp>
      <p:sp>
        <p:nvSpPr>
          <p:cNvPr id="8" name="Rak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FDEA02-AF89-4EB1-88A7-6243E63FBF5A}" type="slidenum">
              <a:rPr lang="sv-SE" smtClean="0"/>
              <a:t>‹#›</a:t>
            </a:fld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8B233A3-10FF-4BD1-BE43-7F3814070863}" type="datetimeFigureOut">
              <a:rPr lang="sv-SE" smtClean="0"/>
              <a:t>2019-01-28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EA02-AF89-4EB1-88A7-6243E63FBF5A}" type="slidenum">
              <a:rPr lang="sv-SE" smtClean="0"/>
              <a:t>‹#›</a:t>
            </a:fld>
            <a:endParaRPr lang="sv-SE"/>
          </a:p>
        </p:txBody>
      </p:sp>
      <p:sp>
        <p:nvSpPr>
          <p:cNvPr id="8" name="Rak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latshållare för innehåll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12" name="Platshållare för innehåll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Jämförel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ak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ktangel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ktangel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ktangel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ktangel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ktangel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33A3-10FF-4BD1-BE43-7F3814070863}" type="datetimeFigureOut">
              <a:rPr lang="sv-SE" smtClean="0"/>
              <a:t>2019-01-28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sv-SE"/>
          </a:p>
        </p:txBody>
      </p:sp>
      <p:sp>
        <p:nvSpPr>
          <p:cNvPr id="15" name="Rak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Platshållare för innehåll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26" name="Platshållare för innehåll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25" name="Ellips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EFDEA02-AF89-4EB1-88A7-6243E63FBF5A}" type="slidenum">
              <a:rPr lang="sv-SE" smtClean="0"/>
              <a:t>‹#›</a:t>
            </a:fld>
            <a:endParaRPr lang="sv-SE"/>
          </a:p>
        </p:txBody>
      </p:sp>
      <p:sp>
        <p:nvSpPr>
          <p:cNvPr id="23" name="Rubrik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33A3-10FF-4BD1-BE43-7F3814070863}" type="datetimeFigureOut">
              <a:rPr lang="sv-SE" smtClean="0"/>
              <a:t>2019-01-28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EFDEA02-AF89-4EB1-88A7-6243E63FBF5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ktangel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ktangel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ktangel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ktangel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ktangel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33A3-10FF-4BD1-BE43-7F3814070863}" type="datetimeFigureOut">
              <a:rPr lang="sv-SE" smtClean="0"/>
              <a:t>2019-01-28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FDEA02-AF89-4EB1-88A7-6243E63FBF5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ehåll med bild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ktangel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ktangel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ktangel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8" name="Rektangel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ak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Platshållare för innehåll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10" name="Ellips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FDEA02-AF89-4EB1-88A7-6243E63FBF5A}" type="slidenum">
              <a:rPr lang="sv-SE" smtClean="0"/>
              <a:t>‹#›</a:t>
            </a:fld>
            <a:endParaRPr lang="sv-SE"/>
          </a:p>
        </p:txBody>
      </p:sp>
      <p:sp>
        <p:nvSpPr>
          <p:cNvPr id="21" name="Rektangel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33A3-10FF-4BD1-BE43-7F3814070863}" type="datetimeFigureOut">
              <a:rPr lang="sv-SE" smtClean="0"/>
              <a:t>2019-01-28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ak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ktangel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ktangel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ktangel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EFDEA02-AF89-4EB1-88A7-6243E63FBF5A}" type="slidenum">
              <a:rPr lang="sv-SE" smtClean="0"/>
              <a:t>‹#›</a:t>
            </a:fld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v-SE" smtClean="0"/>
              <a:t>Klicka på ikonen för att lägga till en bild</a:t>
            </a:r>
            <a:endParaRPr kumimoji="0" lang="en-US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22" name="Rektangel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8B233A3-10FF-4BD1-BE43-7F3814070863}" type="datetimeFigureOut">
              <a:rPr lang="sv-SE" smtClean="0"/>
              <a:t>2019-01-28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ktangel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ktangel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Platshållare för datum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8B233A3-10FF-4BD1-BE43-7F3814070863}" type="datetimeFigureOut">
              <a:rPr lang="sv-SE" smtClean="0"/>
              <a:t>2019-01-28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8" name="Rektangel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ak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Platshållare för bildnumm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FDEA02-AF89-4EB1-88A7-6243E63FBF5A}" type="slidenum">
              <a:rPr lang="sv-SE" smtClean="0"/>
              <a:t>‹#›</a:t>
            </a:fld>
            <a:endParaRPr lang="sv-SE"/>
          </a:p>
        </p:txBody>
      </p:sp>
      <p:sp>
        <p:nvSpPr>
          <p:cNvPr id="22" name="Platshållare för rubrik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13" name="Platshållare för text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  <a:p>
            <a:pPr lvl="1" eaLnBrk="1" latinLnBrk="0" hangingPunct="1"/>
            <a:r>
              <a:rPr kumimoji="0" lang="sv-SE" smtClean="0"/>
              <a:t>Nivå två</a:t>
            </a:r>
          </a:p>
          <a:p>
            <a:pPr lvl="2" eaLnBrk="1" latinLnBrk="0" hangingPunct="1"/>
            <a:r>
              <a:rPr kumimoji="0" lang="sv-SE" smtClean="0"/>
              <a:t>Nivå tre</a:t>
            </a:r>
          </a:p>
          <a:p>
            <a:pPr lvl="3" eaLnBrk="1" latinLnBrk="0" hangingPunct="1"/>
            <a:r>
              <a:rPr kumimoji="0" lang="sv-SE" smtClean="0"/>
              <a:t>Nivå fyra</a:t>
            </a:r>
          </a:p>
          <a:p>
            <a:pPr lvl="4" eaLnBrk="1" latinLnBrk="0" hangingPunct="1"/>
            <a:r>
              <a:rPr kumimoji="0" lang="sv-SE" smtClean="0"/>
              <a:t>Nivå fem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Del 2.Tolka romanen</a:t>
            </a:r>
          </a:p>
          <a:p>
            <a:r>
              <a:rPr lang="sv-SE" dirty="0" smtClean="0"/>
              <a:t>Del 3.Perspektivera romanen</a:t>
            </a:r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Litterär analys del 2 och 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736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Psykoanalytisk modell, s. 383-386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smtClean="0"/>
              <a:t>Sigmund Freud (1856-1939): psyket har tre nivåer, det medvetna, det </a:t>
            </a:r>
            <a:r>
              <a:rPr lang="sv-SE" dirty="0" err="1" smtClean="0"/>
              <a:t>förmedvetna</a:t>
            </a:r>
            <a:r>
              <a:rPr lang="sv-SE" dirty="0" smtClean="0"/>
              <a:t> och det omedvetna. Tänk isberg – 10% ovanför ytan = det medvetna, några % av det som finns under ytan kan vi ana när tittar ner i vattnet = det </a:t>
            </a:r>
            <a:r>
              <a:rPr lang="sv-SE" dirty="0" err="1" smtClean="0"/>
              <a:t>förmedvetna</a:t>
            </a:r>
            <a:r>
              <a:rPr lang="sv-SE" dirty="0" smtClean="0"/>
              <a:t>; resten av isberget ser vi inte = det omedvetna</a:t>
            </a:r>
          </a:p>
          <a:p>
            <a:r>
              <a:rPr lang="sv-SE" dirty="0" smtClean="0"/>
              <a:t>Det medvetna = det vi känner till (om oss själva)</a:t>
            </a:r>
          </a:p>
          <a:p>
            <a:r>
              <a:rPr lang="sv-SE" dirty="0" smtClean="0"/>
              <a:t>Det </a:t>
            </a:r>
            <a:r>
              <a:rPr lang="sv-SE" dirty="0" err="1" smtClean="0"/>
              <a:t>förmedvetna</a:t>
            </a:r>
            <a:r>
              <a:rPr lang="sv-SE" dirty="0" smtClean="0"/>
              <a:t> = det vi kan ana</a:t>
            </a:r>
          </a:p>
          <a:p>
            <a:r>
              <a:rPr lang="sv-SE" dirty="0" smtClean="0"/>
              <a:t>Det omedvetna = ”platsen” i psyket dit vi förtränger saker som vi inte kan hantera. F. menar att det omedvetna har stor påverkan på vårt medvetande och våra handlingar. Kan t.ex. ”visa” sig i drömmar eller  s.k. freudianska felsägningar.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4533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Psykoanalytisk modell, s 383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smtClean="0"/>
              <a:t>Freuds personlighetsmodell: psyket är indelat i </a:t>
            </a:r>
            <a:r>
              <a:rPr lang="sv-SE" i="1" dirty="0" err="1" smtClean="0"/>
              <a:t>detet</a:t>
            </a:r>
            <a:r>
              <a:rPr lang="sv-SE" i="1" dirty="0" smtClean="0"/>
              <a:t>, jaget och överjaget. (Karaktärer?)</a:t>
            </a:r>
          </a:p>
          <a:p>
            <a:r>
              <a:rPr lang="sv-SE" dirty="0" err="1" smtClean="0"/>
              <a:t>Detet</a:t>
            </a:r>
            <a:r>
              <a:rPr lang="sv-SE" dirty="0" smtClean="0"/>
              <a:t> = våra drifter, den del av psyket som måste kontrolleras för att inte drifterna ska styra livet, men även våra förträngda upplevelser och känslor.</a:t>
            </a:r>
          </a:p>
          <a:p>
            <a:r>
              <a:rPr lang="sv-SE" dirty="0" smtClean="0"/>
              <a:t>Överjaget = samvetet och moralen, håller tillbaka </a:t>
            </a:r>
            <a:r>
              <a:rPr lang="sv-SE" dirty="0" err="1" smtClean="0"/>
              <a:t>detet</a:t>
            </a:r>
            <a:r>
              <a:rPr lang="sv-SE" dirty="0" smtClean="0"/>
              <a:t>.</a:t>
            </a:r>
          </a:p>
          <a:p>
            <a:r>
              <a:rPr lang="sv-SE" dirty="0" smtClean="0"/>
              <a:t>Jaget = medlaren mellan </a:t>
            </a:r>
            <a:r>
              <a:rPr lang="sv-SE" dirty="0" err="1" smtClean="0"/>
              <a:t>detet</a:t>
            </a:r>
            <a:r>
              <a:rPr lang="sv-SE" dirty="0" smtClean="0"/>
              <a:t> och överjaget, håller dessa i balans.</a:t>
            </a:r>
          </a:p>
          <a:p>
            <a:r>
              <a:rPr lang="sv-SE" dirty="0" smtClean="0"/>
              <a:t>Oidipuskomplex och Elektrakomplex – </a:t>
            </a:r>
            <a:r>
              <a:rPr lang="sv-SE" i="1" dirty="0" smtClean="0"/>
              <a:t>relationen mellan föräldrar och barn.</a:t>
            </a:r>
          </a:p>
          <a:p>
            <a:r>
              <a:rPr lang="sv-SE" i="1" dirty="0"/>
              <a:t>Tolkning av bilder, symboler, metaforer. </a:t>
            </a:r>
          </a:p>
          <a:p>
            <a:r>
              <a:rPr lang="sv-SE" i="1" dirty="0"/>
              <a:t>Drömmar/Barndom/Avslöjande </a:t>
            </a:r>
            <a:r>
              <a:rPr lang="sv-SE" i="1" dirty="0" smtClean="0"/>
              <a:t>felsägningar. </a:t>
            </a:r>
            <a:endParaRPr lang="sv-SE" i="1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7622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Psykoanalytisk modell, s. 385-386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smtClean="0"/>
              <a:t>Carl G. Jungs (1875-1961) personlighetsmodell: persona, det medvetna, det personliga omedvetna, det kollektiva omedvetna, självet.</a:t>
            </a:r>
          </a:p>
          <a:p>
            <a:r>
              <a:rPr lang="sv-SE" dirty="0" smtClean="0"/>
              <a:t>Persona (grekiska; mask): den del av personligheten som vi visar för andra.</a:t>
            </a:r>
          </a:p>
          <a:p>
            <a:r>
              <a:rPr lang="sv-SE" dirty="0" smtClean="0"/>
              <a:t>Det medvetna: det vi vet om oss själva.</a:t>
            </a:r>
          </a:p>
          <a:p>
            <a:r>
              <a:rPr lang="sv-SE" dirty="0" smtClean="0"/>
              <a:t>Det personliga omedvetna: här finns </a:t>
            </a:r>
            <a:r>
              <a:rPr lang="sv-SE" i="1" dirty="0" smtClean="0"/>
              <a:t>skuggan</a:t>
            </a:r>
            <a:r>
              <a:rPr lang="sv-SE" dirty="0" smtClean="0"/>
              <a:t> = de upplevelser och känslor vi förträngt, </a:t>
            </a:r>
            <a:r>
              <a:rPr lang="sv-SE" i="1" dirty="0" smtClean="0"/>
              <a:t>anima</a:t>
            </a:r>
            <a:r>
              <a:rPr lang="sv-SE" dirty="0" smtClean="0"/>
              <a:t> (m)/</a:t>
            </a:r>
            <a:r>
              <a:rPr lang="sv-SE" i="1" dirty="0" err="1" smtClean="0"/>
              <a:t>animus</a:t>
            </a:r>
            <a:r>
              <a:rPr lang="sv-SE" dirty="0" smtClean="0"/>
              <a:t> (k) = det motsatta könet finns representerat i oss. En mans anima är dels hans kvinnliga sida, dels hans bild av kvinnor, båda är oftast präglade av modern. (</a:t>
            </a:r>
            <a:r>
              <a:rPr lang="sv-SE" i="1" dirty="0" smtClean="0"/>
              <a:t>Karaktärer?</a:t>
            </a:r>
            <a:r>
              <a:rPr lang="sv-S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958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Psykoanalytisk modell, s 385-386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/>
              <a:t>Det kollektiva omedvetna: erfarenheter som hela mänskligheten gjort, ett universellt omedvetet, Här finns </a:t>
            </a:r>
            <a:r>
              <a:rPr lang="sv-SE" i="1" dirty="0"/>
              <a:t>begrepp, bilder och teman, s.k. arketyper</a:t>
            </a:r>
            <a:r>
              <a:rPr lang="sv-SE" dirty="0"/>
              <a:t>, som motsvarar upplevelser som människor i alla tider haft – födsel, </a:t>
            </a:r>
            <a:r>
              <a:rPr lang="sv-SE" dirty="0" smtClean="0"/>
              <a:t>död, modern, fadern, elden, den yngste sonen, drottningen och kungen, paradiset och helvetet… (</a:t>
            </a:r>
            <a:r>
              <a:rPr lang="sv-SE" i="1" dirty="0" smtClean="0"/>
              <a:t>Motiv/tema?</a:t>
            </a:r>
            <a:r>
              <a:rPr lang="sv-SE" dirty="0" smtClean="0"/>
              <a:t>)</a:t>
            </a:r>
          </a:p>
          <a:p>
            <a:r>
              <a:rPr lang="sv-SE" dirty="0" smtClean="0"/>
              <a:t>Jung hittade dessa arketyper i alla kulturers religioner, myter, sagor, konst och litteratur.</a:t>
            </a:r>
          </a:p>
          <a:p>
            <a:r>
              <a:rPr lang="sv-SE" dirty="0" smtClean="0"/>
              <a:t>Självet: vet hur vårt sanna väsen är, en ”inre stämma” som vägleder oss i våra liv. Vår strävan att uppnå vårt sanna själv kallas </a:t>
            </a:r>
            <a:r>
              <a:rPr lang="sv-SE" i="1" dirty="0" err="1" smtClean="0"/>
              <a:t>individualisationsprocessen</a:t>
            </a:r>
            <a:r>
              <a:rPr lang="sv-SE" dirty="0" smtClean="0"/>
              <a:t>. (</a:t>
            </a:r>
            <a:r>
              <a:rPr lang="sv-SE" i="1" dirty="0" smtClean="0"/>
              <a:t>Förändring/utveckling? Lyckad/misslyckad</a:t>
            </a:r>
            <a:r>
              <a:rPr lang="sv-SE" dirty="0"/>
              <a:t> </a:t>
            </a:r>
            <a:r>
              <a:rPr lang="sv-SE" i="1" dirty="0" smtClean="0"/>
              <a:t>process?</a:t>
            </a:r>
            <a:r>
              <a:rPr lang="sv-SE" dirty="0" smtClean="0"/>
              <a:t>) Läs exemplet, s. 386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1182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Litteratur är en produkt av en viss tid och ett visst samhälle. </a:t>
            </a:r>
          </a:p>
          <a:p>
            <a:endParaRPr lang="sv-SE" dirty="0"/>
          </a:p>
          <a:p>
            <a:r>
              <a:rPr lang="sv-SE" dirty="0" smtClean="0"/>
              <a:t>Litteratur kan även syfta till att påverka det samhälle som den skapats i.</a:t>
            </a:r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Sociohistorisk modell, s. 386 f.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801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Sociohistorisk modell, s. 386-387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dirty="0" smtClean="0"/>
              <a:t>Bygger på marxismens filosofi – samhället är uppbyggt av olika klasser. Dessa befinner sig i kamp mot varandra.</a:t>
            </a:r>
          </a:p>
          <a:p>
            <a:r>
              <a:rPr lang="sv-SE" dirty="0" smtClean="0"/>
              <a:t>Den ägande klassen (av produktionsmedel): mark, fabriker, maskiner, pengar…</a:t>
            </a:r>
          </a:p>
          <a:p>
            <a:r>
              <a:rPr lang="sv-SE" dirty="0" smtClean="0"/>
              <a:t>Den icke ägande klassen: måste sälja sin arbetskraft till dem som äger produktionsmedlen.</a:t>
            </a:r>
          </a:p>
          <a:p>
            <a:r>
              <a:rPr lang="sv-SE" dirty="0" smtClean="0"/>
              <a:t>Vi föds in i en klass och klassen påverkar hur vi lever våra liv. </a:t>
            </a:r>
            <a:r>
              <a:rPr lang="sv-SE" i="1" dirty="0" smtClean="0"/>
              <a:t>Frigörelse/Förflyttning</a:t>
            </a:r>
            <a:r>
              <a:rPr lang="sv-SE" dirty="0" smtClean="0"/>
              <a:t>?</a:t>
            </a:r>
          </a:p>
          <a:p>
            <a:r>
              <a:rPr lang="sv-SE" dirty="0" smtClean="0"/>
              <a:t>En text är en del av en bestämd historisk verklighet. Texten vill kommentera och påverka samhället. </a:t>
            </a:r>
            <a:r>
              <a:rPr lang="sv-SE" i="1" dirty="0" smtClean="0"/>
              <a:t>Tema/budskap</a:t>
            </a:r>
            <a:r>
              <a:rPr lang="sv-SE" dirty="0" smtClean="0"/>
              <a:t>?</a:t>
            </a:r>
          </a:p>
          <a:p>
            <a:r>
              <a:rPr lang="sv-SE" dirty="0" smtClean="0"/>
              <a:t>Vilka samhällsklasser skildras i texten? Hur framställs samhället?</a:t>
            </a:r>
          </a:p>
          <a:p>
            <a:r>
              <a:rPr lang="sv-SE" dirty="0" smtClean="0"/>
              <a:t>Vilka idéer och värderingar förmedlar texten? Hur? Framställs de som positiva eller negativa? </a:t>
            </a:r>
            <a:r>
              <a:rPr lang="sv-SE" i="1" dirty="0" smtClean="0"/>
              <a:t>Tema/budskap</a:t>
            </a:r>
            <a:r>
              <a:rPr lang="sv-SE" dirty="0" smtClean="0"/>
              <a:t>?</a:t>
            </a:r>
          </a:p>
          <a:p>
            <a:r>
              <a:rPr lang="sv-SE" dirty="0" smtClean="0"/>
              <a:t>Att försöka se texten som en produkt av samhället och historien, i stället för en produkt av en enskild texttillverkare.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3540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Koppling mellan läsarens liv och det som utspelar sig i romanen</a:t>
            </a:r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Läsarorienterad modell, s. 390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64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Läsarorienterad modell, s.390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Ett verk är inte fullständigt förrän det har lästs – läsaren måste reagera på texten.</a:t>
            </a:r>
          </a:p>
          <a:p>
            <a:r>
              <a:rPr lang="sv-SE" dirty="0" smtClean="0"/>
              <a:t>Texter består också av tomrum – allt förklaras inte helt och hållet. Läsaren måste tolka/fylla tomrummet, utifrån sitt sätt att se på världen.</a:t>
            </a:r>
          </a:p>
          <a:p>
            <a:r>
              <a:rPr lang="sv-SE" i="1" dirty="0" smtClean="0"/>
              <a:t>Hur tolkar du texten</a:t>
            </a:r>
            <a:r>
              <a:rPr lang="sv-SE" dirty="0" smtClean="0"/>
              <a:t>?</a:t>
            </a:r>
          </a:p>
          <a:p>
            <a:r>
              <a:rPr lang="sv-SE" i="1" dirty="0" smtClean="0"/>
              <a:t>Hur påverkar texten dig</a:t>
            </a:r>
            <a:r>
              <a:rPr lang="sv-SE" dirty="0" smtClean="0"/>
              <a:t>?</a:t>
            </a:r>
          </a:p>
          <a:p>
            <a:r>
              <a:rPr lang="sv-SE" i="1" dirty="0" smtClean="0"/>
              <a:t>Vilka känslor väcker den hos dig</a:t>
            </a:r>
            <a:r>
              <a:rPr lang="sv-SE" dirty="0" smtClean="0"/>
              <a:t>?</a:t>
            </a:r>
          </a:p>
          <a:p>
            <a:r>
              <a:rPr lang="sv-SE" i="1" dirty="0" smtClean="0"/>
              <a:t>Kan du identifiera dig med någon av karaktärerna</a:t>
            </a:r>
            <a:r>
              <a:rPr lang="sv-SE" dirty="0" smtClean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1294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En norm är en gällande regel, skriven eller oskriven. </a:t>
            </a:r>
          </a:p>
          <a:p>
            <a:endParaRPr lang="sv-SE" dirty="0"/>
          </a:p>
          <a:p>
            <a:r>
              <a:rPr lang="sv-SE" dirty="0" smtClean="0"/>
              <a:t>Litteratur kan bekräfta rådande normer eller ifrågasätta dem.</a:t>
            </a:r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Normkritiska modeller, s. 391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836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Normkritiska modeller, s. 391 f.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b="1" dirty="0" smtClean="0"/>
              <a:t>Genus-perspektiv</a:t>
            </a:r>
            <a:r>
              <a:rPr lang="sv-SE" dirty="0" smtClean="0"/>
              <a:t>: Maktförhållandet mellan kvinnor/män? Livsvillkoren för kvinnor/män? Hur beskrivs kvinnor/män? Vilka egenskaper har de? Är de aktiva eller passiva? Vem beskriver dem? Manligt/kvinnligt synsätt?</a:t>
            </a:r>
          </a:p>
          <a:p>
            <a:r>
              <a:rPr lang="sv-SE" b="1" dirty="0" smtClean="0"/>
              <a:t>Etnicitetsperspektiv</a:t>
            </a:r>
            <a:r>
              <a:rPr lang="sv-SE" dirty="0" smtClean="0"/>
              <a:t>: är det den infödda majoritetens norm som råder? Vilka egenskaper har de olika etniska grupperna i texten: runda/platta, statiska/dynamiska </a:t>
            </a:r>
            <a:r>
              <a:rPr lang="sv-SE" dirty="0" err="1" smtClean="0"/>
              <a:t>etc</a:t>
            </a:r>
            <a:r>
              <a:rPr lang="sv-SE" dirty="0" smtClean="0"/>
              <a:t>…? </a:t>
            </a:r>
          </a:p>
          <a:p>
            <a:r>
              <a:rPr lang="sv-SE" dirty="0" smtClean="0"/>
              <a:t>(</a:t>
            </a:r>
            <a:r>
              <a:rPr lang="sv-SE" b="1" dirty="0" smtClean="0"/>
              <a:t>Queer-perspektiv</a:t>
            </a:r>
            <a:r>
              <a:rPr lang="sv-SE" dirty="0" smtClean="0"/>
              <a:t>: dolda värderingar i texten kring normer? Karaktärerna – hur gestaltas de? Är det någon som sticker ut?  Vilka är ”normala” och vilka är ”onormala” i texten? </a:t>
            </a:r>
          </a:p>
          <a:p>
            <a:r>
              <a:rPr lang="sv-SE" b="1" dirty="0" smtClean="0"/>
              <a:t>Postkolonialt perspektiv:</a:t>
            </a:r>
            <a:r>
              <a:rPr lang="sv-SE" dirty="0" smtClean="0"/>
              <a:t> Maktförhållandet mellan etniska grupper? Livsvillkor knutna till etnisk tillhörighet? Vem äger och vem styr? Har hudfärg betydelse?</a:t>
            </a:r>
          </a:p>
          <a:p>
            <a:r>
              <a:rPr lang="sv-SE" i="1" dirty="0" smtClean="0"/>
              <a:t>Karaktärer</a:t>
            </a:r>
            <a:r>
              <a:rPr lang="sv-SE" i="1" dirty="0"/>
              <a:t>, </a:t>
            </a:r>
            <a:r>
              <a:rPr lang="sv-SE" i="1" dirty="0" smtClean="0"/>
              <a:t>beskrivningar</a:t>
            </a:r>
            <a:r>
              <a:rPr lang="sv-SE" i="1" dirty="0"/>
              <a:t>, </a:t>
            </a:r>
            <a:r>
              <a:rPr lang="sv-SE" i="1" dirty="0" smtClean="0"/>
              <a:t>händelseförlopp. Stereotyper?</a:t>
            </a:r>
          </a:p>
          <a:p>
            <a:r>
              <a:rPr lang="sv-SE" i="1" dirty="0" smtClean="0"/>
              <a:t>Ifrågasätts roller som beror av kön, etnicitet, sexualitet? </a:t>
            </a:r>
            <a:endParaRPr lang="sv-SE" i="1" dirty="0"/>
          </a:p>
          <a:p>
            <a:r>
              <a:rPr lang="sv-SE" i="1" dirty="0" smtClean="0"/>
              <a:t>Centrum – periferi? Makt – beroende? Normalt – ”exotiskt”?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997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Dra slutsatser kring teman och budskap.</a:t>
            </a:r>
          </a:p>
          <a:p>
            <a:r>
              <a:rPr lang="sv-SE" dirty="0" smtClean="0"/>
              <a:t>Använd två tolkningsmodeller.</a:t>
            </a:r>
          </a:p>
          <a:p>
            <a:r>
              <a:rPr lang="sv-SE" dirty="0" smtClean="0"/>
              <a:t>Du måste använda referat och citat ur romanen för att styrka din tolkning.</a:t>
            </a:r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Tolkning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8486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Vilket eller vilka andra verk påminner romanen om?</a:t>
            </a:r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</a:t>
            </a:r>
            <a:r>
              <a:rPr lang="sv-SE" dirty="0" smtClean="0"/>
              <a:t>erspektivera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4691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Perspektivera texter, s. 397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Sätta texten i ett sammanhang.</a:t>
            </a:r>
          </a:p>
          <a:p>
            <a:r>
              <a:rPr lang="sv-SE" dirty="0" smtClean="0"/>
              <a:t>Jämföra texten med andra ”texter”.</a:t>
            </a:r>
          </a:p>
          <a:p>
            <a:pPr lvl="2"/>
            <a:r>
              <a:rPr lang="sv-SE" dirty="0" smtClean="0"/>
              <a:t>Genre </a:t>
            </a:r>
          </a:p>
          <a:p>
            <a:pPr lvl="2"/>
            <a:r>
              <a:rPr lang="sv-SE" dirty="0" smtClean="0"/>
              <a:t>Fabel </a:t>
            </a:r>
          </a:p>
          <a:p>
            <a:pPr lvl="2"/>
            <a:r>
              <a:rPr lang="sv-SE" dirty="0" smtClean="0"/>
              <a:t>Motiv och tema</a:t>
            </a:r>
          </a:p>
          <a:p>
            <a:pPr lvl="2"/>
            <a:r>
              <a:rPr lang="sv-SE" dirty="0" smtClean="0"/>
              <a:t>Språkliga grepp</a:t>
            </a:r>
          </a:p>
          <a:p>
            <a:pPr lvl="2"/>
            <a:r>
              <a:rPr lang="sv-SE" dirty="0" smtClean="0"/>
              <a:t>Samtida idéer</a:t>
            </a:r>
          </a:p>
          <a:p>
            <a:r>
              <a:rPr lang="sv-SE" dirty="0" smtClean="0"/>
              <a:t>Historiskt: litteraturhistoriskt, sociohistoriskt eller kulturhistoriskt.</a:t>
            </a:r>
          </a:p>
          <a:p>
            <a:r>
              <a:rPr lang="sv-SE" dirty="0" smtClean="0"/>
              <a:t>Exempel på </a:t>
            </a:r>
            <a:r>
              <a:rPr lang="sv-SE" dirty="0" err="1" smtClean="0"/>
              <a:t>perspektivering</a:t>
            </a:r>
            <a:r>
              <a:rPr lang="sv-SE" dirty="0" smtClean="0"/>
              <a:t> finns på s. 400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770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Intertextualitet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En texts ”dialog” med andra texter</a:t>
            </a:r>
          </a:p>
          <a:p>
            <a:r>
              <a:rPr lang="sv-SE" dirty="0" smtClean="0"/>
              <a:t>Anspelar verket på någon annan berättelse? </a:t>
            </a:r>
          </a:p>
          <a:p>
            <a:r>
              <a:rPr lang="sv-SE" dirty="0" smtClean="0"/>
              <a:t>Verkar berättelsen ha inspirerats av något annat verk?</a:t>
            </a:r>
          </a:p>
          <a:p>
            <a:r>
              <a:rPr lang="sv-SE" dirty="0" smtClean="0"/>
              <a:t>Att använda sig av sina erfarenheter som läsare/åskådare/konstnjutare kan underlätta.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0642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trike="sngStrike" dirty="0" smtClean="0"/>
              <a:t>Uppleva texter</a:t>
            </a:r>
            <a:r>
              <a:rPr lang="sv-SE" dirty="0" smtClean="0"/>
              <a:t>, s. 401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Värdera </a:t>
            </a:r>
          </a:p>
          <a:p>
            <a:r>
              <a:rPr lang="sv-SE" dirty="0" smtClean="0"/>
              <a:t>Personlig upplevelse och anknytning till texten.</a:t>
            </a:r>
            <a:endParaRPr lang="sv-SE" dirty="0"/>
          </a:p>
          <a:p>
            <a:r>
              <a:rPr lang="sv-SE" dirty="0" smtClean="0"/>
              <a:t>Måste finnas med i en recension, men </a:t>
            </a:r>
            <a:r>
              <a:rPr lang="sv-SE" b="1" dirty="0" smtClean="0"/>
              <a:t>är inte det centrala i den här uppgiften.</a:t>
            </a:r>
          </a:p>
          <a:p>
            <a:pPr marL="82296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831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2386609" cy="1728192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Steg 2. Tolka texter – slutsatser utifrån beskrivningen</a:t>
            </a:r>
            <a:endParaRPr lang="sv-SE" dirty="0"/>
          </a:p>
        </p:txBody>
      </p:sp>
      <p:sp>
        <p:nvSpPr>
          <p:cNvPr id="7" name="Platshållare för text 6"/>
          <p:cNvSpPr>
            <a:spLocks noGrp="1"/>
          </p:cNvSpPr>
          <p:nvPr>
            <p:ph type="body" idx="2"/>
          </p:nvPr>
        </p:nvSpPr>
        <p:spPr>
          <a:xfrm>
            <a:off x="381000" y="2852936"/>
            <a:ext cx="2362200" cy="3273227"/>
          </a:xfrm>
        </p:spPr>
        <p:txBody>
          <a:bodyPr/>
          <a:lstStyle/>
          <a:p>
            <a:r>
              <a:rPr lang="sv-SE" dirty="0" smtClean="0"/>
              <a:t>Se s. 381-394, samt exemplet på tolkning av ”Prinsessan och hela riket”, s. 395-397.</a:t>
            </a:r>
            <a:endParaRPr lang="sv-SE" dirty="0"/>
          </a:p>
        </p:txBody>
      </p:sp>
      <p:pic>
        <p:nvPicPr>
          <p:cNvPr id="6" name="Platshållare för bild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232494"/>
            <a:ext cx="5400600" cy="3099245"/>
          </a:xfrm>
        </p:spPr>
      </p:pic>
      <p:pic>
        <p:nvPicPr>
          <p:cNvPr id="5" name="Platshållare för innehåll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48680"/>
            <a:ext cx="5400600" cy="268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Tolka texter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sv-SE" dirty="0" smtClean="0"/>
              <a:t>Tolkningen utgår från frågor om beskrivningen:</a:t>
            </a:r>
          </a:p>
          <a:p>
            <a:r>
              <a:rPr lang="sv-SE" dirty="0" smtClean="0"/>
              <a:t>Varför har författaren valt detta berättarperspektiv?</a:t>
            </a:r>
          </a:p>
          <a:p>
            <a:r>
              <a:rPr lang="sv-SE" dirty="0" smtClean="0"/>
              <a:t>Varför denna stil?</a:t>
            </a:r>
          </a:p>
          <a:p>
            <a:r>
              <a:rPr lang="sv-SE" dirty="0" smtClean="0"/>
              <a:t>Varför denna komposition?</a:t>
            </a:r>
          </a:p>
          <a:p>
            <a:r>
              <a:rPr lang="sv-SE" dirty="0" smtClean="0"/>
              <a:t>Med vilken avsikt har författaren beskrivit personer, rum, miljöer?</a:t>
            </a:r>
          </a:p>
          <a:p>
            <a:pPr marL="82296" indent="0">
              <a:buNone/>
            </a:pP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sv-SE" dirty="0" smtClean="0"/>
              <a:t>Presentera din tolkning i form av slutsatser (med exempel ur romanen som bevis).</a:t>
            </a:r>
          </a:p>
          <a:p>
            <a:r>
              <a:rPr lang="sv-SE" dirty="0" smtClean="0"/>
              <a:t>Välj tolkningsmodeller = välj fokus i analysen.</a:t>
            </a:r>
          </a:p>
          <a:p>
            <a:r>
              <a:rPr lang="sv-SE" dirty="0" smtClean="0"/>
              <a:t>Varför gör personerna i texten som de gör?</a:t>
            </a:r>
          </a:p>
          <a:p>
            <a:r>
              <a:rPr lang="sv-SE" dirty="0" smtClean="0"/>
              <a:t>Hur förhåller sig textens delar till temat? Hur lyfts temat fram? Budskap?</a:t>
            </a:r>
          </a:p>
          <a:p>
            <a:r>
              <a:rPr lang="sv-SE" dirty="0" smtClean="0"/>
              <a:t>Vilka värderingar finns i texten? Moraliska, politiska…etc.</a:t>
            </a:r>
          </a:p>
          <a:p>
            <a:pPr marL="0" indent="0">
              <a:buNone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39821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Utveckla resonemanget om romanens tema/grundtanke</a:t>
            </a:r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Tematisk modell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311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Tematisk modell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sv-SE" dirty="0"/>
              <a:t>Vad säger romanen </a:t>
            </a:r>
            <a:r>
              <a:rPr lang="sv-SE" dirty="0" smtClean="0"/>
              <a:t>om:</a:t>
            </a:r>
          </a:p>
          <a:p>
            <a:r>
              <a:rPr lang="sv-SE" dirty="0"/>
              <a:t>a</a:t>
            </a:r>
            <a:r>
              <a:rPr lang="sv-SE" dirty="0" smtClean="0"/>
              <a:t>tt vara människa under de livsvillkor romanen presenterar? Hinder/möjligheter, förändring/utveckling.</a:t>
            </a:r>
          </a:p>
          <a:p>
            <a:r>
              <a:rPr lang="sv-SE" dirty="0"/>
              <a:t>s</a:t>
            </a:r>
            <a:r>
              <a:rPr lang="sv-SE" dirty="0" smtClean="0"/>
              <a:t>ynen på livet? Optimism/pessimism, mening/meningslöshet, värderingar.</a:t>
            </a:r>
            <a:endParaRPr lang="sv-SE" dirty="0"/>
          </a:p>
          <a:p>
            <a:r>
              <a:rPr lang="sv-SE" dirty="0" smtClean="0"/>
              <a:t>synen på världen? Optimism/pessimism</a:t>
            </a:r>
            <a:r>
              <a:rPr lang="sv-SE" dirty="0"/>
              <a:t>, </a:t>
            </a:r>
            <a:r>
              <a:rPr lang="sv-SE" dirty="0" smtClean="0"/>
              <a:t>mening/meningslöshet</a:t>
            </a:r>
            <a:r>
              <a:rPr lang="sv-SE" dirty="0"/>
              <a:t>, </a:t>
            </a:r>
            <a:r>
              <a:rPr lang="sv-SE" dirty="0" smtClean="0"/>
              <a:t>värderingar.</a:t>
            </a:r>
          </a:p>
          <a:p>
            <a:r>
              <a:rPr lang="sv-SE" dirty="0"/>
              <a:t>s</a:t>
            </a:r>
            <a:r>
              <a:rPr lang="sv-SE" dirty="0" smtClean="0"/>
              <a:t>ynen på framtiden? </a:t>
            </a:r>
            <a:r>
              <a:rPr lang="sv-SE" dirty="0"/>
              <a:t>O</a:t>
            </a:r>
            <a:r>
              <a:rPr lang="sv-SE" dirty="0" smtClean="0"/>
              <a:t>ptimism/pessimism</a:t>
            </a:r>
            <a:r>
              <a:rPr lang="sv-SE" dirty="0"/>
              <a:t>, mening/meningslöshet, </a:t>
            </a:r>
            <a:r>
              <a:rPr lang="sv-SE" dirty="0" smtClean="0"/>
              <a:t>värderingar</a:t>
            </a:r>
          </a:p>
          <a:p>
            <a:pPr marL="82296" indent="0">
              <a:buNone/>
            </a:pPr>
            <a:r>
              <a:rPr lang="sv-SE" dirty="0" smtClean="0"/>
              <a:t>Utgå från romanens motiv och tema – fördjupa ditt resonemang kring dessa.</a:t>
            </a:r>
          </a:p>
        </p:txBody>
      </p:sp>
    </p:spTree>
    <p:extLst>
      <p:ext uri="{BB962C8B-B14F-4D97-AF65-F5344CB8AC3E}">
        <p14:creationId xmlns:p14="http://schemas.microsoft.com/office/powerpoint/2010/main" val="428422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/>
          <p:cNvSpPr>
            <a:spLocks noGrp="1"/>
          </p:cNvSpPr>
          <p:nvPr>
            <p:ph type="body" idx="1"/>
          </p:nvPr>
        </p:nvSpPr>
        <p:spPr>
          <a:xfrm>
            <a:off x="1368426" y="2743201"/>
            <a:ext cx="6480174" cy="1333872"/>
          </a:xfrm>
        </p:spPr>
        <p:txBody>
          <a:bodyPr>
            <a:normAutofit/>
          </a:bodyPr>
          <a:lstStyle/>
          <a:p>
            <a:r>
              <a:rPr lang="sv-SE" dirty="0" smtClean="0"/>
              <a:t>Koppling mellan författarens liv och det som utspelar sig i romanen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Biografisk modell, s. 382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6007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Biografisk modell, s. 382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Samband mellan text och författare</a:t>
            </a:r>
          </a:p>
          <a:p>
            <a:r>
              <a:rPr lang="sv-SE" dirty="0" smtClean="0"/>
              <a:t>Läs på om författarens liv och tid. Vilken tid och vilket land levde författaren i?</a:t>
            </a:r>
            <a:r>
              <a:rPr lang="sv-SE" dirty="0"/>
              <a:t> </a:t>
            </a:r>
            <a:r>
              <a:rPr lang="sv-SE" dirty="0" smtClean="0"/>
              <a:t>Hur var situationen då?</a:t>
            </a:r>
          </a:p>
          <a:p>
            <a:r>
              <a:rPr lang="sv-SE" dirty="0" smtClean="0"/>
              <a:t>Kan man se paralleller till textens handling och budskap?</a:t>
            </a:r>
          </a:p>
          <a:p>
            <a:r>
              <a:rPr lang="sv-SE" dirty="0" smtClean="0"/>
              <a:t>Är texten ett inlägg i en då aktuell samhällsdebatt?</a:t>
            </a:r>
          </a:p>
          <a:p>
            <a:r>
              <a:rPr lang="sv-SE" dirty="0" smtClean="0"/>
              <a:t>Är det en uppgörelse med författarens uppväxt eller samtid?</a:t>
            </a:r>
          </a:p>
        </p:txBody>
      </p:sp>
    </p:spTree>
    <p:extLst>
      <p:ext uri="{BB962C8B-B14F-4D97-AF65-F5344CB8AC3E}">
        <p14:creationId xmlns:p14="http://schemas.microsoft.com/office/powerpoint/2010/main" val="36342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2125960"/>
          </a:xfrm>
        </p:spPr>
        <p:txBody>
          <a:bodyPr/>
          <a:lstStyle/>
          <a:p>
            <a:r>
              <a:rPr lang="sv-SE" dirty="0" smtClean="0"/>
              <a:t>Både skönlitteratur och psykoanalys beskriver det mänskliga medvetandet.</a:t>
            </a:r>
          </a:p>
          <a:p>
            <a:endParaRPr lang="sv-SE" dirty="0" smtClean="0"/>
          </a:p>
          <a:p>
            <a:r>
              <a:rPr lang="sv-SE" dirty="0" smtClean="0"/>
              <a:t>Litteraturen har påverkat psykoanalytikerna, som i sin tur gett inspiration till litteraturen.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Psykoanalytisk modell, s. 383 f.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1316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örvaltning">
  <a:themeElements>
    <a:clrScheme name="Förvaltning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Förvaltning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örvaltning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113</TotalTime>
  <Words>1378</Words>
  <Application>Microsoft Office PowerPoint</Application>
  <PresentationFormat>Bildspel på skärmen (4:3)</PresentationFormat>
  <Paragraphs>118</Paragraphs>
  <Slides>23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23</vt:i4>
      </vt:variant>
    </vt:vector>
  </HeadingPairs>
  <TitlesOfParts>
    <vt:vector size="27" baseType="lpstr">
      <vt:lpstr>Georgia</vt:lpstr>
      <vt:lpstr>Wingdings</vt:lpstr>
      <vt:lpstr>Wingdings 2</vt:lpstr>
      <vt:lpstr>Förvaltning</vt:lpstr>
      <vt:lpstr>Litterär analys del 2 och 3</vt:lpstr>
      <vt:lpstr>Tolkning</vt:lpstr>
      <vt:lpstr>Steg 2. Tolka texter – slutsatser utifrån beskrivningen</vt:lpstr>
      <vt:lpstr>Tolka texter</vt:lpstr>
      <vt:lpstr>Tematisk modell</vt:lpstr>
      <vt:lpstr>Tematisk modell</vt:lpstr>
      <vt:lpstr>Biografisk modell, s. 382 </vt:lpstr>
      <vt:lpstr>Biografisk modell, s. 382</vt:lpstr>
      <vt:lpstr>Psykoanalytisk modell, s. 383 f.</vt:lpstr>
      <vt:lpstr>Psykoanalytisk modell, s. 383-386</vt:lpstr>
      <vt:lpstr>Psykoanalytisk modell, s 383</vt:lpstr>
      <vt:lpstr>Psykoanalytisk modell, s. 385-386</vt:lpstr>
      <vt:lpstr>Psykoanalytisk modell, s 385-386</vt:lpstr>
      <vt:lpstr>Sociohistorisk modell, s. 386 f.</vt:lpstr>
      <vt:lpstr>Sociohistorisk modell, s. 386-387</vt:lpstr>
      <vt:lpstr>Läsarorienterad modell, s. 390</vt:lpstr>
      <vt:lpstr>Läsarorienterad modell, s.390</vt:lpstr>
      <vt:lpstr>Normkritiska modeller, s. 391</vt:lpstr>
      <vt:lpstr>Normkritiska modeller, s. 391 f.</vt:lpstr>
      <vt:lpstr>Perspektivera</vt:lpstr>
      <vt:lpstr>Perspektivera texter, s. 397</vt:lpstr>
      <vt:lpstr>Intertextualitet </vt:lpstr>
      <vt:lpstr>Uppleva texter, s. 401 </vt:lpstr>
    </vt:vector>
  </TitlesOfParts>
  <Company>Lycksele kommun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Litterär analys del 2 och 3</dc:title>
  <dc:creator>Anna Ejderud Lundqvist</dc:creator>
  <cp:lastModifiedBy>Jenny Wikedal</cp:lastModifiedBy>
  <cp:revision>18</cp:revision>
  <dcterms:created xsi:type="dcterms:W3CDTF">2017-02-10T14:21:19Z</dcterms:created>
  <dcterms:modified xsi:type="dcterms:W3CDTF">2019-01-28T11:38:02Z</dcterms:modified>
</cp:coreProperties>
</file>