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05" autoAdjust="0"/>
  </p:normalViewPr>
  <p:slideViewPr>
    <p:cSldViewPr snapToGrid="0">
      <p:cViewPr varScale="1">
        <p:scale>
          <a:sx n="65" d="100"/>
          <a:sy n="65" d="100"/>
        </p:scale>
        <p:origin x="936" y="72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ália Valins" userId="c7930584d5ae4cf7" providerId="LiveId" clId="{7958F0D9-1E06-47F3-887E-B04516713C98}"/>
    <pc:docChg chg="custSel modSld">
      <pc:chgData name="Nathália Valins" userId="c7930584d5ae4cf7" providerId="LiveId" clId="{7958F0D9-1E06-47F3-887E-B04516713C98}" dt="2023-05-23T23:23:51.730" v="56" actId="20577"/>
      <pc:docMkLst>
        <pc:docMk/>
      </pc:docMkLst>
      <pc:sldChg chg="modSp mod">
        <pc:chgData name="Nathália Valins" userId="c7930584d5ae4cf7" providerId="LiveId" clId="{7958F0D9-1E06-47F3-887E-B04516713C98}" dt="2023-05-23T23:21:55.494" v="0"/>
        <pc:sldMkLst>
          <pc:docMk/>
          <pc:sldMk cId="2810133685" sldId="327"/>
        </pc:sldMkLst>
        <pc:spChg chg="mod">
          <ac:chgData name="Nathália Valins" userId="c7930584d5ae4cf7" providerId="LiveId" clId="{7958F0D9-1E06-47F3-887E-B04516713C98}" dt="2023-05-23T23:21:55.494" v="0"/>
          <ac:spMkLst>
            <pc:docMk/>
            <pc:sldMk cId="2810133685" sldId="327"/>
            <ac:spMk id="3" creationId="{77C9C890-ADC6-0AA7-BBC0-05E856AA7C3C}"/>
          </ac:spMkLst>
        </pc:spChg>
      </pc:sldChg>
      <pc:sldChg chg="modSp mod">
        <pc:chgData name="Nathália Valins" userId="c7930584d5ae4cf7" providerId="LiveId" clId="{7958F0D9-1E06-47F3-887E-B04516713C98}" dt="2023-05-23T23:22:23.646" v="2" actId="14100"/>
        <pc:sldMkLst>
          <pc:docMk/>
          <pc:sldMk cId="2924417010" sldId="328"/>
        </pc:sldMkLst>
        <pc:spChg chg="mod">
          <ac:chgData name="Nathália Valins" userId="c7930584d5ae4cf7" providerId="LiveId" clId="{7958F0D9-1E06-47F3-887E-B04516713C98}" dt="2023-05-23T23:22:23.646" v="2" actId="14100"/>
          <ac:spMkLst>
            <pc:docMk/>
            <pc:sldMk cId="2924417010" sldId="328"/>
            <ac:spMk id="4" creationId="{78D3FE44-803A-0FCA-D29B-EB40225C360F}"/>
          </ac:spMkLst>
        </pc:spChg>
      </pc:sldChg>
      <pc:sldChg chg="addSp delSp modSp mod">
        <pc:chgData name="Nathália Valins" userId="c7930584d5ae4cf7" providerId="LiveId" clId="{7958F0D9-1E06-47F3-887E-B04516713C98}" dt="2023-05-23T23:23:51.730" v="56" actId="20577"/>
        <pc:sldMkLst>
          <pc:docMk/>
          <pc:sldMk cId="1239358510" sldId="330"/>
        </pc:sldMkLst>
        <pc:spChg chg="mod">
          <ac:chgData name="Nathália Valins" userId="c7930584d5ae4cf7" providerId="LiveId" clId="{7958F0D9-1E06-47F3-887E-B04516713C98}" dt="2023-05-23T23:23:51.730" v="56" actId="20577"/>
          <ac:spMkLst>
            <pc:docMk/>
            <pc:sldMk cId="1239358510" sldId="330"/>
            <ac:spMk id="2" creationId="{3359D63F-F67D-B1A6-9772-28B26C238474}"/>
          </ac:spMkLst>
        </pc:spChg>
        <pc:spChg chg="add del mod">
          <ac:chgData name="Nathália Valins" userId="c7930584d5ae4cf7" providerId="LiveId" clId="{7958F0D9-1E06-47F3-887E-B04516713C98}" dt="2023-05-23T23:23:43.029" v="50" actId="478"/>
          <ac:spMkLst>
            <pc:docMk/>
            <pc:sldMk cId="1239358510" sldId="330"/>
            <ac:spMk id="7" creationId="{3ED32715-265A-9CD0-1EF1-AB171ECE6CD2}"/>
          </ac:spMkLst>
        </pc:spChg>
        <pc:graphicFrameChg chg="del modGraphic">
          <ac:chgData name="Nathália Valins" userId="c7930584d5ae4cf7" providerId="LiveId" clId="{7958F0D9-1E06-47F3-887E-B04516713C98}" dt="2023-05-23T23:23:38.105" v="48" actId="478"/>
          <ac:graphicFrameMkLst>
            <pc:docMk/>
            <pc:sldMk cId="1239358510" sldId="330"/>
            <ac:graphicFrameMk id="6" creationId="{0A0DC889-C77D-3D3E-D081-3D572EC949AE}"/>
          </ac:graphicFrameMkLst>
        </pc:graphicFrameChg>
      </pc:sldChg>
      <pc:sldChg chg="modSp mod">
        <pc:chgData name="Nathália Valins" userId="c7930584d5ae4cf7" providerId="LiveId" clId="{7958F0D9-1E06-47F3-887E-B04516713C98}" dt="2023-05-23T23:22:57.740" v="44" actId="5793"/>
        <pc:sldMkLst>
          <pc:docMk/>
          <pc:sldMk cId="3334127647" sldId="339"/>
        </pc:sldMkLst>
        <pc:spChg chg="mod">
          <ac:chgData name="Nathália Valins" userId="c7930584d5ae4cf7" providerId="LiveId" clId="{7958F0D9-1E06-47F3-887E-B04516713C98}" dt="2023-05-23T23:22:57.740" v="44" actId="5793"/>
          <ac:spMkLst>
            <pc:docMk/>
            <pc:sldMk cId="3334127647" sldId="339"/>
            <ac:spMk id="27" creationId="{BB8B6963-69FE-8A03-5E86-2BF855024B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T4</c:v>
                </c:pt>
                <c:pt idx="1">
                  <c:v>T3</c:v>
                </c:pt>
                <c:pt idx="2">
                  <c:v>T2</c:v>
                </c:pt>
                <c:pt idx="3">
                  <c:v>T1</c:v>
                </c:pt>
              </c:strCache>
            </c:strRef>
          </c:cat>
          <c:val>
            <c:numRef>
              <c:f>Sheet1!$B$2:$B$5</c:f>
              <c:numCache>
                <c:formatCode>_(* #,##0.0_);_(* \(#,##0.0\);_(* "-"??_);_(@_)</c:formatCode>
                <c:ptCount val="4"/>
                <c:pt idx="0">
                  <c:v>4.5</c:v>
                </c:pt>
                <c:pt idx="1">
                  <c:v>3.5</c:v>
                </c:pt>
                <c:pt idx="2">
                  <c:v>2.5</c:v>
                </c:pt>
                <c:pt idx="3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5A-4DC1-BE56-D923280050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T4</c:v>
                </c:pt>
                <c:pt idx="1">
                  <c:v>T3</c:v>
                </c:pt>
                <c:pt idx="2">
                  <c:v>T2</c:v>
                </c:pt>
                <c:pt idx="3">
                  <c:v>T1</c:v>
                </c:pt>
              </c:strCache>
            </c:strRef>
          </c:cat>
          <c:val>
            <c:numRef>
              <c:f>Sheet1!$C$2:$C$5</c:f>
              <c:numCache>
                <c:formatCode>_(* #,##0.0_);_(* \(#,##0.0\);_(* "-"??_);_(@_)</c:formatCode>
                <c:ptCount val="4"/>
                <c:pt idx="0">
                  <c:v>2.8</c:v>
                </c:pt>
                <c:pt idx="1">
                  <c:v>1.8</c:v>
                </c:pt>
                <c:pt idx="2">
                  <c:v>4.4000000000000004</c:v>
                </c:pt>
                <c:pt idx="3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5A-4DC1-BE56-D923280050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T4</c:v>
                </c:pt>
                <c:pt idx="1">
                  <c:v>T3</c:v>
                </c:pt>
                <c:pt idx="2">
                  <c:v>T2</c:v>
                </c:pt>
                <c:pt idx="3">
                  <c:v>T1</c:v>
                </c:pt>
              </c:strCache>
            </c:strRef>
          </c:cat>
          <c:val>
            <c:numRef>
              <c:f>Sheet1!$D$2:$D$5</c:f>
              <c:numCache>
                <c:formatCode>_(* #,##0.0_);_(* \(#,##0.0\);_(* "-"??_);_(@_)</c:formatCode>
                <c:ptCount val="4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5A-4DC1-BE56-D923280050C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11705064"/>
        <c:axId val="1111706704"/>
      </c:barChart>
      <c:catAx>
        <c:axId val="1111705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pPr>
            <a:endParaRPr lang="pt-BR"/>
          </a:p>
        </c:txPr>
        <c:crossAx val="1111706704"/>
        <c:crosses val="autoZero"/>
        <c:auto val="1"/>
        <c:lblAlgn val="ctr"/>
        <c:lblOffset val="100"/>
        <c:noMultiLvlLbl val="0"/>
      </c:catAx>
      <c:valAx>
        <c:axId val="1111706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_);_(* \(#,##0.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pPr>
            <a:endParaRPr lang="pt-BR"/>
          </a:p>
        </c:txPr>
        <c:crossAx val="1111705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cap="all" baseline="0"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44517BCB-A9DF-4295-A5B1-C0C6FEFFF094}" type="datetime1">
              <a:rPr lang="pt-BR" smtClean="0"/>
              <a:t>23/05/2023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0E476440-F66F-F947-8EFC-EA5202ACFD2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3EC5C020-CAEE-4953-97F1-B58353BDA6C5}" type="datetime1">
              <a:rPr lang="pt-BR" smtClean="0"/>
              <a:t>23/05/2023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6B79E9EB-07EB-9D44-9F5A-AB1FBECCDD8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7283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4183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517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51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8634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48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9207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5738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3963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5970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0516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450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4694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0785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0441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 rtlCol="0"/>
          <a:lstStyle>
            <a:lvl1pPr marL="0" indent="0" algn="ctr">
              <a:buNone/>
              <a:defRPr lang="pt-BR" sz="2400" cap="all" baseline="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rtlCol="0" anchor="ctr"/>
          <a:lstStyle>
            <a:lvl1pPr algn="ctr">
              <a:defRPr lang="pt-BR" sz="6000" spc="300" baseline="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Imagem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 rtlCol="0"/>
          <a:lstStyle>
            <a:lvl1pPr algn="ctr">
              <a:lnSpc>
                <a:spcPts val="5760"/>
              </a:lnSpc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Tex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Tex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3" name="Espaço Reservado para Tex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Tex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6" name="Espaço Reservado para Tex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ço Reservado para Texto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Texto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Imagem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8448" y="5221224"/>
            <a:ext cx="3621024" cy="621792"/>
          </a:xfrm>
        </p:spPr>
        <p:txBody>
          <a:bodyPr rtlCol="0"/>
          <a:lstStyle>
            <a:lvl1pPr algn="l">
              <a:lnSpc>
                <a:spcPts val="5100"/>
              </a:lnSpc>
              <a:defRPr lang="pt-BR" sz="280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lang="pt-BR">
                <a:solidFill>
                  <a:schemeClr val="accent1"/>
                </a:solidFill>
              </a:defRPr>
            </a:lvl1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Tex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Tex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3" name="Espaço Reservado para Tex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Tex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5" name="Espaço Reservado para Texto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6" name="Espaço Reservado para Tex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Texto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pt-B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  <p:sp>
        <p:nvSpPr>
          <p:cNvPr id="22" name="Espaço Reservado para Texto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pt-B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  <p:sp>
        <p:nvSpPr>
          <p:cNvPr id="23" name="Espaço Reservado para Texto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pt-B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  <p:sp>
        <p:nvSpPr>
          <p:cNvPr id="24" name="Espaço Reservado para Texto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pt-B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  <p:sp>
        <p:nvSpPr>
          <p:cNvPr id="27" name="Espaço Reservado para Texto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pt-B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Imagem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rtlCol="0" anchor="t" anchorCtr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>
            <a:noAutofit/>
          </a:bodyPr>
          <a:lstStyle>
            <a:lvl1pPr marL="0" indent="0">
              <a:lnSpc>
                <a:spcPts val="2400"/>
              </a:lnSpc>
              <a:buNone/>
              <a:defRPr lang="pt-B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 rtlCol="0"/>
          <a:lstStyle>
            <a:lvl1pPr marL="0" indent="0">
              <a:buNone/>
              <a:defRPr lang="pt-BR" sz="1400"/>
            </a:lvl1pPr>
            <a:lvl2pPr marL="228600">
              <a:defRPr lang="pt-BR" sz="1400"/>
            </a:lvl2pPr>
            <a:lvl3pPr marL="457200">
              <a:defRPr lang="pt-BR" sz="1400"/>
            </a:lvl3pPr>
            <a:lvl4pPr marL="685800">
              <a:defRPr lang="pt-BR" sz="1400"/>
            </a:lvl4pPr>
            <a:lvl5pPr marL="1143000">
              <a:defRPr lang="pt-BR"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lang="pt-B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 rtlCol="0"/>
          <a:lstStyle>
            <a:lvl1pPr marL="0" indent="0">
              <a:buNone/>
              <a:defRPr lang="pt-BR" sz="1400"/>
            </a:lvl1pPr>
            <a:lvl2pPr marL="228600">
              <a:defRPr lang="pt-BR" sz="1400"/>
            </a:lvl2pPr>
            <a:lvl3pPr marL="457200">
              <a:defRPr lang="pt-BR" sz="1400"/>
            </a:lvl3pPr>
            <a:lvl4pPr marL="685800">
              <a:defRPr lang="pt-BR" sz="1400"/>
            </a:lvl4pPr>
            <a:lvl5pPr marL="1143000">
              <a:defRPr lang="pt-BR"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rtlCol="0" anchor="b" anchorCtr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>
            <a:noAutofit/>
          </a:bodyPr>
          <a:lstStyle>
            <a:lvl1pPr marL="0" indent="0">
              <a:lnSpc>
                <a:spcPts val="1720"/>
              </a:lnSpc>
              <a:buNone/>
              <a:defRPr lang="pt-B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pt-BR" sz="1400"/>
            </a:lvl1pPr>
            <a:lvl2pPr marL="228600">
              <a:lnSpc>
                <a:spcPct val="100000"/>
              </a:lnSpc>
              <a:defRPr lang="pt-BR" sz="1400"/>
            </a:lvl2pPr>
            <a:lvl3pPr marL="457200">
              <a:lnSpc>
                <a:spcPct val="100000"/>
              </a:lnSpc>
              <a:defRPr lang="pt-BR" sz="1400"/>
            </a:lvl3pPr>
            <a:lvl4pPr marL="685800">
              <a:lnSpc>
                <a:spcPct val="100000"/>
              </a:lnSpc>
              <a:defRPr lang="pt-BR" sz="1400"/>
            </a:lvl4pPr>
            <a:lvl5pPr marL="1143000">
              <a:lnSpc>
                <a:spcPct val="100000"/>
              </a:lnSpc>
              <a:defRPr lang="pt-BR"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lang="pt-B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pt-BR" sz="1400"/>
            </a:lvl1pPr>
            <a:lvl2pPr marL="228600">
              <a:lnSpc>
                <a:spcPct val="100000"/>
              </a:lnSpc>
              <a:defRPr lang="pt-BR" sz="1400"/>
            </a:lvl2pPr>
            <a:lvl3pPr marL="457200">
              <a:lnSpc>
                <a:spcPct val="100000"/>
              </a:lnSpc>
              <a:defRPr lang="pt-BR" sz="1400"/>
            </a:lvl3pPr>
            <a:lvl4pPr marL="685800">
              <a:lnSpc>
                <a:spcPct val="100000"/>
              </a:lnSpc>
              <a:defRPr lang="pt-BR" sz="1400"/>
            </a:lvl4pPr>
            <a:lvl5pPr marL="1143000">
              <a:lnSpc>
                <a:spcPct val="100000"/>
              </a:lnSpc>
              <a:defRPr lang="pt-BR"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Imagem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7" name="Espaço Reservado para Texto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lang="pt-B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Conteúdo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pt-BR" sz="1400"/>
            </a:lvl1pPr>
            <a:lvl2pPr marL="228600">
              <a:lnSpc>
                <a:spcPct val="100000"/>
              </a:lnSpc>
              <a:defRPr lang="pt-BR" sz="1400"/>
            </a:lvl2pPr>
            <a:lvl3pPr marL="457200">
              <a:lnSpc>
                <a:spcPct val="100000"/>
              </a:lnSpc>
              <a:defRPr lang="pt-BR" sz="1400"/>
            </a:lvl3pPr>
            <a:lvl4pPr marL="685800">
              <a:lnSpc>
                <a:spcPct val="100000"/>
              </a:lnSpc>
              <a:defRPr lang="pt-BR" sz="1400"/>
            </a:lvl4pPr>
            <a:lvl5pPr marL="1143000">
              <a:lnSpc>
                <a:spcPct val="100000"/>
              </a:lnSpc>
              <a:defRPr lang="pt-BR"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rtlCol="0" anchor="ctr"/>
          <a:lstStyle>
            <a:lvl1pPr marL="0" indent="0" algn="ctr">
              <a:lnSpc>
                <a:spcPts val="2460"/>
              </a:lnSpc>
              <a:buNone/>
              <a:defRPr lang="pt-BR" sz="20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 rtlCol="0"/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6" name="Título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rtlCol="0" anchor="b">
            <a:noAutofit/>
          </a:bodyPr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rtlCol="0" anchor="ctr"/>
          <a:lstStyle>
            <a:lvl1pPr marL="0" indent="0" algn="ctr">
              <a:buNone/>
              <a:defRPr lang="pt-BR" sz="105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rtlCol="0" anchor="ctr"/>
          <a:lstStyle>
            <a:lvl1pPr marL="0" indent="0" algn="ctr">
              <a:buNone/>
              <a:defRPr lang="pt-BR" sz="2000" cap="all" baseline="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rtlCol="0" anchor="b"/>
          <a:lstStyle>
            <a:lvl1pPr>
              <a:defRPr lang="pt-BR" sz="32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 rtlCol="0"/>
          <a:lstStyle>
            <a:lvl1pPr>
              <a:defRPr lang="pt-BR" sz="3200"/>
            </a:lvl1pPr>
            <a:lvl2pPr>
              <a:defRPr lang="pt-BR" sz="2800"/>
            </a:lvl2pPr>
            <a:lvl3pPr>
              <a:defRPr lang="pt-BR" sz="2400"/>
            </a:lvl3pPr>
            <a:lvl4pPr>
              <a:defRPr lang="pt-BR" sz="2000"/>
            </a:lvl4pPr>
            <a:lvl5pPr>
              <a:defRPr lang="pt-BR" sz="2000"/>
            </a:lvl5pPr>
            <a:lvl6pPr>
              <a:defRPr lang="pt-BR" sz="2000"/>
            </a:lvl6pPr>
            <a:lvl7pPr>
              <a:defRPr lang="pt-BR" sz="2000"/>
            </a:lvl7pPr>
            <a:lvl8pPr>
              <a:defRPr lang="pt-BR" sz="2000"/>
            </a:lvl8pPr>
            <a:lvl9pPr>
              <a:defRPr lang="pt-BR"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rtlCol="0" anchor="b"/>
          <a:lstStyle>
            <a:lvl1pPr>
              <a:defRPr lang="pt-BR" sz="32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 rtlCol="0"/>
          <a:lstStyle>
            <a:lvl1pPr marL="0" indent="0">
              <a:buNone/>
              <a:defRPr lang="pt-BR" sz="3200"/>
            </a:lvl1pPr>
            <a:lvl2pPr marL="457200" indent="0">
              <a:buNone/>
              <a:defRPr lang="pt-BR" sz="2800"/>
            </a:lvl2pPr>
            <a:lvl3pPr marL="914400" indent="0">
              <a:buNone/>
              <a:defRPr lang="pt-BR" sz="2400"/>
            </a:lvl3pPr>
            <a:lvl4pPr marL="1371600" indent="0">
              <a:buNone/>
              <a:defRPr lang="pt-BR" sz="2000"/>
            </a:lvl4pPr>
            <a:lvl5pPr marL="1828800" indent="0">
              <a:buNone/>
              <a:defRPr lang="pt-BR" sz="2000"/>
            </a:lvl5pPr>
            <a:lvl6pPr marL="2286000" indent="0">
              <a:buNone/>
              <a:defRPr lang="pt-BR" sz="2000"/>
            </a:lvl6pPr>
            <a:lvl7pPr marL="2743200" indent="0">
              <a:buNone/>
              <a:defRPr lang="pt-BR" sz="2000"/>
            </a:lvl7pPr>
            <a:lvl8pPr marL="3200400" indent="0">
              <a:buNone/>
              <a:defRPr lang="pt-BR" sz="2000"/>
            </a:lvl8pPr>
            <a:lvl9pPr marL="3657600" indent="0">
              <a:buNone/>
              <a:defRPr lang="pt-BR"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a imagem à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 rtlCol="0"/>
          <a:lstStyle>
            <a:lvl1pPr>
              <a:defRPr lang="pt-BR" spc="300" baseline="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lang="pt-BR" sz="2000" cap="all" spc="0" baseline="0"/>
            </a:lvl1pPr>
            <a:lvl2pPr marL="228600">
              <a:defRPr lang="pt-BR" spc="0" baseline="0"/>
            </a:lvl2pPr>
            <a:lvl3pPr marL="457200">
              <a:defRPr lang="pt-BR" spc="0" baseline="0"/>
            </a:lvl3pPr>
            <a:lvl4pPr marL="685800">
              <a:defRPr lang="pt-BR" spc="0" baseline="0"/>
            </a:lvl4pPr>
            <a:lvl5pPr marL="1143000">
              <a:defRPr lang="pt-BR" spc="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Caixa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rtlCol="0" anchor="ctr"/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 rtlCol="0"/>
          <a:lstStyle>
            <a:lvl1pPr>
              <a:defRPr lang="pt-BR" spc="300" baseline="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lang="pt-BR" sz="2000" cap="none" spc="0" baseline="0"/>
            </a:lvl1pPr>
            <a:lvl2pPr marL="228600">
              <a:defRPr lang="pt-BR" spc="0" baseline="0"/>
            </a:lvl2pPr>
            <a:lvl3pPr marL="457200">
              <a:defRPr lang="pt-BR" spc="0" baseline="0"/>
            </a:lvl3pPr>
            <a:lvl4pPr marL="685800">
              <a:defRPr lang="pt-BR" spc="0" baseline="0"/>
            </a:lvl4pPr>
            <a:lvl5pPr marL="1143000">
              <a:defRPr lang="pt-BR" spc="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Caixa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rtlCol="0" anchor="ctr"/>
          <a:lstStyle>
            <a:lvl1pPr algn="ctr">
              <a:defRPr lang="pt-BR" sz="4800" spc="300" baseline="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 rtlCol="0"/>
          <a:lstStyle>
            <a:lvl1pPr marL="0" indent="0">
              <a:buNone/>
              <a:defRPr lang="pt-BR"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 rtlCol="0"/>
          <a:lstStyle>
            <a:lvl1pPr>
              <a:defRPr lang="pt-BR" spc="3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 rtlCol="0"/>
          <a:lstStyle>
            <a:lvl1pPr>
              <a:defRPr lang="pt-BR" spc="0" baseline="0"/>
            </a:lvl1pPr>
            <a:lvl2pPr>
              <a:defRPr lang="pt-BR" spc="0" baseline="0"/>
            </a:lvl2pPr>
            <a:lvl3pPr>
              <a:defRPr lang="pt-BR" spc="0" baseline="0"/>
            </a:lvl3pPr>
            <a:lvl4pPr>
              <a:defRPr lang="pt-BR" spc="0" baseline="0"/>
            </a:lvl4pPr>
            <a:lvl5pPr>
              <a:defRPr lang="pt-BR" spc="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Caixa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 rtlCol="0"/>
          <a:lstStyle>
            <a:lvl1pPr algn="ctr">
              <a:defRPr lang="pt-BR" spc="3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 rtlCol="0"/>
          <a:lstStyle>
            <a:lvl1pPr>
              <a:defRPr lang="pt-BR" spc="0" baseline="0"/>
            </a:lvl1pPr>
            <a:lvl2pPr>
              <a:defRPr lang="pt-BR" spc="0" baseline="0"/>
            </a:lvl2pPr>
            <a:lvl3pPr>
              <a:defRPr lang="pt-BR" spc="0" baseline="0"/>
            </a:lvl3pPr>
            <a:lvl4pPr>
              <a:defRPr lang="pt-BR" spc="0" baseline="0"/>
            </a:lvl4pPr>
            <a:lvl5pPr>
              <a:defRPr lang="pt-BR" spc="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Caixa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ítulo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 rtlCol="0"/>
          <a:lstStyle>
            <a:lvl1pPr marL="0" indent="0" algn="l">
              <a:buNone/>
              <a:defRPr lang="pt-BR" sz="2000" cap="all" spc="200" baseline="0">
                <a:latin typeface="+mj-lt"/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rtlCol="0" anchor="b"/>
          <a:lstStyle>
            <a:lvl1pPr algn="l">
              <a:lnSpc>
                <a:spcPts val="5200"/>
              </a:lnSpc>
              <a:defRPr lang="pt-BR" sz="3600" spc="0" baseline="0">
                <a:latin typeface="+mn-lt"/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 rtlCol="0"/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Imagem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" name="Espaço Reservado para Imagem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7" name="Espaço Reservado para Imagem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8" name="Espaço Reservado para Imagem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" name="Espaço Reservado para Tex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Tex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3" name="Espaço Reservado para Tex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Tex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6" name="Espaço Reservado para Tex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 rtlCol="0"/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Imagem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" name="Espaço Reservado para Imagem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7" name="Espaço Reservado para Imagem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8" name="Espaço Reservado para Imagem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" name="Espaço Reservado para Tex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Tex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3" name="Espaço Reservado para Tex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Tex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6" name="Espaço Reservado para Tex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Imagem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2" name="Espaço Reservado para Imagem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Imagem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Imagem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Texto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7" name="Espaço Reservado para Texto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8" name="Espaço Reservado para Texto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9" name="Espaço Reservado para Texto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0" name="Espaço Reservado para Texto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1" name="Espaço Reservado para Texto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2" name="Espaço Reservado para Texto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1" name="Espaço Reservado para o Número do Slide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pt-BR" sz="11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pt-BR" smtClean="0"/>
              <a:pPr/>
              <a:t>‹nº›</a:t>
            </a:fld>
            <a:endParaRPr lang="pt-BR" sz="1100" dirty="0"/>
          </a:p>
        </p:txBody>
      </p:sp>
      <p:sp>
        <p:nvSpPr>
          <p:cNvPr id="25" name="Espaço Reservado para Rodapé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468710" y="1239774"/>
            <a:ext cx="2221833" cy="17542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pt-BR" sz="11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pt-BR" dirty="0"/>
              <a:t>título da apresentação</a:t>
            </a:r>
            <a:endParaRPr lang="pt-BR" sz="1100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6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jpeg"/><Relationship Id="rId5" Type="http://schemas.openxmlformats.org/officeDocument/2006/relationships/image" Target="../media/image7.jpeg"/><Relationship Id="rId10" Type="http://schemas.openxmlformats.org/officeDocument/2006/relationships/image" Target="../media/image13.jpeg"/><Relationship Id="rId4" Type="http://schemas.openxmlformats.org/officeDocument/2006/relationships/image" Target="../media/image10.jpe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Imagem 4" descr="Uma placa de Petri com algumas cápsulas transparentes">
            <a:extLst>
              <a:ext uri="{FF2B5EF4-FFF2-40B4-BE49-F238E27FC236}">
                <a16:creationId xmlns:a16="http://schemas.microsoft.com/office/drawing/2014/main" id="{F8B829FC-0ACD-46C3-5D7E-74FB2C721D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G.P.O</a:t>
            </a: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Gerenciador de Prontuários Online - G.P.O.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8A45141-45F1-0A77-FE4E-CBCA53A2B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663" y="609600"/>
            <a:ext cx="9735762" cy="1252728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800" dirty="0"/>
              <a:t>Plano para o lançamento do produto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D8A8D9-0655-E1FF-7DED-F2EC492D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8A56D8AC-E390-DBD3-E5E6-5C36EE1E42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835450" cy="75895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planejamento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E09179A7-F937-7895-8FC1-19E3BCFE6A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137181" cy="1143000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Sinergia dimensionável do comércio eletrônico</a:t>
            </a:r>
          </a:p>
          <a:p>
            <a:pPr rtl="0"/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55462C4A-E218-EEFA-1C3B-FC78BE8900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marketing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54E48D88-9438-AF74-9E7B-54985E0231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Disseminar métricas padronizadas</a:t>
            </a:r>
          </a:p>
          <a:p>
            <a:pPr rtl="0"/>
            <a:endParaRPr lang="pt-BR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4554076-E5E4-8026-26DB-B67E2F12CF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design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EAE8038A-B730-4711-D7B5-851B7FAAD8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Coordenar aplicativos de comércio eletrônico</a:t>
            </a:r>
          </a:p>
          <a:p>
            <a:pPr rtl="0"/>
            <a:endParaRPr lang="pt-BR" dirty="0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357CF821-3BB7-EAAC-D7BB-89DCEE25079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632620" cy="75895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Estratégia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808185AA-496A-A5EB-3328-97A615D131B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Promover metodologias holisticamente superiores</a:t>
            </a:r>
          </a:p>
          <a:p>
            <a:pPr rtl="0"/>
            <a:endParaRPr lang="pt-BR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37831CC4-0B09-14AA-184F-D3ECC41DECE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5" y="2441448"/>
            <a:ext cx="1808849" cy="75895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Lançamento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511B12E-ED27-B573-2E5E-DBA687F9987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1"/>
            <a:ext cx="1476340" cy="1356637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Implantar redes estratégicas com necessidades de comércio eletrônico convincentes</a:t>
            </a:r>
          </a:p>
          <a:p>
            <a:pPr rtl="0"/>
            <a:endParaRPr lang="pt-BR" dirty="0"/>
          </a:p>
        </p:txBody>
      </p:sp>
      <p:pic>
        <p:nvPicPr>
          <p:cNvPr id="16" name="Espaço Reservado para Conteúdo 25" descr="Visão microscópica de um material em forma de bolha suspenso com água nele">
            <a:extLst>
              <a:ext uri="{FF2B5EF4-FFF2-40B4-BE49-F238E27FC236}">
                <a16:creationId xmlns:a16="http://schemas.microsoft.com/office/drawing/2014/main" id="{B083ED63-584D-2579-2721-B716F3BC8F6B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3">
            <a:alphaModFix amt="70000"/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175250"/>
            <a:ext cx="12188825" cy="1682750"/>
          </a:xfrm>
          <a:custGeom>
            <a:avLst/>
            <a:gdLst>
              <a:gd name="connsiteX0" fmla="*/ 0 w 12192000"/>
              <a:gd name="connsiteY0" fmla="*/ 0 h 1588010"/>
              <a:gd name="connsiteX1" fmla="*/ 12192000 w 12192000"/>
              <a:gd name="connsiteY1" fmla="*/ 0 h 1588010"/>
              <a:gd name="connsiteX2" fmla="*/ 12192000 w 12192000"/>
              <a:gd name="connsiteY2" fmla="*/ 1588010 h 1588010"/>
              <a:gd name="connsiteX3" fmla="*/ 0 w 12192000"/>
              <a:gd name="connsiteY3" fmla="*/ 1588010 h 1588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588010">
                <a:moveTo>
                  <a:pt x="0" y="0"/>
                </a:moveTo>
                <a:lnTo>
                  <a:pt x="12192000" y="0"/>
                </a:lnTo>
                <a:lnTo>
                  <a:pt x="12192000" y="1588010"/>
                </a:lnTo>
                <a:lnTo>
                  <a:pt x="0" y="1588010"/>
                </a:lnTo>
                <a:close/>
              </a:path>
            </a:pathLst>
          </a:custGeom>
          <a:solidFill>
            <a:schemeClr val="accent2"/>
          </a:solidFill>
        </p:spPr>
      </p:pic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488A0F8-E720-D31B-750D-634FA849B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9224" y="5172458"/>
            <a:ext cx="0" cy="61874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63EE887-A172-F01E-98D1-8781769CBE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7450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E5327E6-13FB-2F71-A207-72E15A01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6108192" cy="62179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800" dirty="0"/>
              <a:t>Linha do tempo </a:t>
            </a:r>
          </a:p>
        </p:txBody>
      </p:sp>
      <p:pic>
        <p:nvPicPr>
          <p:cNvPr id="21" name="Espaço Reservado para Conteúdo 25" descr="Tubos de ensaio com um tubo de ensaio em laranja com gotas">
            <a:extLst>
              <a:ext uri="{FF2B5EF4-FFF2-40B4-BE49-F238E27FC236}">
                <a16:creationId xmlns:a16="http://schemas.microsoft.com/office/drawing/2014/main" id="{FE365C49-5FBF-04F7-2612-59A6D6F84C37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F6BA20C7-F48C-429D-2FA7-B7B83A800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0"/>
            <a:ext cx="2285995" cy="168554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8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BE788E-706D-5D5C-B17F-51759A2C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9519E8E-7F0D-C4E6-CC87-3F8B896EF0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82" name="Espaço Reservado para Texto 81">
            <a:extLst>
              <a:ext uri="{FF2B5EF4-FFF2-40B4-BE49-F238E27FC236}">
                <a16:creationId xmlns:a16="http://schemas.microsoft.com/office/drawing/2014/main" id="{2E1F38AB-E038-4CD1-618A-52B12F7A4BB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D0A77C80-D935-F537-F818-8C03F02AF5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Set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9E703999-0627-E209-2471-30DBE4AD3C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7" y="3803904"/>
            <a:ext cx="1727385" cy="1143000"/>
          </a:xfrm>
        </p:spPr>
        <p:txBody>
          <a:bodyPr rtlCol="0"/>
          <a:lstStyle>
            <a:defPPr>
              <a:defRPr lang="pt-BR"/>
            </a:defPPr>
          </a:lstStyle>
          <a:p>
            <a:pPr lvl="0" rtl="0"/>
            <a:r>
              <a:rPr lang="pt-BR"/>
              <a:t>Sinergizar o comércio eletrônico dimensionável</a:t>
            </a:r>
          </a:p>
          <a:p>
            <a:pPr rtl="0"/>
            <a:endParaRPr lang="pt-BR"/>
          </a:p>
        </p:txBody>
      </p:sp>
      <p:sp>
        <p:nvSpPr>
          <p:cNvPr id="81" name="Espaço Reservado para Texto 80">
            <a:extLst>
              <a:ext uri="{FF2B5EF4-FFF2-40B4-BE49-F238E27FC236}">
                <a16:creationId xmlns:a16="http://schemas.microsoft.com/office/drawing/2014/main" id="{F670FB6E-8396-CF15-B901-347F21C0662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CB9A58C4-B167-911B-151E-289752AE22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out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C5EC4B8C-DA99-ED1F-A340-C03D85FEEB1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280541" cy="1143000"/>
          </a:xfrm>
        </p:spPr>
        <p:txBody>
          <a:bodyPr rtlCol="0"/>
          <a:lstStyle>
            <a:defPPr>
              <a:defRPr lang="pt-BR"/>
            </a:defPPr>
          </a:lstStyle>
          <a:p>
            <a:pPr lvl="0" rtl="0"/>
            <a:r>
              <a:rPr lang="pt-BR"/>
              <a:t>Disseminar métricas padronizadas</a:t>
            </a:r>
          </a:p>
          <a:p>
            <a:pPr rtl="0"/>
            <a:endParaRPr lang="pt-BR"/>
          </a:p>
        </p:txBody>
      </p:sp>
      <p:sp>
        <p:nvSpPr>
          <p:cNvPr id="83" name="Espaço Reservado para Texto 82">
            <a:extLst>
              <a:ext uri="{FF2B5EF4-FFF2-40B4-BE49-F238E27FC236}">
                <a16:creationId xmlns:a16="http://schemas.microsoft.com/office/drawing/2014/main" id="{D1FC7473-B976-1C94-F51C-63C1354C688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CE2FC2AA-1AF5-2B4E-0A3F-ADBC8EED82A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nov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2F88EBF3-B74B-2BAE-FD85-77076F5567F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lvl="0" rtl="0"/>
            <a:r>
              <a:rPr lang="pt-BR"/>
              <a:t>Coordenar aplicativos de comércio eletrônico</a:t>
            </a:r>
          </a:p>
          <a:p>
            <a:pPr rtl="0"/>
            <a:endParaRPr lang="pt-BR"/>
          </a:p>
        </p:txBody>
      </p:sp>
      <p:sp>
        <p:nvSpPr>
          <p:cNvPr id="84" name="Espaço Reservado para Texto 83">
            <a:extLst>
              <a:ext uri="{FF2B5EF4-FFF2-40B4-BE49-F238E27FC236}">
                <a16:creationId xmlns:a16="http://schemas.microsoft.com/office/drawing/2014/main" id="{3FE9BB50-1FAA-348B-F236-D51B9527BE3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94E29500-4B8C-7CD9-C95A-3169C7062B6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dez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24E8877F-2403-58C2-433E-44261470080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479665" cy="114300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Promover metodologias holisticamente superiores</a:t>
            </a:r>
          </a:p>
          <a:p>
            <a:pPr rtl="0"/>
            <a:endParaRPr lang="pt-BR"/>
          </a:p>
        </p:txBody>
      </p:sp>
      <p:sp>
        <p:nvSpPr>
          <p:cNvPr id="85" name="Espaço Reservado para Texto 84">
            <a:extLst>
              <a:ext uri="{FF2B5EF4-FFF2-40B4-BE49-F238E27FC236}">
                <a16:creationId xmlns:a16="http://schemas.microsoft.com/office/drawing/2014/main" id="{158572BB-F863-F698-0C6D-57D4F3772E5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F9A6F37A-B065-126D-BAD3-C956D8BD871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jan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9AE2A7F3-EC70-CDB1-A10E-1EEDBFBDD5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lvl="0" rtl="0"/>
            <a:r>
              <a:rPr lang="pt-BR"/>
              <a:t>Implantar redes estratégicas com necessidades de comércio eletrônico convincentes</a:t>
            </a:r>
          </a:p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882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Espaço Reservado para Imagem 38" descr="Estrutura de DNA branco">
            <a:extLst>
              <a:ext uri="{FF2B5EF4-FFF2-40B4-BE49-F238E27FC236}">
                <a16:creationId xmlns:a16="http://schemas.microsoft.com/office/drawing/2014/main" id="{F90B3248-E185-8C9D-93CE-A79DE50A6F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ângulo 47">
            <a:extLst>
              <a:ext uri="{FF2B5EF4-FFF2-40B4-BE49-F238E27FC236}">
                <a16:creationId xmlns:a16="http://schemas.microsoft.com/office/drawing/2014/main" id="{217F23FC-AC97-DC78-C63F-66C5BF23A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20552" y="12357"/>
            <a:ext cx="10071448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2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3E315A2-4CED-23BB-CA3C-C8962E24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Áreas de foco</a:t>
            </a:r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90FCB302-A0EE-7CF7-A4B2-ED343BFF9B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2205EC8C-AC41-F14C-3C63-5BF0F54D1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4489FD-4F12-40A7-1EA9-79A941933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Cenários de mercado B2B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BCDA136-13F8-70CB-CDA2-02260A2D2D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Desenvolva estratégias vencedoras para se manter à frente da concorrência</a:t>
            </a:r>
          </a:p>
          <a:p>
            <a:pPr rtl="0"/>
            <a:r>
              <a:rPr lang="pt-BR" dirty="0"/>
              <a:t>Capitalize a alternativa mais fácil para identificar um valor aproximado</a:t>
            </a:r>
          </a:p>
          <a:p>
            <a:pPr rtl="0"/>
            <a:r>
              <a:rPr lang="pt-BR" dirty="0"/>
              <a:t>Visualizar a convergência direcionada ao cliente</a:t>
            </a:r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6743F76-FD81-DAAA-A5BA-6E77D3B83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Oportunidades baseadas em nuvem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2455F573-DF2A-FE60-2B86-5E131463642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Abordagens iterativas da estratégia corporativa</a:t>
            </a:r>
          </a:p>
          <a:p>
            <a:pPr rtl="0"/>
            <a:r>
              <a:rPr lang="pt-BR"/>
              <a:t>Estabelecer uma estrutura de gerenciamento internamente</a:t>
            </a:r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E4A534A3-16E3-79AB-9E75-F40D0FDB4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958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2A9E4-3B33-8623-FB27-6D7248C3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Como </a:t>
            </a:r>
            <a:br>
              <a:rPr lang="pt-BR" dirty="0"/>
            </a:br>
            <a:r>
              <a:rPr lang="pt-BR" dirty="0"/>
              <a:t>chegou lá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1640E3-ACD2-7360-A022-281862D314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E5076FCA-E5D9-5BC6-F8F1-95D9E55694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13</a:t>
            </a:fld>
            <a:endParaRPr lang="pt-BR"/>
          </a:p>
        </p:txBody>
      </p:sp>
      <p:pic>
        <p:nvPicPr>
          <p:cNvPr id="18" name="Espaço Reservado para Imagem 17" descr="Cientista olhando para tubo de ensaio">
            <a:extLst>
              <a:ext uri="{FF2B5EF4-FFF2-40B4-BE49-F238E27FC236}">
                <a16:creationId xmlns:a16="http://schemas.microsoft.com/office/drawing/2014/main" id="{1FB107C6-83C2-4539-D841-857D29AC76A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8575" y="612775"/>
            <a:ext cx="3200400" cy="3200400"/>
          </a:xfrm>
          <a:custGeom>
            <a:avLst/>
            <a:gdLst>
              <a:gd name="connsiteX0" fmla="*/ 1600200 w 3200400"/>
              <a:gd name="connsiteY0" fmla="*/ 0 h 3200400"/>
              <a:gd name="connsiteX1" fmla="*/ 3200400 w 3200400"/>
              <a:gd name="connsiteY1" fmla="*/ 1600200 h 3200400"/>
              <a:gd name="connsiteX2" fmla="*/ 1600200 w 3200400"/>
              <a:gd name="connsiteY2" fmla="*/ 3200400 h 3200400"/>
              <a:gd name="connsiteX3" fmla="*/ 0 w 3200400"/>
              <a:gd name="connsiteY3" fmla="*/ 1600200 h 3200400"/>
              <a:gd name="connsiteX4" fmla="*/ 1600200 w 3200400"/>
              <a:gd name="connsiteY4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0" h="320040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483966"/>
                  <a:pt x="2483966" y="3200400"/>
                  <a:pt x="1600200" y="3200400"/>
                </a:cubicBezTo>
                <a:cubicBezTo>
                  <a:pt x="716434" y="3200400"/>
                  <a:pt x="0" y="2483966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</p:spPr>
      </p:pic>
      <p:pic>
        <p:nvPicPr>
          <p:cNvPr id="15" name="Espaço Reservado para Imagem 17" descr="Nervo com preenchimento sólido">
            <a:extLst>
              <a:ext uri="{FF2B5EF4-FFF2-40B4-BE49-F238E27FC236}">
                <a16:creationId xmlns:a16="http://schemas.microsoft.com/office/drawing/2014/main" id="{D6EBC2A8-A6B3-B04E-41A4-25A9A0676AD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245225" y="704850"/>
            <a:ext cx="914400" cy="914400"/>
          </a:xfr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559EBB-1744-14F2-6EEA-D5BDC030F0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2000">
                <a:effectLst/>
              </a:rPr>
              <a:t>ROI </a:t>
            </a:r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D9F940-BA56-74F7-87F0-7199A77BB8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>
                <a:effectLst/>
              </a:rPr>
              <a:t>Prever as competências baseada em multimídia e estratégias de crescimento entre mídias </a:t>
            </a:r>
            <a:br>
              <a:rPr lang="pt-BR">
                <a:effectLst/>
              </a:rPr>
            </a:br>
            <a:br>
              <a:rPr lang="pt-BR">
                <a:effectLst/>
              </a:rPr>
            </a:br>
            <a:r>
              <a:rPr lang="pt-BR">
                <a:effectLst/>
              </a:rPr>
              <a:t>Visualize o capital intelectual da qualidade </a:t>
            </a:r>
            <a:br>
              <a:rPr lang="pt-BR">
                <a:effectLst/>
              </a:rPr>
            </a:br>
            <a:br>
              <a:rPr lang="pt-BR">
                <a:effectLst/>
              </a:rPr>
            </a:br>
            <a:r>
              <a:rPr lang="pt-BR">
                <a:effectLst/>
              </a:rPr>
              <a:t>Empregar metodologias mundiais com tecnologias habilitadas para a Web </a:t>
            </a:r>
            <a:br>
              <a:rPr lang="pt-BR">
                <a:effectLst/>
              </a:rPr>
            </a:br>
            <a:endParaRPr lang="pt-BR"/>
          </a:p>
          <a:p>
            <a:pPr rtl="0"/>
            <a:endParaRPr lang="pt-BR"/>
          </a:p>
        </p:txBody>
      </p:sp>
      <p:pic>
        <p:nvPicPr>
          <p:cNvPr id="16" name="Espaço Reservado para Imagem 19" descr="Microscópio com preenchimento sólido">
            <a:extLst>
              <a:ext uri="{FF2B5EF4-FFF2-40B4-BE49-F238E27FC236}">
                <a16:creationId xmlns:a16="http://schemas.microsoft.com/office/drawing/2014/main" id="{5231DDDB-E29E-8882-E71C-20340171D8DC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245225" y="3273425"/>
            <a:ext cx="914400" cy="914400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21A83F6-ADD2-533E-DD3D-2171EC6F7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2000"/>
              <a:t>Nichos de mercado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17DB5B2-8F12-4C2A-D018-C12FD16160B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>
                <a:effectLst/>
              </a:rPr>
              <a:t>Buscar um atendimento ao cliente escalonável por meio de estratégias sustentáveis</a:t>
            </a:r>
            <a:br>
              <a:rPr lang="pt-BR">
                <a:effectLst/>
              </a:rPr>
            </a:br>
            <a:br>
              <a:rPr lang="pt-BR">
                <a:effectLst/>
              </a:rPr>
            </a:br>
            <a:r>
              <a:rPr lang="pt-BR">
                <a:effectLst/>
              </a:rPr>
              <a:t>Empregar os principais serviços da Web com resultados finais de última geração </a:t>
            </a:r>
            <a:br>
              <a:rPr lang="pt-BR">
                <a:effectLst/>
              </a:rPr>
            </a:br>
            <a:endParaRPr lang="pt-BR"/>
          </a:p>
          <a:p>
            <a:pPr rtl="0"/>
            <a:endParaRPr lang="pt-BR"/>
          </a:p>
        </p:txBody>
      </p:sp>
      <p:pic>
        <p:nvPicPr>
          <p:cNvPr id="17" name="Espaço Reservado para Imagem 21" descr="Estrutura de tópicos de teste">
            <a:extLst>
              <a:ext uri="{FF2B5EF4-FFF2-40B4-BE49-F238E27FC236}">
                <a16:creationId xmlns:a16="http://schemas.microsoft.com/office/drawing/2014/main" id="{488A4C2A-F5B5-FAD1-D810-289B2092FF6C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6245225" y="5165725"/>
            <a:ext cx="914400" cy="914400"/>
          </a:xfrm>
        </p:spPr>
      </p:pic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A508684D-1AA5-491C-E832-1EB26568CC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79" y="5129784"/>
            <a:ext cx="4380807" cy="34747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2000"/>
              <a:t>Cadeias de abastecimento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3FE9FCFF-DB0B-28A0-AC61-CFCB265C5B3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128930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>
                <a:effectLst/>
              </a:rPr>
              <a:t>Cultive a individualização do atendimento ao cliente com ideias robustas </a:t>
            </a:r>
            <a:br>
              <a:rPr lang="pt-BR">
                <a:effectLst/>
              </a:rPr>
            </a:br>
            <a:br>
              <a:rPr lang="pt-BR">
                <a:effectLst/>
              </a:rPr>
            </a:br>
            <a:r>
              <a:rPr lang="pt-BR">
                <a:effectLst/>
              </a:rPr>
              <a:t>Maximizar os prazos de resultados finais para esquemas em tempo real </a:t>
            </a:r>
            <a:br>
              <a:rPr lang="pt-BR">
                <a:effectLst/>
              </a:rPr>
            </a:br>
            <a:endParaRPr lang="pt-BR"/>
          </a:p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75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BB7103A8-AEEA-50D3-BE61-CC85D24B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Resumo 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5BCABC-85E9-BA68-F054-2D775922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1A978ADB-AD70-DE7C-4643-85C48AE12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003147-27BE-7492-36B6-F405F1156F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2000" spc="100">
                <a:ea typeface="+mn-lt"/>
                <a:cs typeface="Posterama" panose="020B0504020200020000" pitchFamily="34" charset="0"/>
              </a:rPr>
              <a:t>Na Contoso, acreditamos em dar 110%. </a:t>
            </a:r>
            <a:r>
              <a:rPr lang="pt-BR" sz="2000" spc="0">
                <a:ea typeface="+mn-lt"/>
                <a:cs typeface="+mn-lt"/>
              </a:rPr>
              <a:t>Usando nossa arquitetura de dados de última geração, ajudamos as organizações a gerenciar virtualmente fluxos de trabalho ágeis. Nós prosperamos devido ao nosso conhecimento de mercado e a grande equipe por trás do nosso produto. Como diz nosso CEO, “As eficiências virão da transformação proativa da forma como fazemos negócios”.</a:t>
            </a:r>
          </a:p>
        </p:txBody>
      </p:sp>
      <p:pic>
        <p:nvPicPr>
          <p:cNvPr id="7" name="Espaço Reservado para Imagem 6" descr="Tubos de ensaio com um tubo de ensaio em laranja com gotas">
            <a:extLst>
              <a:ext uri="{FF2B5EF4-FFF2-40B4-BE49-F238E27FC236}">
                <a16:creationId xmlns:a16="http://schemas.microsoft.com/office/drawing/2014/main" id="{70A9CAB5-92AE-2C08-1CA8-8B55D552EE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alphaModFix amt="50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71216" y="5330952"/>
            <a:ext cx="6519672" cy="1527048"/>
          </a:xfrm>
          <a:custGeom>
            <a:avLst/>
            <a:gdLst>
              <a:gd name="connsiteX0" fmla="*/ 0 w 6515097"/>
              <a:gd name="connsiteY0" fmla="*/ 0 h 2133600"/>
              <a:gd name="connsiteX1" fmla="*/ 6515097 w 6515097"/>
              <a:gd name="connsiteY1" fmla="*/ 0 h 2133600"/>
              <a:gd name="connsiteX2" fmla="*/ 6515097 w 6515097"/>
              <a:gd name="connsiteY2" fmla="*/ 2133600 h 2133600"/>
              <a:gd name="connsiteX3" fmla="*/ 0 w 6515097"/>
              <a:gd name="connsiteY3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5097" h="2133600">
                <a:moveTo>
                  <a:pt x="0" y="0"/>
                </a:moveTo>
                <a:lnTo>
                  <a:pt x="6515097" y="0"/>
                </a:lnTo>
                <a:lnTo>
                  <a:pt x="6515097" y="2133600"/>
                </a:lnTo>
                <a:lnTo>
                  <a:pt x="0" y="21336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9420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spaço Reservado para Imagem 16" descr="Estrutura de DNA branco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9" name="Título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Obrigado </a:t>
            </a:r>
          </a:p>
        </p:txBody>
      </p:sp>
      <p:pic>
        <p:nvPicPr>
          <p:cNvPr id="22" name="Espaço Reservado para Imagem 25" descr="Bactérias cultivadas em uma placa de Petri para um laboratório ou uma investigação científica">
            <a:extLst>
              <a:ext uri="{FF2B5EF4-FFF2-40B4-BE49-F238E27FC236}">
                <a16:creationId xmlns:a16="http://schemas.microsoft.com/office/drawing/2014/main" id="{862BA3D8-52E1-692C-F244-F7882DAD22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7" name="Espaço Reservado para Texto 26">
            <a:extLst>
              <a:ext uri="{FF2B5EF4-FFF2-40B4-BE49-F238E27FC236}">
                <a16:creationId xmlns:a16="http://schemas.microsoft.com/office/drawing/2014/main" id="{BB8B6963-69FE-8A03-5E86-2BF855024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indent="0" algn="ctr" rtl="0">
              <a:lnSpc>
                <a:spcPts val="2660"/>
              </a:lnSpc>
              <a:spcBef>
                <a:spcPts val="0"/>
              </a:spcBef>
              <a:buNone/>
            </a:pPr>
            <a:r>
              <a:rPr lang="pt-BR" sz="2000" cap="all" spc="0" dirty="0"/>
              <a:t>Nathália </a:t>
            </a:r>
            <a:r>
              <a:rPr lang="pt-BR" sz="2000" cap="all" spc="0" dirty="0" err="1"/>
              <a:t>valim</a:t>
            </a:r>
            <a:endParaRPr lang="pt-BR" sz="2000" cap="all" spc="0" dirty="0"/>
          </a:p>
          <a:p>
            <a:pPr marL="0" indent="0" algn="ctr" rtl="0">
              <a:lnSpc>
                <a:spcPts val="2660"/>
              </a:lnSpc>
              <a:spcBef>
                <a:spcPts val="0"/>
              </a:spcBef>
              <a:buNone/>
            </a:pPr>
            <a:r>
              <a:rPr lang="pt-BR" sz="2000" cap="all" spc="0" dirty="0"/>
              <a:t>Thiago barro</a:t>
            </a:r>
          </a:p>
          <a:p>
            <a:pPr marL="0" indent="0" algn="ctr" rtl="0">
              <a:lnSpc>
                <a:spcPts val="2660"/>
              </a:lnSpc>
              <a:spcBef>
                <a:spcPts val="0"/>
              </a:spcBef>
              <a:buNone/>
            </a:pPr>
            <a:r>
              <a:rPr lang="pt-BR" dirty="0"/>
              <a:t>Fernando </a:t>
            </a:r>
            <a:endParaRPr lang="pt-BR" sz="2000" cap="all" spc="0" dirty="0"/>
          </a:p>
        </p:txBody>
      </p:sp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Agenda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Introdução</a:t>
            </a:r>
          </a:p>
          <a:p>
            <a:pPr rtl="0"/>
            <a:r>
              <a:rPr lang="pt-BR" dirty="0"/>
              <a:t>Principais objetivos</a:t>
            </a:r>
          </a:p>
          <a:p>
            <a:pPr rtl="0"/>
            <a:r>
              <a:rPr lang="pt-BR" dirty="0"/>
              <a:t>Áreas de crescimento</a:t>
            </a:r>
          </a:p>
          <a:p>
            <a:pPr rtl="0"/>
            <a:r>
              <a:rPr lang="pt-BR" dirty="0"/>
              <a:t>Linha do Tempo</a:t>
            </a:r>
          </a:p>
          <a:p>
            <a:pPr rtl="0"/>
            <a:r>
              <a:rPr lang="pt-BR" dirty="0"/>
              <a:t>Resumo</a:t>
            </a:r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pic>
        <p:nvPicPr>
          <p:cNvPr id="8" name="Espaço Reservado para Imagem 7" descr="Pipeta difundindo corantes em frascos">
            <a:extLst>
              <a:ext uri="{FF2B5EF4-FFF2-40B4-BE49-F238E27FC236}">
                <a16:creationId xmlns:a16="http://schemas.microsoft.com/office/drawing/2014/main" id="{9DA934D8-2609-4227-78DF-CF8F07A2F9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" b="79"/>
          <a:stretch/>
        </p:blipFill>
        <p:spPr/>
      </p:pic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Introdução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7" name="Espaço Reservado para Imagem 6" descr="Pipetar sobre três frascos de vidro">
            <a:extLst>
              <a:ext uri="{FF2B5EF4-FFF2-40B4-BE49-F238E27FC236}">
                <a16:creationId xmlns:a16="http://schemas.microsoft.com/office/drawing/2014/main" id="{7FFC92DA-E590-4A49-8738-10A5D4DBBE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8575" y="1828800"/>
            <a:ext cx="3200400" cy="3200400"/>
          </a:xfrm>
          <a:custGeom>
            <a:avLst/>
            <a:gdLst>
              <a:gd name="connsiteX0" fmla="*/ 1600200 w 3200400"/>
              <a:gd name="connsiteY0" fmla="*/ 0 h 3200400"/>
              <a:gd name="connsiteX1" fmla="*/ 3200400 w 3200400"/>
              <a:gd name="connsiteY1" fmla="*/ 1600200 h 3200400"/>
              <a:gd name="connsiteX2" fmla="*/ 1600200 w 3200400"/>
              <a:gd name="connsiteY2" fmla="*/ 3200400 h 3200400"/>
              <a:gd name="connsiteX3" fmla="*/ 0 w 3200400"/>
              <a:gd name="connsiteY3" fmla="*/ 1600200 h 3200400"/>
              <a:gd name="connsiteX4" fmla="*/ 1600200 w 3200400"/>
              <a:gd name="connsiteY4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0" h="320040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483966"/>
                  <a:pt x="2483966" y="3200400"/>
                  <a:pt x="1600200" y="3200400"/>
                </a:cubicBezTo>
                <a:cubicBezTo>
                  <a:pt x="716434" y="3200400"/>
                  <a:pt x="0" y="2483966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algn="just">
              <a:lnSpc>
                <a:spcPct val="115000"/>
              </a:lnSpc>
            </a:pPr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Este documento tem por propósito especificar os requisitos necessários da página de web do NOME para o seu desenvolvimento. Além de servir de referência para a manutenção do software. Foram utilizados diagramas UML (diagrama de casos de uso e diagrama de sequência), requisitos funcionais e requisitos não funcionais para ajudar no entendimento das funcionalidades do sistema.</a:t>
            </a: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Imagem 10" descr="Estrutura de DNA branco">
            <a:extLst>
              <a:ext uri="{FF2B5EF4-FFF2-40B4-BE49-F238E27FC236}">
                <a16:creationId xmlns:a16="http://schemas.microsoft.com/office/drawing/2014/main" id="{7F21F877-E428-8BB2-045F-D9FA57744C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Principais objetivos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D3FE44-803A-0FCA-D29B-EB40225C3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92877" y="4745736"/>
            <a:ext cx="4099515" cy="1280160"/>
          </a:xfrm>
        </p:spPr>
        <p:txBody>
          <a:bodyPr rtlCol="0"/>
          <a:lstStyle>
            <a:defPPr>
              <a:defRPr lang="pt-BR"/>
            </a:defPPr>
          </a:lstStyle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Gerenciador de Prontuários Online - G.P.O.</a:t>
            </a: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441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Desempenho trimestral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/>
              <a:t>5</a:t>
            </a:fld>
            <a:endParaRPr lang="pt-BR" dirty="0"/>
          </a:p>
        </p:txBody>
      </p:sp>
      <p:graphicFrame>
        <p:nvGraphicFramePr>
          <p:cNvPr id="6" name="Espaço Reservado para Conteúdo 5" descr="Gráfico de barras">
            <a:extLst>
              <a:ext uri="{FF2B5EF4-FFF2-40B4-BE49-F238E27FC236}">
                <a16:creationId xmlns:a16="http://schemas.microsoft.com/office/drawing/2014/main" id="{0C13AF58-0A57-17B6-8A17-FFB296CEA9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456543"/>
              </p:ext>
            </p:extLst>
          </p:nvPr>
        </p:nvGraphicFramePr>
        <p:xfrm>
          <a:off x="1295400" y="1855788"/>
          <a:ext cx="9820275" cy="4352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6387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599"/>
            <a:ext cx="9829800" cy="5410201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lnSpc>
                <a:spcPct val="115000"/>
              </a:lnSpc>
            </a:pPr>
            <a:r>
              <a:rPr lang="pt-BR" sz="1800" b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Público Alvo</a:t>
            </a:r>
            <a:br>
              <a:rPr lang="pt-BR" sz="1800" b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br>
              <a:rPr lang="pt-BR" sz="1800" b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br>
              <a:rPr lang="pt-BR" sz="1800" b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br>
              <a:rPr lang="pt-BR" sz="1800" b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br>
              <a:rPr lang="pt-BR" sz="1800" b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b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   Este software destina-se a instituições hospitalares, com a finalidade de gerenciar prontuários e facilitar sua visualização por médicos terceiros, pacientes e seus familiares.</a:t>
            </a: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AADF85-A479-7797-B775-BEC7354842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9358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ço Reservado para Imagem 12" descr="Tubos de ensaio com um tubo de ensaio em laranja com gotas">
            <a:extLst>
              <a:ext uri="{FF2B5EF4-FFF2-40B4-BE49-F238E27FC236}">
                <a16:creationId xmlns:a16="http://schemas.microsoft.com/office/drawing/2014/main" id="{B085A606-2989-65E2-7F4F-7E3355B7763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D3927EA-A6AD-97BC-1ADB-6D8D1A4F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5" y="2459736"/>
            <a:ext cx="5254475" cy="2670048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“As oportunidades de negócios são como um ônibus.</a:t>
            </a:r>
            <a:br>
              <a:rPr lang="pt-BR" dirty="0"/>
            </a:br>
            <a:r>
              <a:rPr lang="pt-BR" dirty="0"/>
              <a:t>Sempre há outro vindo.”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67D9C04C-425B-8D00-23BB-5E9C39702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Richard Branson</a:t>
            </a:r>
          </a:p>
          <a:p>
            <a:pPr rtl="0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8B5CE3-4B9A-F4CE-7CFA-737572BD35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título da apresentação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3153FD9C-E800-BC25-A5D0-315AB602F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0855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6168A-9F8B-AE64-6A3B-DD036396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>
                <a:cs typeface="Calibri Light"/>
              </a:rPr>
              <a:t>Conheça nossa equipe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39D430-6FFC-66C6-AF3D-05E76D9D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F08CF61D-4147-236F-218C-CE2A064E6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17" name="Espaço Reservado para Imagem 25" descr="Foto de rosto do membro da equipe">
            <a:extLst>
              <a:ext uri="{FF2B5EF4-FFF2-40B4-BE49-F238E27FC236}">
                <a16:creationId xmlns:a16="http://schemas.microsoft.com/office/drawing/2014/main" id="{9FE8A44E-4872-96D1-84CB-87AA25C1A65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6" b="116"/>
          <a:stretch/>
        </p:blipFill>
        <p:spPr>
          <a:xfrm>
            <a:off x="1298575" y="2441575"/>
            <a:ext cx="1828800" cy="1828800"/>
          </a:xfrm>
          <a:custGeom>
            <a:avLst/>
            <a:gdLst>
              <a:gd name="connsiteX0" fmla="*/ 891540 w 1783080"/>
              <a:gd name="connsiteY0" fmla="*/ 0 h 1783080"/>
              <a:gd name="connsiteX1" fmla="*/ 1783080 w 1783080"/>
              <a:gd name="connsiteY1" fmla="*/ 891540 h 1783080"/>
              <a:gd name="connsiteX2" fmla="*/ 891540 w 1783080"/>
              <a:gd name="connsiteY2" fmla="*/ 1783080 h 1783080"/>
              <a:gd name="connsiteX3" fmla="*/ 0 w 1783080"/>
              <a:gd name="connsiteY3" fmla="*/ 891540 h 1783080"/>
              <a:gd name="connsiteX4" fmla="*/ 891540 w 1783080"/>
              <a:gd name="connsiteY4" fmla="*/ 0 h 17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3080" h="1783080">
                <a:moveTo>
                  <a:pt x="891540" y="0"/>
                </a:moveTo>
                <a:cubicBezTo>
                  <a:pt x="1383924" y="0"/>
                  <a:pt x="1783080" y="399156"/>
                  <a:pt x="1783080" y="891540"/>
                </a:cubicBezTo>
                <a:cubicBezTo>
                  <a:pt x="1783080" y="1383924"/>
                  <a:pt x="1383924" y="1783080"/>
                  <a:pt x="891540" y="1783080"/>
                </a:cubicBezTo>
                <a:cubicBezTo>
                  <a:pt x="399156" y="1783080"/>
                  <a:pt x="0" y="1383924"/>
                  <a:pt x="0" y="891540"/>
                </a:cubicBezTo>
                <a:cubicBezTo>
                  <a:pt x="0" y="399156"/>
                  <a:pt x="399156" y="0"/>
                  <a:pt x="891540" y="0"/>
                </a:cubicBezTo>
                <a:close/>
              </a:path>
            </a:pathLst>
          </a:custGeom>
        </p:spPr>
      </p:pic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4555555B-2DC1-8FAB-836A-FF067294BAB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>
                <a:effectLst/>
              </a:rPr>
              <a:t>Takuma Hayashi</a:t>
            </a:r>
            <a:endParaRPr lang="pt-BR" sz="140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9231214F-3674-6AA5-28C4-945128C751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cap="none">
                <a:effectLst/>
              </a:rPr>
              <a:t>Presidente</a:t>
            </a:r>
            <a:endParaRPr lang="pt-BR" cap="none"/>
          </a:p>
        </p:txBody>
      </p:sp>
      <p:pic>
        <p:nvPicPr>
          <p:cNvPr id="18" name="Espaço Reservado para Imagem 29" descr="Foto de rosto do membro da equipe">
            <a:extLst>
              <a:ext uri="{FF2B5EF4-FFF2-40B4-BE49-F238E27FC236}">
                <a16:creationId xmlns:a16="http://schemas.microsoft.com/office/drawing/2014/main" id="{2D82977F-BE23-77F5-BFCE-00474CDF406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86200" y="2441575"/>
            <a:ext cx="1828800" cy="1828800"/>
          </a:xfrm>
          <a:custGeom>
            <a:avLst/>
            <a:gdLst>
              <a:gd name="connsiteX0" fmla="*/ 891540 w 1783080"/>
              <a:gd name="connsiteY0" fmla="*/ 0 h 1783080"/>
              <a:gd name="connsiteX1" fmla="*/ 1783080 w 1783080"/>
              <a:gd name="connsiteY1" fmla="*/ 891540 h 1783080"/>
              <a:gd name="connsiteX2" fmla="*/ 891540 w 1783080"/>
              <a:gd name="connsiteY2" fmla="*/ 1783080 h 1783080"/>
              <a:gd name="connsiteX3" fmla="*/ 0 w 1783080"/>
              <a:gd name="connsiteY3" fmla="*/ 891540 h 1783080"/>
              <a:gd name="connsiteX4" fmla="*/ 891540 w 1783080"/>
              <a:gd name="connsiteY4" fmla="*/ 0 h 17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3080" h="1783080">
                <a:moveTo>
                  <a:pt x="891540" y="0"/>
                </a:moveTo>
                <a:cubicBezTo>
                  <a:pt x="1383924" y="0"/>
                  <a:pt x="1783080" y="399156"/>
                  <a:pt x="1783080" y="891540"/>
                </a:cubicBezTo>
                <a:cubicBezTo>
                  <a:pt x="1783080" y="1383924"/>
                  <a:pt x="1383924" y="1783080"/>
                  <a:pt x="891540" y="1783080"/>
                </a:cubicBezTo>
                <a:cubicBezTo>
                  <a:pt x="399156" y="1783080"/>
                  <a:pt x="0" y="1383924"/>
                  <a:pt x="0" y="891540"/>
                </a:cubicBezTo>
                <a:cubicBezTo>
                  <a:pt x="0" y="399156"/>
                  <a:pt x="399156" y="0"/>
                  <a:pt x="891540" y="0"/>
                </a:cubicBezTo>
                <a:close/>
              </a:path>
            </a:pathLst>
          </a:custGeom>
        </p:spPr>
      </p:pic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94001C92-5199-4EEF-9AD8-8F9EEF76C6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29075" y="4974336"/>
            <a:ext cx="1543050" cy="53949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>
                <a:effectLst/>
              </a:rPr>
              <a:t>Mirjam Nilsson</a:t>
            </a:r>
            <a:endParaRPr lang="pt-BR" sz="1400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9FB3C79A-5A2E-1974-C643-A59B78E2E7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cap="none">
                <a:effectLst/>
              </a:rPr>
              <a:t>Diretor Executivo</a:t>
            </a:r>
            <a:endParaRPr lang="pt-BR" cap="none"/>
          </a:p>
          <a:p>
            <a:pPr rtl="0"/>
            <a:endParaRPr lang="pt-BR"/>
          </a:p>
        </p:txBody>
      </p:sp>
      <p:pic>
        <p:nvPicPr>
          <p:cNvPr id="19" name="Espaço Reservado para Imagem 31" descr="Foto de rosto do membro da equipe">
            <a:extLst>
              <a:ext uri="{FF2B5EF4-FFF2-40B4-BE49-F238E27FC236}">
                <a16:creationId xmlns:a16="http://schemas.microsoft.com/office/drawing/2014/main" id="{F1995D2A-6DEB-36F1-92BE-92F53999C47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7" b="127"/>
          <a:stretch/>
        </p:blipFill>
        <p:spPr>
          <a:xfrm>
            <a:off x="6473825" y="2441575"/>
            <a:ext cx="1828800" cy="1828800"/>
          </a:xfrm>
          <a:custGeom>
            <a:avLst/>
            <a:gdLst>
              <a:gd name="connsiteX0" fmla="*/ 891540 w 1783080"/>
              <a:gd name="connsiteY0" fmla="*/ 0 h 1783080"/>
              <a:gd name="connsiteX1" fmla="*/ 1783080 w 1783080"/>
              <a:gd name="connsiteY1" fmla="*/ 891540 h 1783080"/>
              <a:gd name="connsiteX2" fmla="*/ 891540 w 1783080"/>
              <a:gd name="connsiteY2" fmla="*/ 1783080 h 1783080"/>
              <a:gd name="connsiteX3" fmla="*/ 0 w 1783080"/>
              <a:gd name="connsiteY3" fmla="*/ 891540 h 1783080"/>
              <a:gd name="connsiteX4" fmla="*/ 891540 w 1783080"/>
              <a:gd name="connsiteY4" fmla="*/ 0 h 17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3080" h="1783080">
                <a:moveTo>
                  <a:pt x="891540" y="0"/>
                </a:moveTo>
                <a:cubicBezTo>
                  <a:pt x="1383924" y="0"/>
                  <a:pt x="1783080" y="399156"/>
                  <a:pt x="1783080" y="891540"/>
                </a:cubicBezTo>
                <a:cubicBezTo>
                  <a:pt x="1783080" y="1383924"/>
                  <a:pt x="1383924" y="1783080"/>
                  <a:pt x="891540" y="1783080"/>
                </a:cubicBezTo>
                <a:cubicBezTo>
                  <a:pt x="399156" y="1783080"/>
                  <a:pt x="0" y="1383924"/>
                  <a:pt x="0" y="891540"/>
                </a:cubicBezTo>
                <a:cubicBezTo>
                  <a:pt x="0" y="399156"/>
                  <a:pt x="399156" y="0"/>
                  <a:pt x="891540" y="0"/>
                </a:cubicBezTo>
                <a:close/>
              </a:path>
            </a:pathLst>
          </a:custGeom>
        </p:spPr>
      </p:pic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5B78A878-C090-192A-ABA1-84C905B518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>
                <a:effectLst/>
              </a:rPr>
              <a:t>Flora Berggren</a:t>
            </a:r>
            <a:endParaRPr lang="pt-BR" sz="140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45A07B14-2360-0003-C403-44C1834619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cap="none">
                <a:effectLst/>
              </a:rPr>
              <a:t>Diretor de Operações</a:t>
            </a:r>
            <a:endParaRPr lang="pt-BR" cap="none"/>
          </a:p>
          <a:p>
            <a:pPr rtl="0"/>
            <a:endParaRPr lang="pt-BR"/>
          </a:p>
        </p:txBody>
      </p:sp>
      <p:pic>
        <p:nvPicPr>
          <p:cNvPr id="20" name="Espaço Reservado para Imagem 33" descr="Foto de rosto do membro da equipe">
            <a:extLst>
              <a:ext uri="{FF2B5EF4-FFF2-40B4-BE49-F238E27FC236}">
                <a16:creationId xmlns:a16="http://schemas.microsoft.com/office/drawing/2014/main" id="{C0F4481F-3B4F-240E-A0EB-A783661AD47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4" b="114"/>
          <a:stretch/>
        </p:blipFill>
        <p:spPr>
          <a:xfrm>
            <a:off x="9034463" y="2441575"/>
            <a:ext cx="1828800" cy="1828800"/>
          </a:xfrm>
          <a:custGeom>
            <a:avLst/>
            <a:gdLst>
              <a:gd name="connsiteX0" fmla="*/ 891540 w 1783080"/>
              <a:gd name="connsiteY0" fmla="*/ 0 h 1783080"/>
              <a:gd name="connsiteX1" fmla="*/ 1783080 w 1783080"/>
              <a:gd name="connsiteY1" fmla="*/ 891540 h 1783080"/>
              <a:gd name="connsiteX2" fmla="*/ 891540 w 1783080"/>
              <a:gd name="connsiteY2" fmla="*/ 1783080 h 1783080"/>
              <a:gd name="connsiteX3" fmla="*/ 0 w 1783080"/>
              <a:gd name="connsiteY3" fmla="*/ 891540 h 1783080"/>
              <a:gd name="connsiteX4" fmla="*/ 891540 w 1783080"/>
              <a:gd name="connsiteY4" fmla="*/ 0 h 17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3080" h="1783080">
                <a:moveTo>
                  <a:pt x="891540" y="0"/>
                </a:moveTo>
                <a:cubicBezTo>
                  <a:pt x="1383924" y="0"/>
                  <a:pt x="1783080" y="399156"/>
                  <a:pt x="1783080" y="891540"/>
                </a:cubicBezTo>
                <a:cubicBezTo>
                  <a:pt x="1783080" y="1383924"/>
                  <a:pt x="1383924" y="1783080"/>
                  <a:pt x="891540" y="1783080"/>
                </a:cubicBezTo>
                <a:cubicBezTo>
                  <a:pt x="399156" y="1783080"/>
                  <a:pt x="0" y="1383924"/>
                  <a:pt x="0" y="891540"/>
                </a:cubicBezTo>
                <a:cubicBezTo>
                  <a:pt x="0" y="399156"/>
                  <a:pt x="399156" y="0"/>
                  <a:pt x="891540" y="0"/>
                </a:cubicBezTo>
                <a:close/>
              </a:path>
            </a:pathLst>
          </a:custGeom>
        </p:spPr>
      </p:pic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5DEDE163-143D-DC6B-34E9-732EFB294CA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>
                <a:effectLst/>
              </a:rPr>
              <a:t>Rajesh Santoshi</a:t>
            </a:r>
            <a:endParaRPr lang="pt-BR" sz="1400"/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6659681C-2F2D-40E6-CAFD-944B9E631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851392" y="5596128"/>
            <a:ext cx="2267712" cy="34747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cap="none">
                <a:effectLst/>
              </a:rPr>
              <a:t>Vice-presidente de Marketing</a:t>
            </a:r>
            <a:endParaRPr lang="pt-BR" cap="none"/>
          </a:p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645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6168A-9F8B-AE64-6A3B-DD036396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956" y="340822"/>
            <a:ext cx="11147368" cy="122280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Conheça nossa equipe ESTENDIDA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39D430-6FFC-66C6-AF3D-05E76D9D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F08CF61D-4147-236F-218C-CE2A064E6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/>
              <a:t>9</a:t>
            </a:fld>
            <a:endParaRPr lang="pt-BR" dirty="0"/>
          </a:p>
        </p:txBody>
      </p:sp>
      <p:pic>
        <p:nvPicPr>
          <p:cNvPr id="17" name="Espaço Reservado para Imagem 25" descr="Foto de rosto do membro da equipe">
            <a:extLst>
              <a:ext uri="{FF2B5EF4-FFF2-40B4-BE49-F238E27FC236}">
                <a16:creationId xmlns:a16="http://schemas.microsoft.com/office/drawing/2014/main" id="{9FE8A44E-4872-96D1-84CB-87AA25C1A65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6" b="116"/>
          <a:stretch/>
        </p:blipFill>
        <p:spPr/>
      </p:pic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4555555B-2DC1-8FAB-836A-FF067294BAB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Takuma Hayashi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9231214F-3674-6AA5-28C4-945128C751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Presidente</a:t>
            </a:r>
          </a:p>
        </p:txBody>
      </p:sp>
      <p:pic>
        <p:nvPicPr>
          <p:cNvPr id="5" name="Espaço Reservado para Imagem 25" descr="Foto de rosto do membro da equipe">
            <a:extLst>
              <a:ext uri="{FF2B5EF4-FFF2-40B4-BE49-F238E27FC236}">
                <a16:creationId xmlns:a16="http://schemas.microsoft.com/office/drawing/2014/main" id="{4E1BC371-5C26-E380-E719-FE24C11EA4C5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custGeom>
            <a:avLst/>
            <a:gdLst>
              <a:gd name="connsiteX0" fmla="*/ 891540 w 1783080"/>
              <a:gd name="connsiteY0" fmla="*/ 0 h 1783080"/>
              <a:gd name="connsiteX1" fmla="*/ 1783080 w 1783080"/>
              <a:gd name="connsiteY1" fmla="*/ 891540 h 1783080"/>
              <a:gd name="connsiteX2" fmla="*/ 891540 w 1783080"/>
              <a:gd name="connsiteY2" fmla="*/ 1783080 h 1783080"/>
              <a:gd name="connsiteX3" fmla="*/ 0 w 1783080"/>
              <a:gd name="connsiteY3" fmla="*/ 891540 h 1783080"/>
              <a:gd name="connsiteX4" fmla="*/ 891540 w 1783080"/>
              <a:gd name="connsiteY4" fmla="*/ 0 h 17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3080" h="1783080">
                <a:moveTo>
                  <a:pt x="891540" y="0"/>
                </a:moveTo>
                <a:cubicBezTo>
                  <a:pt x="1383924" y="0"/>
                  <a:pt x="1783080" y="399156"/>
                  <a:pt x="1783080" y="891540"/>
                </a:cubicBezTo>
                <a:cubicBezTo>
                  <a:pt x="1783080" y="1383924"/>
                  <a:pt x="1383924" y="1783080"/>
                  <a:pt x="891540" y="1783080"/>
                </a:cubicBezTo>
                <a:cubicBezTo>
                  <a:pt x="399156" y="1783080"/>
                  <a:pt x="0" y="1383924"/>
                  <a:pt x="0" y="891540"/>
                </a:cubicBezTo>
                <a:cubicBezTo>
                  <a:pt x="0" y="399156"/>
                  <a:pt x="399156" y="0"/>
                  <a:pt x="891540" y="0"/>
                </a:cubicBezTo>
                <a:close/>
              </a:path>
            </a:pathLst>
          </a:custGeom>
        </p:spPr>
      </p:pic>
      <p:sp>
        <p:nvSpPr>
          <p:cNvPr id="60" name="Espaço Reservado para Texto 59">
            <a:extLst>
              <a:ext uri="{FF2B5EF4-FFF2-40B4-BE49-F238E27FC236}">
                <a16:creationId xmlns:a16="http://schemas.microsoft.com/office/drawing/2014/main" id="{661777A9-C57A-ED65-6AA1-7818FE1CC36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>
                <a:effectLst/>
              </a:rPr>
              <a:t>Graham Barnes</a:t>
            </a:r>
            <a:endParaRPr lang="pt-BR" sz="1200" dirty="0"/>
          </a:p>
        </p:txBody>
      </p:sp>
      <p:sp>
        <p:nvSpPr>
          <p:cNvPr id="61" name="Espaço Reservado para Texto 60">
            <a:extLst>
              <a:ext uri="{FF2B5EF4-FFF2-40B4-BE49-F238E27FC236}">
                <a16:creationId xmlns:a16="http://schemas.microsoft.com/office/drawing/2014/main" id="{BF53DE85-C9B6-8CF3-CEC8-50CEE22FD40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200" cap="none"/>
              <a:t>VP de Produto</a:t>
            </a:r>
          </a:p>
        </p:txBody>
      </p:sp>
      <p:pic>
        <p:nvPicPr>
          <p:cNvPr id="18" name="Espaço Reservado para Imagem 29" descr="Foto de rosto do membro da equipe">
            <a:extLst>
              <a:ext uri="{FF2B5EF4-FFF2-40B4-BE49-F238E27FC236}">
                <a16:creationId xmlns:a16="http://schemas.microsoft.com/office/drawing/2014/main" id="{2D82977F-BE23-77F5-BFCE-00474CDF406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94001C92-5199-4EEF-9AD8-8F9EEF76C6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90975" y="3300984"/>
            <a:ext cx="1619250" cy="41148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Mirjam Nilsson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9FB3C79A-5A2E-1974-C643-A59B78E2E7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Diretor Executivo</a:t>
            </a:r>
          </a:p>
          <a:p>
            <a:pPr rtl="0"/>
            <a:endParaRPr lang="pt-BR" dirty="0"/>
          </a:p>
        </p:txBody>
      </p:sp>
      <p:pic>
        <p:nvPicPr>
          <p:cNvPr id="6" name="Espaço Reservado para Imagem 29" descr="Foto de rosto do membro da equipe">
            <a:extLst>
              <a:ext uri="{FF2B5EF4-FFF2-40B4-BE49-F238E27FC236}">
                <a16:creationId xmlns:a16="http://schemas.microsoft.com/office/drawing/2014/main" id="{A346EF5A-1508-9AA1-EFFC-12C56480C53C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custGeom>
            <a:avLst/>
            <a:gdLst>
              <a:gd name="connsiteX0" fmla="*/ 891540 w 1783080"/>
              <a:gd name="connsiteY0" fmla="*/ 0 h 1783080"/>
              <a:gd name="connsiteX1" fmla="*/ 1783080 w 1783080"/>
              <a:gd name="connsiteY1" fmla="*/ 891540 h 1783080"/>
              <a:gd name="connsiteX2" fmla="*/ 891540 w 1783080"/>
              <a:gd name="connsiteY2" fmla="*/ 1783080 h 1783080"/>
              <a:gd name="connsiteX3" fmla="*/ 0 w 1783080"/>
              <a:gd name="connsiteY3" fmla="*/ 891540 h 1783080"/>
              <a:gd name="connsiteX4" fmla="*/ 891540 w 1783080"/>
              <a:gd name="connsiteY4" fmla="*/ 0 h 17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3080" h="1783080">
                <a:moveTo>
                  <a:pt x="891540" y="0"/>
                </a:moveTo>
                <a:cubicBezTo>
                  <a:pt x="1383924" y="0"/>
                  <a:pt x="1783080" y="399156"/>
                  <a:pt x="1783080" y="891540"/>
                </a:cubicBezTo>
                <a:cubicBezTo>
                  <a:pt x="1783080" y="1383924"/>
                  <a:pt x="1383924" y="1783080"/>
                  <a:pt x="891540" y="1783080"/>
                </a:cubicBezTo>
                <a:cubicBezTo>
                  <a:pt x="399156" y="1783080"/>
                  <a:pt x="0" y="1383924"/>
                  <a:pt x="0" y="891540"/>
                </a:cubicBezTo>
                <a:cubicBezTo>
                  <a:pt x="0" y="399156"/>
                  <a:pt x="399156" y="0"/>
                  <a:pt x="891540" y="0"/>
                </a:cubicBezTo>
                <a:close/>
              </a:path>
            </a:pathLst>
          </a:custGeom>
        </p:spPr>
      </p:pic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11187F11-2B2E-31FE-A395-D9980CCD100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990975" y="5824728"/>
            <a:ext cx="1619250" cy="41148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>
                <a:effectLst/>
              </a:rPr>
              <a:t>Rowan Murphy</a:t>
            </a:r>
            <a:endParaRPr lang="pt-BR" sz="1200" dirty="0"/>
          </a:p>
        </p:txBody>
      </p:sp>
      <p:sp>
        <p:nvSpPr>
          <p:cNvPr id="63" name="Espaço Reservado para Texto 62">
            <a:extLst>
              <a:ext uri="{FF2B5EF4-FFF2-40B4-BE49-F238E27FC236}">
                <a16:creationId xmlns:a16="http://schemas.microsoft.com/office/drawing/2014/main" id="{C0F3A42F-07DA-9D0E-95DF-4EB54230C79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200" cap="none"/>
              <a:t>Estrategista de SEO</a:t>
            </a:r>
          </a:p>
          <a:p>
            <a:pPr rtl="0"/>
            <a:endParaRPr lang="pt-BR" dirty="0"/>
          </a:p>
        </p:txBody>
      </p:sp>
      <p:pic>
        <p:nvPicPr>
          <p:cNvPr id="19" name="Espaço Reservado para Imagem 31" descr="Foto de rosto do membro da equipe">
            <a:extLst>
              <a:ext uri="{FF2B5EF4-FFF2-40B4-BE49-F238E27FC236}">
                <a16:creationId xmlns:a16="http://schemas.microsoft.com/office/drawing/2014/main" id="{F1995D2A-6DEB-36F1-92BE-92F53999C47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7" b="127"/>
          <a:stretch/>
        </p:blipFill>
        <p:spPr/>
      </p:pic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5B78A878-C090-192A-ABA1-84C905B518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Flora Berggren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45A07B14-2360-0003-C403-44C1834619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Diretor de Operações</a:t>
            </a:r>
          </a:p>
          <a:p>
            <a:pPr rtl="0"/>
            <a:endParaRPr lang="pt-BR" dirty="0"/>
          </a:p>
        </p:txBody>
      </p:sp>
      <p:pic>
        <p:nvPicPr>
          <p:cNvPr id="7" name="Espaço Reservado para Imagem 31" descr="Foto de rosto do membro da equipe">
            <a:extLst>
              <a:ext uri="{FF2B5EF4-FFF2-40B4-BE49-F238E27FC236}">
                <a16:creationId xmlns:a16="http://schemas.microsoft.com/office/drawing/2014/main" id="{F10ECC01-B4B6-BD26-FDC6-52E69838F97D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custGeom>
            <a:avLst/>
            <a:gdLst>
              <a:gd name="connsiteX0" fmla="*/ 891540 w 1783080"/>
              <a:gd name="connsiteY0" fmla="*/ 0 h 1783080"/>
              <a:gd name="connsiteX1" fmla="*/ 1783080 w 1783080"/>
              <a:gd name="connsiteY1" fmla="*/ 891540 h 1783080"/>
              <a:gd name="connsiteX2" fmla="*/ 891540 w 1783080"/>
              <a:gd name="connsiteY2" fmla="*/ 1783080 h 1783080"/>
              <a:gd name="connsiteX3" fmla="*/ 0 w 1783080"/>
              <a:gd name="connsiteY3" fmla="*/ 891540 h 1783080"/>
              <a:gd name="connsiteX4" fmla="*/ 891540 w 1783080"/>
              <a:gd name="connsiteY4" fmla="*/ 0 h 17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3080" h="1783080">
                <a:moveTo>
                  <a:pt x="891540" y="0"/>
                </a:moveTo>
                <a:cubicBezTo>
                  <a:pt x="1383924" y="0"/>
                  <a:pt x="1783080" y="399156"/>
                  <a:pt x="1783080" y="891540"/>
                </a:cubicBezTo>
                <a:cubicBezTo>
                  <a:pt x="1783080" y="1383924"/>
                  <a:pt x="1383924" y="1783080"/>
                  <a:pt x="891540" y="1783080"/>
                </a:cubicBezTo>
                <a:cubicBezTo>
                  <a:pt x="399156" y="1783080"/>
                  <a:pt x="0" y="1383924"/>
                  <a:pt x="0" y="891540"/>
                </a:cubicBezTo>
                <a:cubicBezTo>
                  <a:pt x="0" y="399156"/>
                  <a:pt x="399156" y="0"/>
                  <a:pt x="891540" y="0"/>
                </a:cubicBezTo>
                <a:close/>
              </a:path>
            </a:pathLst>
          </a:custGeom>
        </p:spPr>
      </p:pic>
      <p:sp>
        <p:nvSpPr>
          <p:cNvPr id="64" name="Espaço Reservado para Texto 63">
            <a:extLst>
              <a:ext uri="{FF2B5EF4-FFF2-40B4-BE49-F238E27FC236}">
                <a16:creationId xmlns:a16="http://schemas.microsoft.com/office/drawing/2014/main" id="{507A5A37-629B-D3C0-7AA6-42657E258A6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>
                <a:effectLst/>
              </a:rPr>
              <a:t>Elizabeth Moore</a:t>
            </a:r>
            <a:endParaRPr lang="pt-BR" sz="1200" dirty="0"/>
          </a:p>
        </p:txBody>
      </p:sp>
      <p:sp>
        <p:nvSpPr>
          <p:cNvPr id="65" name="Espaço Reservado para Texto 64">
            <a:extLst>
              <a:ext uri="{FF2B5EF4-FFF2-40B4-BE49-F238E27FC236}">
                <a16:creationId xmlns:a16="http://schemas.microsoft.com/office/drawing/2014/main" id="{C544F31E-FD62-0DB3-C332-F63979ADD95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200" cap="none"/>
              <a:t>Designer de Produto</a:t>
            </a:r>
          </a:p>
          <a:p>
            <a:pPr rtl="0"/>
            <a:endParaRPr lang="pt-BR" dirty="0"/>
          </a:p>
        </p:txBody>
      </p:sp>
      <p:pic>
        <p:nvPicPr>
          <p:cNvPr id="20" name="Espaço Reservado para Imagem 33" descr="Foto de rosto do membro da equipe">
            <a:extLst>
              <a:ext uri="{FF2B5EF4-FFF2-40B4-BE49-F238E27FC236}">
                <a16:creationId xmlns:a16="http://schemas.microsoft.com/office/drawing/2014/main" id="{C0F4481F-3B4F-240E-A0EB-A783661AD47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4" b="114"/>
          <a:stretch/>
        </p:blipFill>
        <p:spPr/>
      </p:pic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5DEDE163-143D-DC6B-34E9-732EFB294CA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Rajesh Santoshi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6659681C-2F2D-40E6-CAFD-944B9E631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Vice-presidente de Marketing</a:t>
            </a:r>
          </a:p>
          <a:p>
            <a:pPr rtl="0"/>
            <a:endParaRPr lang="pt-BR" dirty="0"/>
          </a:p>
        </p:txBody>
      </p:sp>
      <p:pic>
        <p:nvPicPr>
          <p:cNvPr id="8" name="Espaço Reservado para Imagem 33" descr="Foto de rosto do membro da equipe">
            <a:extLst>
              <a:ext uri="{FF2B5EF4-FFF2-40B4-BE49-F238E27FC236}">
                <a16:creationId xmlns:a16="http://schemas.microsoft.com/office/drawing/2014/main" id="{0F4178EC-AFE3-BA0D-CF99-15A11DD95486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82" b="382"/>
          <a:stretch/>
        </p:blipFill>
        <p:spPr>
          <a:custGeom>
            <a:avLst/>
            <a:gdLst>
              <a:gd name="connsiteX0" fmla="*/ 891540 w 1783080"/>
              <a:gd name="connsiteY0" fmla="*/ 0 h 1783080"/>
              <a:gd name="connsiteX1" fmla="*/ 1783080 w 1783080"/>
              <a:gd name="connsiteY1" fmla="*/ 891540 h 1783080"/>
              <a:gd name="connsiteX2" fmla="*/ 891540 w 1783080"/>
              <a:gd name="connsiteY2" fmla="*/ 1783080 h 1783080"/>
              <a:gd name="connsiteX3" fmla="*/ 0 w 1783080"/>
              <a:gd name="connsiteY3" fmla="*/ 891540 h 1783080"/>
              <a:gd name="connsiteX4" fmla="*/ 891540 w 1783080"/>
              <a:gd name="connsiteY4" fmla="*/ 0 h 17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3080" h="1783080">
                <a:moveTo>
                  <a:pt x="891540" y="0"/>
                </a:moveTo>
                <a:cubicBezTo>
                  <a:pt x="1383924" y="0"/>
                  <a:pt x="1783080" y="399156"/>
                  <a:pt x="1783080" y="891540"/>
                </a:cubicBezTo>
                <a:cubicBezTo>
                  <a:pt x="1783080" y="1383924"/>
                  <a:pt x="1383924" y="1783080"/>
                  <a:pt x="891540" y="1783080"/>
                </a:cubicBezTo>
                <a:cubicBezTo>
                  <a:pt x="399156" y="1783080"/>
                  <a:pt x="0" y="1383924"/>
                  <a:pt x="0" y="891540"/>
                </a:cubicBezTo>
                <a:cubicBezTo>
                  <a:pt x="0" y="399156"/>
                  <a:pt x="399156" y="0"/>
                  <a:pt x="891540" y="0"/>
                </a:cubicBezTo>
                <a:close/>
              </a:path>
            </a:pathLst>
          </a:custGeom>
        </p:spPr>
      </p:pic>
      <p:sp>
        <p:nvSpPr>
          <p:cNvPr id="66" name="Espaço Reservado para Texto 65">
            <a:extLst>
              <a:ext uri="{FF2B5EF4-FFF2-40B4-BE49-F238E27FC236}">
                <a16:creationId xmlns:a16="http://schemas.microsoft.com/office/drawing/2014/main" id="{E09BD530-2643-D025-A6C4-D09AA2CAA02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286494" y="5824728"/>
            <a:ext cx="1324356" cy="41148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>
                <a:effectLst/>
              </a:rPr>
              <a:t>Robin Kline</a:t>
            </a:r>
            <a:endParaRPr lang="pt-BR" sz="1200" dirty="0"/>
          </a:p>
        </p:txBody>
      </p:sp>
      <p:sp>
        <p:nvSpPr>
          <p:cNvPr id="67" name="Espaço Reservado para Texto 66">
            <a:extLst>
              <a:ext uri="{FF2B5EF4-FFF2-40B4-BE49-F238E27FC236}">
                <a16:creationId xmlns:a16="http://schemas.microsoft.com/office/drawing/2014/main" id="{6D5F80D4-8E3D-5754-FB1E-E4D708F3B05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200" cap="none"/>
              <a:t>Desenvolvedor de Conteúdo</a:t>
            </a: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17006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923899_TF67061901_Win32" id="{7A4A4764-73A2-453C-A75F-D891D4CEE476}" vid="{AE2A0BF5-BE05-47CC-BC65-F5AF2E5DE8D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{96865E7D-8E8B-459B-9F99-144F934EF7F6}tf67061901_win32</Template>
  <TotalTime>3</TotalTime>
  <Words>550</Words>
  <Application>Microsoft Office PowerPoint</Application>
  <PresentationFormat>Widescreen</PresentationFormat>
  <Paragraphs>109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Calibri</vt:lpstr>
      <vt:lpstr>Daytona Condensed Light</vt:lpstr>
      <vt:lpstr>Posterama</vt:lpstr>
      <vt:lpstr>Symbol</vt:lpstr>
      <vt:lpstr>Times New Roman</vt:lpstr>
      <vt:lpstr>Tema do Office</vt:lpstr>
      <vt:lpstr>G.P.O</vt:lpstr>
      <vt:lpstr>Agenda</vt:lpstr>
      <vt:lpstr>Introdução</vt:lpstr>
      <vt:lpstr>Principais objetivos</vt:lpstr>
      <vt:lpstr>Desempenho trimestral</vt:lpstr>
      <vt:lpstr>Público Alvo          Este software destina-se a instituições hospitalares, com a finalidade de gerenciar prontuários e facilitar sua visualização por médicos terceiros, pacientes e seus familiares.</vt:lpstr>
      <vt:lpstr>“As oportunidades de negócios são como um ônibus. Sempre há outro vindo.”</vt:lpstr>
      <vt:lpstr>Conheça nossa equipe</vt:lpstr>
      <vt:lpstr>Conheça nossa equipe ESTENDIDA</vt:lpstr>
      <vt:lpstr>Plano para o lançamento do produto</vt:lpstr>
      <vt:lpstr>Linha do tempo </vt:lpstr>
      <vt:lpstr>Áreas de foco</vt:lpstr>
      <vt:lpstr>Como  chegou lá</vt:lpstr>
      <vt:lpstr>Resumo </vt:lpstr>
      <vt:lpstr>Obrigado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G.P.O</dc:title>
  <dc:creator>Nathália Valins</dc:creator>
  <cp:lastModifiedBy>Nathália Valins</cp:lastModifiedBy>
  <cp:revision>1</cp:revision>
  <dcterms:created xsi:type="dcterms:W3CDTF">2023-05-23T23:19:37Z</dcterms:created>
  <dcterms:modified xsi:type="dcterms:W3CDTF">2023-05-23T23:23:52Z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