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25" r:id="rId5"/>
    <p:sldId id="346" r:id="rId6"/>
    <p:sldId id="327" r:id="rId7"/>
    <p:sldId id="343" r:id="rId8"/>
    <p:sldId id="345" r:id="rId9"/>
    <p:sldId id="328" r:id="rId10"/>
    <p:sldId id="344" r:id="rId11"/>
    <p:sldId id="340" r:id="rId12"/>
    <p:sldId id="341" r:id="rId13"/>
    <p:sldId id="331" r:id="rId14"/>
    <p:sldId id="330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58F0D9-1E06-47F3-887E-B04516713C98}" v="24" dt="2023-06-06T00:35:42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05" autoAdjust="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44517BCB-A9DF-4295-A5B1-C0C6FEFFF094}" type="datetime1">
              <a:rPr lang="pt-BR" smtClean="0"/>
              <a:t>20/06/2023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0E476440-F66F-F947-8EFC-EA5202ACFD2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3EC5C020-CAEE-4953-97F1-B58353BDA6C5}" type="datetime1">
              <a:rPr lang="pt-BR" smtClean="0"/>
              <a:t>20/06/2023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6B79E9EB-07EB-9D44-9F5A-AB1FBECCDD8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B6A568-3E46-7ACC-436A-167C767837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79E9EB-07EB-9D44-9F5A-AB1FBECCDD88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7283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793815F-DC57-5568-28D1-370DDEBFCE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79E9EB-07EB-9D44-9F5A-AB1FBECCDD88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3963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5E6283-5B30-386B-0C2F-6DFA965DF8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79E9EB-07EB-9D44-9F5A-AB1FBECCDD88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4619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BC9FD7-546C-48B1-02B2-3BE0D9375C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79E9EB-07EB-9D44-9F5A-AB1FBECCDD88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5970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5841AD-2C87-F394-0F73-C5963A81E9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79E9EB-07EB-9D44-9F5A-AB1FBECCDD88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3211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C3AE6B-C281-9947-5387-FE9593E022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79E9EB-07EB-9D44-9F5A-AB1FBECCDD88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3897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A5858B-395D-7CE6-D40B-9AF7B68C78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79E9EB-07EB-9D44-9F5A-AB1FBECCDD88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4694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B6E81A-A5C4-F14D-7CDD-F83FF52BFD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79E9EB-07EB-9D44-9F5A-AB1FBECCDD88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450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rtlCol="0"/>
          <a:lstStyle>
            <a:lvl1pPr marL="0" indent="0" algn="ctr">
              <a:buNone/>
              <a:defRPr lang="pt-BR" sz="2400" cap="all" baseline="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rtlCol="0" anchor="ctr"/>
          <a:lstStyle>
            <a:lvl1pPr algn="ctr">
              <a:defRPr lang="pt-BR" sz="6000" spc="300" baseline="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Imagem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 rtlCol="0"/>
          <a:lstStyle>
            <a:lvl1pPr algn="ctr">
              <a:lnSpc>
                <a:spcPts val="5760"/>
              </a:lnSpc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9" name="Espaço Reservado para Tex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Tex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6" name="Espaço Reservado para Tex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ço Reservado para Texto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Texto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Imagem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8448" y="5221224"/>
            <a:ext cx="3621024" cy="621792"/>
          </a:xfrm>
        </p:spPr>
        <p:txBody>
          <a:bodyPr rtlCol="0"/>
          <a:lstStyle>
            <a:lvl1pPr algn="l">
              <a:lnSpc>
                <a:spcPts val="5100"/>
              </a:lnSpc>
              <a:defRPr lang="pt-BR" sz="280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lang="pt-BR">
                <a:solidFill>
                  <a:schemeClr val="accent1"/>
                </a:solidFill>
              </a:defRPr>
            </a:lvl1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9" name="Espaço Reservado para Tex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Tex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5" name="Espaço Reservado para Texto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6" name="Espaço Reservado para Tex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Texto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pt-B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  <p:sp>
        <p:nvSpPr>
          <p:cNvPr id="22" name="Espaço Reservado para Texto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pt-B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  <p:sp>
        <p:nvSpPr>
          <p:cNvPr id="23" name="Espaço Reservado para Texto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pt-B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  <p:sp>
        <p:nvSpPr>
          <p:cNvPr id="24" name="Espaço Reservado para Texto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pt-B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  <p:sp>
        <p:nvSpPr>
          <p:cNvPr id="27" name="Espaço Reservado para Texto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pt-B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Imagem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rtlCol="0" anchor="t" anchorCtr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>
            <a:noAutofit/>
          </a:bodyPr>
          <a:lstStyle>
            <a:lvl1pPr marL="0" indent="0">
              <a:lnSpc>
                <a:spcPts val="2400"/>
              </a:lnSpc>
              <a:buNone/>
              <a:defRPr lang="pt-B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 rtlCol="0"/>
          <a:lstStyle>
            <a:lvl1pPr marL="0" indent="0">
              <a:buNone/>
              <a:defRPr lang="pt-BR" sz="1400"/>
            </a:lvl1pPr>
            <a:lvl2pPr marL="228600">
              <a:defRPr lang="pt-BR" sz="1400"/>
            </a:lvl2pPr>
            <a:lvl3pPr marL="457200">
              <a:defRPr lang="pt-BR" sz="1400"/>
            </a:lvl3pPr>
            <a:lvl4pPr marL="685800">
              <a:defRPr lang="pt-BR" sz="1400"/>
            </a:lvl4pPr>
            <a:lvl5pPr marL="1143000">
              <a:defRPr lang="pt-BR"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lang="pt-B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 rtlCol="0"/>
          <a:lstStyle>
            <a:lvl1pPr marL="0" indent="0">
              <a:buNone/>
              <a:defRPr lang="pt-BR" sz="1400"/>
            </a:lvl1pPr>
            <a:lvl2pPr marL="228600">
              <a:defRPr lang="pt-BR" sz="1400"/>
            </a:lvl2pPr>
            <a:lvl3pPr marL="457200">
              <a:defRPr lang="pt-BR" sz="1400"/>
            </a:lvl3pPr>
            <a:lvl4pPr marL="685800">
              <a:defRPr lang="pt-BR" sz="1400"/>
            </a:lvl4pPr>
            <a:lvl5pPr marL="1143000">
              <a:defRPr lang="pt-BR"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rtlCol="0" anchor="b" anchorCtr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>
            <a:noAutofit/>
          </a:bodyPr>
          <a:lstStyle>
            <a:lvl1pPr marL="0" indent="0">
              <a:lnSpc>
                <a:spcPts val="1720"/>
              </a:lnSpc>
              <a:buNone/>
              <a:defRPr lang="pt-B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pt-BR" sz="1400"/>
            </a:lvl1pPr>
            <a:lvl2pPr marL="228600">
              <a:lnSpc>
                <a:spcPct val="100000"/>
              </a:lnSpc>
              <a:defRPr lang="pt-BR" sz="1400"/>
            </a:lvl2pPr>
            <a:lvl3pPr marL="457200">
              <a:lnSpc>
                <a:spcPct val="100000"/>
              </a:lnSpc>
              <a:defRPr lang="pt-BR" sz="1400"/>
            </a:lvl3pPr>
            <a:lvl4pPr marL="685800">
              <a:lnSpc>
                <a:spcPct val="100000"/>
              </a:lnSpc>
              <a:defRPr lang="pt-BR" sz="1400"/>
            </a:lvl4pPr>
            <a:lvl5pPr marL="1143000">
              <a:lnSpc>
                <a:spcPct val="100000"/>
              </a:lnSpc>
              <a:defRPr lang="pt-BR"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lang="pt-B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pt-BR" sz="1400"/>
            </a:lvl1pPr>
            <a:lvl2pPr marL="228600">
              <a:lnSpc>
                <a:spcPct val="100000"/>
              </a:lnSpc>
              <a:defRPr lang="pt-BR" sz="1400"/>
            </a:lvl2pPr>
            <a:lvl3pPr marL="457200">
              <a:lnSpc>
                <a:spcPct val="100000"/>
              </a:lnSpc>
              <a:defRPr lang="pt-BR" sz="1400"/>
            </a:lvl3pPr>
            <a:lvl4pPr marL="685800">
              <a:lnSpc>
                <a:spcPct val="100000"/>
              </a:lnSpc>
              <a:defRPr lang="pt-BR" sz="1400"/>
            </a:lvl4pPr>
            <a:lvl5pPr marL="1143000">
              <a:lnSpc>
                <a:spcPct val="100000"/>
              </a:lnSpc>
              <a:defRPr lang="pt-BR"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5" name="Espaço Reservado para Imagem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7" name="Espaço Reservado para Texto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lang="pt-B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Conteúdo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pt-BR" sz="1400"/>
            </a:lvl1pPr>
            <a:lvl2pPr marL="228600">
              <a:lnSpc>
                <a:spcPct val="100000"/>
              </a:lnSpc>
              <a:defRPr lang="pt-BR" sz="1400"/>
            </a:lvl2pPr>
            <a:lvl3pPr marL="457200">
              <a:lnSpc>
                <a:spcPct val="100000"/>
              </a:lnSpc>
              <a:defRPr lang="pt-BR" sz="1400"/>
            </a:lvl3pPr>
            <a:lvl4pPr marL="685800">
              <a:lnSpc>
                <a:spcPct val="100000"/>
              </a:lnSpc>
              <a:defRPr lang="pt-BR" sz="1400"/>
            </a:lvl4pPr>
            <a:lvl5pPr marL="1143000">
              <a:lnSpc>
                <a:spcPct val="100000"/>
              </a:lnSpc>
              <a:defRPr lang="pt-BR"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rtlCol="0" anchor="ctr"/>
          <a:lstStyle>
            <a:lvl1pPr marL="0" indent="0" algn="ctr">
              <a:lnSpc>
                <a:spcPts val="2460"/>
              </a:lnSpc>
              <a:buNone/>
              <a:defRPr lang="pt-BR" sz="20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 rtlCol="0"/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6" name="Título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rtlCol="0" anchor="b">
            <a:noAutofit/>
          </a:bodyPr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rtlCol="0" anchor="ctr"/>
          <a:lstStyle>
            <a:lvl1pPr marL="0" indent="0" algn="ctr">
              <a:buNone/>
              <a:defRPr lang="pt-BR" sz="105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rtlCol="0" anchor="ctr"/>
          <a:lstStyle>
            <a:lvl1pPr marL="0" indent="0" algn="ctr">
              <a:buNone/>
              <a:defRPr lang="pt-BR" sz="2000" cap="all" baseline="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lang="pt-BR" sz="32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 rtlCol="0"/>
          <a:lstStyle>
            <a:lvl1pPr>
              <a:defRPr lang="pt-BR" sz="3200"/>
            </a:lvl1pPr>
            <a:lvl2pPr>
              <a:defRPr lang="pt-BR" sz="28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2000"/>
            </a:lvl5pPr>
            <a:lvl6pPr>
              <a:defRPr lang="pt-BR" sz="2000"/>
            </a:lvl6pPr>
            <a:lvl7pPr>
              <a:defRPr lang="pt-BR" sz="2000"/>
            </a:lvl7pPr>
            <a:lvl8pPr>
              <a:defRPr lang="pt-BR" sz="2000"/>
            </a:lvl8pPr>
            <a:lvl9pPr>
              <a:defRPr lang="pt-BR"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lang="pt-BR" sz="32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 rtlCol="0"/>
          <a:lstStyle>
            <a:lvl1pPr marL="0" indent="0">
              <a:buNone/>
              <a:defRPr lang="pt-BR" sz="3200"/>
            </a:lvl1pPr>
            <a:lvl2pPr marL="457200" indent="0">
              <a:buNone/>
              <a:defRPr lang="pt-BR" sz="2800"/>
            </a:lvl2pPr>
            <a:lvl3pPr marL="914400" indent="0">
              <a:buNone/>
              <a:defRPr lang="pt-BR" sz="2400"/>
            </a:lvl3pPr>
            <a:lvl4pPr marL="1371600" indent="0">
              <a:buNone/>
              <a:defRPr lang="pt-BR" sz="2000"/>
            </a:lvl4pPr>
            <a:lvl5pPr marL="1828800" indent="0">
              <a:buNone/>
              <a:defRPr lang="pt-BR" sz="2000"/>
            </a:lvl5pPr>
            <a:lvl6pPr marL="2286000" indent="0">
              <a:buNone/>
              <a:defRPr lang="pt-BR" sz="2000"/>
            </a:lvl6pPr>
            <a:lvl7pPr marL="2743200" indent="0">
              <a:buNone/>
              <a:defRPr lang="pt-BR" sz="2000"/>
            </a:lvl7pPr>
            <a:lvl8pPr marL="3200400" indent="0">
              <a:buNone/>
              <a:defRPr lang="pt-BR" sz="2000"/>
            </a:lvl8pPr>
            <a:lvl9pPr marL="3657600" indent="0">
              <a:buNone/>
              <a:defRPr lang="pt-BR"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a imagem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 rtlCol="0"/>
          <a:lstStyle>
            <a:lvl1pPr>
              <a:defRPr lang="pt-BR" spc="300" baseline="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lang="pt-BR" sz="2000" cap="all" spc="0" baseline="0"/>
            </a:lvl1pPr>
            <a:lvl2pPr marL="228600">
              <a:defRPr lang="pt-BR" spc="0" baseline="0"/>
            </a:lvl2pPr>
            <a:lvl3pPr marL="457200">
              <a:defRPr lang="pt-BR" spc="0" baseline="0"/>
            </a:lvl3pPr>
            <a:lvl4pPr marL="685800">
              <a:defRPr lang="pt-BR" spc="0" baseline="0"/>
            </a:lvl4pPr>
            <a:lvl5pPr marL="1143000">
              <a:defRPr lang="pt-BR" spc="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Caixa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rtlCol="0" anchor="ctr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 rtlCol="0"/>
          <a:lstStyle>
            <a:lvl1pPr>
              <a:defRPr lang="pt-BR" spc="300" baseline="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lang="pt-BR" sz="2000" cap="none" spc="0" baseline="0"/>
            </a:lvl1pPr>
            <a:lvl2pPr marL="228600">
              <a:defRPr lang="pt-BR" spc="0" baseline="0"/>
            </a:lvl2pPr>
            <a:lvl3pPr marL="457200">
              <a:defRPr lang="pt-BR" spc="0" baseline="0"/>
            </a:lvl3pPr>
            <a:lvl4pPr marL="685800">
              <a:defRPr lang="pt-BR" spc="0" baseline="0"/>
            </a:lvl4pPr>
            <a:lvl5pPr marL="1143000">
              <a:defRPr lang="pt-BR" spc="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Caixa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endParaRPr lang="pt-BR"/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rtlCol="0" anchor="ctr"/>
          <a:lstStyle>
            <a:lvl1pPr algn="ctr">
              <a:defRPr lang="pt-BR" sz="4800" spc="300" baseline="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 rtlCol="0"/>
          <a:lstStyle>
            <a:lvl1pPr marL="0" indent="0">
              <a:buNone/>
              <a:defRPr lang="pt-BR"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 rtlCol="0"/>
          <a:lstStyle>
            <a:lvl1pPr>
              <a:defRPr lang="pt-BR" spc="3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 rtlCol="0"/>
          <a:lstStyle>
            <a:lvl1pPr>
              <a:defRPr lang="pt-BR" spc="0" baseline="0"/>
            </a:lvl1pPr>
            <a:lvl2pPr>
              <a:defRPr lang="pt-BR" spc="0" baseline="0"/>
            </a:lvl2pPr>
            <a:lvl3pPr>
              <a:defRPr lang="pt-BR" spc="0" baseline="0"/>
            </a:lvl3pPr>
            <a:lvl4pPr>
              <a:defRPr lang="pt-BR" spc="0" baseline="0"/>
            </a:lvl4pPr>
            <a:lvl5pPr>
              <a:defRPr lang="pt-BR" spc="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Caixa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 rtlCol="0"/>
          <a:lstStyle>
            <a:lvl1pPr algn="ctr">
              <a:defRPr lang="pt-BR" spc="3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 rtlCol="0"/>
          <a:lstStyle>
            <a:lvl1pPr>
              <a:defRPr lang="pt-BR" spc="0" baseline="0"/>
            </a:lvl1pPr>
            <a:lvl2pPr>
              <a:defRPr lang="pt-BR" spc="0" baseline="0"/>
            </a:lvl2pPr>
            <a:lvl3pPr>
              <a:defRPr lang="pt-BR" spc="0" baseline="0"/>
            </a:lvl3pPr>
            <a:lvl4pPr>
              <a:defRPr lang="pt-BR" spc="0" baseline="0"/>
            </a:lvl4pPr>
            <a:lvl5pPr>
              <a:defRPr lang="pt-BR" spc="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Caixa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ítulo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 rtlCol="0"/>
          <a:lstStyle>
            <a:lvl1pPr marL="0" indent="0" algn="l">
              <a:buNone/>
              <a:defRPr lang="pt-BR" sz="2000" cap="all" spc="200" baseline="0">
                <a:latin typeface="+mj-lt"/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rtlCol="0" anchor="b"/>
          <a:lstStyle>
            <a:lvl1pPr algn="l">
              <a:lnSpc>
                <a:spcPts val="5200"/>
              </a:lnSpc>
              <a:defRPr lang="pt-BR" sz="3600" spc="0" baseline="0">
                <a:latin typeface="+mn-lt"/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 rtlCol="0"/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5" name="Espaço Reservado para Imagem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" name="Espaço Reservado para Imagem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7" name="Espaço Reservado para Imagem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8" name="Espaço Reservado para Imagem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" name="Espaço Reservado para Tex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Tex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6" name="Espaço Reservado para Tex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 rtlCol="0"/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5" name="Espaço Reservado para Imagem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" name="Espaço Reservado para Imagem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7" name="Espaço Reservado para Imagem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8" name="Espaço Reservado para Imagem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" name="Espaço Reservado para Tex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Tex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6" name="Espaço Reservado para Tex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Imagem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2" name="Espaço Reservado para Imagem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Imagem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Imagem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Texto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7" name="Espaço Reservado para Texto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8" name="Espaço Reservado para Texto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9" name="Espaço Reservado para Texto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0" name="Espaço Reservado para Texto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1" name="Espaço Reservado para Texto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2" name="Espaço Reservado para Texto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o Número do Slide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pt-BR" sz="11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pt-BR" smtClean="0"/>
              <a:pPr/>
              <a:t>‹nº›</a:t>
            </a:fld>
            <a:endParaRPr lang="pt-BR" sz="1100" dirty="0"/>
          </a:p>
        </p:txBody>
      </p:sp>
      <p:sp>
        <p:nvSpPr>
          <p:cNvPr id="25" name="Espaço Reservado para Rodapé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468710" y="1239774"/>
            <a:ext cx="2221833" cy="17542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pt-BR" sz="11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endParaRPr lang="pt-BR" sz="1100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4991"/>
            <a:ext cx="10515600" cy="89537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7200" dirty="0"/>
              <a:t>P.S.U.</a:t>
            </a:r>
          </a:p>
        </p:txBody>
      </p:sp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1632D02E-7B4E-CFAF-8004-DDC004159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455" y="346363"/>
            <a:ext cx="6657109" cy="1687086"/>
          </a:xfrm>
          <a:prstGeom prst="rect">
            <a:avLst/>
          </a:prstGeom>
          <a:noFill/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BB3FBCB-1A03-49BC-58BA-B7DB3F101A41}"/>
              </a:ext>
            </a:extLst>
          </p:cNvPr>
          <p:cNvSpPr txBox="1"/>
          <p:nvPr/>
        </p:nvSpPr>
        <p:spPr>
          <a:xfrm>
            <a:off x="221673" y="2771801"/>
            <a:ext cx="11623963" cy="457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215" algn="ctr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r>
              <a:rPr lang="pt-BR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DESENVOLVIMENTO DE SOFTWARE EM MULTIPLATAFORMA</a:t>
            </a:r>
            <a:endParaRPr lang="pt-BR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7A9AA1CE-923F-3399-A546-898C7895E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ARARAS/SP - 2023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927EA-A6AD-97BC-1ADB-6D8D1A4F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611" y="1500908"/>
            <a:ext cx="9933709" cy="251127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“Há apenas uma maneira de evitar críticas: não fazer, não falar e não ser nada.” - Aristóteles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3153FD9C-E800-BC25-A5D0-315AB602F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0855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E8D00E33-C416-BF17-3B4B-EA88D3D01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05" y="624286"/>
            <a:ext cx="11682789" cy="6017146"/>
          </a:xfrm>
          <a:prstGeom prst="rect">
            <a:avLst/>
          </a:prstGeom>
          <a:noFill/>
        </p:spPr>
      </p:pic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20624" y="6019801"/>
            <a:ext cx="457200" cy="184150"/>
          </a:xfrm>
        </p:spPr>
        <p:txBody>
          <a:bodyPr vert="horz" lIns="0" tIns="0" rIns="0" bIns="0" rtlCol="0" anchor="ctr">
            <a:normAutofit/>
          </a:bodyPr>
          <a:lstStyle>
            <a:defPPr>
              <a:defRPr lang="pt-BR"/>
            </a:defPPr>
          </a:lstStyle>
          <a:p>
            <a:pPr>
              <a:spcAft>
                <a:spcPts val="600"/>
              </a:spcAft>
            </a:pPr>
            <a:fld id="{75DF2D63-3FF5-D547-96B9-BE9CCD1ABA58}" type="slidenum">
              <a:rPr lang="pt-BR" smtClean="0"/>
              <a:pPr>
                <a:spcAft>
                  <a:spcPts val="600"/>
                </a:spcAft>
              </a:pPr>
              <a:t>11</a:t>
            </a:fld>
            <a:endParaRPr lang="pt-BR"/>
          </a:p>
        </p:txBody>
      </p:sp>
      <p:sp>
        <p:nvSpPr>
          <p:cNvPr id="14" name="Espaço Reservado para Texto 26">
            <a:extLst>
              <a:ext uri="{FF2B5EF4-FFF2-40B4-BE49-F238E27FC236}">
                <a16:creationId xmlns:a16="http://schemas.microsoft.com/office/drawing/2014/main" id="{59BDF9CE-AFCD-B063-19B4-3CA33980A652}"/>
              </a:ext>
            </a:extLst>
          </p:cNvPr>
          <p:cNvSpPr txBox="1">
            <a:spLocks/>
          </p:cNvSpPr>
          <p:nvPr/>
        </p:nvSpPr>
        <p:spPr>
          <a:xfrm>
            <a:off x="420624" y="483994"/>
            <a:ext cx="2880481" cy="2692325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2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66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pt-BR" sz="2000" cap="all" dirty="0"/>
          </a:p>
          <a:p>
            <a:pPr marL="0" indent="0">
              <a:lnSpc>
                <a:spcPts val="266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000" cap="all" dirty="0"/>
              <a:t>Fernando a. Saldanha</a:t>
            </a:r>
          </a:p>
          <a:p>
            <a:pPr marL="0" indent="0">
              <a:lnSpc>
                <a:spcPts val="266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000" cap="all" dirty="0"/>
              <a:t>Kauan Martins </a:t>
            </a:r>
            <a:r>
              <a:rPr lang="pt-BR" sz="2000" cap="all" dirty="0" err="1"/>
              <a:t>bonfim</a:t>
            </a:r>
            <a:endParaRPr lang="pt-BR" dirty="0"/>
          </a:p>
          <a:p>
            <a:pPr marL="0" indent="0">
              <a:lnSpc>
                <a:spcPts val="266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000" cap="all" dirty="0"/>
              <a:t>Nathália </a:t>
            </a:r>
            <a:r>
              <a:rPr lang="pt-BR" sz="2000" cap="all" dirty="0" err="1"/>
              <a:t>valim</a:t>
            </a:r>
            <a:endParaRPr lang="pt-BR" sz="2000" cap="all" dirty="0"/>
          </a:p>
          <a:p>
            <a:pPr marL="0" indent="0">
              <a:lnSpc>
                <a:spcPts val="266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000" cap="all" dirty="0" err="1"/>
              <a:t>thiago</a:t>
            </a:r>
            <a:r>
              <a:rPr lang="pt-BR" sz="2000" cap="all" dirty="0"/>
              <a:t> barros gomes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1E54B8-9459-B204-1A52-40D004F5A448}"/>
              </a:ext>
            </a:extLst>
          </p:cNvPr>
          <p:cNvSpPr txBox="1"/>
          <p:nvPr/>
        </p:nvSpPr>
        <p:spPr>
          <a:xfrm>
            <a:off x="8154851" y="762581"/>
            <a:ext cx="3782543" cy="4827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215" algn="just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Orientadores:</a:t>
            </a:r>
          </a:p>
          <a:p>
            <a:pPr marL="450215" algn="just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Prof. Ricardo Akira Harada</a:t>
            </a: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0215" algn="just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Engenharia de Software II</a:t>
            </a:r>
          </a:p>
          <a:p>
            <a:pPr marL="450215" algn="just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endParaRPr lang="pt-BR" sz="18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450215" algn="just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Prof. Orlando Saraiva</a:t>
            </a: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0215" algn="just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Desenvolvimento Web II</a:t>
            </a:r>
          </a:p>
          <a:p>
            <a:pPr marL="450215" algn="just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0215" algn="just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Prof. Nilton Rocco</a:t>
            </a: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0215" algn="just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Banco de Dados Relacional</a:t>
            </a: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0215" algn="just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0215" algn="just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endParaRPr lang="pt-BR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35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B1414-4A63-E97C-3F14-4D403EEC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657" y="216568"/>
            <a:ext cx="7494887" cy="1456784"/>
          </a:xfrm>
        </p:spPr>
        <p:txBody>
          <a:bodyPr/>
          <a:lstStyle/>
          <a:p>
            <a:pPr algn="ctr"/>
            <a:r>
              <a:rPr lang="pt-BR" dirty="0"/>
              <a:t>Viu a necessidade?</a:t>
            </a:r>
            <a:br>
              <a:rPr lang="pt-BR" dirty="0"/>
            </a:br>
            <a:r>
              <a:rPr lang="pt-BR" dirty="0"/>
              <a:t>atenda!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116816-C744-8F31-9CE5-8C62E0594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084" y="2244436"/>
            <a:ext cx="6711696" cy="4100945"/>
          </a:xfrm>
        </p:spPr>
        <p:txBody>
          <a:bodyPr/>
          <a:lstStyle/>
          <a:p>
            <a:pPr algn="ctr"/>
            <a:r>
              <a:rPr lang="pt-BR" b="1" dirty="0"/>
              <a:t>Mais de 360 milhões de consultas médicas são realizadas por ano.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Sala de arquivos para guardar apenas papel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Falta de mobilidade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Deterioração das anotações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Incêndios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Falta de segurança dos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Anotações perdidas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EAB611-926A-154D-46F2-3C866CFF83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pt-BR" smtClean="0"/>
              <a:pPr rtl="0"/>
              <a:t>2</a:t>
            </a:fld>
            <a:endParaRPr lang="pt-BR" dirty="0"/>
          </a:p>
        </p:txBody>
      </p:sp>
      <p:pic>
        <p:nvPicPr>
          <p:cNvPr id="8" name="Espaço Reservado para Imagem 7" descr="Uma imagem contendo banco&#10;&#10;Descrição gerada automaticamente">
            <a:extLst>
              <a:ext uri="{FF2B5EF4-FFF2-40B4-BE49-F238E27FC236}">
                <a16:creationId xmlns:a16="http://schemas.microsoft.com/office/drawing/2014/main" id="{22ABDF00-EE76-CA51-1476-D6C52F4689B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6633" r="166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3722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3</a:t>
            </a:fld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618" y="2700529"/>
            <a:ext cx="6735526" cy="1899606"/>
          </a:xfrm>
        </p:spPr>
        <p:txBody>
          <a:bodyPr rtlCol="0"/>
          <a:lstStyle>
            <a:defPPr>
              <a:defRPr lang="pt-BR"/>
            </a:defPPr>
          </a:lstStyle>
          <a:p>
            <a:pPr algn="just">
              <a:lnSpc>
                <a:spcPct val="115000"/>
              </a:lnSpc>
            </a:pPr>
            <a:r>
              <a:rPr lang="pt-BR" b="0" i="0" dirty="0">
                <a:effectLst/>
                <a:latin typeface="Noto Sans" panose="020B0502040204020203" pitchFamily="34" charset="0"/>
              </a:rPr>
              <a:t>Nos últimos anos, o avanço da tecnologia facilitou a possibilidade de reunir todas as informações de um paciente arquivadas por meio de uma ferramenta que proporciona acesso rápido, mesmo que elas estejam distribuídas em diversos setores do âmbito hospitalar.</a:t>
            </a:r>
            <a:endParaRPr lang="pt-BR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Espaço Reservado para Imagem 7">
            <a:extLst>
              <a:ext uri="{FF2B5EF4-FFF2-40B4-BE49-F238E27FC236}">
                <a16:creationId xmlns:a16="http://schemas.microsoft.com/office/drawing/2014/main" id="{9FB599F2-DB4C-FFCA-0949-BD255C49CDA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2000" r="22000"/>
          <a:stretch/>
        </p:blipFill>
        <p:spPr>
          <a:xfrm>
            <a:off x="1076221" y="1828800"/>
            <a:ext cx="3200400" cy="3200400"/>
          </a:xfrm>
        </p:spPr>
      </p:pic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7745"/>
            <a:ext cx="10515600" cy="64008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Ideia</a:t>
            </a: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4108" y="6182729"/>
            <a:ext cx="9144000" cy="35661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Gerenciador de Prontuários Online – </a:t>
            </a:r>
            <a:r>
              <a:rPr lang="pt-BR" sz="16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p.s.u</a:t>
            </a:r>
            <a:r>
              <a:rPr lang="pt-BR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pt-BR" sz="2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631DAC-16C2-66D7-FB08-78411D273738}"/>
              </a:ext>
            </a:extLst>
          </p:cNvPr>
          <p:cNvSpPr txBox="1"/>
          <p:nvPr/>
        </p:nvSpPr>
        <p:spPr>
          <a:xfrm>
            <a:off x="2653145" y="2812473"/>
            <a:ext cx="72459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Algo que facilitaria a comunicação entre instituições e médicos.</a:t>
            </a:r>
          </a:p>
          <a:p>
            <a:pPr algn="ctr"/>
            <a:r>
              <a:rPr lang="pt-BR" sz="2400" dirty="0"/>
              <a:t>Um prontuário em que o paciente teria acesso para visualizar seu histórico médico.</a:t>
            </a:r>
          </a:p>
        </p:txBody>
      </p:sp>
    </p:spTree>
    <p:extLst>
      <p:ext uri="{BB962C8B-B14F-4D97-AF65-F5344CB8AC3E}">
        <p14:creationId xmlns:p14="http://schemas.microsoft.com/office/powerpoint/2010/main" val="102631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5C73E-F363-7489-DB13-58CFFA4A5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484" y="733857"/>
            <a:ext cx="6670132" cy="2651323"/>
          </a:xfrm>
        </p:spPr>
        <p:txBody>
          <a:bodyPr/>
          <a:lstStyle/>
          <a:p>
            <a:pPr algn="ctr"/>
            <a:r>
              <a:rPr lang="pt-BR" sz="6000" dirty="0"/>
              <a:t>Prontuário de saúde unificado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6EECBF-C0C4-3A65-919D-5DF795D706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pt-BR" smtClean="0"/>
              <a:pPr rtl="0"/>
              <a:t>5</a:t>
            </a:fld>
            <a:endParaRPr lang="pt-BR" dirty="0"/>
          </a:p>
        </p:txBody>
      </p:sp>
      <p:pic>
        <p:nvPicPr>
          <p:cNvPr id="8" name="Espaço Reservado para Imagem 7" descr="Placa branca com letras pretas em fundo branco&#10;&#10;Descrição gerada automaticamente com confiança baixa">
            <a:extLst>
              <a:ext uri="{FF2B5EF4-FFF2-40B4-BE49-F238E27FC236}">
                <a16:creationId xmlns:a16="http://schemas.microsoft.com/office/drawing/2014/main" id="{3CAFA9D7-7FDE-0A48-66BC-5B0064FB3C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A3B6FC8-B8CE-C595-0A45-CB5D63EC0901}"/>
              </a:ext>
            </a:extLst>
          </p:cNvPr>
          <p:cNvSpPr txBox="1"/>
          <p:nvPr/>
        </p:nvSpPr>
        <p:spPr>
          <a:xfrm>
            <a:off x="4946073" y="3546763"/>
            <a:ext cx="7245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FF466E-90D5-CBBC-0DBC-072056B2FE04}"/>
              </a:ext>
            </a:extLst>
          </p:cNvPr>
          <p:cNvSpPr txBox="1"/>
          <p:nvPr/>
        </p:nvSpPr>
        <p:spPr>
          <a:xfrm>
            <a:off x="4946073" y="3869928"/>
            <a:ext cx="62384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Com P.S.U. melhora a assistência ao paciente, porque a qualidade da informação melhora.</a:t>
            </a:r>
          </a:p>
        </p:txBody>
      </p:sp>
    </p:spTree>
    <p:extLst>
      <p:ext uri="{BB962C8B-B14F-4D97-AF65-F5344CB8AC3E}">
        <p14:creationId xmlns:p14="http://schemas.microsoft.com/office/powerpoint/2010/main" val="243276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382" y="822960"/>
            <a:ext cx="8110728" cy="45720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objetivo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493C629-44D5-2C2D-3DFA-E60B4AD369AF}"/>
              </a:ext>
            </a:extLst>
          </p:cNvPr>
          <p:cNvSpPr txBox="1"/>
          <p:nvPr/>
        </p:nvSpPr>
        <p:spPr>
          <a:xfrm>
            <a:off x="1874382" y="2715491"/>
            <a:ext cx="8599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O principal objetivo é um meio de comunicação em tempo real para atualizações das informações reais do estado do paciente entre médicos e instituições.</a:t>
            </a:r>
          </a:p>
        </p:txBody>
      </p:sp>
    </p:spTree>
    <p:extLst>
      <p:ext uri="{BB962C8B-B14F-4D97-AF65-F5344CB8AC3E}">
        <p14:creationId xmlns:p14="http://schemas.microsoft.com/office/powerpoint/2010/main" val="292441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91" y="780011"/>
            <a:ext cx="10515600" cy="64008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vantagens</a:t>
            </a: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4109" y="6016475"/>
            <a:ext cx="9144000" cy="35661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Gerenciador de Prontuários Online – </a:t>
            </a:r>
            <a:r>
              <a:rPr lang="pt-BR" sz="18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p.S.U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9BC9500-BE1B-9898-E9BE-45E1570EA8BD}"/>
              </a:ext>
            </a:extLst>
          </p:cNvPr>
          <p:cNvSpPr txBox="1"/>
          <p:nvPr/>
        </p:nvSpPr>
        <p:spPr>
          <a:xfrm>
            <a:off x="1440873" y="2690336"/>
            <a:ext cx="93102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Redução no tempo de atendimento e custos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Possibilidades de reconstrução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Facilidade na organização e no acesso às informações;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Racionalidade do espaço de arquivamento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Comunicação entre o paciente e a equipe de saúde. </a:t>
            </a:r>
          </a:p>
        </p:txBody>
      </p:sp>
    </p:spTree>
    <p:extLst>
      <p:ext uri="{BB962C8B-B14F-4D97-AF65-F5344CB8AC3E}">
        <p14:creationId xmlns:p14="http://schemas.microsoft.com/office/powerpoint/2010/main" val="415801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599"/>
            <a:ext cx="9829800" cy="5410201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lnSpc>
                <a:spcPct val="115000"/>
              </a:lnSpc>
            </a:pPr>
            <a:r>
              <a:rPr lang="pt-BR" sz="24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Público Alvo</a:t>
            </a:r>
            <a:br>
              <a:rPr lang="pt-BR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br>
              <a:rPr lang="pt-BR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br>
              <a:rPr lang="pt-BR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br>
              <a:rPr lang="pt-BR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br>
              <a:rPr lang="pt-BR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b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   Este software destina-se a instituições hospitalares, com a finalidade de gerenciar prontuários e facilitar sua visualização por médicos, pacientes e seus familiares.</a:t>
            </a: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3966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5C73E-F363-7489-DB13-58CFFA4A5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6EECBF-C0C4-3A65-919D-5DF795D706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pt-BR" smtClean="0"/>
              <a:pPr rtl="0"/>
              <a:t>9</a:t>
            </a:fld>
            <a:endParaRPr lang="pt-BR" dirty="0"/>
          </a:p>
        </p:txBody>
      </p:sp>
      <p:pic>
        <p:nvPicPr>
          <p:cNvPr id="8" name="Espaço Reservado para Imagem 7" descr="Placa branca com letras pretas em fundo branco&#10;&#10;Descrição gerada automaticamente com confiança baixa">
            <a:extLst>
              <a:ext uri="{FF2B5EF4-FFF2-40B4-BE49-F238E27FC236}">
                <a16:creationId xmlns:a16="http://schemas.microsoft.com/office/drawing/2014/main" id="{193FBC40-556B-AC1B-FF69-C6D9BF24DC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B035CB3-9E2E-819A-8F37-CC86AF2085CD}"/>
              </a:ext>
            </a:extLst>
          </p:cNvPr>
          <p:cNvSpPr txBox="1"/>
          <p:nvPr/>
        </p:nvSpPr>
        <p:spPr>
          <a:xfrm>
            <a:off x="4716087" y="2755206"/>
            <a:ext cx="69793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Centralização informações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Melhorar a qualidade de atendimento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Reduzir erros médicos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Compartilhamento dessas informações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5693375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923899_TF67061901_Win32" id="{7A4A4764-73A2-453C-A75F-D891D4CEE476}" vid="{AE2A0BF5-BE05-47CC-BC65-F5AF2E5DE8D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351</Words>
  <Application>Microsoft Office PowerPoint</Application>
  <PresentationFormat>Widescreen</PresentationFormat>
  <Paragraphs>63</Paragraphs>
  <Slides>11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Calibri</vt:lpstr>
      <vt:lpstr>Daytona Condensed Light</vt:lpstr>
      <vt:lpstr>Noto Sans</vt:lpstr>
      <vt:lpstr>Posterama</vt:lpstr>
      <vt:lpstr>Times New Roman</vt:lpstr>
      <vt:lpstr>Tema do Office</vt:lpstr>
      <vt:lpstr>P.S.U.</vt:lpstr>
      <vt:lpstr>Viu a necessidade? atenda!</vt:lpstr>
      <vt:lpstr>Apresentação do PowerPoint</vt:lpstr>
      <vt:lpstr>Ideia</vt:lpstr>
      <vt:lpstr>Prontuário de saúde unificado</vt:lpstr>
      <vt:lpstr>objetivo</vt:lpstr>
      <vt:lpstr>vantagens</vt:lpstr>
      <vt:lpstr>Público Alvo          Este software destina-se a instituições hospitalares, com a finalidade de gerenciar prontuários e facilitar sua visualização por médicos, pacientes e seus familiares.</vt:lpstr>
      <vt:lpstr>benefícios</vt:lpstr>
      <vt:lpstr>“Há apenas uma maneira de evitar críticas: não fazer, não falar e não ser nada.” - Aristóteles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G.P.O</dc:title>
  <dc:creator>Nathália Valins</dc:creator>
  <cp:lastModifiedBy>Nathália Valins</cp:lastModifiedBy>
  <cp:revision>15</cp:revision>
  <dcterms:created xsi:type="dcterms:W3CDTF">2023-05-23T23:19:37Z</dcterms:created>
  <dcterms:modified xsi:type="dcterms:W3CDTF">2023-06-20T22:27:11Z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