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1"/>
  </p:sldMasterIdLst>
  <p:notesMasterIdLst>
    <p:notesMasterId r:id="rId21"/>
  </p:notesMasterIdLst>
  <p:sldIdLst>
    <p:sldId id="256" r:id="rId2"/>
    <p:sldId id="258" r:id="rId3"/>
    <p:sldId id="257" r:id="rId4"/>
    <p:sldId id="259" r:id="rId5"/>
    <p:sldId id="260" r:id="rId6"/>
    <p:sldId id="266" r:id="rId7"/>
    <p:sldId id="267" r:id="rId8"/>
    <p:sldId id="261" r:id="rId9"/>
    <p:sldId id="278" r:id="rId10"/>
    <p:sldId id="271" r:id="rId11"/>
    <p:sldId id="268" r:id="rId12"/>
    <p:sldId id="272" r:id="rId13"/>
    <p:sldId id="269" r:id="rId14"/>
    <p:sldId id="270" r:id="rId15"/>
    <p:sldId id="274" r:id="rId16"/>
    <p:sldId id="279" r:id="rId17"/>
    <p:sldId id="282" r:id="rId18"/>
    <p:sldId id="280"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4"/>
    <p:restoredTop sz="89320"/>
  </p:normalViewPr>
  <p:slideViewPr>
    <p:cSldViewPr snapToGrid="0" snapToObjects="1">
      <p:cViewPr varScale="1">
        <p:scale>
          <a:sx n="71" d="100"/>
          <a:sy n="71" d="100"/>
        </p:scale>
        <p:origin x="208"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638AC-7313-7347-8D47-01C602CDDC6A}" type="datetimeFigureOut">
              <a:rPr lang="en-US" smtClean="0"/>
              <a:t>4/25/20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154D9-0E15-814C-A15B-36A8853FC31D}" type="slidenum">
              <a:rPr lang="en-US" smtClean="0"/>
              <a:t>‹#›</a:t>
            </a:fld>
            <a:endParaRPr lang="en-US"/>
          </a:p>
        </p:txBody>
      </p:sp>
    </p:spTree>
    <p:extLst>
      <p:ext uri="{BB962C8B-B14F-4D97-AF65-F5344CB8AC3E}">
        <p14:creationId xmlns:p14="http://schemas.microsoft.com/office/powerpoint/2010/main" val="342012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NexGen</a:t>
            </a:r>
          </a:p>
        </p:txBody>
      </p:sp>
      <p:sp>
        <p:nvSpPr>
          <p:cNvPr id="4" name="Slide Number Placeholder 3"/>
          <p:cNvSpPr>
            <a:spLocks noGrp="1"/>
          </p:cNvSpPr>
          <p:nvPr>
            <p:ph type="sldNum" sz="quarter" idx="5"/>
          </p:nvPr>
        </p:nvSpPr>
        <p:spPr/>
        <p:txBody>
          <a:bodyPr/>
          <a:lstStyle/>
          <a:p>
            <a:fld id="{B87154D9-0E15-814C-A15B-36A8853FC31D}" type="slidenum">
              <a:rPr lang="en-US" smtClean="0"/>
              <a:t>1</a:t>
            </a:fld>
            <a:endParaRPr lang="en-US"/>
          </a:p>
        </p:txBody>
      </p:sp>
    </p:spTree>
    <p:extLst>
      <p:ext uri="{BB962C8B-B14F-4D97-AF65-F5344CB8AC3E}">
        <p14:creationId xmlns:p14="http://schemas.microsoft.com/office/powerpoint/2010/main" val="4131376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Hannah</a:t>
            </a:r>
          </a:p>
          <a:p>
            <a:pPr lvl="1"/>
            <a:endParaRPr lang="en-US" dirty="0"/>
          </a:p>
          <a:p>
            <a:pPr lvl="1"/>
            <a:r>
              <a:rPr lang="en-US" dirty="0"/>
              <a:t>In the year 2010, the unemployment rate was 8.5% in the weeks 41 to 51. This was the highest unemployment rate out of the three years studied. From week 41 to 46, the average weekly sales were the lowest. The sales average spiked during the week of Black Friday (week 47). Week 50, the week before Christmas, had the greatest weekly sales of the year. </a:t>
            </a:r>
          </a:p>
          <a:p>
            <a:pPr lvl="1"/>
            <a:r>
              <a:rPr lang="en-US" dirty="0"/>
              <a:t>In the year 2011, the unemployment rate was 7.8% in the weeks 41 to 51. Like 2010, the weekly sales spiked during the week of Black Friday. The year 2010 showed a slightly greater weekly sales amount during that time. The week before Christmas had the greatest sales of the year, but it was slightly less than that of the previous year.</a:t>
            </a:r>
          </a:p>
          <a:p>
            <a:pPr lvl="1"/>
            <a:r>
              <a:rPr lang="en-US" dirty="0"/>
              <a:t>In the year 2012, during the weeks 41 to 51, the unemployment rate was 3.5%. Unfortunately, the data for the average weekly sales stops at week 43, so there is no information on the week of Black Friday.</a:t>
            </a:r>
          </a:p>
          <a:p>
            <a:pPr lvl="1"/>
            <a:r>
              <a:rPr lang="en-US" dirty="0"/>
              <a:t>When comparing the unemployment chart to the CPI chart, the lower the unemployment rate, the higher the CPI.</a:t>
            </a:r>
          </a:p>
          <a:p>
            <a:pPr lvl="1"/>
            <a:endParaRPr lang="en-US" dirty="0"/>
          </a:p>
          <a:p>
            <a:pPr lvl="1"/>
            <a:r>
              <a:rPr lang="en-US" dirty="0"/>
              <a:t>Unemployment rate and weekly sales revenue are inversely proportional.</a:t>
            </a:r>
          </a:p>
          <a:p>
            <a:endParaRPr lang="en-US" dirty="0"/>
          </a:p>
        </p:txBody>
      </p:sp>
      <p:sp>
        <p:nvSpPr>
          <p:cNvPr id="4" name="Slide Number Placeholder 3"/>
          <p:cNvSpPr>
            <a:spLocks noGrp="1"/>
          </p:cNvSpPr>
          <p:nvPr>
            <p:ph type="sldNum" sz="quarter" idx="5"/>
          </p:nvPr>
        </p:nvSpPr>
        <p:spPr/>
        <p:txBody>
          <a:bodyPr/>
          <a:lstStyle/>
          <a:p>
            <a:fld id="{B87154D9-0E15-814C-A15B-36A8853FC31D}" type="slidenum">
              <a:rPr lang="en-US" smtClean="0"/>
              <a:t>10</a:t>
            </a:fld>
            <a:endParaRPr lang="en-US"/>
          </a:p>
        </p:txBody>
      </p:sp>
    </p:spTree>
    <p:extLst>
      <p:ext uri="{BB962C8B-B14F-4D97-AF65-F5344CB8AC3E}">
        <p14:creationId xmlns:p14="http://schemas.microsoft.com/office/powerpoint/2010/main" val="196399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dirty="0"/>
              <a:t>Yen</a:t>
            </a:r>
          </a:p>
        </p:txBody>
      </p:sp>
      <p:sp>
        <p:nvSpPr>
          <p:cNvPr id="4" name="Slide Number Placeholder 3"/>
          <p:cNvSpPr>
            <a:spLocks noGrp="1"/>
          </p:cNvSpPr>
          <p:nvPr>
            <p:ph type="sldNum" sz="quarter" idx="5"/>
          </p:nvPr>
        </p:nvSpPr>
        <p:spPr/>
        <p:txBody>
          <a:bodyPr/>
          <a:lstStyle/>
          <a:p>
            <a:fld id="{B87154D9-0E15-814C-A15B-36A8853FC31D}" type="slidenum">
              <a:rPr lang="en-US" smtClean="0"/>
              <a:t>11</a:t>
            </a:fld>
            <a:endParaRPr lang="en-US"/>
          </a:p>
        </p:txBody>
      </p:sp>
    </p:spTree>
    <p:extLst>
      <p:ext uri="{BB962C8B-B14F-4D97-AF65-F5344CB8AC3E}">
        <p14:creationId xmlns:p14="http://schemas.microsoft.com/office/powerpoint/2010/main" val="2014670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Yen</a:t>
            </a:r>
          </a:p>
        </p:txBody>
      </p:sp>
      <p:sp>
        <p:nvSpPr>
          <p:cNvPr id="4" name="Slide Number Placeholder 3"/>
          <p:cNvSpPr>
            <a:spLocks noGrp="1"/>
          </p:cNvSpPr>
          <p:nvPr>
            <p:ph type="sldNum" sz="quarter" idx="5"/>
          </p:nvPr>
        </p:nvSpPr>
        <p:spPr/>
        <p:txBody>
          <a:bodyPr/>
          <a:lstStyle/>
          <a:p>
            <a:fld id="{B87154D9-0E15-814C-A15B-36A8853FC31D}" type="slidenum">
              <a:rPr lang="en-US" smtClean="0"/>
              <a:t>12</a:t>
            </a:fld>
            <a:endParaRPr lang="en-US"/>
          </a:p>
        </p:txBody>
      </p:sp>
    </p:spTree>
    <p:extLst>
      <p:ext uri="{BB962C8B-B14F-4D97-AF65-F5344CB8AC3E}">
        <p14:creationId xmlns:p14="http://schemas.microsoft.com/office/powerpoint/2010/main" val="2941874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Yen</a:t>
            </a:r>
          </a:p>
          <a:p>
            <a:endParaRPr lang="en-US" dirty="0"/>
          </a:p>
          <a:p>
            <a:r>
              <a:rPr lang="en-US" dirty="0"/>
              <a:t>The highest average sales departments: 92 (dry grocery), 95 (snacks and beverages) and 38 (prescription drugs)</a:t>
            </a:r>
          </a:p>
          <a:p>
            <a:r>
              <a:rPr lang="en-US" dirty="0"/>
              <a:t>The lowest average sales departments: 43 (toy models), 47, 51 (fishing equipment)</a:t>
            </a:r>
          </a:p>
          <a:p>
            <a:endParaRPr lang="en-US" dirty="0"/>
          </a:p>
        </p:txBody>
      </p:sp>
      <p:sp>
        <p:nvSpPr>
          <p:cNvPr id="4" name="Slide Number Placeholder 3"/>
          <p:cNvSpPr>
            <a:spLocks noGrp="1"/>
          </p:cNvSpPr>
          <p:nvPr>
            <p:ph type="sldNum" sz="quarter" idx="5"/>
          </p:nvPr>
        </p:nvSpPr>
        <p:spPr/>
        <p:txBody>
          <a:bodyPr/>
          <a:lstStyle/>
          <a:p>
            <a:fld id="{B87154D9-0E15-814C-A15B-36A8853FC31D}" type="slidenum">
              <a:rPr lang="en-US" smtClean="0"/>
              <a:t>13</a:t>
            </a:fld>
            <a:endParaRPr lang="en-US"/>
          </a:p>
        </p:txBody>
      </p:sp>
    </p:spTree>
    <p:extLst>
      <p:ext uri="{BB962C8B-B14F-4D97-AF65-F5344CB8AC3E}">
        <p14:creationId xmlns:p14="http://schemas.microsoft.com/office/powerpoint/2010/main" val="3760180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14</a:t>
            </a:fld>
            <a:endParaRPr lang="en-US"/>
          </a:p>
        </p:txBody>
      </p:sp>
    </p:spTree>
    <p:extLst>
      <p:ext uri="{BB962C8B-B14F-4D97-AF65-F5344CB8AC3E}">
        <p14:creationId xmlns:p14="http://schemas.microsoft.com/office/powerpoint/2010/main" val="127026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15</a:t>
            </a:fld>
            <a:endParaRPr lang="en-US"/>
          </a:p>
        </p:txBody>
      </p:sp>
    </p:spTree>
    <p:extLst>
      <p:ext uri="{BB962C8B-B14F-4D97-AF65-F5344CB8AC3E}">
        <p14:creationId xmlns:p14="http://schemas.microsoft.com/office/powerpoint/2010/main" val="325479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16</a:t>
            </a:fld>
            <a:endParaRPr lang="en-US"/>
          </a:p>
        </p:txBody>
      </p:sp>
    </p:spTree>
    <p:extLst>
      <p:ext uri="{BB962C8B-B14F-4D97-AF65-F5344CB8AC3E}">
        <p14:creationId xmlns:p14="http://schemas.microsoft.com/office/powerpoint/2010/main" val="194956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17</a:t>
            </a:fld>
            <a:endParaRPr lang="en-US"/>
          </a:p>
        </p:txBody>
      </p:sp>
    </p:spTree>
    <p:extLst>
      <p:ext uri="{BB962C8B-B14F-4D97-AF65-F5344CB8AC3E}">
        <p14:creationId xmlns:p14="http://schemas.microsoft.com/office/powerpoint/2010/main" val="586178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18</a:t>
            </a:fld>
            <a:endParaRPr lang="en-US"/>
          </a:p>
        </p:txBody>
      </p:sp>
    </p:spTree>
    <p:extLst>
      <p:ext uri="{BB962C8B-B14F-4D97-AF65-F5344CB8AC3E}">
        <p14:creationId xmlns:p14="http://schemas.microsoft.com/office/powerpoint/2010/main" val="1027883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NexGen</a:t>
            </a:r>
          </a:p>
        </p:txBody>
      </p:sp>
      <p:sp>
        <p:nvSpPr>
          <p:cNvPr id="4" name="Slide Number Placeholder 3"/>
          <p:cNvSpPr>
            <a:spLocks noGrp="1"/>
          </p:cNvSpPr>
          <p:nvPr>
            <p:ph type="sldNum" sz="quarter" idx="5"/>
          </p:nvPr>
        </p:nvSpPr>
        <p:spPr/>
        <p:txBody>
          <a:bodyPr/>
          <a:lstStyle/>
          <a:p>
            <a:fld id="{B87154D9-0E15-814C-A15B-36A8853FC31D}" type="slidenum">
              <a:rPr lang="en-US" smtClean="0"/>
              <a:t>19</a:t>
            </a:fld>
            <a:endParaRPr lang="en-US"/>
          </a:p>
        </p:txBody>
      </p:sp>
    </p:spTree>
    <p:extLst>
      <p:ext uri="{BB962C8B-B14F-4D97-AF65-F5344CB8AC3E}">
        <p14:creationId xmlns:p14="http://schemas.microsoft.com/office/powerpoint/2010/main" val="17244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2</a:t>
            </a:fld>
            <a:endParaRPr lang="en-US"/>
          </a:p>
        </p:txBody>
      </p:sp>
    </p:spTree>
    <p:extLst>
      <p:ext uri="{BB962C8B-B14F-4D97-AF65-F5344CB8AC3E}">
        <p14:creationId xmlns:p14="http://schemas.microsoft.com/office/powerpoint/2010/main" val="402709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3</a:t>
            </a:fld>
            <a:endParaRPr lang="en-US"/>
          </a:p>
        </p:txBody>
      </p:sp>
    </p:spTree>
    <p:extLst>
      <p:ext uri="{BB962C8B-B14F-4D97-AF65-F5344CB8AC3E}">
        <p14:creationId xmlns:p14="http://schemas.microsoft.com/office/powerpoint/2010/main" val="615739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4</a:t>
            </a:fld>
            <a:endParaRPr lang="en-US"/>
          </a:p>
        </p:txBody>
      </p:sp>
    </p:spTree>
    <p:extLst>
      <p:ext uri="{BB962C8B-B14F-4D97-AF65-F5344CB8AC3E}">
        <p14:creationId xmlns:p14="http://schemas.microsoft.com/office/powerpoint/2010/main" val="215322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5</a:t>
            </a:fld>
            <a:endParaRPr lang="en-US"/>
          </a:p>
        </p:txBody>
      </p:sp>
    </p:spTree>
    <p:extLst>
      <p:ext uri="{BB962C8B-B14F-4D97-AF65-F5344CB8AC3E}">
        <p14:creationId xmlns:p14="http://schemas.microsoft.com/office/powerpoint/2010/main" val="335877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6</a:t>
            </a:fld>
            <a:endParaRPr lang="en-US"/>
          </a:p>
        </p:txBody>
      </p:sp>
    </p:spTree>
    <p:extLst>
      <p:ext uri="{BB962C8B-B14F-4D97-AF65-F5344CB8AC3E}">
        <p14:creationId xmlns:p14="http://schemas.microsoft.com/office/powerpoint/2010/main" val="91088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7</a:t>
            </a:fld>
            <a:endParaRPr lang="en-US"/>
          </a:p>
        </p:txBody>
      </p:sp>
    </p:spTree>
    <p:extLst>
      <p:ext uri="{BB962C8B-B14F-4D97-AF65-F5344CB8AC3E}">
        <p14:creationId xmlns:p14="http://schemas.microsoft.com/office/powerpoint/2010/main" val="3911980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B87154D9-0E15-814C-A15B-36A8853FC31D}" type="slidenum">
              <a:rPr lang="en-US" smtClean="0"/>
              <a:t>8</a:t>
            </a:fld>
            <a:endParaRPr lang="en-US"/>
          </a:p>
        </p:txBody>
      </p:sp>
    </p:spTree>
    <p:extLst>
      <p:ext uri="{BB962C8B-B14F-4D97-AF65-F5344CB8AC3E}">
        <p14:creationId xmlns:p14="http://schemas.microsoft.com/office/powerpoint/2010/main" val="287516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B87154D9-0E15-814C-A15B-36A8853FC31D}" type="slidenum">
              <a:rPr lang="en-US" smtClean="0"/>
              <a:t>9</a:t>
            </a:fld>
            <a:endParaRPr lang="en-US"/>
          </a:p>
        </p:txBody>
      </p:sp>
    </p:spTree>
    <p:extLst>
      <p:ext uri="{BB962C8B-B14F-4D97-AF65-F5344CB8AC3E}">
        <p14:creationId xmlns:p14="http://schemas.microsoft.com/office/powerpoint/2010/main" val="413811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507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4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716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67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493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527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517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046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130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0531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1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084728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7" r:id="rId6"/>
    <p:sldLayoutId id="2147483752" r:id="rId7"/>
    <p:sldLayoutId id="2147483753" r:id="rId8"/>
    <p:sldLayoutId id="2147483754" r:id="rId9"/>
    <p:sldLayoutId id="2147483756" r:id="rId10"/>
    <p:sldLayoutId id="214748375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234287-9EE7-4D66-B9D0-97A4CF421025}"/>
              </a:ext>
            </a:extLst>
          </p:cNvPr>
          <p:cNvPicPr>
            <a:picLocks noChangeAspect="1"/>
          </p:cNvPicPr>
          <p:nvPr/>
        </p:nvPicPr>
        <p:blipFill rotWithShape="1">
          <a:blip r:embed="rId3"/>
          <a:srcRect/>
          <a:stretch/>
        </p:blipFill>
        <p:spPr>
          <a:xfrm>
            <a:off x="-2" y="10"/>
            <a:ext cx="12192002" cy="6857990"/>
          </a:xfrm>
          <a:prstGeom prst="rect">
            <a:avLst/>
          </a:prstGeom>
        </p:spPr>
      </p:pic>
      <p:sp>
        <p:nvSpPr>
          <p:cNvPr id="18" name="Rectangle 1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B76753-FB46-2D4A-AD3B-C6C2C165532E}"/>
              </a:ext>
            </a:extLst>
          </p:cNvPr>
          <p:cNvSpPr>
            <a:spLocks noGrp="1"/>
          </p:cNvSpPr>
          <p:nvPr>
            <p:ph type="ctrTitle"/>
          </p:nvPr>
        </p:nvSpPr>
        <p:spPr>
          <a:xfrm>
            <a:off x="899510" y="2324906"/>
            <a:ext cx="3412067" cy="1588698"/>
          </a:xfrm>
        </p:spPr>
        <p:txBody>
          <a:bodyPr>
            <a:normAutofit/>
          </a:bodyPr>
          <a:lstStyle/>
          <a:p>
            <a:pPr>
              <a:lnSpc>
                <a:spcPct val="90000"/>
              </a:lnSpc>
            </a:pPr>
            <a:r>
              <a:rPr lang="en-US" sz="2500">
                <a:solidFill>
                  <a:schemeClr val="tx1"/>
                </a:solidFill>
              </a:rPr>
              <a:t>Prediction of black Friday/ cyber monday Walmart sales</a:t>
            </a:r>
          </a:p>
        </p:txBody>
      </p:sp>
      <p:sp>
        <p:nvSpPr>
          <p:cNvPr id="3" name="Subtitle 2">
            <a:extLst>
              <a:ext uri="{FF2B5EF4-FFF2-40B4-BE49-F238E27FC236}">
                <a16:creationId xmlns:a16="http://schemas.microsoft.com/office/drawing/2014/main" id="{AA383203-FCE9-AB48-AE42-D6D974F8342A}"/>
              </a:ext>
            </a:extLst>
          </p:cNvPr>
          <p:cNvSpPr>
            <a:spLocks noGrp="1"/>
          </p:cNvSpPr>
          <p:nvPr>
            <p:ph type="subTitle" idx="1"/>
          </p:nvPr>
        </p:nvSpPr>
        <p:spPr>
          <a:xfrm>
            <a:off x="899510" y="3945249"/>
            <a:ext cx="3412067" cy="738820"/>
          </a:xfrm>
        </p:spPr>
        <p:txBody>
          <a:bodyPr>
            <a:normAutofit/>
          </a:bodyPr>
          <a:lstStyle/>
          <a:p>
            <a:pPr>
              <a:lnSpc>
                <a:spcPct val="90000"/>
              </a:lnSpc>
            </a:pPr>
            <a:r>
              <a:rPr lang="en-US" sz="800" dirty="0"/>
              <a:t>Team nexgen, project 1</a:t>
            </a:r>
          </a:p>
          <a:p>
            <a:pPr>
              <a:lnSpc>
                <a:spcPct val="90000"/>
              </a:lnSpc>
            </a:pPr>
            <a:r>
              <a:rPr lang="en-US" sz="800" dirty="0"/>
              <a:t>DATA ANALYTICS BOOT CAMP</a:t>
            </a:r>
          </a:p>
          <a:p>
            <a:pPr>
              <a:lnSpc>
                <a:spcPct val="90000"/>
              </a:lnSpc>
            </a:pPr>
            <a:r>
              <a:rPr lang="en-US" sz="800" dirty="0"/>
              <a:t>Tasneem bhaijee, Hannah golledge, yen tran, adil ahmed</a:t>
            </a:r>
          </a:p>
        </p:txBody>
      </p:sp>
    </p:spTree>
    <p:extLst>
      <p:ext uri="{BB962C8B-B14F-4D97-AF65-F5344CB8AC3E}">
        <p14:creationId xmlns:p14="http://schemas.microsoft.com/office/powerpoint/2010/main" val="35564008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975E-3497-E74F-A9EB-E459F0F33DE0}"/>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FB9E93C6-E07F-FC4D-A29E-259CD1B44F8A}"/>
              </a:ext>
            </a:extLst>
          </p:cNvPr>
          <p:cNvSpPr>
            <a:spLocks noGrp="1"/>
          </p:cNvSpPr>
          <p:nvPr>
            <p:ph sz="half" idx="1"/>
          </p:nvPr>
        </p:nvSpPr>
        <p:spPr>
          <a:xfrm>
            <a:off x="581025" y="1941613"/>
            <a:ext cx="5370458" cy="4806028"/>
          </a:xfrm>
        </p:spPr>
        <p:txBody>
          <a:bodyPr>
            <a:normAutofit fontScale="55000" lnSpcReduction="20000"/>
          </a:bodyPr>
          <a:lstStyle/>
          <a:p>
            <a:endParaRPr lang="en-US" dirty="0"/>
          </a:p>
          <a:p>
            <a:endParaRPr lang="en-US" sz="2600" dirty="0"/>
          </a:p>
          <a:p>
            <a:r>
              <a:rPr lang="en-US" sz="2900" dirty="0"/>
              <a:t>Unemployment</a:t>
            </a:r>
          </a:p>
          <a:p>
            <a:pPr lvl="1"/>
            <a:r>
              <a:rPr lang="en-US" sz="2600" dirty="0"/>
              <a:t>2010</a:t>
            </a:r>
          </a:p>
          <a:p>
            <a:pPr lvl="2"/>
            <a:r>
              <a:rPr lang="en-US" sz="2600" dirty="0"/>
              <a:t>Highest unemployment rate of 8.5</a:t>
            </a:r>
            <a:r>
              <a:rPr lang="en-US" sz="2600" i="1" dirty="0"/>
              <a:t>% </a:t>
            </a:r>
            <a:r>
              <a:rPr lang="en-US" sz="2600" dirty="0"/>
              <a:t>during Week 41 thru 51.</a:t>
            </a:r>
          </a:p>
          <a:p>
            <a:pPr lvl="1"/>
            <a:r>
              <a:rPr lang="en-US" sz="2600" dirty="0"/>
              <a:t>2011</a:t>
            </a:r>
          </a:p>
          <a:p>
            <a:pPr lvl="2"/>
            <a:r>
              <a:rPr lang="en-US" sz="2600" dirty="0"/>
              <a:t>Unemployment rate of 7.8% during Week 41 thru 51.</a:t>
            </a:r>
          </a:p>
          <a:p>
            <a:pPr lvl="1"/>
            <a:r>
              <a:rPr lang="en-US" sz="2600" dirty="0"/>
              <a:t>2012</a:t>
            </a:r>
          </a:p>
          <a:p>
            <a:pPr lvl="2"/>
            <a:r>
              <a:rPr lang="en-US" sz="2600" dirty="0"/>
              <a:t>Unemployment rate of 3.5% during Week 41 thru 51.</a:t>
            </a:r>
          </a:p>
          <a:p>
            <a:pPr lvl="1"/>
            <a:r>
              <a:rPr lang="en-US" sz="2600" dirty="0"/>
              <a:t>Correlation</a:t>
            </a:r>
          </a:p>
          <a:p>
            <a:pPr lvl="2"/>
            <a:r>
              <a:rPr lang="en-US" sz="2600" dirty="0"/>
              <a:t>The R-Value between unemployment rate and weekly sales revenue was -0.03.</a:t>
            </a:r>
          </a:p>
          <a:p>
            <a:pPr lvl="2"/>
            <a:r>
              <a:rPr lang="en-US" sz="2600" dirty="0"/>
              <a:t>There was no specific correlation in unemployment to the Walmart sales revenue.</a:t>
            </a:r>
          </a:p>
          <a:p>
            <a:pPr lvl="2"/>
            <a:r>
              <a:rPr lang="en-US" sz="2600" dirty="0"/>
              <a:t>Walmart is known as a “discount store”.  Therefore, higher unemployment rate results in higher sales for Walmart.</a:t>
            </a:r>
            <a:endParaRPr lang="en-US" dirty="0"/>
          </a:p>
          <a:p>
            <a:pPr lvl="1"/>
            <a:endParaRPr lang="en-US" dirty="0"/>
          </a:p>
          <a:p>
            <a:pPr lvl="1"/>
            <a:endParaRPr lang="en-US" dirty="0"/>
          </a:p>
          <a:p>
            <a:endParaRPr lang="en-US" dirty="0"/>
          </a:p>
        </p:txBody>
      </p:sp>
      <p:pic>
        <p:nvPicPr>
          <p:cNvPr id="6" name="Content Placeholder 5" descr="A close up of a map&#10;&#10;Description automatically generated">
            <a:extLst>
              <a:ext uri="{FF2B5EF4-FFF2-40B4-BE49-F238E27FC236}">
                <a16:creationId xmlns:a16="http://schemas.microsoft.com/office/drawing/2014/main" id="{4FACE077-2545-EA4D-A5EF-C2954BF3207D}"/>
              </a:ext>
            </a:extLst>
          </p:cNvPr>
          <p:cNvPicPr>
            <a:picLocks noGrp="1" noChangeAspect="1"/>
          </p:cNvPicPr>
          <p:nvPr>
            <p:ph sz="half" idx="2"/>
          </p:nvPr>
        </p:nvPicPr>
        <p:blipFill>
          <a:blip r:embed="rId3"/>
          <a:stretch>
            <a:fillRect/>
          </a:stretch>
        </p:blipFill>
        <p:spPr>
          <a:xfrm>
            <a:off x="5772462" y="1650406"/>
            <a:ext cx="6419538" cy="2567815"/>
          </a:xfrm>
        </p:spPr>
      </p:pic>
      <p:pic>
        <p:nvPicPr>
          <p:cNvPr id="5" name="Picture 4" descr="A screenshot of a cell phone&#10;&#10;Description automatically generated">
            <a:extLst>
              <a:ext uri="{FF2B5EF4-FFF2-40B4-BE49-F238E27FC236}">
                <a16:creationId xmlns:a16="http://schemas.microsoft.com/office/drawing/2014/main" id="{BD19CFFD-5367-E845-9C2C-AA4E5EBFD8DC}"/>
              </a:ext>
            </a:extLst>
          </p:cNvPr>
          <p:cNvPicPr>
            <a:picLocks noChangeAspect="1"/>
          </p:cNvPicPr>
          <p:nvPr/>
        </p:nvPicPr>
        <p:blipFill>
          <a:blip r:embed="rId4"/>
          <a:stretch>
            <a:fillRect/>
          </a:stretch>
        </p:blipFill>
        <p:spPr>
          <a:xfrm>
            <a:off x="7287768" y="4447099"/>
            <a:ext cx="3398041" cy="2410901"/>
          </a:xfrm>
          <a:prstGeom prst="rect">
            <a:avLst/>
          </a:prstGeom>
        </p:spPr>
      </p:pic>
    </p:spTree>
    <p:extLst>
      <p:ext uri="{BB962C8B-B14F-4D97-AF65-F5344CB8AC3E}">
        <p14:creationId xmlns:p14="http://schemas.microsoft.com/office/powerpoint/2010/main" val="364072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FC84-DB1D-B149-B3C0-E8C6A2938FEB}"/>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4" name="Content Placeholder 3">
            <a:extLst>
              <a:ext uri="{FF2B5EF4-FFF2-40B4-BE49-F238E27FC236}">
                <a16:creationId xmlns:a16="http://schemas.microsoft.com/office/drawing/2014/main" id="{B88AF64C-DFF0-C24F-8412-8655A5894FC0}"/>
              </a:ext>
            </a:extLst>
          </p:cNvPr>
          <p:cNvSpPr>
            <a:spLocks noGrp="1"/>
          </p:cNvSpPr>
          <p:nvPr>
            <p:ph sz="half" idx="2"/>
          </p:nvPr>
        </p:nvSpPr>
        <p:spPr>
          <a:xfrm>
            <a:off x="581193" y="1752600"/>
            <a:ext cx="11029616" cy="3387411"/>
          </a:xfrm>
        </p:spPr>
        <p:txBody>
          <a:bodyPr>
            <a:normAutofit fontScale="25000" lnSpcReduction="20000"/>
          </a:bodyPr>
          <a:lstStyle/>
          <a:p>
            <a:pPr lvl="1"/>
            <a:endParaRPr lang="en-US" sz="2000" dirty="0"/>
          </a:p>
          <a:p>
            <a:r>
              <a:rPr lang="en-US" sz="4300" dirty="0"/>
              <a:t>Definition of CPI</a:t>
            </a:r>
          </a:p>
          <a:p>
            <a:pPr lvl="1"/>
            <a:r>
              <a:rPr lang="en-US" sz="4300" dirty="0"/>
              <a:t>The CPI measures the average change in prices over time that consumers pay for a basket of goods and services, commonly known as inflation</a:t>
            </a:r>
          </a:p>
          <a:p>
            <a:pPr lvl="1"/>
            <a:r>
              <a:rPr lang="en-US" sz="4300" dirty="0"/>
              <a:t>Generally, the dollar’s purchasing power declines when the aggregate price level increased and vice versa</a:t>
            </a:r>
          </a:p>
          <a:p>
            <a:r>
              <a:rPr lang="en-US" sz="4300" dirty="0"/>
              <a:t>Average CPI per year</a:t>
            </a:r>
          </a:p>
          <a:p>
            <a:pPr lvl="1"/>
            <a:r>
              <a:rPr lang="en-US" sz="4300" dirty="0"/>
              <a:t>2010: </a:t>
            </a:r>
            <a:r>
              <a:rPr lang="en-US" sz="4300" b="1" dirty="0"/>
              <a:t>167.73</a:t>
            </a:r>
          </a:p>
          <a:p>
            <a:pPr lvl="1"/>
            <a:r>
              <a:rPr lang="en-US" sz="4300" dirty="0"/>
              <a:t>2011: </a:t>
            </a:r>
            <a:r>
              <a:rPr lang="en-US" sz="4300" b="1" dirty="0"/>
              <a:t>171.18</a:t>
            </a:r>
          </a:p>
          <a:p>
            <a:pPr lvl="1"/>
            <a:r>
              <a:rPr lang="en-US" sz="4300" dirty="0"/>
              <a:t>2012: </a:t>
            </a:r>
            <a:r>
              <a:rPr lang="en-US" sz="4300" b="1" dirty="0"/>
              <a:t>175.07</a:t>
            </a:r>
          </a:p>
          <a:p>
            <a:r>
              <a:rPr lang="en-US" sz="4300" dirty="0"/>
              <a:t>CPI (or inflation rate) duration</a:t>
            </a:r>
          </a:p>
          <a:p>
            <a:pPr lvl="1"/>
            <a:r>
              <a:rPr lang="en-US" sz="4300" dirty="0"/>
              <a:t>2010-2011: </a:t>
            </a:r>
            <a:r>
              <a:rPr lang="en-US" sz="4300" b="1" dirty="0"/>
              <a:t>2.06</a:t>
            </a:r>
          </a:p>
          <a:p>
            <a:pPr lvl="1"/>
            <a:r>
              <a:rPr lang="en-US" sz="4300" dirty="0"/>
              <a:t>2011-2012: </a:t>
            </a:r>
            <a:r>
              <a:rPr lang="en-US" sz="4300" b="1" dirty="0"/>
              <a:t>2.27</a:t>
            </a:r>
            <a:endParaRPr lang="en-US" sz="2400" dirty="0"/>
          </a:p>
          <a:p>
            <a:r>
              <a:rPr lang="en-US" sz="4400" dirty="0"/>
              <a:t>Summary</a:t>
            </a:r>
          </a:p>
          <a:p>
            <a:pPr lvl="1"/>
            <a:r>
              <a:rPr lang="en-US" sz="4400" dirty="0"/>
              <a:t>Comparing the 3 years, the CPI (inflation) is increasing which results in lower interest rate and lower sales revenue.  </a:t>
            </a:r>
          </a:p>
          <a:p>
            <a:pPr lvl="1"/>
            <a:r>
              <a:rPr lang="en-US" sz="4400" dirty="0"/>
              <a:t>Thus, CPI and interest rate / sales revenue are inversely proportional.</a:t>
            </a:r>
          </a:p>
          <a:p>
            <a:pPr lvl="1"/>
            <a:endParaRPr lang="en-US" sz="2000" dirty="0"/>
          </a:p>
        </p:txBody>
      </p:sp>
      <p:pic>
        <p:nvPicPr>
          <p:cNvPr id="8" name="Content Placeholder 5" descr="A close up of a map&#10;&#10;Description automatically generated">
            <a:extLst>
              <a:ext uri="{FF2B5EF4-FFF2-40B4-BE49-F238E27FC236}">
                <a16:creationId xmlns:a16="http://schemas.microsoft.com/office/drawing/2014/main" id="{5DEAB6DD-64FC-0041-A019-CCCF32752666}"/>
              </a:ext>
            </a:extLst>
          </p:cNvPr>
          <p:cNvPicPr>
            <a:picLocks noChangeAspect="1"/>
          </p:cNvPicPr>
          <p:nvPr/>
        </p:nvPicPr>
        <p:blipFill>
          <a:blip r:embed="rId3"/>
          <a:stretch>
            <a:fillRect/>
          </a:stretch>
        </p:blipFill>
        <p:spPr>
          <a:xfrm>
            <a:off x="2782614" y="2610748"/>
            <a:ext cx="4921981" cy="1968792"/>
          </a:xfrm>
          <a:prstGeom prst="rect">
            <a:avLst/>
          </a:prstGeom>
        </p:spPr>
      </p:pic>
    </p:spTree>
    <p:extLst>
      <p:ext uri="{BB962C8B-B14F-4D97-AF65-F5344CB8AC3E}">
        <p14:creationId xmlns:p14="http://schemas.microsoft.com/office/powerpoint/2010/main" val="223744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E3B7-26B0-F94E-928E-EE88A4A22AA7}"/>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11" name="TextBox 10">
            <a:extLst>
              <a:ext uri="{FF2B5EF4-FFF2-40B4-BE49-F238E27FC236}">
                <a16:creationId xmlns:a16="http://schemas.microsoft.com/office/drawing/2014/main" id="{43C5300E-8495-6B4A-B4BD-93D6FF0374BB}"/>
              </a:ext>
            </a:extLst>
          </p:cNvPr>
          <p:cNvSpPr txBox="1"/>
          <p:nvPr/>
        </p:nvSpPr>
        <p:spPr>
          <a:xfrm>
            <a:off x="895939" y="2069903"/>
            <a:ext cx="10714870" cy="1231106"/>
          </a:xfrm>
          <a:prstGeom prst="rect">
            <a:avLst/>
          </a:prstGeom>
          <a:noFill/>
        </p:spPr>
        <p:txBody>
          <a:bodyPr wrap="square" rtlCol="0">
            <a:spAutoFit/>
          </a:bodyPr>
          <a:lstStyle/>
          <a:p>
            <a:r>
              <a:rPr lang="en-US" dirty="0"/>
              <a:t>Correlation:</a:t>
            </a:r>
          </a:p>
          <a:p>
            <a:pPr marL="342900" indent="-342900">
              <a:buFont typeface="Arial" panose="020B0604020202020204" pitchFamily="34" charset="0"/>
              <a:buChar char="•"/>
            </a:pPr>
            <a:r>
              <a:rPr lang="en-US" sz="1400" dirty="0"/>
              <a:t>There was no obvious correlation between CPI and average weekly sales revenue</a:t>
            </a:r>
          </a:p>
          <a:p>
            <a:pPr marL="342900" indent="-342900">
              <a:buFont typeface="Arial" panose="020B0604020202020204" pitchFamily="34" charset="0"/>
              <a:buChar char="•"/>
            </a:pPr>
            <a:r>
              <a:rPr lang="en-US" sz="1400" dirty="0"/>
              <a:t>The R-Value between CPI and weekly sales revenue was -0.02.</a:t>
            </a:r>
          </a:p>
          <a:p>
            <a:pPr marL="800100" lvl="1" indent="-342900">
              <a:buFont typeface="Arial" panose="020B0604020202020204" pitchFamily="34" charset="0"/>
              <a:buChar char="•"/>
            </a:pPr>
            <a:r>
              <a:rPr lang="en-US" sz="1400" dirty="0"/>
              <a:t>CPI and weekly sales revenue are inversely proportional.</a:t>
            </a:r>
          </a:p>
          <a:p>
            <a:pPr marL="342900" indent="-342900">
              <a:buFont typeface="Arial" panose="020B0604020202020204" pitchFamily="34" charset="0"/>
              <a:buChar char="•"/>
            </a:pPr>
            <a:r>
              <a:rPr lang="en-US" sz="1400" dirty="0"/>
              <a:t>The CPI value during 2010 is lowest as compared to 2011 and 2012.  Therefore, sales revenue in 2010 is slightly higher than 2011 and 2012.</a:t>
            </a:r>
          </a:p>
        </p:txBody>
      </p:sp>
      <p:pic>
        <p:nvPicPr>
          <p:cNvPr id="8" name="Picture 7" descr="A screenshot of a cell phone&#10;&#10;Description automatically generated">
            <a:extLst>
              <a:ext uri="{FF2B5EF4-FFF2-40B4-BE49-F238E27FC236}">
                <a16:creationId xmlns:a16="http://schemas.microsoft.com/office/drawing/2014/main" id="{F7D53FDA-6C21-A94C-BD62-EDD122F232C9}"/>
              </a:ext>
            </a:extLst>
          </p:cNvPr>
          <p:cNvPicPr>
            <a:picLocks noChangeAspect="1"/>
          </p:cNvPicPr>
          <p:nvPr/>
        </p:nvPicPr>
        <p:blipFill>
          <a:blip r:embed="rId3"/>
          <a:stretch>
            <a:fillRect/>
          </a:stretch>
        </p:blipFill>
        <p:spPr>
          <a:xfrm>
            <a:off x="4237016" y="3947340"/>
            <a:ext cx="3717967" cy="2340942"/>
          </a:xfrm>
          <a:prstGeom prst="rect">
            <a:avLst/>
          </a:prstGeom>
        </p:spPr>
      </p:pic>
    </p:spTree>
    <p:extLst>
      <p:ext uri="{BB962C8B-B14F-4D97-AF65-F5344CB8AC3E}">
        <p14:creationId xmlns:p14="http://schemas.microsoft.com/office/powerpoint/2010/main" val="1892491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F7A8-3ABA-954F-9F82-D35A532D845C}"/>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952925DE-35A7-B545-AD89-C54D293B90E0}"/>
              </a:ext>
            </a:extLst>
          </p:cNvPr>
          <p:cNvSpPr>
            <a:spLocks noGrp="1"/>
          </p:cNvSpPr>
          <p:nvPr>
            <p:ph sz="half" idx="1"/>
          </p:nvPr>
        </p:nvSpPr>
        <p:spPr>
          <a:xfrm>
            <a:off x="581192" y="1151422"/>
            <a:ext cx="10281249" cy="2742662"/>
          </a:xfrm>
        </p:spPr>
        <p:txBody>
          <a:bodyPr/>
          <a:lstStyle/>
          <a:p>
            <a:r>
              <a:rPr lang="en-US" dirty="0"/>
              <a:t>The highest average sales departments: 92, 95 and 38</a:t>
            </a:r>
          </a:p>
          <a:p>
            <a:r>
              <a:rPr lang="en-US" dirty="0"/>
              <a:t>The lowest average sales departments: 43, 47, 51</a:t>
            </a:r>
          </a:p>
          <a:p>
            <a:r>
              <a:rPr lang="en-US" dirty="0"/>
              <a:t>We were not able to correlate the department #’s from the department names, as this data was not provided.</a:t>
            </a:r>
          </a:p>
        </p:txBody>
      </p:sp>
      <p:pic>
        <p:nvPicPr>
          <p:cNvPr id="6" name="Content Placeholder 5" descr="A picture containing implement, stationary, pencil&#10;&#10;Description automatically generated">
            <a:extLst>
              <a:ext uri="{FF2B5EF4-FFF2-40B4-BE49-F238E27FC236}">
                <a16:creationId xmlns:a16="http://schemas.microsoft.com/office/drawing/2014/main" id="{66389AE8-EA7E-3B4C-865A-1994B71B9D33}"/>
              </a:ext>
            </a:extLst>
          </p:cNvPr>
          <p:cNvPicPr>
            <a:picLocks noGrp="1" noChangeAspect="1"/>
          </p:cNvPicPr>
          <p:nvPr>
            <p:ph sz="half" idx="2"/>
          </p:nvPr>
        </p:nvPicPr>
        <p:blipFill>
          <a:blip r:embed="rId3"/>
          <a:stretch>
            <a:fillRect/>
          </a:stretch>
        </p:blipFill>
        <p:spPr>
          <a:xfrm>
            <a:off x="1183512" y="3429000"/>
            <a:ext cx="9076607" cy="2904514"/>
          </a:xfrm>
        </p:spPr>
      </p:pic>
    </p:spTree>
    <p:extLst>
      <p:ext uri="{BB962C8B-B14F-4D97-AF65-F5344CB8AC3E}">
        <p14:creationId xmlns:p14="http://schemas.microsoft.com/office/powerpoint/2010/main" val="211080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9B20-8CEF-5149-BD85-0A7ACAD7F98F}"/>
              </a:ext>
            </a:extLst>
          </p:cNvPr>
          <p:cNvSpPr>
            <a:spLocks noGrp="1"/>
          </p:cNvSpPr>
          <p:nvPr>
            <p:ph type="title"/>
          </p:nvPr>
        </p:nvSpPr>
        <p:spPr/>
        <p:txBody>
          <a:bodyPr/>
          <a:lstStyle/>
          <a:p>
            <a:r>
              <a:rPr lang="en-US" dirty="0"/>
              <a:t>Results and findings (</a:t>
            </a:r>
            <a:r>
              <a:rPr lang="en-US" dirty="0" err="1"/>
              <a:t>con’t</a:t>
            </a:r>
            <a:r>
              <a:rPr lang="en-US" dirty="0"/>
              <a:t>)</a:t>
            </a:r>
          </a:p>
        </p:txBody>
      </p:sp>
      <p:pic>
        <p:nvPicPr>
          <p:cNvPr id="6" name="Content Placeholder 5" descr="A picture containing stationary, implement, pencil&#10;&#10;Description automatically generated">
            <a:extLst>
              <a:ext uri="{FF2B5EF4-FFF2-40B4-BE49-F238E27FC236}">
                <a16:creationId xmlns:a16="http://schemas.microsoft.com/office/drawing/2014/main" id="{AACD7764-4423-3641-90E0-F551AA2C6893}"/>
              </a:ext>
            </a:extLst>
          </p:cNvPr>
          <p:cNvPicPr>
            <a:picLocks noGrp="1" noChangeAspect="1"/>
          </p:cNvPicPr>
          <p:nvPr>
            <p:ph sz="half" idx="1"/>
          </p:nvPr>
        </p:nvPicPr>
        <p:blipFill>
          <a:blip r:embed="rId3"/>
          <a:stretch>
            <a:fillRect/>
          </a:stretch>
        </p:blipFill>
        <p:spPr>
          <a:xfrm>
            <a:off x="581025" y="3005296"/>
            <a:ext cx="5194300" cy="2077720"/>
          </a:xfrm>
        </p:spPr>
      </p:pic>
      <p:sp>
        <p:nvSpPr>
          <p:cNvPr id="4" name="Content Placeholder 3">
            <a:extLst>
              <a:ext uri="{FF2B5EF4-FFF2-40B4-BE49-F238E27FC236}">
                <a16:creationId xmlns:a16="http://schemas.microsoft.com/office/drawing/2014/main" id="{F8107FEA-402B-2646-B77C-2895035AB225}"/>
              </a:ext>
            </a:extLst>
          </p:cNvPr>
          <p:cNvSpPr>
            <a:spLocks noGrp="1"/>
          </p:cNvSpPr>
          <p:nvPr>
            <p:ph sz="half" idx="2"/>
          </p:nvPr>
        </p:nvSpPr>
        <p:spPr/>
        <p:txBody>
          <a:bodyPr>
            <a:normAutofit lnSpcReduction="10000"/>
          </a:bodyPr>
          <a:lstStyle/>
          <a:p>
            <a:r>
              <a:rPr lang="en-US" sz="2800" dirty="0"/>
              <a:t>Average Sales from Top 3 stores:  4, 14 and 20</a:t>
            </a:r>
          </a:p>
          <a:p>
            <a:r>
              <a:rPr lang="en-US" sz="2800" dirty="0"/>
              <a:t>Average Sales from Bottom 3 stores: 5, 33, 44</a:t>
            </a:r>
          </a:p>
          <a:p>
            <a:r>
              <a:rPr lang="en-US" sz="2800" dirty="0"/>
              <a:t>We were not able to correlate the store #’s from the store names, as this data was not provided.</a:t>
            </a:r>
          </a:p>
          <a:p>
            <a:endParaRPr lang="en-US" sz="2800" dirty="0"/>
          </a:p>
        </p:txBody>
      </p:sp>
    </p:spTree>
    <p:extLst>
      <p:ext uri="{BB962C8B-B14F-4D97-AF65-F5344CB8AC3E}">
        <p14:creationId xmlns:p14="http://schemas.microsoft.com/office/powerpoint/2010/main" val="292376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06F4-B795-1749-8CFB-2E0155838554}"/>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0224844E-ECEC-FC40-8797-A94E7B4E8831}"/>
              </a:ext>
            </a:extLst>
          </p:cNvPr>
          <p:cNvSpPr>
            <a:spLocks noGrp="1"/>
          </p:cNvSpPr>
          <p:nvPr>
            <p:ph sz="half" idx="1"/>
          </p:nvPr>
        </p:nvSpPr>
        <p:spPr/>
        <p:txBody>
          <a:bodyPr>
            <a:normAutofit/>
          </a:bodyPr>
          <a:lstStyle/>
          <a:p>
            <a:r>
              <a:rPr lang="en-US" sz="2400" dirty="0"/>
              <a:t>This chart provides the maximum weekly sales per year.  </a:t>
            </a:r>
          </a:p>
          <a:p>
            <a:r>
              <a:rPr lang="en-US" sz="2400" dirty="0"/>
              <a:t>It is determined that Black Friday/Cyber Monday is the maximum sales revenue generating Holiday throughout the year.</a:t>
            </a:r>
          </a:p>
        </p:txBody>
      </p:sp>
      <p:pic>
        <p:nvPicPr>
          <p:cNvPr id="6" name="Content Placeholder 5" descr="A picture containing screenshot&#10;&#10;Description automatically generated">
            <a:extLst>
              <a:ext uri="{FF2B5EF4-FFF2-40B4-BE49-F238E27FC236}">
                <a16:creationId xmlns:a16="http://schemas.microsoft.com/office/drawing/2014/main" id="{E72354EF-60EE-D346-8183-C1C762A6D04A}"/>
              </a:ext>
            </a:extLst>
          </p:cNvPr>
          <p:cNvPicPr>
            <a:picLocks noGrp="1" noChangeAspect="1"/>
          </p:cNvPicPr>
          <p:nvPr>
            <p:ph sz="half" idx="2"/>
          </p:nvPr>
        </p:nvPicPr>
        <p:blipFill>
          <a:blip r:embed="rId3"/>
          <a:stretch>
            <a:fillRect/>
          </a:stretch>
        </p:blipFill>
        <p:spPr>
          <a:xfrm>
            <a:off x="6270459" y="1189143"/>
            <a:ext cx="5194300" cy="2077720"/>
          </a:xfrm>
        </p:spPr>
      </p:pic>
      <p:pic>
        <p:nvPicPr>
          <p:cNvPr id="9" name="Picture 8" descr="A screenshot of a cell phone&#10;&#10;Description automatically generated">
            <a:extLst>
              <a:ext uri="{FF2B5EF4-FFF2-40B4-BE49-F238E27FC236}">
                <a16:creationId xmlns:a16="http://schemas.microsoft.com/office/drawing/2014/main" id="{353FCE64-7543-D742-ABEB-8A01B96931D9}"/>
              </a:ext>
            </a:extLst>
          </p:cNvPr>
          <p:cNvPicPr>
            <a:picLocks noChangeAspect="1"/>
          </p:cNvPicPr>
          <p:nvPr/>
        </p:nvPicPr>
        <p:blipFill>
          <a:blip r:embed="rId4"/>
          <a:stretch>
            <a:fillRect/>
          </a:stretch>
        </p:blipFill>
        <p:spPr>
          <a:xfrm>
            <a:off x="6416042" y="3237172"/>
            <a:ext cx="4898859" cy="3265906"/>
          </a:xfrm>
          <a:prstGeom prst="rect">
            <a:avLst/>
          </a:prstGeom>
        </p:spPr>
      </p:pic>
    </p:spTree>
    <p:extLst>
      <p:ext uri="{BB962C8B-B14F-4D97-AF65-F5344CB8AC3E}">
        <p14:creationId xmlns:p14="http://schemas.microsoft.com/office/powerpoint/2010/main" val="355941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A screenshot of a cell phone&#10;&#10;Description automatically generated">
            <a:extLst>
              <a:ext uri="{FF2B5EF4-FFF2-40B4-BE49-F238E27FC236}">
                <a16:creationId xmlns:a16="http://schemas.microsoft.com/office/drawing/2014/main" id="{6B7B3843-29EC-144F-9A50-01E7163151F5}"/>
              </a:ext>
            </a:extLst>
          </p:cNvPr>
          <p:cNvPicPr>
            <a:picLocks noGrp="1" noChangeAspect="1"/>
          </p:cNvPicPr>
          <p:nvPr>
            <p:ph sz="half" idx="2"/>
          </p:nvPr>
        </p:nvPicPr>
        <p:blipFill>
          <a:blip r:embed="rId3"/>
          <a:stretch>
            <a:fillRect/>
          </a:stretch>
        </p:blipFill>
        <p:spPr>
          <a:xfrm>
            <a:off x="1271780" y="839073"/>
            <a:ext cx="5940099" cy="3625207"/>
          </a:xfrm>
          <a:prstGeom prst="rect">
            <a:avLst/>
          </a:prstGeom>
        </p:spPr>
      </p:pic>
      <p:sp>
        <p:nvSpPr>
          <p:cNvPr id="27" name="Rectangle 2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63B2EE-F95C-CD4C-8733-36B188A643AA}"/>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Results and findings (</a:t>
            </a:r>
            <a:r>
              <a:rPr lang="en-US" sz="3600" dirty="0" err="1">
                <a:solidFill>
                  <a:srgbClr val="FFFFFF"/>
                </a:solidFill>
              </a:rPr>
              <a:t>con’t</a:t>
            </a:r>
            <a:r>
              <a:rPr lang="en-US" sz="3600" dirty="0">
                <a:solidFill>
                  <a:srgbClr val="FFFFFF"/>
                </a:solidFill>
              </a:rPr>
              <a:t>)</a:t>
            </a:r>
          </a:p>
        </p:txBody>
      </p:sp>
      <p:sp>
        <p:nvSpPr>
          <p:cNvPr id="7" name="TextBox 6">
            <a:extLst>
              <a:ext uri="{FF2B5EF4-FFF2-40B4-BE49-F238E27FC236}">
                <a16:creationId xmlns:a16="http://schemas.microsoft.com/office/drawing/2014/main" id="{1572DA70-766B-6E40-98CF-8D6C185F1E32}"/>
              </a:ext>
            </a:extLst>
          </p:cNvPr>
          <p:cNvSpPr txBox="1"/>
          <p:nvPr/>
        </p:nvSpPr>
        <p:spPr>
          <a:xfrm>
            <a:off x="1353312" y="4645152"/>
            <a:ext cx="5858567" cy="1200329"/>
          </a:xfrm>
          <a:prstGeom prst="rect">
            <a:avLst/>
          </a:prstGeom>
          <a:noFill/>
        </p:spPr>
        <p:txBody>
          <a:bodyPr wrap="square" rtlCol="0">
            <a:spAutoFit/>
          </a:bodyPr>
          <a:lstStyle/>
          <a:p>
            <a:r>
              <a:rPr lang="en-US" dirty="0"/>
              <a:t>Correlation</a:t>
            </a:r>
          </a:p>
          <a:p>
            <a:pPr marL="285750" indent="-285750">
              <a:buFont typeface="Arial" panose="020B0604020202020204" pitchFamily="34" charset="0"/>
              <a:buChar char="•"/>
            </a:pPr>
            <a:r>
              <a:rPr lang="en-US" dirty="0"/>
              <a:t>R-Value of weekly sales vs Walmart store size is 0.24.</a:t>
            </a:r>
          </a:p>
          <a:p>
            <a:pPr marL="285750" indent="-285750">
              <a:buFont typeface="Arial" panose="020B0604020202020204" pitchFamily="34" charset="0"/>
              <a:buChar char="•"/>
            </a:pPr>
            <a:r>
              <a:rPr lang="en-US" dirty="0"/>
              <a:t>This results in insufficient data to provide a strong correlation between store size and weekly sales.</a:t>
            </a:r>
          </a:p>
        </p:txBody>
      </p:sp>
    </p:spTree>
    <p:extLst>
      <p:ext uri="{BB962C8B-B14F-4D97-AF65-F5344CB8AC3E}">
        <p14:creationId xmlns:p14="http://schemas.microsoft.com/office/powerpoint/2010/main" val="423096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3360-B59F-AF4C-A911-2F8E6B91F859}"/>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192A810-4AE1-3141-BF3A-C8CAD20F41B1}"/>
              </a:ext>
            </a:extLst>
          </p:cNvPr>
          <p:cNvSpPr>
            <a:spLocks noGrp="1"/>
          </p:cNvSpPr>
          <p:nvPr>
            <p:ph idx="1"/>
          </p:nvPr>
        </p:nvSpPr>
        <p:spPr/>
        <p:txBody>
          <a:bodyPr/>
          <a:lstStyle/>
          <a:p>
            <a:pPr marL="285750" indent="-285750">
              <a:buFont typeface="Arial" panose="020B0604020202020204" pitchFamily="34" charset="0"/>
              <a:buChar char="•"/>
            </a:pPr>
            <a:r>
              <a:rPr lang="en-US" dirty="0"/>
              <a:t>Sufficient data was not provided to determine strong correlation between sales revenue and the data features</a:t>
            </a:r>
          </a:p>
          <a:p>
            <a:pPr marL="285750" indent="-285750">
              <a:buFont typeface="Arial" panose="020B0604020202020204" pitchFamily="34" charset="0"/>
              <a:buChar char="•"/>
            </a:pPr>
            <a:r>
              <a:rPr lang="en-US" dirty="0"/>
              <a:t>Data was not given on the typical products that were sold in order to determine consumer “hot” products.</a:t>
            </a:r>
          </a:p>
          <a:p>
            <a:pPr marL="285750" indent="-285750">
              <a:buFont typeface="Arial" panose="020B0604020202020204" pitchFamily="34" charset="0"/>
              <a:buChar char="•"/>
            </a:pPr>
            <a:r>
              <a:rPr lang="en-US" dirty="0"/>
              <a:t>”Markdown” data was not well-defined nor provided in order to visualize and support our conclusions.</a:t>
            </a:r>
          </a:p>
          <a:p>
            <a:pPr marL="285750" indent="-285750">
              <a:buFont typeface="Arial" panose="020B0604020202020204" pitchFamily="34" charset="0"/>
              <a:buChar char="•"/>
            </a:pPr>
            <a:r>
              <a:rPr lang="en-US" dirty="0"/>
              <a:t>Walmart store sampling and the data collection methodologies were not at all defined.</a:t>
            </a:r>
          </a:p>
        </p:txBody>
      </p:sp>
      <p:pic>
        <p:nvPicPr>
          <p:cNvPr id="5" name="Picture 4" descr="A picture containing television, screen, airplane, monitor&#10;&#10;Description automatically generated">
            <a:extLst>
              <a:ext uri="{FF2B5EF4-FFF2-40B4-BE49-F238E27FC236}">
                <a16:creationId xmlns:a16="http://schemas.microsoft.com/office/drawing/2014/main" id="{03D9BAA2-283B-9142-ABF0-F8B757ED004B}"/>
              </a:ext>
            </a:extLst>
          </p:cNvPr>
          <p:cNvPicPr>
            <a:picLocks noChangeAspect="1"/>
          </p:cNvPicPr>
          <p:nvPr/>
        </p:nvPicPr>
        <p:blipFill>
          <a:blip r:embed="rId3"/>
          <a:stretch>
            <a:fillRect/>
          </a:stretch>
        </p:blipFill>
        <p:spPr>
          <a:xfrm>
            <a:off x="5998464" y="588677"/>
            <a:ext cx="3766311" cy="2794603"/>
          </a:xfrm>
          <a:prstGeom prst="rect">
            <a:avLst/>
          </a:prstGeom>
        </p:spPr>
      </p:pic>
    </p:spTree>
    <p:extLst>
      <p:ext uri="{BB962C8B-B14F-4D97-AF65-F5344CB8AC3E}">
        <p14:creationId xmlns:p14="http://schemas.microsoft.com/office/powerpoint/2010/main" val="299493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3542-C7E3-2B44-B501-7B00356362A9}"/>
              </a:ext>
            </a:extLst>
          </p:cNvPr>
          <p:cNvSpPr>
            <a:spLocks noGrp="1"/>
          </p:cNvSpPr>
          <p:nvPr>
            <p:ph type="title"/>
          </p:nvPr>
        </p:nvSpPr>
        <p:spPr/>
        <p:txBody>
          <a:bodyPr/>
          <a:lstStyle/>
          <a:p>
            <a:r>
              <a:rPr lang="en-US" dirty="0"/>
              <a:t>CONCLUSION SUMMARY</a:t>
            </a:r>
          </a:p>
        </p:txBody>
      </p:sp>
      <p:sp>
        <p:nvSpPr>
          <p:cNvPr id="3" name="Content Placeholder 2">
            <a:extLst>
              <a:ext uri="{FF2B5EF4-FFF2-40B4-BE49-F238E27FC236}">
                <a16:creationId xmlns:a16="http://schemas.microsoft.com/office/drawing/2014/main" id="{26BDE141-ED39-384B-ACF2-1988A8A5BE33}"/>
              </a:ext>
            </a:extLst>
          </p:cNvPr>
          <p:cNvSpPr>
            <a:spLocks noGrp="1"/>
          </p:cNvSpPr>
          <p:nvPr>
            <p:ph idx="1"/>
          </p:nvPr>
        </p:nvSpPr>
        <p:spPr/>
        <p:txBody>
          <a:bodyPr>
            <a:normAutofit lnSpcReduction="10000"/>
          </a:bodyPr>
          <a:lstStyle/>
          <a:p>
            <a:pPr lvl="1"/>
            <a:r>
              <a:rPr lang="en-US" dirty="0"/>
              <a:t>Determine highest (max) sales revenue based on the US holidays</a:t>
            </a:r>
          </a:p>
          <a:p>
            <a:pPr lvl="2"/>
            <a:r>
              <a:rPr lang="en-US" dirty="0"/>
              <a:t>Highest sales revenue occurred during Thanksgiving weekend (Black Friday/Cyber Monday), Week 47.</a:t>
            </a:r>
          </a:p>
          <a:p>
            <a:pPr lvl="1"/>
            <a:r>
              <a:rPr lang="en-US" dirty="0"/>
              <a:t>Study the average sales per week for all stores and departments throughout the years 2010-2013.</a:t>
            </a:r>
          </a:p>
          <a:p>
            <a:pPr lvl="2"/>
            <a:r>
              <a:rPr lang="en-US" dirty="0"/>
              <a:t>Highest average sales per week occurred during Christmas, Week 51.  The second highest average occurred during Thanksgiving weekend.</a:t>
            </a:r>
          </a:p>
          <a:p>
            <a:pPr lvl="1"/>
            <a:r>
              <a:rPr lang="en-US" dirty="0"/>
              <a:t>Does holiday have any impact in the # of sales revenue?</a:t>
            </a:r>
          </a:p>
          <a:p>
            <a:pPr lvl="2"/>
            <a:r>
              <a:rPr lang="en-US" dirty="0"/>
              <a:t>Yes, holiday does have a big impact in sales revenue.</a:t>
            </a:r>
          </a:p>
          <a:p>
            <a:pPr lvl="1"/>
            <a:r>
              <a:rPr lang="en-US" dirty="0"/>
              <a:t>Contributing factors/correlation to sales revenue, such as:</a:t>
            </a:r>
          </a:p>
          <a:p>
            <a:pPr lvl="2"/>
            <a:r>
              <a:rPr lang="en-US" dirty="0"/>
              <a:t>Temperature, CPI, Unemployment, Fuel Price, Holiday, Store Size</a:t>
            </a:r>
          </a:p>
          <a:p>
            <a:pPr lvl="3"/>
            <a:r>
              <a:rPr lang="en-US" dirty="0"/>
              <a:t>There was no correlation in Temperature, Fuel Price</a:t>
            </a:r>
          </a:p>
          <a:p>
            <a:pPr lvl="3"/>
            <a:r>
              <a:rPr lang="en-US" dirty="0"/>
              <a:t>However, we did see slight correlation between CPI, unemployment and store size to the sales revenue.</a:t>
            </a:r>
          </a:p>
          <a:p>
            <a:pPr lvl="3"/>
            <a:r>
              <a:rPr lang="en-US" dirty="0"/>
              <a:t>We were not able to visualize any significant (strong) correlation between sales revenue and the aforementioned data factors.</a:t>
            </a:r>
          </a:p>
        </p:txBody>
      </p:sp>
    </p:spTree>
    <p:extLst>
      <p:ext uri="{BB962C8B-B14F-4D97-AF65-F5344CB8AC3E}">
        <p14:creationId xmlns:p14="http://schemas.microsoft.com/office/powerpoint/2010/main" val="324191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CA9757-1A4D-A44C-841C-C8C8AFFAD746}"/>
              </a:ext>
            </a:extLst>
          </p:cNvPr>
          <p:cNvSpPr>
            <a:spLocks noGrp="1"/>
          </p:cNvSpPr>
          <p:nvPr>
            <p:ph type="ctrTitle"/>
          </p:nvPr>
        </p:nvSpPr>
        <p:spPr>
          <a:xfrm>
            <a:off x="638620" y="863695"/>
            <a:ext cx="3511233" cy="3779995"/>
          </a:xfrm>
        </p:spPr>
        <p:txBody>
          <a:bodyPr anchor="ctr">
            <a:normAutofit/>
          </a:bodyPr>
          <a:lstStyle/>
          <a:p>
            <a:r>
              <a:rPr lang="en-US">
                <a:solidFill>
                  <a:schemeClr val="tx1"/>
                </a:solidFill>
              </a:rPr>
              <a:t>QUESTIONS?</a:t>
            </a:r>
          </a:p>
        </p:txBody>
      </p:sp>
      <p:sp>
        <p:nvSpPr>
          <p:cNvPr id="14" name="Rectangle 1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picture containing drawing&#10;&#10;Description automatically generated">
            <a:extLst>
              <a:ext uri="{FF2B5EF4-FFF2-40B4-BE49-F238E27FC236}">
                <a16:creationId xmlns:a16="http://schemas.microsoft.com/office/drawing/2014/main" id="{9552EE1A-470C-1046-9019-DE7AE1D4B1B3}"/>
              </a:ext>
            </a:extLst>
          </p:cNvPr>
          <p:cNvPicPr>
            <a:picLocks noChangeAspect="1"/>
          </p:cNvPicPr>
          <p:nvPr/>
        </p:nvPicPr>
        <p:blipFill rotWithShape="1">
          <a:blip r:embed="rId3"/>
          <a:srcRect t="3051" r="1" b="5968"/>
          <a:stretch/>
        </p:blipFill>
        <p:spPr>
          <a:xfrm>
            <a:off x="4654295" y="10"/>
            <a:ext cx="7537705" cy="6857990"/>
          </a:xfrm>
          <a:prstGeom prst="rect">
            <a:avLst/>
          </a:prstGeom>
        </p:spPr>
      </p:pic>
    </p:spTree>
    <p:extLst>
      <p:ext uri="{BB962C8B-B14F-4D97-AF65-F5344CB8AC3E}">
        <p14:creationId xmlns:p14="http://schemas.microsoft.com/office/powerpoint/2010/main" val="12330879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7D23-C9C4-934B-9203-BFBEC060C33F}"/>
              </a:ext>
            </a:extLst>
          </p:cNvPr>
          <p:cNvSpPr>
            <a:spLocks noGrp="1"/>
          </p:cNvSpPr>
          <p:nvPr>
            <p:ph type="title"/>
          </p:nvPr>
        </p:nvSpPr>
        <p:spPr/>
        <p:txBody>
          <a:bodyPr/>
          <a:lstStyle/>
          <a:p>
            <a:r>
              <a:rPr lang="en-US" dirty="0" err="1"/>
              <a:t>MOTivation</a:t>
            </a:r>
            <a:r>
              <a:rPr lang="en-US" dirty="0"/>
              <a:t> and Project summary</a:t>
            </a:r>
          </a:p>
        </p:txBody>
      </p:sp>
      <p:sp>
        <p:nvSpPr>
          <p:cNvPr id="3" name="Content Placeholder 2">
            <a:extLst>
              <a:ext uri="{FF2B5EF4-FFF2-40B4-BE49-F238E27FC236}">
                <a16:creationId xmlns:a16="http://schemas.microsoft.com/office/drawing/2014/main" id="{7C6708C9-2E33-7B47-A9FF-3CD9644BABF4}"/>
              </a:ext>
            </a:extLst>
          </p:cNvPr>
          <p:cNvSpPr>
            <a:spLocks noGrp="1"/>
          </p:cNvSpPr>
          <p:nvPr>
            <p:ph sz="half" idx="1"/>
          </p:nvPr>
        </p:nvSpPr>
        <p:spPr/>
        <p:txBody>
          <a:bodyPr>
            <a:normAutofit/>
          </a:bodyPr>
          <a:lstStyle/>
          <a:p>
            <a:r>
              <a:rPr lang="en-US" sz="2400" dirty="0"/>
              <a:t>Core Message</a:t>
            </a:r>
          </a:p>
          <a:p>
            <a:pPr lvl="1"/>
            <a:r>
              <a:rPr lang="en-US" sz="2000" dirty="0"/>
              <a:t>Our project consists of analyzing Walmart sales trend during the course of years 2010 thru 2013.  Therefore, we will be analyzing historical sales data and any special contributing factors towards the impact in sales.</a:t>
            </a:r>
          </a:p>
        </p:txBody>
      </p:sp>
      <p:sp>
        <p:nvSpPr>
          <p:cNvPr id="4" name="Content Placeholder 3">
            <a:extLst>
              <a:ext uri="{FF2B5EF4-FFF2-40B4-BE49-F238E27FC236}">
                <a16:creationId xmlns:a16="http://schemas.microsoft.com/office/drawing/2014/main" id="{511B67C0-8DA0-7442-817B-8867D146AF5F}"/>
              </a:ext>
            </a:extLst>
          </p:cNvPr>
          <p:cNvSpPr>
            <a:spLocks noGrp="1"/>
          </p:cNvSpPr>
          <p:nvPr>
            <p:ph sz="half" idx="2"/>
          </p:nvPr>
        </p:nvSpPr>
        <p:spPr/>
        <p:txBody>
          <a:bodyPr>
            <a:normAutofit/>
          </a:bodyPr>
          <a:lstStyle/>
          <a:p>
            <a:r>
              <a:rPr lang="en-US" sz="2400" dirty="0"/>
              <a:t>Summary of Findings</a:t>
            </a:r>
          </a:p>
          <a:p>
            <a:pPr lvl="1"/>
            <a:r>
              <a:rPr lang="en-US" sz="2000" dirty="0"/>
              <a:t>Sales revenue during Black Friday/Cyber Monday was highest in 2010 as compared to 2011 and 2012</a:t>
            </a:r>
          </a:p>
          <a:p>
            <a:pPr lvl="1"/>
            <a:r>
              <a:rPr lang="en-US" sz="2000" dirty="0"/>
              <a:t>Average sales during week before Christmas (week 51) was the highest throughout the year</a:t>
            </a:r>
          </a:p>
          <a:p>
            <a:pPr lvl="1"/>
            <a:endParaRPr lang="en-US" sz="2000" dirty="0"/>
          </a:p>
        </p:txBody>
      </p:sp>
    </p:spTree>
    <p:extLst>
      <p:ext uri="{BB962C8B-B14F-4D97-AF65-F5344CB8AC3E}">
        <p14:creationId xmlns:p14="http://schemas.microsoft.com/office/powerpoint/2010/main" val="110077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9DF4-35F5-414B-ABE3-4902AEF06D70}"/>
              </a:ext>
            </a:extLst>
          </p:cNvPr>
          <p:cNvSpPr>
            <a:spLocks noGrp="1"/>
          </p:cNvSpPr>
          <p:nvPr>
            <p:ph type="title"/>
          </p:nvPr>
        </p:nvSpPr>
        <p:spPr/>
        <p:txBody>
          <a:bodyPr/>
          <a:lstStyle/>
          <a:p>
            <a:r>
              <a:rPr lang="en-US" dirty="0"/>
              <a:t>Data questions THAT WERE CONSIDERED</a:t>
            </a:r>
          </a:p>
        </p:txBody>
      </p:sp>
      <p:sp>
        <p:nvSpPr>
          <p:cNvPr id="3" name="Content Placeholder 2">
            <a:extLst>
              <a:ext uri="{FF2B5EF4-FFF2-40B4-BE49-F238E27FC236}">
                <a16:creationId xmlns:a16="http://schemas.microsoft.com/office/drawing/2014/main" id="{8268DD9E-4613-DB40-9F63-5CA84117BB59}"/>
              </a:ext>
            </a:extLst>
          </p:cNvPr>
          <p:cNvSpPr>
            <a:spLocks noGrp="1"/>
          </p:cNvSpPr>
          <p:nvPr>
            <p:ph idx="1"/>
          </p:nvPr>
        </p:nvSpPr>
        <p:spPr/>
        <p:txBody>
          <a:bodyPr>
            <a:normAutofit/>
          </a:bodyPr>
          <a:lstStyle/>
          <a:p>
            <a:pPr lvl="1"/>
            <a:r>
              <a:rPr lang="en-US" dirty="0"/>
              <a:t>Determine highest sales revenue based on the US holidays</a:t>
            </a:r>
          </a:p>
          <a:p>
            <a:pPr lvl="1"/>
            <a:r>
              <a:rPr lang="en-US" dirty="0"/>
              <a:t>Study the average sales per week for all stores and departments throughout the years 2010-2013.</a:t>
            </a:r>
          </a:p>
          <a:p>
            <a:pPr lvl="1"/>
            <a:r>
              <a:rPr lang="en-US" dirty="0"/>
              <a:t>Determine top 3 stores and bottom 3 stores per average sales</a:t>
            </a:r>
          </a:p>
          <a:p>
            <a:pPr lvl="1"/>
            <a:r>
              <a:rPr lang="en-US" dirty="0"/>
              <a:t>Determine 3 top departments per average sales</a:t>
            </a:r>
          </a:p>
          <a:p>
            <a:pPr lvl="1"/>
            <a:r>
              <a:rPr lang="en-US" dirty="0"/>
              <a:t>Determine weekly sales per holiday throughout the year</a:t>
            </a:r>
          </a:p>
          <a:p>
            <a:pPr lvl="2"/>
            <a:r>
              <a:rPr lang="en-US" dirty="0"/>
              <a:t>Does holiday have any impact in the # of sales revenue?</a:t>
            </a:r>
          </a:p>
          <a:p>
            <a:pPr lvl="1"/>
            <a:r>
              <a:rPr lang="en-US" dirty="0"/>
              <a:t>Contributing factors/correlation to sales revenue, such as:</a:t>
            </a:r>
          </a:p>
          <a:p>
            <a:pPr lvl="2"/>
            <a:r>
              <a:rPr lang="en-US" dirty="0"/>
              <a:t>Temperature, CPI, Unemployment, Fuel Price, Holiday</a:t>
            </a:r>
          </a:p>
        </p:txBody>
      </p:sp>
    </p:spTree>
    <p:extLst>
      <p:ext uri="{BB962C8B-B14F-4D97-AF65-F5344CB8AC3E}">
        <p14:creationId xmlns:p14="http://schemas.microsoft.com/office/powerpoint/2010/main" val="410654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2C5F-CB68-EE40-A7FF-C6CC2DD7AE98}"/>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2CCF32E6-0011-AF43-B914-F66B6C34D03A}"/>
              </a:ext>
            </a:extLst>
          </p:cNvPr>
          <p:cNvSpPr>
            <a:spLocks noGrp="1"/>
          </p:cNvSpPr>
          <p:nvPr>
            <p:ph sz="half" idx="1"/>
          </p:nvPr>
        </p:nvSpPr>
        <p:spPr>
          <a:xfrm>
            <a:off x="581193" y="2228003"/>
            <a:ext cx="8391357" cy="3633047"/>
          </a:xfrm>
        </p:spPr>
        <p:txBody>
          <a:bodyPr>
            <a:normAutofit lnSpcReduction="10000"/>
          </a:bodyPr>
          <a:lstStyle/>
          <a:p>
            <a:r>
              <a:rPr lang="en-US" dirty="0"/>
              <a:t>Review CSV files; read them</a:t>
            </a:r>
          </a:p>
          <a:p>
            <a:r>
              <a:rPr lang="en-US" dirty="0"/>
              <a:t>Determine data types definition</a:t>
            </a:r>
          </a:p>
          <a:p>
            <a:r>
              <a:rPr lang="en-US" dirty="0"/>
              <a:t>Cleanup Process</a:t>
            </a:r>
          </a:p>
          <a:p>
            <a:pPr lvl="1"/>
            <a:r>
              <a:rPr lang="en-US" sz="1800" dirty="0"/>
              <a:t>Explore data info in every csv file to ensure all data is complete; if incomplete, we dropped the data</a:t>
            </a:r>
          </a:p>
          <a:p>
            <a:pPr lvl="1"/>
            <a:r>
              <a:rPr lang="en-US" sz="1800" dirty="0"/>
              <a:t>Converted the date</a:t>
            </a:r>
          </a:p>
          <a:p>
            <a:pPr lvl="1"/>
            <a:r>
              <a:rPr lang="en-US" sz="1800" dirty="0"/>
              <a:t>Dropped empty fields (Markdowns); drop NA’s</a:t>
            </a:r>
          </a:p>
          <a:p>
            <a:pPr lvl="1"/>
            <a:r>
              <a:rPr lang="en-US" sz="1800" dirty="0"/>
              <a:t>Merged data using inner joins based on common columns (i.e., Store, Date, </a:t>
            </a:r>
            <a:r>
              <a:rPr lang="en-US" sz="1800" dirty="0" err="1"/>
              <a:t>IsHoliday</a:t>
            </a:r>
            <a:r>
              <a:rPr lang="en-US" sz="1800" dirty="0"/>
              <a:t>)</a:t>
            </a:r>
          </a:p>
          <a:p>
            <a:pPr lvl="1"/>
            <a:r>
              <a:rPr lang="en-US" sz="1800" dirty="0"/>
              <a:t>The date field was broken down by year, month and day</a:t>
            </a:r>
          </a:p>
          <a:p>
            <a:endParaRPr lang="en-US" dirty="0"/>
          </a:p>
        </p:txBody>
      </p:sp>
    </p:spTree>
    <p:extLst>
      <p:ext uri="{BB962C8B-B14F-4D97-AF65-F5344CB8AC3E}">
        <p14:creationId xmlns:p14="http://schemas.microsoft.com/office/powerpoint/2010/main" val="368283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C162-1DEE-9C47-9F9D-C01AA1796782}"/>
              </a:ext>
            </a:extLst>
          </p:cNvPr>
          <p:cNvSpPr>
            <a:spLocks noGrp="1"/>
          </p:cNvSpPr>
          <p:nvPr>
            <p:ph type="title"/>
          </p:nvPr>
        </p:nvSpPr>
        <p:spPr/>
        <p:txBody>
          <a:bodyPr/>
          <a:lstStyle/>
          <a:p>
            <a:r>
              <a:rPr lang="en-US" dirty="0"/>
              <a:t>Data </a:t>
            </a:r>
            <a:r>
              <a:rPr lang="en-US" dirty="0" err="1"/>
              <a:t>analysiS</a:t>
            </a:r>
            <a:endParaRPr lang="en-US" dirty="0"/>
          </a:p>
        </p:txBody>
      </p:sp>
      <p:pic>
        <p:nvPicPr>
          <p:cNvPr id="12" name="Content Placeholder 11">
            <a:extLst>
              <a:ext uri="{FF2B5EF4-FFF2-40B4-BE49-F238E27FC236}">
                <a16:creationId xmlns:a16="http://schemas.microsoft.com/office/drawing/2014/main" id="{A8F8889B-E7AB-E74E-B2E1-3A377617BBA4}"/>
              </a:ext>
            </a:extLst>
          </p:cNvPr>
          <p:cNvPicPr>
            <a:picLocks noGrp="1" noChangeAspect="1"/>
          </p:cNvPicPr>
          <p:nvPr>
            <p:ph sz="half" idx="2"/>
          </p:nvPr>
        </p:nvPicPr>
        <p:blipFill>
          <a:blip r:embed="rId3"/>
          <a:stretch>
            <a:fillRect/>
          </a:stretch>
        </p:blipFill>
        <p:spPr>
          <a:xfrm>
            <a:off x="1964962" y="2436532"/>
            <a:ext cx="8262076" cy="2861833"/>
          </a:xfrm>
          <a:prstGeom prst="rect">
            <a:avLst/>
          </a:prstGeom>
        </p:spPr>
      </p:pic>
      <p:sp>
        <p:nvSpPr>
          <p:cNvPr id="14" name="TextBox 13">
            <a:extLst>
              <a:ext uri="{FF2B5EF4-FFF2-40B4-BE49-F238E27FC236}">
                <a16:creationId xmlns:a16="http://schemas.microsoft.com/office/drawing/2014/main" id="{C113408F-AAB8-034B-A5B9-1B1368575E06}"/>
              </a:ext>
            </a:extLst>
          </p:cNvPr>
          <p:cNvSpPr txBox="1"/>
          <p:nvPr/>
        </p:nvSpPr>
        <p:spPr>
          <a:xfrm>
            <a:off x="1964962" y="1892595"/>
            <a:ext cx="7785094" cy="369332"/>
          </a:xfrm>
          <a:prstGeom prst="rect">
            <a:avLst/>
          </a:prstGeom>
          <a:noFill/>
        </p:spPr>
        <p:txBody>
          <a:bodyPr wrap="square" rtlCol="0">
            <a:spAutoFit/>
          </a:bodyPr>
          <a:lstStyle/>
          <a:p>
            <a:r>
              <a:rPr lang="en-US" dirty="0"/>
              <a:t>Used </a:t>
            </a:r>
            <a:r>
              <a:rPr lang="en-US" dirty="0" err="1"/>
              <a:t>Jupyter</a:t>
            </a:r>
            <a:r>
              <a:rPr lang="en-US" dirty="0"/>
              <a:t> Notebook Code for Plotting Average Weekly Sales</a:t>
            </a:r>
          </a:p>
        </p:txBody>
      </p:sp>
    </p:spTree>
    <p:extLst>
      <p:ext uri="{BB962C8B-B14F-4D97-AF65-F5344CB8AC3E}">
        <p14:creationId xmlns:p14="http://schemas.microsoft.com/office/powerpoint/2010/main" val="371006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B9C-D099-A549-905F-4CB8CD96F19D}"/>
              </a:ext>
            </a:extLst>
          </p:cNvPr>
          <p:cNvSpPr>
            <a:spLocks noGrp="1"/>
          </p:cNvSpPr>
          <p:nvPr>
            <p:ph type="title"/>
          </p:nvPr>
        </p:nvSpPr>
        <p:spPr/>
        <p:txBody>
          <a:bodyPr/>
          <a:lstStyle/>
          <a:p>
            <a:r>
              <a:rPr lang="en-US" dirty="0"/>
              <a:t>DATA ANALYSIS</a:t>
            </a:r>
            <a:br>
              <a:rPr lang="en-US" dirty="0"/>
            </a:br>
            <a:r>
              <a:rPr lang="en-US" dirty="0"/>
              <a:t>(CON’T)</a:t>
            </a:r>
          </a:p>
        </p:txBody>
      </p:sp>
      <p:sp>
        <p:nvSpPr>
          <p:cNvPr id="5" name="TextBox 4">
            <a:extLst>
              <a:ext uri="{FF2B5EF4-FFF2-40B4-BE49-F238E27FC236}">
                <a16:creationId xmlns:a16="http://schemas.microsoft.com/office/drawing/2014/main" id="{22100924-47F2-754E-B3FB-1054F9951BDF}"/>
              </a:ext>
            </a:extLst>
          </p:cNvPr>
          <p:cNvSpPr txBox="1"/>
          <p:nvPr/>
        </p:nvSpPr>
        <p:spPr>
          <a:xfrm>
            <a:off x="765544" y="1977656"/>
            <a:ext cx="2923955" cy="1754326"/>
          </a:xfrm>
          <a:prstGeom prst="rect">
            <a:avLst/>
          </a:prstGeom>
          <a:noFill/>
        </p:spPr>
        <p:txBody>
          <a:bodyPr wrap="square" rtlCol="0">
            <a:spAutoFit/>
          </a:bodyPr>
          <a:lstStyle/>
          <a:p>
            <a:endParaRPr lang="en-US" dirty="0"/>
          </a:p>
          <a:p>
            <a:r>
              <a:rPr lang="en-US" dirty="0"/>
              <a:t>To get the color palette for the bar charts, we imported the seaborn library:</a:t>
            </a:r>
          </a:p>
          <a:p>
            <a:endParaRPr lang="en-US" dirty="0"/>
          </a:p>
          <a:p>
            <a:r>
              <a:rPr lang="en-US" dirty="0"/>
              <a:t>import seaborn as </a:t>
            </a:r>
            <a:r>
              <a:rPr lang="en-US" dirty="0" err="1"/>
              <a:t>sns</a:t>
            </a:r>
            <a:endParaRPr lang="en-US" dirty="0"/>
          </a:p>
        </p:txBody>
      </p:sp>
      <p:pic>
        <p:nvPicPr>
          <p:cNvPr id="8" name="Picture 7" descr="A picture containing implement, stationary, pencil&#10;&#10;Description automatically generated">
            <a:extLst>
              <a:ext uri="{FF2B5EF4-FFF2-40B4-BE49-F238E27FC236}">
                <a16:creationId xmlns:a16="http://schemas.microsoft.com/office/drawing/2014/main" id="{307F711A-99AE-244A-8E0C-DBC86172B2A4}"/>
              </a:ext>
            </a:extLst>
          </p:cNvPr>
          <p:cNvPicPr>
            <a:picLocks noChangeAspect="1"/>
          </p:cNvPicPr>
          <p:nvPr/>
        </p:nvPicPr>
        <p:blipFill>
          <a:blip r:embed="rId3"/>
          <a:stretch>
            <a:fillRect/>
          </a:stretch>
        </p:blipFill>
        <p:spPr>
          <a:xfrm>
            <a:off x="3689499" y="1090669"/>
            <a:ext cx="7736958" cy="5369364"/>
          </a:xfrm>
          <a:prstGeom prst="rect">
            <a:avLst/>
          </a:prstGeom>
        </p:spPr>
      </p:pic>
    </p:spTree>
    <p:extLst>
      <p:ext uri="{BB962C8B-B14F-4D97-AF65-F5344CB8AC3E}">
        <p14:creationId xmlns:p14="http://schemas.microsoft.com/office/powerpoint/2010/main" val="352437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D1A7-A38E-8B4B-93FF-B9076DF8B899}"/>
              </a:ext>
            </a:extLst>
          </p:cNvPr>
          <p:cNvSpPr>
            <a:spLocks noGrp="1"/>
          </p:cNvSpPr>
          <p:nvPr>
            <p:ph type="title"/>
          </p:nvPr>
        </p:nvSpPr>
        <p:spPr/>
        <p:txBody>
          <a:bodyPr/>
          <a:lstStyle/>
          <a:p>
            <a:r>
              <a:rPr lang="en-US" dirty="0"/>
              <a:t>DATA ANALYSIS (CON’T)</a:t>
            </a:r>
          </a:p>
        </p:txBody>
      </p:sp>
      <p:pic>
        <p:nvPicPr>
          <p:cNvPr id="6" name="Content Placeholder 5" descr="A screenshot of a cell phone&#10;&#10;Description automatically generated">
            <a:extLst>
              <a:ext uri="{FF2B5EF4-FFF2-40B4-BE49-F238E27FC236}">
                <a16:creationId xmlns:a16="http://schemas.microsoft.com/office/drawing/2014/main" id="{291F7D21-D641-B244-B8DB-0A64BA6ED42C}"/>
              </a:ext>
            </a:extLst>
          </p:cNvPr>
          <p:cNvPicPr>
            <a:picLocks noGrp="1" noChangeAspect="1"/>
          </p:cNvPicPr>
          <p:nvPr>
            <p:ph idx="1"/>
          </p:nvPr>
        </p:nvPicPr>
        <p:blipFill>
          <a:blip r:embed="rId3"/>
          <a:stretch>
            <a:fillRect/>
          </a:stretch>
        </p:blipFill>
        <p:spPr>
          <a:xfrm>
            <a:off x="4212227" y="1976719"/>
            <a:ext cx="7340012" cy="3382090"/>
          </a:xfrm>
        </p:spPr>
      </p:pic>
      <p:sp>
        <p:nvSpPr>
          <p:cNvPr id="4" name="Text Placeholder 3">
            <a:extLst>
              <a:ext uri="{FF2B5EF4-FFF2-40B4-BE49-F238E27FC236}">
                <a16:creationId xmlns:a16="http://schemas.microsoft.com/office/drawing/2014/main" id="{4190C4AB-6D58-7B4E-A9F2-86DFE5F4C79B}"/>
              </a:ext>
            </a:extLst>
          </p:cNvPr>
          <p:cNvSpPr>
            <a:spLocks noGrp="1"/>
          </p:cNvSpPr>
          <p:nvPr>
            <p:ph type="body" sz="half" idx="2"/>
          </p:nvPr>
        </p:nvSpPr>
        <p:spPr/>
        <p:txBody>
          <a:bodyPr/>
          <a:lstStyle/>
          <a:p>
            <a:r>
              <a:rPr lang="en-US" dirty="0"/>
              <a:t>This code was essential to convert date from object datatype to datetime type</a:t>
            </a:r>
          </a:p>
          <a:p>
            <a:endParaRPr lang="en-US" dirty="0"/>
          </a:p>
          <a:p>
            <a:r>
              <a:rPr lang="en-US" dirty="0"/>
              <a:t>Additionally, we were able to extract the day, month and year from it separately</a:t>
            </a:r>
          </a:p>
        </p:txBody>
      </p:sp>
    </p:spTree>
    <p:extLst>
      <p:ext uri="{BB962C8B-B14F-4D97-AF65-F5344CB8AC3E}">
        <p14:creationId xmlns:p14="http://schemas.microsoft.com/office/powerpoint/2010/main" val="72955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9D17-F2CE-5347-9BD1-6E318017118D}"/>
              </a:ext>
            </a:extLst>
          </p:cNvPr>
          <p:cNvSpPr>
            <a:spLocks noGrp="1"/>
          </p:cNvSpPr>
          <p:nvPr>
            <p:ph type="title"/>
          </p:nvPr>
        </p:nvSpPr>
        <p:spPr>
          <a:xfrm>
            <a:off x="581192" y="345649"/>
            <a:ext cx="11029616" cy="1188720"/>
          </a:xfrm>
        </p:spPr>
        <p:txBody>
          <a:bodyPr/>
          <a:lstStyle/>
          <a:p>
            <a:r>
              <a:rPr lang="en-US" dirty="0"/>
              <a:t>Results and findings</a:t>
            </a:r>
          </a:p>
        </p:txBody>
      </p:sp>
      <p:sp>
        <p:nvSpPr>
          <p:cNvPr id="3" name="Content Placeholder 2">
            <a:extLst>
              <a:ext uri="{FF2B5EF4-FFF2-40B4-BE49-F238E27FC236}">
                <a16:creationId xmlns:a16="http://schemas.microsoft.com/office/drawing/2014/main" id="{9E8A7E1D-059F-2E43-B09E-F2383C34E2A8}"/>
              </a:ext>
            </a:extLst>
          </p:cNvPr>
          <p:cNvSpPr>
            <a:spLocks noGrp="1"/>
          </p:cNvSpPr>
          <p:nvPr>
            <p:ph idx="1"/>
          </p:nvPr>
        </p:nvSpPr>
        <p:spPr>
          <a:xfrm>
            <a:off x="581192" y="1182670"/>
            <a:ext cx="11282761" cy="2364245"/>
          </a:xfrm>
        </p:spPr>
        <p:txBody>
          <a:bodyPr/>
          <a:lstStyle/>
          <a:p>
            <a:r>
              <a:rPr lang="en-US" sz="2200" dirty="0"/>
              <a:t>Sales Revenue</a:t>
            </a:r>
          </a:p>
          <a:p>
            <a:pPr lvl="1"/>
            <a:r>
              <a:rPr lang="en-US" sz="2000" dirty="0"/>
              <a:t>Sales revenue for Week 47 is the highest for all years.  Black Friday/Cyber Monday occurs during Week 47.  From the below graph, year 2010 sales were higher than 2011; Full 2012 data was not available.</a:t>
            </a:r>
            <a:endParaRPr lang="en-US" dirty="0"/>
          </a:p>
        </p:txBody>
      </p:sp>
      <p:pic>
        <p:nvPicPr>
          <p:cNvPr id="5" name="Picture 4" descr="A picture containing screenshot&#10;&#10;Description automatically generated">
            <a:extLst>
              <a:ext uri="{FF2B5EF4-FFF2-40B4-BE49-F238E27FC236}">
                <a16:creationId xmlns:a16="http://schemas.microsoft.com/office/drawing/2014/main" id="{A28A164C-2177-5C48-BFEA-22EC171C9D29}"/>
              </a:ext>
            </a:extLst>
          </p:cNvPr>
          <p:cNvPicPr>
            <a:picLocks noChangeAspect="1"/>
          </p:cNvPicPr>
          <p:nvPr/>
        </p:nvPicPr>
        <p:blipFill>
          <a:blip r:embed="rId3"/>
          <a:stretch>
            <a:fillRect/>
          </a:stretch>
        </p:blipFill>
        <p:spPr>
          <a:xfrm>
            <a:off x="1486515" y="3074788"/>
            <a:ext cx="9218969" cy="3687587"/>
          </a:xfrm>
          <a:prstGeom prst="rect">
            <a:avLst/>
          </a:prstGeom>
        </p:spPr>
      </p:pic>
    </p:spTree>
    <p:extLst>
      <p:ext uri="{BB962C8B-B14F-4D97-AF65-F5344CB8AC3E}">
        <p14:creationId xmlns:p14="http://schemas.microsoft.com/office/powerpoint/2010/main" val="130660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9D17-F2CE-5347-9BD1-6E318017118D}"/>
              </a:ext>
            </a:extLst>
          </p:cNvPr>
          <p:cNvSpPr>
            <a:spLocks noGrp="1"/>
          </p:cNvSpPr>
          <p:nvPr>
            <p:ph type="title"/>
          </p:nvPr>
        </p:nvSpPr>
        <p:spPr>
          <a:xfrm>
            <a:off x="581192" y="-139485"/>
            <a:ext cx="11029616" cy="1188720"/>
          </a:xfrm>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9E8A7E1D-059F-2E43-B09E-F2383C34E2A8}"/>
              </a:ext>
            </a:extLst>
          </p:cNvPr>
          <p:cNvSpPr>
            <a:spLocks noGrp="1"/>
          </p:cNvSpPr>
          <p:nvPr>
            <p:ph idx="1"/>
          </p:nvPr>
        </p:nvSpPr>
        <p:spPr>
          <a:xfrm>
            <a:off x="581192" y="903701"/>
            <a:ext cx="11282761" cy="2364245"/>
          </a:xfrm>
        </p:spPr>
        <p:txBody>
          <a:bodyPr>
            <a:normAutofit/>
          </a:bodyPr>
          <a:lstStyle/>
          <a:p>
            <a:r>
              <a:rPr lang="en-US" sz="2200" dirty="0"/>
              <a:t>Sales Revenue</a:t>
            </a:r>
          </a:p>
          <a:p>
            <a:pPr lvl="1"/>
            <a:r>
              <a:rPr lang="en-US" sz="1400" dirty="0"/>
              <a:t>1</a:t>
            </a:r>
            <a:r>
              <a:rPr lang="en-US" sz="1400" baseline="30000" dirty="0"/>
              <a:t>st</a:t>
            </a:r>
            <a:r>
              <a:rPr lang="en-US" sz="1400" dirty="0"/>
              <a:t> peak – Week before Christmas (Week 51)</a:t>
            </a:r>
          </a:p>
          <a:p>
            <a:pPr lvl="2"/>
            <a:r>
              <a:rPr lang="en-US" sz="1200" dirty="0"/>
              <a:t>Average weekly sales revenue for Week 51 is the highest for all years.  Christmas occurs right after Week 51.  From the below graph, year 2010 avg sales were higher than 2011; Full 2012 data was not available.</a:t>
            </a:r>
          </a:p>
          <a:p>
            <a:pPr lvl="1"/>
            <a:r>
              <a:rPr lang="en-US" sz="1400" dirty="0"/>
              <a:t>2</a:t>
            </a:r>
            <a:r>
              <a:rPr lang="en-US" sz="1400" baseline="30000" dirty="0"/>
              <a:t>nd</a:t>
            </a:r>
            <a:r>
              <a:rPr lang="en-US" sz="1400" dirty="0"/>
              <a:t> peak – Thanksgiving Week: Black Friday/Cyber Monday (Week 47)</a:t>
            </a:r>
          </a:p>
          <a:p>
            <a:pPr lvl="2"/>
            <a:r>
              <a:rPr lang="en-US" sz="1200" dirty="0"/>
              <a:t>2010 had the most average weekly sales</a:t>
            </a:r>
          </a:p>
        </p:txBody>
      </p:sp>
      <p:pic>
        <p:nvPicPr>
          <p:cNvPr id="6" name="Picture 5" descr="A picture containing screenshot&#10;&#10;Description automatically generated">
            <a:extLst>
              <a:ext uri="{FF2B5EF4-FFF2-40B4-BE49-F238E27FC236}">
                <a16:creationId xmlns:a16="http://schemas.microsoft.com/office/drawing/2014/main" id="{FE198A47-9A24-D84F-B89E-7699D8F99A8C}"/>
              </a:ext>
            </a:extLst>
          </p:cNvPr>
          <p:cNvPicPr>
            <a:picLocks noChangeAspect="1"/>
          </p:cNvPicPr>
          <p:nvPr/>
        </p:nvPicPr>
        <p:blipFill>
          <a:blip r:embed="rId3"/>
          <a:stretch>
            <a:fillRect/>
          </a:stretch>
        </p:blipFill>
        <p:spPr>
          <a:xfrm>
            <a:off x="1631522" y="3185160"/>
            <a:ext cx="9182100" cy="3672840"/>
          </a:xfrm>
          <a:prstGeom prst="rect">
            <a:avLst/>
          </a:prstGeom>
        </p:spPr>
      </p:pic>
      <p:sp>
        <p:nvSpPr>
          <p:cNvPr id="8" name="Left Arrow 7">
            <a:extLst>
              <a:ext uri="{FF2B5EF4-FFF2-40B4-BE49-F238E27FC236}">
                <a16:creationId xmlns:a16="http://schemas.microsoft.com/office/drawing/2014/main" id="{991A89AE-2489-C449-BCC5-6D6279B86376}"/>
              </a:ext>
            </a:extLst>
          </p:cNvPr>
          <p:cNvSpPr/>
          <p:nvPr/>
        </p:nvSpPr>
        <p:spPr>
          <a:xfrm>
            <a:off x="9543602" y="3429000"/>
            <a:ext cx="1016876" cy="7409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2835C521-918D-9D48-B42B-EA1A3BACDCC1}"/>
              </a:ext>
            </a:extLst>
          </p:cNvPr>
          <p:cNvSpPr/>
          <p:nvPr/>
        </p:nvSpPr>
        <p:spPr>
          <a:xfrm>
            <a:off x="7417676" y="4521024"/>
            <a:ext cx="1411014" cy="433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00821"/>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1462</Words>
  <Application>Microsoft Macintosh PowerPoint</Application>
  <PresentationFormat>Widescreen</PresentationFormat>
  <Paragraphs>165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 2</vt:lpstr>
      <vt:lpstr>DividendVTI</vt:lpstr>
      <vt:lpstr>Prediction of black Friday/ cyber monday Walmart sales</vt:lpstr>
      <vt:lpstr>MOTivation and Project summary</vt:lpstr>
      <vt:lpstr>Data questions THAT WERE CONSIDERED</vt:lpstr>
      <vt:lpstr>Data cleanup and exploration</vt:lpstr>
      <vt:lpstr>Data analysiS</vt:lpstr>
      <vt:lpstr>DATA ANALYSIS (CON’T)</vt:lpstr>
      <vt:lpstr>DATA ANALYSIS (CON’T)</vt:lpstr>
      <vt:lpstr>Results and findings</vt:lpstr>
      <vt:lpstr>Results and findings (Con’T)</vt:lpstr>
      <vt:lpstr>Results and findings (con’t)</vt:lpstr>
      <vt:lpstr>Results and findings (con’t)</vt:lpstr>
      <vt:lpstr>Results and findings (con’t)</vt:lpstr>
      <vt:lpstr>Results and findings (con’t)</vt:lpstr>
      <vt:lpstr>Results and findings (con’t)</vt:lpstr>
      <vt:lpstr>Results and findings (con’t)</vt:lpstr>
      <vt:lpstr>Results and findings (con’t)</vt:lpstr>
      <vt:lpstr>LIMITATIONS</vt:lpstr>
      <vt:lpstr>CONCLUSION 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black Friday/ cyber monday Walmart sales</dc:title>
  <dc:creator>Adil Syed Ahmed</dc:creator>
  <cp:lastModifiedBy>Adil Syed Ahmed</cp:lastModifiedBy>
  <cp:revision>1</cp:revision>
  <dcterms:created xsi:type="dcterms:W3CDTF">2020-04-25T20:34:39Z</dcterms:created>
  <dcterms:modified xsi:type="dcterms:W3CDTF">2020-04-25T20:35:41Z</dcterms:modified>
</cp:coreProperties>
</file>