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F75E6-84ED-2449-B2F1-DD628A8E84B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DF75E6-84ED-2449-B2F1-DD628A8E84B1}" type="datetimeFigureOut">
              <a:rPr lang="en-US" smtClean="0"/>
              <a:t>5/31/17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DF75E6-84ED-2449-B2F1-DD628A8E84B1}" type="datetimeFigureOut">
              <a:rPr lang="en-US" smtClean="0"/>
              <a:t>5/31/17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DF75E6-84ED-2449-B2F1-DD628A8E84B1}" type="datetimeFigureOut">
              <a:rPr lang="en-US" smtClean="0"/>
              <a:t>5/31/17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F75E6-84ED-2449-B2F1-DD628A8E84B1}" type="datetimeFigureOut">
              <a:rPr lang="en-US" smtClean="0"/>
              <a:t>5/31/17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F75E6-84ED-2449-B2F1-DD628A8E84B1}" type="datetimeFigureOut">
              <a:rPr lang="en-US" smtClean="0"/>
              <a:t>5/31/17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F75E6-84ED-2449-B2F1-DD628A8E84B1}" type="datetimeFigureOut">
              <a:rPr lang="en-US" smtClean="0"/>
              <a:t>5/31/17</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4A612CF4-4DB9-BB40-A339-921E81BD4BC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DF75E6-84ED-2449-B2F1-DD628A8E84B1}" type="datetimeFigureOut">
              <a:rPr lang="en-US" smtClean="0"/>
              <a:t>5/31/17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612CF4-4DB9-BB40-A339-921E81BD4BC0}" type="slidenum">
              <a:rPr lang="en-US" smtClean="0"/>
              <a:t>‹#›</a:t>
            </a:fld>
            <a:endParaRPr lang="en-US"/>
          </a:p>
        </p:txBody>
      </p:sp>
    </p:spTree>
    <p:extLst>
      <p:ext uri="{BB962C8B-B14F-4D97-AF65-F5344CB8AC3E}">
        <p14:creationId xmlns:p14="http://schemas.microsoft.com/office/powerpoint/2010/main" val="128375105"/>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ensus.gov/did/www/sahie/data/20082014/index.html)" TargetMode="External"/><Relationship Id="rId3" Type="http://schemas.openxmlformats.org/officeDocument/2006/relationships/hyperlink" Target="https://data.medicare.gov/data/hospital-compa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E</a:t>
            </a:r>
            <a:r>
              <a:rPr lang="en-US" sz="4000" dirty="0" smtClean="0"/>
              <a:t>ffects of HCAHPS Scores and Area Uninsured Rate on Hospital Readmission Rate </a:t>
            </a:r>
            <a:endParaRPr lang="en-US" sz="4000" dirty="0"/>
          </a:p>
        </p:txBody>
      </p:sp>
      <p:sp>
        <p:nvSpPr>
          <p:cNvPr id="3" name="Subtitle 2"/>
          <p:cNvSpPr>
            <a:spLocks noGrp="1"/>
          </p:cNvSpPr>
          <p:nvPr>
            <p:ph type="subTitle" idx="1"/>
          </p:nvPr>
        </p:nvSpPr>
        <p:spPr/>
        <p:txBody>
          <a:bodyPr>
            <a:normAutofit lnSpcReduction="10000"/>
          </a:bodyPr>
          <a:lstStyle/>
          <a:p>
            <a:endParaRPr lang="en-US" dirty="0" smtClean="0"/>
          </a:p>
          <a:p>
            <a:r>
              <a:rPr lang="en-US" dirty="0" smtClean="0"/>
              <a:t>Tim Harvey</a:t>
            </a:r>
          </a:p>
          <a:p>
            <a:r>
              <a:rPr lang="en-US" dirty="0" smtClean="0"/>
              <a:t>05.31.2017</a:t>
            </a:r>
            <a:endParaRPr lang="en-US" dirty="0"/>
          </a:p>
        </p:txBody>
      </p:sp>
      <p:pic>
        <p:nvPicPr>
          <p:cNvPr id="5" name="Picture 4"/>
          <p:cNvPicPr>
            <a:picLocks noChangeAspect="1"/>
          </p:cNvPicPr>
          <p:nvPr/>
        </p:nvPicPr>
        <p:blipFill>
          <a:blip r:embed="rId2"/>
          <a:stretch>
            <a:fillRect/>
          </a:stretch>
        </p:blipFill>
        <p:spPr>
          <a:xfrm>
            <a:off x="860667" y="3512062"/>
            <a:ext cx="4164106" cy="2773360"/>
          </a:xfrm>
          <a:prstGeom prst="rect">
            <a:avLst/>
          </a:prstGeom>
        </p:spPr>
      </p:pic>
    </p:spTree>
    <p:extLst>
      <p:ext uri="{BB962C8B-B14F-4D97-AF65-F5344CB8AC3E}">
        <p14:creationId xmlns:p14="http://schemas.microsoft.com/office/powerpoint/2010/main" val="1307604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4670"/>
          </a:xfrm>
        </p:spPr>
        <p:txBody>
          <a:bodyPr/>
          <a:lstStyle/>
          <a:p>
            <a:r>
              <a:rPr lang="en-US" smtClean="0"/>
              <a:t>Objective</a:t>
            </a:r>
            <a:endParaRPr lang="en-US" dirty="0"/>
          </a:p>
        </p:txBody>
      </p:sp>
      <p:sp>
        <p:nvSpPr>
          <p:cNvPr id="3" name="Content Placeholder 2"/>
          <p:cNvSpPr>
            <a:spLocks noGrp="1"/>
          </p:cNvSpPr>
          <p:nvPr>
            <p:ph idx="1"/>
          </p:nvPr>
        </p:nvSpPr>
        <p:spPr/>
        <p:txBody>
          <a:bodyPr>
            <a:normAutofit/>
          </a:bodyPr>
          <a:lstStyle/>
          <a:p>
            <a:r>
              <a:rPr lang="en-US" sz="2400" dirty="0"/>
              <a:t>The goal of this project is to determine how the local uninsured rate influences the readmission rate of hospitals and whether an increase in any of the HCAHPS linear scores has an effect</a:t>
            </a:r>
            <a:r>
              <a:rPr lang="en-US" sz="2400" dirty="0" smtClean="0"/>
              <a:t>.</a:t>
            </a:r>
          </a:p>
        </p:txBody>
      </p:sp>
    </p:spTree>
    <p:extLst>
      <p:ext uri="{BB962C8B-B14F-4D97-AF65-F5344CB8AC3E}">
        <p14:creationId xmlns:p14="http://schemas.microsoft.com/office/powerpoint/2010/main" val="736902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Audience</a:t>
            </a:r>
            <a:br>
              <a:rPr lang="en-US" dirty="0" smtClean="0"/>
            </a:br>
            <a:endParaRPr lang="en-US" dirty="0"/>
          </a:p>
        </p:txBody>
      </p:sp>
      <p:sp>
        <p:nvSpPr>
          <p:cNvPr id="3" name="Content Placeholder 2"/>
          <p:cNvSpPr>
            <a:spLocks noGrp="1"/>
          </p:cNvSpPr>
          <p:nvPr>
            <p:ph idx="1"/>
          </p:nvPr>
        </p:nvSpPr>
        <p:spPr>
          <a:xfrm>
            <a:off x="677334" y="1674689"/>
            <a:ext cx="8596668" cy="4366674"/>
          </a:xfrm>
        </p:spPr>
        <p:txBody>
          <a:bodyPr>
            <a:noAutofit/>
          </a:bodyPr>
          <a:lstStyle/>
          <a:p>
            <a:r>
              <a:rPr lang="en-US" sz="2400" dirty="0"/>
              <a:t>The audience for this analysis is both hospital administrators and those that have an interest in insurance policy</a:t>
            </a:r>
            <a:r>
              <a:rPr lang="en-US" sz="2400" dirty="0" smtClean="0"/>
              <a:t>.</a:t>
            </a:r>
          </a:p>
          <a:p>
            <a:r>
              <a:rPr lang="en-US" sz="2400" dirty="0"/>
              <a:t>If an administrator finds the local population to have a high uninsured rate, the ability to mitigate this with additional efforts targeted toward the most predictive HCAHPS scores to lower readmission rates</a:t>
            </a:r>
            <a:r>
              <a:rPr lang="en-US" sz="2400" dirty="0" smtClean="0"/>
              <a:t>.</a:t>
            </a:r>
          </a:p>
          <a:p>
            <a:r>
              <a:rPr lang="en-US" sz="2400" dirty="0"/>
              <a:t>To increase the quality of patient outcomes, advocates for increased insurance coverage may be interested in the analysis as evidence that increases in insurance coverage lower readmission rates. Lower readmission rates have the effect of </a:t>
            </a:r>
            <a:r>
              <a:rPr lang="en-US" sz="2400" dirty="0" smtClean="0"/>
              <a:t>decreasing overall </a:t>
            </a:r>
            <a:r>
              <a:rPr lang="en-US" sz="2400" dirty="0"/>
              <a:t>healthcare costs.</a:t>
            </a:r>
          </a:p>
        </p:txBody>
      </p:sp>
    </p:spTree>
    <p:extLst>
      <p:ext uri="{BB962C8B-B14F-4D97-AF65-F5344CB8AC3E}">
        <p14:creationId xmlns:p14="http://schemas.microsoft.com/office/powerpoint/2010/main" val="277328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and Data Issues</a:t>
            </a:r>
            <a:endParaRPr lang="en-US" dirty="0"/>
          </a:p>
        </p:txBody>
      </p:sp>
      <p:sp>
        <p:nvSpPr>
          <p:cNvPr id="3" name="Content Placeholder 2"/>
          <p:cNvSpPr>
            <a:spLocks noGrp="1"/>
          </p:cNvSpPr>
          <p:nvPr>
            <p:ph idx="1"/>
          </p:nvPr>
        </p:nvSpPr>
        <p:spPr/>
        <p:txBody>
          <a:bodyPr>
            <a:normAutofit lnSpcReduction="10000"/>
          </a:bodyPr>
          <a:lstStyle/>
          <a:p>
            <a:r>
              <a:rPr lang="en-US" dirty="0"/>
              <a:t>The data used for this analysis will be the Small Area Health Insurance Estimates (SAHIE) by the US Census Bureau (</a:t>
            </a:r>
            <a:r>
              <a:rPr lang="en-US" dirty="0">
                <a:hlinkClick r:id="rId2"/>
              </a:rPr>
              <a:t>https://www.census.gov/did/www/sahie/data/20082014/index.html</a:t>
            </a:r>
            <a:r>
              <a:rPr lang="en-US" dirty="0" smtClean="0">
                <a:hlinkClick r:id="rId2"/>
              </a:rPr>
              <a:t>)</a:t>
            </a:r>
            <a:r>
              <a:rPr lang="en-US" dirty="0" smtClean="0"/>
              <a:t>, </a:t>
            </a:r>
            <a:r>
              <a:rPr lang="en-US" dirty="0"/>
              <a:t>and the hospital-level HCAHPS and readmission data available from Medicare (</a:t>
            </a:r>
            <a:r>
              <a:rPr lang="en-US" dirty="0">
                <a:hlinkClick r:id="rId3"/>
              </a:rPr>
              <a:t>https://data.medicare.gov/data/hospital-compare</a:t>
            </a:r>
            <a:r>
              <a:rPr lang="en-US" dirty="0" smtClean="0">
                <a:hlinkClick r:id="rId3"/>
              </a:rPr>
              <a:t>)</a:t>
            </a:r>
            <a:r>
              <a:rPr lang="en-US" dirty="0" smtClean="0"/>
              <a:t>.</a:t>
            </a:r>
          </a:p>
          <a:p>
            <a:r>
              <a:rPr lang="en-US" dirty="0" smtClean="0"/>
              <a:t>The two main issues with these data sets were the misalignment of the time periods and the aggregation to the county level rather than being able to have hospital-level data for all three data set.</a:t>
            </a:r>
          </a:p>
          <a:p>
            <a:r>
              <a:rPr lang="en-US" dirty="0" smtClean="0"/>
              <a:t>The first issue was addressed by using a weighted average of consecutive years to align the time periods. The second issue was addressed by aggregating the hospital-level data to the county level.  IN the end this as inconsequential as the SAHIE data had a very low correlation to readmission rate and was dropped, allowing for analysis to occur at the hospital level.</a:t>
            </a:r>
            <a:endParaRPr lang="en-US" dirty="0"/>
          </a:p>
        </p:txBody>
      </p:sp>
    </p:spTree>
    <p:extLst>
      <p:ext uri="{BB962C8B-B14F-4D97-AF65-F5344CB8AC3E}">
        <p14:creationId xmlns:p14="http://schemas.microsoft.com/office/powerpoint/2010/main" val="1351786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8782"/>
          </a:xfrm>
        </p:spPr>
        <p:txBody>
          <a:bodyPr/>
          <a:lstStyle/>
          <a:p>
            <a:r>
              <a:rPr lang="en-US" dirty="0" smtClean="0"/>
              <a:t>Munging the Data</a:t>
            </a:r>
            <a:endParaRPr lang="en-US" dirty="0"/>
          </a:p>
        </p:txBody>
      </p:sp>
      <p:sp>
        <p:nvSpPr>
          <p:cNvPr id="3" name="Content Placeholder 2"/>
          <p:cNvSpPr>
            <a:spLocks noGrp="1"/>
          </p:cNvSpPr>
          <p:nvPr>
            <p:ph idx="1"/>
          </p:nvPr>
        </p:nvSpPr>
        <p:spPr>
          <a:xfrm>
            <a:off x="677334" y="1551397"/>
            <a:ext cx="8596668" cy="4489965"/>
          </a:xfrm>
        </p:spPr>
        <p:txBody>
          <a:bodyPr/>
          <a:lstStyle/>
          <a:p>
            <a:r>
              <a:rPr lang="en-US" dirty="0" smtClean="0"/>
              <a:t>The vast majority of SAHIE data was for subsets of the population.  For example, the data was divided by age, sex, race, and income.  These were discarded in favor of the general population metrics.  The county and state name required for joining the other data set was in a different format and had to be reformatted to all uppercase and removing designations such as “County” and “Parish”.  Consecutive years were weighed using 0.75 and 0.25 respectively to align the measure with the HCAHPS data.</a:t>
            </a:r>
          </a:p>
          <a:p>
            <a:r>
              <a:rPr lang="en-US" dirty="0" smtClean="0"/>
              <a:t>The HCAHPS data was formatted using the spread() function in </a:t>
            </a:r>
            <a:r>
              <a:rPr lang="en-US" dirty="0" err="1" smtClean="0"/>
              <a:t>dplyr</a:t>
            </a:r>
            <a:r>
              <a:rPr lang="en-US" dirty="0" smtClean="0"/>
              <a:t> to transform the measure name into variables that could be evaluated independently.</a:t>
            </a:r>
          </a:p>
          <a:p>
            <a:r>
              <a:rPr lang="en-US" dirty="0" smtClean="0"/>
              <a:t>Hospital-wide readmission data was extracted from the Medicare readmission data by </a:t>
            </a:r>
            <a:r>
              <a:rPr lang="en-US" dirty="0"/>
              <a:t>filtering the </a:t>
            </a:r>
            <a:r>
              <a:rPr lang="en-US" dirty="0" smtClean="0"/>
              <a:t>READM_30_HOSP_WIDE measure. </a:t>
            </a:r>
            <a:r>
              <a:rPr lang="en-US" dirty="0"/>
              <a:t>Consecutive years were weighed using </a:t>
            </a:r>
            <a:r>
              <a:rPr lang="en-US" dirty="0" smtClean="0"/>
              <a:t>0.25 </a:t>
            </a:r>
            <a:r>
              <a:rPr lang="en-US" dirty="0"/>
              <a:t>and </a:t>
            </a:r>
            <a:r>
              <a:rPr lang="en-US" dirty="0" smtClean="0"/>
              <a:t>0.75 </a:t>
            </a:r>
            <a:r>
              <a:rPr lang="en-US" dirty="0"/>
              <a:t>respectively to align the measure with the HCAHPS data.</a:t>
            </a:r>
          </a:p>
          <a:p>
            <a:endParaRPr lang="en-US" dirty="0" smtClean="0"/>
          </a:p>
          <a:p>
            <a:endParaRPr lang="en-US" dirty="0"/>
          </a:p>
        </p:txBody>
      </p:sp>
    </p:spTree>
    <p:extLst>
      <p:ext uri="{BB962C8B-B14F-4D97-AF65-F5344CB8AC3E}">
        <p14:creationId xmlns:p14="http://schemas.microsoft.com/office/powerpoint/2010/main" val="1773172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Analysis</a:t>
            </a:r>
            <a:endParaRPr lang="en-US" dirty="0"/>
          </a:p>
        </p:txBody>
      </p:sp>
      <p:sp>
        <p:nvSpPr>
          <p:cNvPr id="9" name="Content Placeholder 8"/>
          <p:cNvSpPr>
            <a:spLocks noGrp="1"/>
          </p:cNvSpPr>
          <p:nvPr>
            <p:ph idx="1"/>
          </p:nvPr>
        </p:nvSpPr>
        <p:spPr>
          <a:xfrm>
            <a:off x="1050018" y="1930400"/>
            <a:ext cx="2312446" cy="3966966"/>
          </a:xfrm>
        </p:spPr>
        <p:txBody>
          <a:bodyPr>
            <a:normAutofit lnSpcReduction="10000"/>
          </a:bodyPr>
          <a:lstStyle/>
          <a:p>
            <a:r>
              <a:rPr lang="en-US" dirty="0" smtClean="0"/>
              <a:t>The summary and scatterplot to the left </a:t>
            </a:r>
            <a:r>
              <a:rPr lang="en-US" smtClean="0"/>
              <a:t>show correlation with </a:t>
            </a:r>
            <a:r>
              <a:rPr lang="en-US" dirty="0" smtClean="0"/>
              <a:t>only the county uninsured rate considered.  The adjusted R squared is less than 1% and was discarded in favor of making a more granular hospital-level analysis.</a:t>
            </a:r>
          </a:p>
          <a:p>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147" y="1291960"/>
            <a:ext cx="4602560" cy="2255605"/>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5148" y="3607267"/>
            <a:ext cx="4278731" cy="3012834"/>
          </a:xfrm>
          <a:prstGeom prst="rect">
            <a:avLst/>
          </a:prstGeom>
        </p:spPr>
      </p:pic>
    </p:spTree>
    <p:extLst>
      <p:ext uri="{BB962C8B-B14F-4D97-AF65-F5344CB8AC3E}">
        <p14:creationId xmlns:p14="http://schemas.microsoft.com/office/powerpoint/2010/main" val="180727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77029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92</TotalTime>
  <Words>493</Words>
  <Application>Microsoft Macintosh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Trebuchet MS</vt:lpstr>
      <vt:lpstr>Wingdings 3</vt:lpstr>
      <vt:lpstr>Arial</vt:lpstr>
      <vt:lpstr>Facet</vt:lpstr>
      <vt:lpstr>Effects of HCAHPS Scores and Area Uninsured Rate on Hospital Readmission Rate </vt:lpstr>
      <vt:lpstr>Objective</vt:lpstr>
      <vt:lpstr>Audience </vt:lpstr>
      <vt:lpstr>Data and Data Issues</vt:lpstr>
      <vt:lpstr>Munging the Data</vt:lpstr>
      <vt:lpstr>Initial Analysis</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Affects of HCAHPS Scores and Area Uninsured Rate on Hospital Readmission Rate </dc:title>
  <dc:creator>Microsoft Office User</dc:creator>
  <cp:lastModifiedBy>Microsoft Office User</cp:lastModifiedBy>
  <cp:revision>10</cp:revision>
  <dcterms:created xsi:type="dcterms:W3CDTF">2017-05-31T22:33:25Z</dcterms:created>
  <dcterms:modified xsi:type="dcterms:W3CDTF">2017-06-01T00:05:48Z</dcterms:modified>
</cp:coreProperties>
</file>