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</p:sldIdLst>
  <p:sldSz cx="9144000" cy="5143500" type="screen16x9"/>
  <p:notesSz cx="7772400" cy="100584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0" y="2686320"/>
            <a:ext cx="91436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85400" y="268632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0" y="268632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Afbeelding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348560" y="0"/>
            <a:ext cx="6445800" cy="5142960"/>
          </a:xfrm>
          <a:prstGeom prst="rect">
            <a:avLst/>
          </a:prstGeom>
          <a:ln>
            <a:noFill/>
          </a:ln>
        </p:spPr>
      </p:pic>
      <p:pic>
        <p:nvPicPr>
          <p:cNvPr id="39" name="Afbeelding 38"/>
          <p:cNvPicPr/>
          <p:nvPr/>
        </p:nvPicPr>
        <p:blipFill>
          <a:blip r:embed="rId2"/>
          <a:stretch>
            <a:fillRect/>
          </a:stretch>
        </p:blipFill>
        <p:spPr>
          <a:xfrm>
            <a:off x="1348560" y="0"/>
            <a:ext cx="6445800" cy="514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514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514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514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0" y="268632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514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514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514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85400" y="268632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0" y="2686320"/>
            <a:ext cx="91436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0" y="2686320"/>
            <a:ext cx="91436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85400" y="268632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0" y="268632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Afbeelding 77"/>
          <p:cNvPicPr/>
          <p:nvPr/>
        </p:nvPicPr>
        <p:blipFill>
          <a:blip r:embed="rId2"/>
          <a:stretch>
            <a:fillRect/>
          </a:stretch>
        </p:blipFill>
        <p:spPr>
          <a:xfrm>
            <a:off x="1348560" y="0"/>
            <a:ext cx="6445800" cy="5142960"/>
          </a:xfrm>
          <a:prstGeom prst="rect">
            <a:avLst/>
          </a:prstGeom>
          <a:ln>
            <a:noFill/>
          </a:ln>
        </p:spPr>
      </p:pic>
      <p:pic>
        <p:nvPicPr>
          <p:cNvPr id="79" name="Afbeelding 78"/>
          <p:cNvPicPr/>
          <p:nvPr/>
        </p:nvPicPr>
        <p:blipFill>
          <a:blip r:embed="rId2"/>
          <a:stretch>
            <a:fillRect/>
          </a:stretch>
        </p:blipFill>
        <p:spPr>
          <a:xfrm>
            <a:off x="1348560" y="0"/>
            <a:ext cx="6445800" cy="514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514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514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0" y="268632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514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514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85400" y="268632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0" y="2686320"/>
            <a:ext cx="9143640" cy="245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100440" y="4581360"/>
            <a:ext cx="1368360" cy="63216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6651720" y="4815720"/>
            <a:ext cx="231588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CustomShape 2"/>
          <p:cNvSpPr/>
          <p:nvPr/>
        </p:nvSpPr>
        <p:spPr>
          <a:xfrm>
            <a:off x="0" y="0"/>
            <a:ext cx="1576080" cy="5148720"/>
          </a:xfrm>
          <a:prstGeom prst="rect">
            <a:avLst/>
          </a:prstGeom>
          <a:solidFill>
            <a:srgbClr val="00A6D6"/>
          </a:solidFill>
          <a:ln w="9360">
            <a:noFill/>
          </a:ln>
        </p:spPr>
      </p:sp>
      <p:pic>
        <p:nvPicPr>
          <p:cNvPr id="3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100440" y="4389480"/>
            <a:ext cx="1368360" cy="8427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1802160" y="617400"/>
            <a:ext cx="7265160" cy="22291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7200">
                <a:solidFill>
                  <a:srgbClr val="00A6D6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100440" y="4581360"/>
            <a:ext cx="1368360" cy="63216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6651720" y="4815720"/>
            <a:ext cx="231588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1576080" cy="5148720"/>
          </a:xfrm>
          <a:prstGeom prst="rect">
            <a:avLst/>
          </a:prstGeom>
          <a:solidFill>
            <a:srgbClr val="00A6D6"/>
          </a:solidFill>
          <a:ln w="9360">
            <a:noFill/>
          </a:ln>
        </p:spPr>
      </p:sp>
      <p:pic>
        <p:nvPicPr>
          <p:cNvPr id="43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100440" y="4389480"/>
            <a:ext cx="1368360" cy="84276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1763280" y="205920"/>
            <a:ext cx="7106040" cy="8568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A6D6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1763280" y="1200240"/>
            <a:ext cx="7106040" cy="34858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880280" y="505440"/>
            <a:ext cx="6577560" cy="2194560"/>
          </a:xfrm>
          <a:prstGeom prst="rect">
            <a:avLst/>
          </a:prstGeom>
        </p:spPr>
        <p:txBody>
          <a:bodyPr anchor="ctr"/>
          <a:lstStyle/>
          <a:p>
            <a:r>
              <a:rPr lang="en-US" sz="6000">
                <a:latin typeface="Arial"/>
              </a:rPr>
              <a:t>A Game of Drones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2194560" y="2468880"/>
            <a:ext cx="5891760" cy="1314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800">
                <a:latin typeface="Arial"/>
              </a:rPr>
              <a:t>Groep D</a:t>
            </a:r>
            <a:endParaRPr/>
          </a:p>
          <a:p>
            <a:pPr algn="ctr"/>
            <a:r>
              <a:rPr lang="en-US" sz="2000">
                <a:latin typeface="Arial"/>
              </a:rPr>
              <a:t>Nourdin Aït el Mehdi</a:t>
            </a:r>
            <a:endParaRPr/>
          </a:p>
          <a:p>
            <a:pPr algn="ctr"/>
            <a:r>
              <a:rPr lang="en-US" sz="2000">
                <a:latin typeface="Arial"/>
              </a:rPr>
              <a:t>Daniël Brouwer</a:t>
            </a:r>
            <a:endParaRPr/>
          </a:p>
          <a:p>
            <a:pPr algn="ctr"/>
            <a:r>
              <a:rPr lang="en-US" sz="2000">
                <a:latin typeface="Arial"/>
              </a:rPr>
              <a:t>Tim Hosman</a:t>
            </a:r>
            <a:endParaRPr/>
          </a:p>
          <a:p>
            <a:pPr algn="ctr"/>
            <a:r>
              <a:rPr lang="en-US" sz="2000">
                <a:latin typeface="Arial"/>
              </a:rPr>
              <a:t>Timothy de Moor</a:t>
            </a:r>
            <a:endParaRPr/>
          </a:p>
          <a:p>
            <a:pPr algn="ctr"/>
            <a:r>
              <a:rPr lang="en-US" sz="2000">
                <a:latin typeface="Arial"/>
              </a:rPr>
              <a:t>Job van Staveren</a:t>
            </a:r>
            <a:endParaRPr/>
          </a:p>
          <a:p>
            <a:pPr algn="ctr"/>
            <a:r>
              <a:rPr lang="en-US" sz="2000">
                <a:latin typeface="Arial"/>
              </a:rPr>
              <a:t>David Veselka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763280" y="205920"/>
            <a:ext cx="7106040" cy="8568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>
                <a:latin typeface="Arial"/>
              </a:rPr>
              <a:t>Strengere opleiding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1763280" y="1200240"/>
            <a:ext cx="7106040" cy="348588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/>
              </a:rPr>
              <a:t>Conclusie</a:t>
            </a:r>
            <a:endParaRPr lang="en-US" sz="2800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Verbetert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situatie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voor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potentiele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burgerslachtoffers</a:t>
            </a:r>
            <a:endParaRPr lang="en-US" sz="2400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Geld of </a:t>
            </a:r>
            <a:r>
              <a:rPr lang="en-US" sz="2400" dirty="0" err="1">
                <a:latin typeface="Arial"/>
              </a:rPr>
              <a:t>macht</a:t>
            </a:r>
            <a:r>
              <a:rPr lang="en-US" sz="2400" dirty="0">
                <a:latin typeface="Arial"/>
              </a:rPr>
              <a:t> mag </a:t>
            </a:r>
            <a:r>
              <a:rPr lang="en-US" sz="2400" dirty="0" err="1">
                <a:latin typeface="Arial"/>
              </a:rPr>
              <a:t>nooit</a:t>
            </a:r>
            <a:r>
              <a:rPr lang="en-US" sz="2400" dirty="0">
                <a:latin typeface="Arial"/>
              </a:rPr>
              <a:t> de overhand </a:t>
            </a:r>
            <a:r>
              <a:rPr lang="en-US" sz="2400" dirty="0" err="1">
                <a:latin typeface="Arial"/>
              </a:rPr>
              <a:t>hebben</a:t>
            </a:r>
            <a:r>
              <a:rPr lang="en-US" sz="2400" dirty="0">
                <a:latin typeface="Arial"/>
              </a:rPr>
              <a:t> over het </a:t>
            </a:r>
            <a:r>
              <a:rPr lang="en-US" sz="2400" dirty="0" err="1">
                <a:latin typeface="Arial"/>
              </a:rPr>
              <a:t>leven</a:t>
            </a:r>
            <a:r>
              <a:rPr lang="en-US" sz="2400" dirty="0">
                <a:latin typeface="Arial"/>
              </a:rPr>
              <a:t> van </a:t>
            </a:r>
            <a:r>
              <a:rPr lang="en-US" sz="2400" dirty="0" err="1">
                <a:latin typeface="Arial"/>
              </a:rPr>
              <a:t>een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ander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endParaRPr sz="2400" dirty="0"/>
          </a:p>
          <a:p>
            <a:pPr lvl="1">
              <a:buSzPct val="75000"/>
              <a:buFont typeface="StarSymbol"/>
              <a:buChar char=""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763280" y="205920"/>
            <a:ext cx="7106040" cy="8568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>
                <a:latin typeface="Arial"/>
              </a:rPr>
              <a:t>Alleen surveilleren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1763280" y="1200240"/>
            <a:ext cx="7106040" cy="348588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Gevolgenethiek</a:t>
            </a:r>
            <a:r>
              <a:rPr lang="en-US" sz="2600" dirty="0">
                <a:latin typeface="Arial"/>
              </a:rPr>
              <a:t>: </a:t>
            </a:r>
            <a:r>
              <a:rPr lang="en-US" sz="2600" dirty="0" err="1">
                <a:latin typeface="Arial"/>
              </a:rPr>
              <a:t>grootste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geluk</a:t>
            </a:r>
            <a:r>
              <a:rPr lang="en-US" sz="2600" dirty="0">
                <a:latin typeface="Arial"/>
              </a:rPr>
              <a:t> is </a:t>
            </a:r>
            <a:r>
              <a:rPr lang="en-US" sz="2600" dirty="0" err="1">
                <a:latin typeface="Arial"/>
              </a:rPr>
              <a:t>niet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duidelijk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te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definieren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Plichtethiek</a:t>
            </a:r>
            <a:r>
              <a:rPr lang="en-US" sz="2600" dirty="0">
                <a:latin typeface="Arial"/>
              </a:rPr>
              <a:t>: </a:t>
            </a:r>
            <a:r>
              <a:rPr lang="en-US" sz="2600" dirty="0" err="1">
                <a:latin typeface="Arial"/>
              </a:rPr>
              <a:t>middel</a:t>
            </a:r>
            <a:r>
              <a:rPr lang="en-US" sz="2600" dirty="0">
                <a:latin typeface="Arial"/>
              </a:rPr>
              <a:t> is </a:t>
            </a:r>
            <a:r>
              <a:rPr lang="en-US" sz="2600" dirty="0" err="1">
                <a:latin typeface="Arial"/>
              </a:rPr>
              <a:t>universaliseerbaar</a:t>
            </a:r>
            <a:r>
              <a:rPr lang="en-US" sz="2600" dirty="0">
                <a:latin typeface="Arial"/>
              </a:rPr>
              <a:t> want </a:t>
            </a:r>
            <a:r>
              <a:rPr lang="en-US" sz="2600" dirty="0" err="1">
                <a:latin typeface="Arial"/>
              </a:rPr>
              <a:t>veiligheid</a:t>
            </a:r>
            <a:r>
              <a:rPr lang="en-US" sz="2600" dirty="0">
                <a:latin typeface="Arial"/>
              </a:rPr>
              <a:t> is </a:t>
            </a:r>
            <a:r>
              <a:rPr lang="en-US" sz="2600" dirty="0" err="1">
                <a:latin typeface="Arial"/>
              </a:rPr>
              <a:t>bevorderd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Deugdenethiek</a:t>
            </a:r>
            <a:r>
              <a:rPr lang="en-US" sz="2600" dirty="0">
                <a:latin typeface="Arial"/>
              </a:rPr>
              <a:t>: </a:t>
            </a:r>
            <a:r>
              <a:rPr lang="en-US" sz="2600" dirty="0" err="1">
                <a:latin typeface="Arial"/>
              </a:rPr>
              <a:t>moed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en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eergevoel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spelen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een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rol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Verantwoordelijkheidsethiek</a:t>
            </a:r>
            <a:r>
              <a:rPr lang="en-US" sz="2600" dirty="0">
                <a:latin typeface="Arial"/>
              </a:rPr>
              <a:t>: </a:t>
            </a:r>
            <a:r>
              <a:rPr lang="en-US" sz="2600" dirty="0" err="1">
                <a:latin typeface="Arial"/>
              </a:rPr>
              <a:t>gemiddelde</a:t>
            </a:r>
            <a:r>
              <a:rPr lang="en-US" sz="2600" dirty="0">
                <a:latin typeface="Arial"/>
              </a:rPr>
              <a:t> burger </a:t>
            </a:r>
            <a:r>
              <a:rPr lang="en-US" sz="2600" dirty="0" err="1">
                <a:latin typeface="Arial"/>
              </a:rPr>
              <a:t>gaat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er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mogelijk</a:t>
            </a:r>
            <a:r>
              <a:rPr lang="en-US" sz="2600" dirty="0">
                <a:latin typeface="Arial"/>
              </a:rPr>
              <a:t> op </a:t>
            </a:r>
            <a:r>
              <a:rPr lang="en-US" sz="2600" dirty="0" err="1">
                <a:latin typeface="Arial"/>
              </a:rPr>
              <a:t>vooruit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763280" y="205920"/>
            <a:ext cx="7106040" cy="8568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>
                <a:latin typeface="Arial"/>
              </a:rPr>
              <a:t>Alleen surveilleren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1763280" y="1200240"/>
            <a:ext cx="7106040" cy="348588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/>
              </a:rPr>
              <a:t>Conclusie</a:t>
            </a:r>
            <a:endParaRPr lang="en-US" sz="2800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Indien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hierdoor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beter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voorbereid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 err="1">
                <a:latin typeface="Arial"/>
              </a:rPr>
              <a:t>verantwoord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763280" y="205920"/>
            <a:ext cx="7106040" cy="8568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>
                <a:latin typeface="Arial"/>
              </a:rPr>
              <a:t>Doorontwikkeling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1763280" y="1200240"/>
            <a:ext cx="7106040" cy="348588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Preciezere</a:t>
            </a:r>
            <a:r>
              <a:rPr lang="en-US" sz="2600" dirty="0">
                <a:latin typeface="Arial"/>
              </a:rPr>
              <a:t> drones </a:t>
            </a:r>
            <a:r>
              <a:rPr lang="en-US" sz="2600" dirty="0" err="1">
                <a:latin typeface="Arial"/>
              </a:rPr>
              <a:t>bevorderen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veiligheid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en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daarmee</a:t>
            </a:r>
            <a:r>
              <a:rPr lang="en-US" sz="2600" dirty="0">
                <a:latin typeface="Arial"/>
              </a:rPr>
              <a:t> het </a:t>
            </a:r>
            <a:r>
              <a:rPr lang="en-US" sz="2600" dirty="0" err="1">
                <a:latin typeface="Arial"/>
              </a:rPr>
              <a:t>geluk</a:t>
            </a:r>
            <a:endParaRPr lang="en-US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Technologische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vooruitgang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niet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verkeerd</a:t>
            </a:r>
            <a:r>
              <a:rPr lang="en-US" sz="2600" dirty="0">
                <a:latin typeface="Arial"/>
              </a:rPr>
              <a:t>, </a:t>
            </a:r>
            <a:r>
              <a:rPr lang="en-US" sz="2600" dirty="0" err="1">
                <a:latin typeface="Arial"/>
              </a:rPr>
              <a:t>gevolg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discutabel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763280" y="205920"/>
            <a:ext cx="7106040" cy="8568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>
                <a:latin typeface="Arial"/>
              </a:rPr>
              <a:t>Doorontwikkeling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1763280" y="1200240"/>
            <a:ext cx="7106040" cy="348588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/>
              </a:rPr>
              <a:t>Conclusie</a:t>
            </a:r>
            <a:endParaRPr lang="en-US" sz="2800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In </a:t>
            </a:r>
            <a:r>
              <a:rPr lang="en-US" sz="2400" dirty="0" err="1">
                <a:latin typeface="Arial"/>
              </a:rPr>
              <a:t>theorie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effectiever</a:t>
            </a:r>
            <a:endParaRPr lang="en-US" sz="2400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In </a:t>
            </a:r>
            <a:r>
              <a:rPr lang="en-US" sz="2400" dirty="0" err="1">
                <a:latin typeface="Arial"/>
              </a:rPr>
              <a:t>praktijk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lastig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te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bepalen</a:t>
            </a:r>
            <a:endParaRPr lang="en-US" sz="2400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Overbrugging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onveilig</a:t>
            </a:r>
            <a:endParaRPr lang="en-US" sz="2400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763280" y="205920"/>
            <a:ext cx="7106040" cy="8568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dirty="0" err="1">
                <a:latin typeface="Arial"/>
              </a:rPr>
              <a:t>Conclusie</a:t>
            </a:r>
            <a:endParaRPr dirty="0"/>
          </a:p>
        </p:txBody>
      </p:sp>
      <p:sp>
        <p:nvSpPr>
          <p:cNvPr id="190" name="TextShape 2"/>
          <p:cNvSpPr txBox="1"/>
          <p:nvPr/>
        </p:nvSpPr>
        <p:spPr>
          <a:xfrm>
            <a:off x="1763280" y="1200240"/>
            <a:ext cx="7106040" cy="3485880"/>
          </a:xfrm>
          <a:prstGeom prst="rect">
            <a:avLst/>
          </a:prstGeom>
        </p:spPr>
        <p:txBody>
          <a:bodyPr/>
          <a:lstStyle/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err="1"/>
              <a:t>Huidige</a:t>
            </a:r>
            <a:r>
              <a:rPr lang="en-US" sz="2800" dirty="0"/>
              <a:t> </a:t>
            </a:r>
            <a:r>
              <a:rPr lang="en-US" sz="2800" dirty="0" err="1"/>
              <a:t>situatie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vol</a:t>
            </a:r>
            <a:r>
              <a:rPr lang="en-US" sz="2800" dirty="0"/>
              <a:t>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houden</a:t>
            </a:r>
            <a:endParaRPr lang="en-US" sz="2800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err="1"/>
              <a:t>Volledig</a:t>
            </a:r>
            <a:r>
              <a:rPr lang="en-US" sz="2800" dirty="0"/>
              <a:t> </a:t>
            </a:r>
            <a:r>
              <a:rPr lang="en-US" sz="2800" dirty="0" err="1"/>
              <a:t>afschaffen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verantwoord</a:t>
            </a:r>
            <a:endParaRPr lang="en-US" sz="2800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err="1"/>
              <a:t>Effectiviteit</a:t>
            </a:r>
            <a:r>
              <a:rPr lang="en-US" sz="2800" dirty="0"/>
              <a:t> </a:t>
            </a:r>
            <a:r>
              <a:rPr lang="en-US" sz="2800" dirty="0" err="1"/>
              <a:t>handelingsopties</a:t>
            </a:r>
            <a:r>
              <a:rPr lang="en-US" sz="2800" dirty="0"/>
              <a:t> </a:t>
            </a:r>
            <a:r>
              <a:rPr lang="en-US" sz="2800" dirty="0" err="1"/>
              <a:t>lastig</a:t>
            </a:r>
            <a:r>
              <a:rPr lang="en-US" sz="2800" dirty="0"/>
              <a:t>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voorspellen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71504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763280" y="205920"/>
            <a:ext cx="7106040" cy="8568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>
                <a:latin typeface="Arial"/>
              </a:rPr>
              <a:t>Probleemstelling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1763280" y="1200240"/>
            <a:ext cx="7106040" cy="34858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endParaRPr dirty="0"/>
          </a:p>
          <a:p>
            <a:pPr algn="ctr">
              <a:buSzPct val="45000"/>
            </a:pPr>
            <a:r>
              <a:rPr lang="en-US" sz="2800" i="1" dirty="0" err="1">
                <a:latin typeface="Arial"/>
              </a:rPr>
              <a:t>Onder</a:t>
            </a:r>
            <a:r>
              <a:rPr lang="en-US" sz="2800" i="1" dirty="0">
                <a:latin typeface="Arial"/>
              </a:rPr>
              <a:t> </a:t>
            </a:r>
            <a:r>
              <a:rPr lang="en-US" sz="2800" i="1" dirty="0" err="1">
                <a:latin typeface="Arial"/>
              </a:rPr>
              <a:t>welke</a:t>
            </a:r>
            <a:r>
              <a:rPr lang="en-US" sz="2800" i="1" dirty="0">
                <a:latin typeface="Arial"/>
              </a:rPr>
              <a:t> </a:t>
            </a:r>
            <a:r>
              <a:rPr lang="en-US" sz="2800" i="1" dirty="0" err="1">
                <a:latin typeface="Arial"/>
              </a:rPr>
              <a:t>voorwaarden</a:t>
            </a:r>
            <a:r>
              <a:rPr lang="en-US" sz="2800" i="1" dirty="0">
                <a:latin typeface="Arial"/>
              </a:rPr>
              <a:t> is het </a:t>
            </a:r>
            <a:r>
              <a:rPr lang="en-US" sz="2800" i="1" dirty="0" err="1">
                <a:latin typeface="Arial"/>
              </a:rPr>
              <a:t>gebruik</a:t>
            </a:r>
            <a:r>
              <a:rPr lang="en-US" sz="2800" i="1" dirty="0">
                <a:latin typeface="Arial"/>
              </a:rPr>
              <a:t> van drones </a:t>
            </a:r>
            <a:r>
              <a:rPr lang="en-US" sz="2800" i="1" dirty="0" err="1">
                <a:latin typeface="Arial"/>
              </a:rPr>
              <a:t>voor</a:t>
            </a:r>
            <a:r>
              <a:rPr lang="en-US" sz="2800" i="1" dirty="0">
                <a:latin typeface="Arial"/>
              </a:rPr>
              <a:t> </a:t>
            </a:r>
            <a:r>
              <a:rPr lang="en-US" sz="2800" i="1" dirty="0" err="1">
                <a:latin typeface="Arial"/>
              </a:rPr>
              <a:t>militaire</a:t>
            </a:r>
            <a:r>
              <a:rPr lang="en-US" sz="2800" i="1" dirty="0">
                <a:latin typeface="Arial"/>
              </a:rPr>
              <a:t> </a:t>
            </a:r>
            <a:r>
              <a:rPr lang="en-US" sz="2800" i="1" dirty="0" err="1">
                <a:latin typeface="Arial"/>
              </a:rPr>
              <a:t>toepassingen</a:t>
            </a:r>
            <a:r>
              <a:rPr lang="en-US" sz="2800" i="1" dirty="0">
                <a:latin typeface="Arial"/>
              </a:rPr>
              <a:t> </a:t>
            </a:r>
            <a:r>
              <a:rPr lang="en-US" sz="2800" i="1" dirty="0" err="1">
                <a:latin typeface="Arial"/>
              </a:rPr>
              <a:t>moreel</a:t>
            </a:r>
            <a:r>
              <a:rPr lang="en-US" sz="2800" i="1" dirty="0">
                <a:latin typeface="Arial"/>
              </a:rPr>
              <a:t> </a:t>
            </a:r>
            <a:r>
              <a:rPr lang="en-US" sz="2800" i="1" dirty="0" err="1">
                <a:latin typeface="Arial"/>
              </a:rPr>
              <a:t>aanvaardbaar</a:t>
            </a:r>
            <a:r>
              <a:rPr lang="en-US" sz="2800" i="1" dirty="0">
                <a:latin typeface="Arial"/>
              </a:rPr>
              <a:t>, </a:t>
            </a:r>
            <a:r>
              <a:rPr lang="en-US" sz="2800" i="1" dirty="0" err="1">
                <a:latin typeface="Arial"/>
              </a:rPr>
              <a:t>zelfs</a:t>
            </a:r>
            <a:r>
              <a:rPr lang="en-US" sz="2800" i="1" dirty="0">
                <a:latin typeface="Arial"/>
              </a:rPr>
              <a:t> </a:t>
            </a:r>
            <a:r>
              <a:rPr lang="en-US" sz="2800" i="1" dirty="0" err="1">
                <a:latin typeface="Arial"/>
              </a:rPr>
              <a:t>als</a:t>
            </a:r>
            <a:r>
              <a:rPr lang="en-US" sz="2800" i="1" dirty="0">
                <a:latin typeface="Arial"/>
              </a:rPr>
              <a:t> </a:t>
            </a:r>
            <a:r>
              <a:rPr lang="en-US" sz="2800" i="1" dirty="0" err="1">
                <a:latin typeface="Arial"/>
              </a:rPr>
              <a:t>dit</a:t>
            </a:r>
            <a:r>
              <a:rPr lang="en-US" sz="2800" i="1" dirty="0">
                <a:latin typeface="Arial"/>
              </a:rPr>
              <a:t> </a:t>
            </a:r>
            <a:r>
              <a:rPr lang="en-US" sz="2800" i="1" dirty="0" err="1">
                <a:latin typeface="Arial"/>
              </a:rPr>
              <a:t>nadelige</a:t>
            </a:r>
            <a:r>
              <a:rPr lang="en-US" sz="2800" i="1" dirty="0">
                <a:latin typeface="Arial"/>
              </a:rPr>
              <a:t> </a:t>
            </a:r>
            <a:r>
              <a:rPr lang="en-US" sz="2800" i="1" dirty="0" err="1">
                <a:latin typeface="Arial"/>
              </a:rPr>
              <a:t>effecten</a:t>
            </a:r>
            <a:r>
              <a:rPr lang="en-US" sz="2800" i="1" dirty="0">
                <a:latin typeface="Arial"/>
              </a:rPr>
              <a:t> </a:t>
            </a:r>
            <a:r>
              <a:rPr lang="en-US" sz="2800" i="1" dirty="0" err="1">
                <a:latin typeface="Arial"/>
              </a:rPr>
              <a:t>kan</a:t>
            </a:r>
            <a:r>
              <a:rPr lang="en-US" sz="2800" i="1" dirty="0">
                <a:latin typeface="Arial"/>
              </a:rPr>
              <a:t> </a:t>
            </a:r>
            <a:r>
              <a:rPr lang="en-US" sz="2800" i="1" dirty="0" err="1">
                <a:latin typeface="Arial"/>
              </a:rPr>
              <a:t>hebben</a:t>
            </a:r>
            <a:r>
              <a:rPr lang="en-US" sz="2800" i="1" dirty="0">
                <a:latin typeface="Arial"/>
              </a:rPr>
              <a:t> </a:t>
            </a:r>
            <a:r>
              <a:rPr lang="en-US" sz="2800" i="1" dirty="0" err="1">
                <a:latin typeface="Arial"/>
              </a:rPr>
              <a:t>voor</a:t>
            </a:r>
            <a:r>
              <a:rPr lang="en-US" sz="2800" i="1" dirty="0">
                <a:latin typeface="Arial"/>
              </a:rPr>
              <a:t> de </a:t>
            </a:r>
            <a:r>
              <a:rPr lang="en-US" sz="2800" i="1" dirty="0" err="1">
                <a:latin typeface="Arial"/>
              </a:rPr>
              <a:t>gewone</a:t>
            </a:r>
            <a:r>
              <a:rPr lang="en-US" sz="2800" i="1" dirty="0">
                <a:latin typeface="Arial"/>
              </a:rPr>
              <a:t> burger?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763280" y="205920"/>
            <a:ext cx="7106040" cy="8568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>
                <a:latin typeface="Arial"/>
              </a:rPr>
              <a:t>Uiteenzetting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1763280" y="1200240"/>
            <a:ext cx="7106040" cy="348588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/>
              </a:rPr>
              <a:t>Waarden</a:t>
            </a:r>
            <a:r>
              <a:rPr lang="en-US" sz="2800" dirty="0">
                <a:latin typeface="Arial"/>
              </a:rPr>
              <a:t> in het </a:t>
            </a:r>
            <a:r>
              <a:rPr lang="en-US" sz="2800" dirty="0" err="1">
                <a:latin typeface="Arial"/>
              </a:rPr>
              <a:t>geding</a:t>
            </a:r>
            <a:endParaRPr lang="en-US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Veiligheid</a:t>
            </a:r>
            <a:endParaRPr lang="en-US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Macht</a:t>
            </a:r>
            <a:endParaRPr lang="en-US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Geld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763280" y="205920"/>
            <a:ext cx="7106040" cy="8568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>
                <a:latin typeface="Arial"/>
              </a:rPr>
              <a:t>Uiteenzetting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1763280" y="1200240"/>
            <a:ext cx="7106040" cy="348588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/>
              </a:rPr>
              <a:t>Feiten</a:t>
            </a:r>
            <a:endParaRPr lang="en-US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Goedkoper</a:t>
            </a:r>
            <a:endParaRPr lang="en-US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Onvermoeibaar</a:t>
            </a:r>
            <a:endParaRPr lang="en-US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Piloten</a:t>
            </a:r>
            <a:r>
              <a:rPr lang="en-US" sz="2400" dirty="0">
                <a:latin typeface="Arial"/>
              </a:rPr>
              <a:t> minder in </a:t>
            </a:r>
            <a:r>
              <a:rPr lang="en-US" sz="2400" dirty="0" err="1">
                <a:latin typeface="Arial"/>
              </a:rPr>
              <a:t>gevaar</a:t>
            </a:r>
            <a:endParaRPr lang="en-US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Foutgevoelig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763280" y="205920"/>
            <a:ext cx="7106040" cy="8568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>
                <a:latin typeface="Arial"/>
              </a:rPr>
              <a:t>Handelingsopties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1763280" y="1200240"/>
            <a:ext cx="7106040" cy="348588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/>
              </a:rPr>
              <a:t>Zwart-witstrategie</a:t>
            </a:r>
            <a:endParaRPr lang="en-US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Stoppen</a:t>
            </a:r>
            <a:r>
              <a:rPr lang="en-US" sz="2400" dirty="0">
                <a:latin typeface="Arial"/>
              </a:rPr>
              <a:t> met het </a:t>
            </a:r>
            <a:r>
              <a:rPr lang="en-US" sz="2400" dirty="0" err="1">
                <a:latin typeface="Arial"/>
              </a:rPr>
              <a:t>gebruik</a:t>
            </a:r>
            <a:r>
              <a:rPr lang="en-US" sz="2400" dirty="0">
                <a:latin typeface="Arial"/>
              </a:rPr>
              <a:t> van drones</a:t>
            </a:r>
            <a:endParaRPr lang="en-US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De </a:t>
            </a:r>
            <a:r>
              <a:rPr lang="en-US" sz="2400" dirty="0" err="1">
                <a:latin typeface="Arial"/>
              </a:rPr>
              <a:t>huidige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situatie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aanhouden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763280" y="205920"/>
            <a:ext cx="7106040" cy="8568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>
                <a:latin typeface="Arial"/>
              </a:rPr>
              <a:t>Handelingsopties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1763280" y="1200240"/>
            <a:ext cx="7106040" cy="348588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/>
              </a:rPr>
              <a:t>Strategie</a:t>
            </a:r>
            <a:r>
              <a:rPr lang="en-US" sz="2800" dirty="0">
                <a:latin typeface="Arial"/>
              </a:rPr>
              <a:t> van </a:t>
            </a:r>
            <a:r>
              <a:rPr lang="en-US" sz="2800" dirty="0" err="1">
                <a:latin typeface="Arial"/>
              </a:rPr>
              <a:t>samenwerking</a:t>
            </a:r>
            <a:endParaRPr lang="en-US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Limiet</a:t>
            </a:r>
            <a:r>
              <a:rPr lang="en-US" sz="2400" dirty="0">
                <a:latin typeface="Arial"/>
              </a:rPr>
              <a:t> op </a:t>
            </a:r>
            <a:r>
              <a:rPr lang="en-US" sz="2400" dirty="0" err="1">
                <a:latin typeface="Arial"/>
              </a:rPr>
              <a:t>aantal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burgerslachtoffers</a:t>
            </a:r>
            <a:endParaRPr lang="en-US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Strengere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opleiding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voor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dronepiloten</a:t>
            </a:r>
            <a:endParaRPr lang="en-US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Alleen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inzetten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voor</a:t>
            </a:r>
            <a:r>
              <a:rPr lang="en-US" sz="2400" dirty="0">
                <a:latin typeface="Arial"/>
              </a:rPr>
              <a:t> surveillance</a:t>
            </a:r>
            <a:endParaRPr lang="en-US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Doorontwikkelen</a:t>
            </a:r>
            <a:r>
              <a:rPr lang="en-US" sz="2400" dirty="0">
                <a:latin typeface="Arial"/>
              </a:rPr>
              <a:t> van drones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763280" y="205920"/>
            <a:ext cx="7106040" cy="8568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 dirty="0" err="1">
                <a:latin typeface="Arial"/>
              </a:rPr>
              <a:t>Limiet</a:t>
            </a:r>
            <a:r>
              <a:rPr lang="en-US" sz="4400" dirty="0">
                <a:latin typeface="Arial"/>
              </a:rPr>
              <a:t> op </a:t>
            </a:r>
            <a:r>
              <a:rPr lang="en-US" sz="4400" dirty="0" err="1">
                <a:latin typeface="Arial"/>
              </a:rPr>
              <a:t>burgerslachtoffers</a:t>
            </a:r>
            <a:endParaRPr sz="4400" dirty="0"/>
          </a:p>
        </p:txBody>
      </p:sp>
      <p:sp>
        <p:nvSpPr>
          <p:cNvPr id="176" name="TextShape 2"/>
          <p:cNvSpPr txBox="1"/>
          <p:nvPr/>
        </p:nvSpPr>
        <p:spPr>
          <a:xfrm>
            <a:off x="1763280" y="1200240"/>
            <a:ext cx="7106040" cy="348588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Gevolgen</a:t>
            </a:r>
            <a:r>
              <a:rPr lang="en-US" sz="2600" dirty="0">
                <a:latin typeface="Arial"/>
              </a:rPr>
              <a:t> / </a:t>
            </a:r>
            <a:r>
              <a:rPr lang="en-US" sz="2600" dirty="0" err="1">
                <a:latin typeface="Arial"/>
              </a:rPr>
              <a:t>verantwoordelijkheids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ethiek</a:t>
            </a:r>
            <a:r>
              <a:rPr lang="en-US" sz="2600" dirty="0">
                <a:latin typeface="Arial"/>
              </a:rPr>
              <a:t>: </a:t>
            </a:r>
            <a:r>
              <a:rPr lang="en-US" sz="2600" dirty="0" err="1">
                <a:latin typeface="Arial"/>
              </a:rPr>
              <a:t>verantwoord</a:t>
            </a:r>
            <a:r>
              <a:rPr lang="en-US" sz="2600" dirty="0">
                <a:latin typeface="Arial"/>
              </a:rPr>
              <a:t>, want minder </a:t>
            </a:r>
            <a:r>
              <a:rPr lang="en-US" sz="2600" dirty="0" err="1">
                <a:latin typeface="Arial"/>
              </a:rPr>
              <a:t>slachtoffers</a:t>
            </a:r>
            <a:r>
              <a:rPr lang="en-US" sz="2600" dirty="0">
                <a:latin typeface="Arial"/>
              </a:rPr>
              <a:t>, </a:t>
            </a:r>
            <a:r>
              <a:rPr lang="en-US" sz="2600" dirty="0" err="1">
                <a:latin typeface="Arial"/>
              </a:rPr>
              <a:t>meer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geluk</a:t>
            </a:r>
            <a:endParaRPr lang="en-US" sz="2600" dirty="0">
              <a:latin typeface="Arial"/>
            </a:endParaRPr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Plichtethiek</a:t>
            </a:r>
            <a:r>
              <a:rPr lang="en-US" sz="2600" dirty="0">
                <a:latin typeface="Arial"/>
              </a:rPr>
              <a:t>: </a:t>
            </a:r>
            <a:r>
              <a:rPr lang="en-US" sz="2600" dirty="0" err="1">
                <a:latin typeface="Arial"/>
              </a:rPr>
              <a:t>niet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universaliseerbaar</a:t>
            </a:r>
            <a:r>
              <a:rPr lang="en-US" sz="2600" dirty="0">
                <a:latin typeface="Arial"/>
              </a:rPr>
              <a:t> want </a:t>
            </a:r>
            <a:r>
              <a:rPr lang="en-US" sz="2600" dirty="0" err="1">
                <a:latin typeface="Arial"/>
              </a:rPr>
              <a:t>gaat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tegen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gelijkheidswetten</a:t>
            </a:r>
            <a:r>
              <a:rPr lang="en-US" sz="2600" dirty="0">
                <a:latin typeface="Arial"/>
              </a:rPr>
              <a:t> in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US" sz="2600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Deugdenethiek</a:t>
            </a:r>
            <a:r>
              <a:rPr lang="en-US" sz="2600" dirty="0">
                <a:latin typeface="Arial"/>
              </a:rPr>
              <a:t>: </a:t>
            </a:r>
            <a:r>
              <a:rPr lang="en-US" sz="2600" dirty="0" err="1">
                <a:latin typeface="Arial"/>
              </a:rPr>
              <a:t>stap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richting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meer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humaniteit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763280" y="205920"/>
            <a:ext cx="7106040" cy="8568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 dirty="0" err="1"/>
              <a:t>Limiet</a:t>
            </a:r>
            <a:r>
              <a:rPr lang="en-US" sz="4400" dirty="0"/>
              <a:t> op </a:t>
            </a:r>
            <a:r>
              <a:rPr lang="en-US" sz="4400" dirty="0" err="1"/>
              <a:t>burgerslachtoffers</a:t>
            </a:r>
            <a:endParaRPr lang="en-US" sz="4400" dirty="0"/>
          </a:p>
        </p:txBody>
      </p:sp>
      <p:sp>
        <p:nvSpPr>
          <p:cNvPr id="178" name="TextShape 2"/>
          <p:cNvSpPr txBox="1"/>
          <p:nvPr/>
        </p:nvSpPr>
        <p:spPr>
          <a:xfrm>
            <a:off x="1763280" y="1200240"/>
            <a:ext cx="7106040" cy="348588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/>
              </a:rPr>
              <a:t>Conclusie</a:t>
            </a:r>
            <a:endParaRPr lang="en-US" sz="2800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Potenti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</a:rPr>
              <a:t>ë</a:t>
            </a:r>
            <a:r>
              <a:rPr lang="en-US" sz="2400" dirty="0" err="1">
                <a:latin typeface="Arial"/>
              </a:rPr>
              <a:t>le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oplossing</a:t>
            </a:r>
            <a:endParaRPr lang="en-US" sz="2400" dirty="0"/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Overgebruik</a:t>
            </a:r>
            <a:r>
              <a:rPr lang="en-US" sz="2400" dirty="0">
                <a:latin typeface="Arial"/>
              </a:rPr>
              <a:t> van drones </a:t>
            </a:r>
            <a:r>
              <a:rPr lang="en-US" sz="2400" dirty="0" err="1">
                <a:latin typeface="Arial"/>
              </a:rPr>
              <a:t>kan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worden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voorkomen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 lvl="1">
              <a:buSzPct val="75000"/>
              <a:buFont typeface="StarSymbol"/>
              <a:buChar char="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763280" y="205920"/>
            <a:ext cx="7106040" cy="8568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>
                <a:latin typeface="Arial"/>
              </a:rPr>
              <a:t>Strengere opleiding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1763280" y="1200240"/>
            <a:ext cx="7106040" cy="348588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Gevolgenethiek</a:t>
            </a:r>
            <a:r>
              <a:rPr lang="en-US" sz="2600" dirty="0">
                <a:latin typeface="Arial"/>
              </a:rPr>
              <a:t>: minder </a:t>
            </a:r>
            <a:r>
              <a:rPr lang="en-US" sz="2600" dirty="0" err="1">
                <a:latin typeface="Arial"/>
              </a:rPr>
              <a:t>burgerslachtoffers</a:t>
            </a:r>
            <a:r>
              <a:rPr lang="en-US" sz="2600" dirty="0">
                <a:latin typeface="Arial"/>
              </a:rPr>
              <a:t> vs </a:t>
            </a:r>
            <a:r>
              <a:rPr lang="en-US" sz="2600" dirty="0" err="1">
                <a:latin typeface="Arial"/>
              </a:rPr>
              <a:t>meer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opleidingskosten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Plichtethiek</a:t>
            </a:r>
            <a:r>
              <a:rPr lang="en-US" sz="2600" dirty="0">
                <a:latin typeface="Arial"/>
              </a:rPr>
              <a:t>: </a:t>
            </a:r>
            <a:r>
              <a:rPr lang="en-US" sz="2600" dirty="0" err="1">
                <a:latin typeface="Arial"/>
              </a:rPr>
              <a:t>opleiding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zelf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niet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slecht</a:t>
            </a:r>
            <a:r>
              <a:rPr lang="en-US" sz="2600" dirty="0">
                <a:latin typeface="Arial"/>
              </a:rPr>
              <a:t>, </a:t>
            </a:r>
            <a:r>
              <a:rPr lang="en-US" sz="2600" dirty="0" err="1">
                <a:latin typeface="Arial"/>
              </a:rPr>
              <a:t>dus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universaliseerbaar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/>
              </a:rPr>
              <a:t>Deugden</a:t>
            </a:r>
            <a:r>
              <a:rPr lang="en-US" sz="2600" dirty="0">
                <a:latin typeface="Arial"/>
              </a:rPr>
              <a:t>- </a:t>
            </a:r>
            <a:r>
              <a:rPr lang="en-US" sz="2600" dirty="0" err="1">
                <a:latin typeface="Arial"/>
              </a:rPr>
              <a:t>en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verantwoordelijkheidsethiek</a:t>
            </a:r>
            <a:r>
              <a:rPr lang="en-US" sz="2600" dirty="0">
                <a:latin typeface="Arial"/>
              </a:rPr>
              <a:t>: het </a:t>
            </a:r>
            <a:r>
              <a:rPr lang="en-US" sz="2600" dirty="0" err="1">
                <a:latin typeface="Arial"/>
              </a:rPr>
              <a:t>respecteren</a:t>
            </a:r>
            <a:r>
              <a:rPr lang="en-US" sz="2600" dirty="0">
                <a:latin typeface="Arial"/>
              </a:rPr>
              <a:t> van </a:t>
            </a:r>
            <a:r>
              <a:rPr lang="en-US" sz="2600" dirty="0" err="1">
                <a:latin typeface="Arial"/>
              </a:rPr>
              <a:t>andermans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leven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kan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worden</a:t>
            </a:r>
            <a:r>
              <a:rPr lang="en-US" sz="2600" dirty="0">
                <a:latin typeface="Arial"/>
              </a:rPr>
              <a:t> </a:t>
            </a:r>
            <a:r>
              <a:rPr lang="en-US" sz="2600" dirty="0" err="1">
                <a:latin typeface="Arial"/>
              </a:rPr>
              <a:t>aangeleerd</a:t>
            </a:r>
            <a:endParaRPr lang="en-US" sz="2600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282</Words>
  <Application>Microsoft Office PowerPoint</Application>
  <PresentationFormat>Diavoorstelling (16:9)</PresentationFormat>
  <Paragraphs>71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DejaVu Sans</vt:lpstr>
      <vt:lpstr>StarSymbol</vt:lpstr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Hosman</dc:creator>
  <cp:lastModifiedBy>Tim Hosman</cp:lastModifiedBy>
  <cp:revision>17</cp:revision>
  <dcterms:modified xsi:type="dcterms:W3CDTF">2016-05-23T13:28:08Z</dcterms:modified>
</cp:coreProperties>
</file>