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85" r:id="rId2"/>
    <p:sldId id="277" r:id="rId3"/>
    <p:sldId id="274" r:id="rId4"/>
    <p:sldId id="286" r:id="rId5"/>
    <p:sldId id="287" r:id="rId6"/>
    <p:sldId id="288" r:id="rId7"/>
    <p:sldId id="284" r:id="rId8"/>
    <p:sldId id="28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85"/>
          </p14:sldIdLst>
        </p14:section>
        <p14:section name="Getting Started, Built for Touch, Highlight and Add Notes, Transitions, Morph" id="{B9B51309-D148-4332-87C2-07BE32FBCA3B}">
          <p14:sldIdLst>
            <p14:sldId id="277"/>
            <p14:sldId id="274"/>
            <p14:sldId id="286"/>
            <p14:sldId id="287"/>
            <p14:sldId id="288"/>
            <p14:sldId id="284"/>
            <p14:sldId id="289"/>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D24726"/>
    <a:srgbClr val="FF9B45"/>
    <a:srgbClr val="DD462F"/>
    <a:srgbClr val="F8CFB6"/>
    <a:srgbClr val="F8CAB6"/>
    <a:srgbClr val="923922"/>
    <a:srgbClr val="404040"/>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214" autoAdjust="0"/>
  </p:normalViewPr>
  <p:slideViewPr>
    <p:cSldViewPr snapToGrid="0">
      <p:cViewPr varScale="1">
        <p:scale>
          <a:sx n="80" d="100"/>
          <a:sy n="80" d="100"/>
        </p:scale>
        <p:origin x="80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B74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B74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263640" cy="640080"/>
          </a:xfrm>
        </p:spPr>
        <p:txBody>
          <a:bodyPr vert="horz" lIns="91440" tIns="45720" rIns="91440" bIns="45720" rtlCol="0" anchor="b">
            <a:normAutofit/>
          </a:bodyPr>
          <a:lstStyle>
            <a:lvl1pPr>
              <a:defRPr lang="en-US" sz="3400" b="0">
                <a:solidFill>
                  <a:schemeClr val="bg1"/>
                </a:solidFill>
                <a:ea typeface="+mn-ea"/>
                <a:cs typeface="+mn-cs"/>
              </a:defRPr>
            </a:lvl1pPr>
          </a:lstStyle>
          <a:p>
            <a:pPr marL="0" lvl="0" indent="0">
              <a:lnSpc>
                <a:spcPct val="90000"/>
              </a:lnSpc>
              <a:spcBef>
                <a:spcPct val="30000"/>
              </a:spcBef>
              <a:buFont typeface="Arial" panose="020B0604020202020204" pitchFamily="34" charset="0"/>
            </a:pPr>
            <a:r>
              <a:rPr lang="en-US"/>
              <a:t>Click to edit Master title style</a:t>
            </a:r>
            <a:endParaRPr lang="en-US" dirty="0"/>
          </a:p>
        </p:txBody>
      </p:sp>
      <p:sp>
        <p:nvSpPr>
          <p:cNvPr id="13" name="Content Placeholder 3"/>
          <p:cNvSpPr>
            <a:spLocks noGrp="1"/>
          </p:cNvSpPr>
          <p:nvPr>
            <p:ph sz="half" idx="2"/>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a:t>Click to edit Master text styles</a:t>
            </a:r>
          </a:p>
        </p:txBody>
      </p:sp>
    </p:spTree>
    <p:extLst>
      <p:ext uri="{BB962C8B-B14F-4D97-AF65-F5344CB8AC3E}">
        <p14:creationId xmlns:p14="http://schemas.microsoft.com/office/powerpoint/2010/main" val="133565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B74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4434" y="0"/>
            <a:ext cx="10749367" cy="1208868"/>
          </a:xfrm>
        </p:spPr>
        <p:txBody>
          <a:bodyPr anchor="b">
            <a:normAutofit/>
          </a:bodyPr>
          <a:lstStyle>
            <a:lvl1pPr>
              <a:defRPr sz="34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704089" y="1618488"/>
            <a:ext cx="4301866" cy="4558475"/>
          </a:xfrm>
        </p:spPr>
        <p:txBody>
          <a:bodyPr lIns="0" tIns="0" rIns="0" bIns="0">
            <a:normAutofit/>
          </a:bodyPr>
          <a:lstStyle>
            <a:lvl1pPr marL="0" indent="0">
              <a:lnSpc>
                <a:spcPct val="130000"/>
              </a:lnSpc>
              <a:spcBef>
                <a:spcPts val="500"/>
              </a:spcBef>
              <a:spcAft>
                <a:spcPts val="1000"/>
              </a:spcAft>
              <a:buNone/>
              <a:defRPr sz="2000" baseline="0">
                <a:solidFill>
                  <a:schemeClr val="bg1">
                    <a:lumMod val="50000"/>
                  </a:schemeClr>
                </a:solidFill>
                <a:latin typeface="Arial" panose="020B0604020202020204" pitchFamily="34" charset="0"/>
                <a:cs typeface="Arial" panose="020B0604020202020204" pitchFamily="34" charset="0"/>
              </a:defRPr>
            </a:lvl1pPr>
            <a:lvl2pPr>
              <a:lnSpc>
                <a:spcPct val="130000"/>
              </a:lnSpc>
              <a:spcBef>
                <a:spcPts val="500"/>
              </a:spcBef>
              <a:spcAft>
                <a:spcPts val="1000"/>
              </a:spcAft>
              <a:defRPr sz="1800" baseline="0">
                <a:solidFill>
                  <a:schemeClr val="bg1">
                    <a:lumMod val="50000"/>
                  </a:schemeClr>
                </a:solidFill>
                <a:latin typeface="Arial" panose="020B0604020202020204" pitchFamily="34" charset="0"/>
                <a:cs typeface="Arial" panose="020B0604020202020204" pitchFamily="34" charset="0"/>
              </a:defRPr>
            </a:lvl2pPr>
            <a:lvl3pPr>
              <a:lnSpc>
                <a:spcPct val="130000"/>
              </a:lnSpc>
              <a:spcAft>
                <a:spcPts val="1000"/>
              </a:spcAft>
              <a:defRPr sz="1600">
                <a:solidFill>
                  <a:schemeClr val="bg1">
                    <a:lumMod val="50000"/>
                  </a:schemeClr>
                </a:solidFill>
                <a:latin typeface="Arial" panose="020B0604020202020204" pitchFamily="34" charset="0"/>
                <a:cs typeface="Arial" panose="020B0604020202020204" pitchFamily="34" charset="0"/>
              </a:defRPr>
            </a:lvl3pPr>
            <a:lvl4pPr>
              <a:lnSpc>
                <a:spcPct val="130000"/>
              </a:lnSpc>
              <a:spcAft>
                <a:spcPts val="1000"/>
              </a:spcAft>
              <a:defRPr sz="1400" baseline="0">
                <a:solidFill>
                  <a:schemeClr val="bg1">
                    <a:lumMod val="50000"/>
                  </a:schemeClr>
                </a:solidFill>
                <a:latin typeface="Arial" panose="020B0604020202020204" pitchFamily="34" charset="0"/>
                <a:cs typeface="Arial" panose="020B0604020202020204" pitchFamily="34" charset="0"/>
              </a:defRPr>
            </a:lvl4pPr>
            <a:lvl5pPr>
              <a:lnSpc>
                <a:spcPct val="130000"/>
              </a:lnSpc>
              <a:spcAft>
                <a:spcPts val="1000"/>
              </a:spcAft>
              <a:defRPr sz="1400" baseline="0">
                <a:solidFill>
                  <a:schemeClr val="bg1">
                    <a:lumMod val="50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aseline="0">
                <a:solidFill>
                  <a:schemeClr val="tx1">
                    <a:lumMod val="65000"/>
                    <a:lumOff val="35000"/>
                  </a:schemeClr>
                </a:solidFill>
              </a:defRPr>
            </a:lvl1pPr>
          </a:lstStyle>
          <a:p>
            <a:fld id="{8BEEBAAA-29B5-4AF5-BC5F-7E580C29002D}" type="datetimeFigureOut">
              <a:rPr lang="en-US" smtClean="0"/>
              <a:pPr/>
              <a:t>11/7/2022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410427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11/7/2022</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9F95-6801-A9CF-EF55-022AE4ED4FE6}"/>
              </a:ext>
            </a:extLst>
          </p:cNvPr>
          <p:cNvSpPr>
            <a:spLocks noGrp="1"/>
          </p:cNvSpPr>
          <p:nvPr>
            <p:ph type="title"/>
          </p:nvPr>
        </p:nvSpPr>
        <p:spPr>
          <a:xfrm>
            <a:off x="2323111" y="1383792"/>
            <a:ext cx="8270748" cy="640080"/>
          </a:xfrm>
        </p:spPr>
        <p:txBody>
          <a:bodyPr>
            <a:normAutofit fontScale="90000"/>
          </a:bodyPr>
          <a:lstStyle/>
          <a:p>
            <a:r>
              <a:rPr lang="en-US"/>
              <a:t>        </a:t>
            </a:r>
            <a:r>
              <a:rPr lang="en-US" b="1" u="sng" dirty="0">
                <a:solidFill>
                  <a:schemeClr val="tx1"/>
                </a:solidFill>
              </a:rPr>
              <a:t>COMPUTER NETWORKS</a:t>
            </a:r>
            <a:br>
              <a:rPr lang="en-US" b="1" u="sng" dirty="0">
                <a:solidFill>
                  <a:schemeClr val="tx1"/>
                </a:solidFill>
              </a:rPr>
            </a:br>
            <a:r>
              <a:rPr lang="en-US" b="1">
                <a:solidFill>
                  <a:schemeClr val="tx1"/>
                </a:solidFill>
              </a:rPr>
              <a:t>                </a:t>
            </a:r>
            <a:r>
              <a:rPr lang="en-US" b="1" u="sng">
                <a:solidFill>
                  <a:schemeClr val="tx1"/>
                </a:solidFill>
              </a:rPr>
              <a:t>MINI </a:t>
            </a:r>
            <a:r>
              <a:rPr lang="en-US" b="1" u="sng" dirty="0">
                <a:solidFill>
                  <a:schemeClr val="tx1"/>
                </a:solidFill>
              </a:rPr>
              <a:t>PROJECT</a:t>
            </a:r>
            <a:br>
              <a:rPr lang="en-US" b="1" u="sng" dirty="0">
                <a:solidFill>
                  <a:schemeClr val="tx1"/>
                </a:solidFill>
              </a:rPr>
            </a:br>
            <a:r>
              <a:rPr lang="en-US" sz="3200" b="1" u="sng" dirty="0">
                <a:solidFill>
                  <a:schemeClr val="tx1"/>
                </a:solidFill>
              </a:rPr>
              <a:t>Wi-Fi Based Home Automation System</a:t>
            </a:r>
            <a:endParaRPr lang="en-IN" u="sng" dirty="0"/>
          </a:p>
        </p:txBody>
      </p:sp>
      <p:sp>
        <p:nvSpPr>
          <p:cNvPr id="3" name="Content Placeholder 2">
            <a:extLst>
              <a:ext uri="{FF2B5EF4-FFF2-40B4-BE49-F238E27FC236}">
                <a16:creationId xmlns:a16="http://schemas.microsoft.com/office/drawing/2014/main" id="{6E2755B7-128D-3CAD-877C-A717D34DCF1A}"/>
              </a:ext>
            </a:extLst>
          </p:cNvPr>
          <p:cNvSpPr>
            <a:spLocks noGrp="1"/>
          </p:cNvSpPr>
          <p:nvPr>
            <p:ph sz="half" idx="2"/>
          </p:nvPr>
        </p:nvSpPr>
        <p:spPr>
          <a:xfrm>
            <a:off x="751161" y="2457451"/>
            <a:ext cx="9442648" cy="4005264"/>
          </a:xfrm>
        </p:spPr>
        <p:txBody>
          <a:bodyPr/>
          <a:lstStyle/>
          <a:p>
            <a:pPr marL="0" indent="0">
              <a:buNone/>
            </a:pPr>
            <a:r>
              <a:rPr lang="en-US" dirty="0"/>
              <a:t>   </a:t>
            </a:r>
          </a:p>
          <a:p>
            <a:pPr marL="0" indent="0">
              <a:buNone/>
            </a:pPr>
            <a:r>
              <a:rPr lang="en-US" b="1" u="sng" dirty="0"/>
              <a:t>TEAM MEMBERS</a:t>
            </a:r>
            <a:r>
              <a:rPr lang="en-US" dirty="0"/>
              <a:t>:-</a:t>
            </a:r>
          </a:p>
          <a:p>
            <a:pPr marL="457200" indent="-457200">
              <a:buAutoNum type="arabicParenR"/>
            </a:pPr>
            <a:r>
              <a:rPr lang="en-US" dirty="0"/>
              <a:t>K.SUKRUTH (RA2011003011281),</a:t>
            </a:r>
          </a:p>
          <a:p>
            <a:pPr marL="457200" indent="-457200">
              <a:buAutoNum type="arabicParenR"/>
            </a:pPr>
            <a:r>
              <a:rPr lang="en-US" dirty="0"/>
              <a:t>TALLURU VENKATA BHUVANESH (RA2011003011298),</a:t>
            </a:r>
          </a:p>
          <a:p>
            <a:pPr marL="457200" indent="-457200">
              <a:buAutoNum type="arabicParenR"/>
            </a:pPr>
            <a:r>
              <a:rPr lang="en-US" dirty="0"/>
              <a:t>N.VIVEK (RA2011003011302),</a:t>
            </a:r>
          </a:p>
          <a:p>
            <a:pPr marL="457200" indent="-457200">
              <a:buAutoNum type="arabicParenR"/>
            </a:pPr>
            <a:r>
              <a:rPr lang="en-US" dirty="0"/>
              <a:t>B.NIKSHIPTH NARAYAN (RA2011003011300).</a:t>
            </a:r>
            <a:endParaRPr lang="en-IN" dirty="0"/>
          </a:p>
        </p:txBody>
      </p:sp>
    </p:spTree>
    <p:extLst>
      <p:ext uri="{BB962C8B-B14F-4D97-AF65-F5344CB8AC3E}">
        <p14:creationId xmlns:p14="http://schemas.microsoft.com/office/powerpoint/2010/main" val="34399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7851B-B163-5011-35B8-35AE5D0C9EDA}"/>
              </a:ext>
            </a:extLst>
          </p:cNvPr>
          <p:cNvSpPr>
            <a:spLocks noGrp="1"/>
          </p:cNvSpPr>
          <p:nvPr>
            <p:ph idx="1"/>
          </p:nvPr>
        </p:nvSpPr>
        <p:spPr>
          <a:xfrm>
            <a:off x="1266529" y="1663605"/>
            <a:ext cx="9425175" cy="4558475"/>
          </a:xfrm>
        </p:spPr>
        <p:txBody>
          <a:bodyPr>
            <a:normAutofit fontScale="25000" lnSpcReduction="20000"/>
          </a:bodyPr>
          <a:lstStyle/>
          <a:p>
            <a:r>
              <a:rPr lang="en-US" sz="8000" b="1" u="sng" dirty="0"/>
              <a:t>ABSTRACT:-</a:t>
            </a:r>
          </a:p>
          <a:p>
            <a:r>
              <a:rPr lang="en-US" sz="7200" dirty="0"/>
              <a:t>Secure Wi-Fi technology is used by server, and hardware interface module to communicate with each other. User may use the same technology to log in to the server web-based application. If server is connected to the internet, so remote users can access server web-based application through the internet using a compatible web browser. For example, The home automation system can control the following appliances:</a:t>
            </a:r>
          </a:p>
          <a:p>
            <a:r>
              <a:rPr lang="en-US" sz="7200" dirty="0"/>
              <a:t>1) Lights on/off/dim</a:t>
            </a:r>
          </a:p>
          <a:p>
            <a:r>
              <a:rPr lang="en-US" sz="7200" dirty="0"/>
              <a:t>2) HVAC on/off</a:t>
            </a:r>
          </a:p>
          <a:p>
            <a:r>
              <a:rPr lang="en-US" sz="7200" dirty="0"/>
              <a:t>3) Door lock</a:t>
            </a:r>
          </a:p>
          <a:p>
            <a:r>
              <a:rPr lang="en-US" sz="7200" dirty="0"/>
              <a:t>4) Window shutdown</a:t>
            </a:r>
          </a:p>
          <a:p>
            <a:r>
              <a:rPr lang="en-US" sz="7200" dirty="0"/>
              <a:t>5) On/off different appliance and etc.</a:t>
            </a:r>
          </a:p>
        </p:txBody>
      </p:sp>
      <p:sp>
        <p:nvSpPr>
          <p:cNvPr id="9" name="Title 8">
            <a:extLst>
              <a:ext uri="{FF2B5EF4-FFF2-40B4-BE49-F238E27FC236}">
                <a16:creationId xmlns:a16="http://schemas.microsoft.com/office/drawing/2014/main" id="{5E2DD712-4BE0-8ADB-2778-4CD32AD5C4E7}"/>
              </a:ext>
            </a:extLst>
          </p:cNvPr>
          <p:cNvSpPr>
            <a:spLocks noGrp="1"/>
          </p:cNvSpPr>
          <p:nvPr>
            <p:ph type="title"/>
          </p:nvPr>
        </p:nvSpPr>
        <p:spPr>
          <a:xfrm rot="10800000" flipV="1">
            <a:off x="1414461" y="-1552701"/>
            <a:ext cx="10396646" cy="2583657"/>
          </a:xfrm>
        </p:spPr>
        <p:txBody>
          <a:bodyPr>
            <a:normAutofit/>
          </a:bodyPr>
          <a:lstStyle/>
          <a:p>
            <a:r>
              <a:rPr lang="en-US" sz="3600" b="1" u="sng" dirty="0">
                <a:solidFill>
                  <a:schemeClr val="tx1"/>
                </a:solidFill>
              </a:rPr>
              <a:t>Wi-Fi Based Home Automation System</a:t>
            </a:r>
          </a:p>
        </p:txBody>
      </p:sp>
      <p:sp>
        <p:nvSpPr>
          <p:cNvPr id="2" name="Rectangle 1">
            <a:extLst>
              <a:ext uri="{FF2B5EF4-FFF2-40B4-BE49-F238E27FC236}">
                <a16:creationId xmlns:a16="http://schemas.microsoft.com/office/drawing/2014/main" id="{AFE81214-9DA7-9069-63E3-F51DFED34961}"/>
              </a:ext>
            </a:extLst>
          </p:cNvPr>
          <p:cNvSpPr/>
          <p:nvPr/>
        </p:nvSpPr>
        <p:spPr>
          <a:xfrm>
            <a:off x="409575" y="1457326"/>
            <a:ext cx="11229975" cy="519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011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9C27F-73C2-3950-82F5-12AA2052E39A}"/>
              </a:ext>
            </a:extLst>
          </p:cNvPr>
          <p:cNvSpPr>
            <a:spLocks noGrp="1"/>
          </p:cNvSpPr>
          <p:nvPr>
            <p:ph idx="1"/>
          </p:nvPr>
        </p:nvSpPr>
        <p:spPr>
          <a:xfrm>
            <a:off x="704089" y="1618488"/>
            <a:ext cx="10749366" cy="4558475"/>
          </a:xfrm>
        </p:spPr>
        <p:txBody>
          <a:bodyPr>
            <a:normAutofit/>
          </a:bodyPr>
          <a:lstStyle/>
          <a:p>
            <a:r>
              <a:rPr lang="en-US" dirty="0"/>
              <a:t>The below figure shows the overall design of our system. There is a server setup which is connected to a switch and router. The </a:t>
            </a:r>
            <a:r>
              <a:rPr lang="en-US" dirty="0" err="1"/>
              <a:t>IoT</a:t>
            </a:r>
            <a:r>
              <a:rPr lang="en-US" dirty="0"/>
              <a:t> devices are connected to the server and can be accessed from anywhere within </a:t>
            </a:r>
            <a:r>
              <a:rPr lang="en-US" dirty="0" err="1"/>
              <a:t>range.The</a:t>
            </a:r>
            <a:r>
              <a:rPr lang="en-US" dirty="0"/>
              <a:t> devices can be accessed using a laptop or mobile which is also connected to the network</a:t>
            </a:r>
          </a:p>
          <a:p>
            <a:r>
              <a:rPr lang="en-US" dirty="0"/>
              <a:t>                  .</a:t>
            </a:r>
          </a:p>
        </p:txBody>
      </p:sp>
      <p:pic>
        <p:nvPicPr>
          <p:cNvPr id="7" name="Picture 7">
            <a:extLst>
              <a:ext uri="{FF2B5EF4-FFF2-40B4-BE49-F238E27FC236}">
                <a16:creationId xmlns:a16="http://schemas.microsoft.com/office/drawing/2014/main" id="{B457EF96-0EB8-3E4F-8DEA-017257895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206" y="3301195"/>
            <a:ext cx="7176294" cy="3147230"/>
          </a:xfrm>
          <a:prstGeom prst="rect">
            <a:avLst/>
          </a:prstGeom>
        </p:spPr>
      </p:pic>
      <p:sp>
        <p:nvSpPr>
          <p:cNvPr id="9" name="Title 8">
            <a:extLst>
              <a:ext uri="{FF2B5EF4-FFF2-40B4-BE49-F238E27FC236}">
                <a16:creationId xmlns:a16="http://schemas.microsoft.com/office/drawing/2014/main" id="{5332D09C-E448-0767-ED47-24CD3198BBDE}"/>
              </a:ext>
            </a:extLst>
          </p:cNvPr>
          <p:cNvSpPr>
            <a:spLocks noGrp="1"/>
          </p:cNvSpPr>
          <p:nvPr>
            <p:ph type="title"/>
          </p:nvPr>
        </p:nvSpPr>
        <p:spPr>
          <a:xfrm>
            <a:off x="2723745" y="129388"/>
            <a:ext cx="6432161" cy="1214439"/>
          </a:xfrm>
        </p:spPr>
        <p:txBody>
          <a:bodyPr>
            <a:normAutofit fontScale="90000"/>
          </a:bodyPr>
          <a:lstStyle/>
          <a:p>
            <a:br>
              <a:rPr lang="en-US" b="1" u="sng" dirty="0">
                <a:solidFill>
                  <a:schemeClr val="tx1"/>
                </a:solidFill>
              </a:rPr>
            </a:br>
            <a:br>
              <a:rPr lang="en-US" b="1" u="sng" dirty="0">
                <a:solidFill>
                  <a:schemeClr val="tx1"/>
                </a:solidFill>
              </a:rPr>
            </a:br>
            <a:r>
              <a:rPr lang="en-US" b="1" u="sng" dirty="0">
                <a:solidFill>
                  <a:schemeClr val="tx1"/>
                </a:solidFill>
              </a:rPr>
              <a:t>ARCHITECTURE AND DESIGN</a:t>
            </a:r>
            <a:br>
              <a:rPr lang="en-US" b="1" u="sng" dirty="0">
                <a:solidFill>
                  <a:schemeClr val="tx1"/>
                </a:solidFill>
              </a:rPr>
            </a:br>
            <a:endParaRPr lang="en-US" b="1" u="sng" dirty="0">
              <a:solidFill>
                <a:schemeClr val="tx1"/>
              </a:solidFill>
            </a:endParaRPr>
          </a:p>
        </p:txBody>
      </p:sp>
      <p:sp>
        <p:nvSpPr>
          <p:cNvPr id="2" name="Rectangle 1">
            <a:extLst>
              <a:ext uri="{FF2B5EF4-FFF2-40B4-BE49-F238E27FC236}">
                <a16:creationId xmlns:a16="http://schemas.microsoft.com/office/drawing/2014/main" id="{5A4D965E-59F7-25EB-8D14-C5946B61D58B}"/>
              </a:ext>
            </a:extLst>
          </p:cNvPr>
          <p:cNvSpPr/>
          <p:nvPr/>
        </p:nvSpPr>
        <p:spPr>
          <a:xfrm>
            <a:off x="304800" y="1514475"/>
            <a:ext cx="11306175" cy="5124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4113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5F8B-50F0-1A8A-B958-13EA801799C7}"/>
              </a:ext>
            </a:extLst>
          </p:cNvPr>
          <p:cNvSpPr>
            <a:spLocks noGrp="1"/>
          </p:cNvSpPr>
          <p:nvPr>
            <p:ph type="title"/>
          </p:nvPr>
        </p:nvSpPr>
        <p:spPr/>
        <p:txBody>
          <a:bodyPr/>
          <a:lstStyle/>
          <a:p>
            <a:r>
              <a:rPr lang="en-US" b="1" dirty="0">
                <a:solidFill>
                  <a:schemeClr val="tx1"/>
                </a:solidFill>
              </a:rPr>
              <a:t>               </a:t>
            </a:r>
            <a:r>
              <a:rPr lang="en-US" b="1" u="sng" dirty="0">
                <a:solidFill>
                  <a:schemeClr val="tx1"/>
                </a:solidFill>
              </a:rPr>
              <a:t>ARCHITECTURE AND DESIGN</a:t>
            </a:r>
            <a:endParaRPr lang="en-IN" dirty="0"/>
          </a:p>
        </p:txBody>
      </p:sp>
      <p:sp>
        <p:nvSpPr>
          <p:cNvPr id="3" name="Content Placeholder 2">
            <a:extLst>
              <a:ext uri="{FF2B5EF4-FFF2-40B4-BE49-F238E27FC236}">
                <a16:creationId xmlns:a16="http://schemas.microsoft.com/office/drawing/2014/main" id="{440C7171-6162-A4DE-C26A-AABB44D06B7C}"/>
              </a:ext>
            </a:extLst>
          </p:cNvPr>
          <p:cNvSpPr>
            <a:spLocks noGrp="1"/>
          </p:cNvSpPr>
          <p:nvPr>
            <p:ph idx="1"/>
          </p:nvPr>
        </p:nvSpPr>
        <p:spPr>
          <a:xfrm>
            <a:off x="604434" y="1381125"/>
            <a:ext cx="10402061" cy="5219700"/>
          </a:xfrm>
        </p:spPr>
        <p:txBody>
          <a:bodyPr>
            <a:noAutofit/>
          </a:bodyPr>
          <a:lstStyle/>
          <a:p>
            <a:r>
              <a:rPr lang="en-US" sz="1400" dirty="0"/>
              <a:t>The design shows how different devices can be connected inside a smart home through the internet of things. The different devices used for design are as follows – </a:t>
            </a:r>
          </a:p>
          <a:p>
            <a:r>
              <a:rPr lang="en-US" sz="1400" dirty="0"/>
              <a:t>1.    IoT and Radius server - Remote Authentication Dial-In User Service is a networking protocol that provides centralized       authentication, authorization, and accounting management for users who connect and use a network </a:t>
            </a:r>
            <a:r>
              <a:rPr lang="en-US" sz="1400" dirty="0" err="1"/>
              <a:t>service.This</a:t>
            </a:r>
            <a:r>
              <a:rPr lang="en-US" sz="1400" dirty="0"/>
              <a:t> server is to      monitor intelligent things that are recorded on it and to have specific database features . </a:t>
            </a:r>
          </a:p>
          <a:p>
            <a:r>
              <a:rPr lang="en-US" sz="1400" dirty="0"/>
              <a:t>2.    Router(WRT300N) - Used to link different devices to the network of cellular. </a:t>
            </a:r>
          </a:p>
          <a:p>
            <a:r>
              <a:rPr lang="en-US" sz="1400" dirty="0"/>
              <a:t>3.    Laptop - Link to your home destination to access intelligent objects.</a:t>
            </a:r>
          </a:p>
          <a:p>
            <a:r>
              <a:rPr lang="en-US" sz="1400" dirty="0"/>
              <a:t>4.    Smartphone - To access the IoT devices from anywhere.</a:t>
            </a:r>
          </a:p>
          <a:p>
            <a:r>
              <a:rPr lang="en-US" sz="1400" dirty="0"/>
              <a:t>5.   Fan - Used for ventilating the home environment on the basis of certain circumstances. </a:t>
            </a:r>
          </a:p>
          <a:p>
            <a:r>
              <a:rPr lang="en-US" sz="1400" dirty="0"/>
              <a:t>6.   Webcam - For security to see who is coming in the house it gets activated only when the motion detector detects any movement and the  webcam takes pictures and sends it to the server. </a:t>
            </a:r>
          </a:p>
          <a:p>
            <a:r>
              <a:rPr lang="en-US" sz="1400" dirty="0"/>
              <a:t>7.    Siren - Provide sound at home for some cases for example if fire breaks out. </a:t>
            </a:r>
          </a:p>
          <a:p>
            <a:r>
              <a:rPr lang="en-US" sz="1400" dirty="0"/>
              <a:t>8.     Motion detector - Link to your home getaway and detect motion. </a:t>
            </a:r>
          </a:p>
          <a:p>
            <a:r>
              <a:rPr lang="en-US" sz="1400" dirty="0"/>
              <a:t> </a:t>
            </a:r>
            <a:endParaRPr lang="en-IN" sz="1400" dirty="0"/>
          </a:p>
        </p:txBody>
      </p:sp>
      <p:sp>
        <p:nvSpPr>
          <p:cNvPr id="4" name="Rectangle 3">
            <a:extLst>
              <a:ext uri="{FF2B5EF4-FFF2-40B4-BE49-F238E27FC236}">
                <a16:creationId xmlns:a16="http://schemas.microsoft.com/office/drawing/2014/main" id="{A3980922-8FDB-E1C9-BE01-432B1AFAFE3C}"/>
              </a:ext>
            </a:extLst>
          </p:cNvPr>
          <p:cNvSpPr/>
          <p:nvPr/>
        </p:nvSpPr>
        <p:spPr>
          <a:xfrm>
            <a:off x="276225" y="1381125"/>
            <a:ext cx="11639550" cy="5286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877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5BAF-47AC-1DC7-E907-A9A055355300}"/>
              </a:ext>
            </a:extLst>
          </p:cNvPr>
          <p:cNvSpPr>
            <a:spLocks noGrp="1"/>
          </p:cNvSpPr>
          <p:nvPr>
            <p:ph type="title"/>
          </p:nvPr>
        </p:nvSpPr>
        <p:spPr/>
        <p:txBody>
          <a:bodyPr/>
          <a:lstStyle/>
          <a:p>
            <a:r>
              <a:rPr lang="en-US" b="1" dirty="0">
                <a:solidFill>
                  <a:schemeClr val="tx1"/>
                </a:solidFill>
              </a:rPr>
              <a:t>                 </a:t>
            </a:r>
            <a:r>
              <a:rPr lang="en-US" b="1" u="sng" dirty="0">
                <a:solidFill>
                  <a:schemeClr val="tx1"/>
                </a:solidFill>
              </a:rPr>
              <a:t>ARCHITECTURE AND DESIGN</a:t>
            </a:r>
            <a:endParaRPr lang="en-IN" dirty="0"/>
          </a:p>
        </p:txBody>
      </p:sp>
      <p:sp>
        <p:nvSpPr>
          <p:cNvPr id="3" name="Content Placeholder 2">
            <a:extLst>
              <a:ext uri="{FF2B5EF4-FFF2-40B4-BE49-F238E27FC236}">
                <a16:creationId xmlns:a16="http://schemas.microsoft.com/office/drawing/2014/main" id="{40EE6B09-62B7-06FD-61C6-E582D2EB25F4}"/>
              </a:ext>
            </a:extLst>
          </p:cNvPr>
          <p:cNvSpPr>
            <a:spLocks noGrp="1"/>
          </p:cNvSpPr>
          <p:nvPr>
            <p:ph idx="1"/>
          </p:nvPr>
        </p:nvSpPr>
        <p:spPr>
          <a:xfrm>
            <a:off x="604434" y="1543050"/>
            <a:ext cx="10749367" cy="5200650"/>
          </a:xfrm>
        </p:spPr>
        <p:txBody>
          <a:bodyPr>
            <a:normAutofit/>
          </a:bodyPr>
          <a:lstStyle/>
          <a:p>
            <a:r>
              <a:rPr lang="en-US" sz="1600" dirty="0"/>
              <a:t>9. Smart door - Link to your home getaway and detect motion to open or close automatically. </a:t>
            </a:r>
          </a:p>
          <a:p>
            <a:r>
              <a:rPr lang="en-US" sz="1600" dirty="0"/>
              <a:t>10. Lawn sprinkler - Used as a sprinkler based on environmental water level. </a:t>
            </a:r>
          </a:p>
          <a:p>
            <a:r>
              <a:rPr lang="en-US" sz="1600" dirty="0"/>
              <a:t>11. Smoke sensor - Used to sense the smoke level.</a:t>
            </a:r>
          </a:p>
          <a:p>
            <a:r>
              <a:rPr lang="en-US" sz="1600" dirty="0"/>
              <a:t>12. Older car - Used to model various home development scenarios as it affects the amount of oil, co2 and smoke. At a level of 1 percent an hour, this absorbs carbon monoxide. At a level of 2 percent an hour, this absorbs carbon dioxide. Affects Smoke at an hourly rate of 3%. </a:t>
            </a:r>
          </a:p>
          <a:p>
            <a:r>
              <a:rPr lang="en-US" sz="1600" dirty="0"/>
              <a:t>13. AC - Used at a level of -2 percent an hour to cool the home affects humidity. </a:t>
            </a:r>
          </a:p>
          <a:p>
            <a:r>
              <a:rPr lang="en-US" sz="1600" dirty="0"/>
              <a:t>14. Smart window - Used to remotely control the window impacts Argon, Carbon Monoxide, Carbon Dioxide, Hydrogen, Helium, Methane, Nitrogen, O2, Propane, and Smoke. </a:t>
            </a:r>
          </a:p>
          <a:p>
            <a:r>
              <a:rPr lang="en-US" sz="1600" dirty="0"/>
              <a:t>15. Smart Light - Used to give light for home. </a:t>
            </a:r>
          </a:p>
          <a:p>
            <a:r>
              <a:rPr lang="en-US" sz="1600" dirty="0"/>
              <a:t>16. Humiture Meter - Displays current humiture, which is (</a:t>
            </a:r>
            <a:r>
              <a:rPr lang="en-US" sz="1600" dirty="0" err="1"/>
              <a:t>temperature+humidity</a:t>
            </a:r>
            <a:r>
              <a:rPr lang="en-US" sz="1600" dirty="0"/>
              <a:t>)/2 to the closest integer</a:t>
            </a:r>
            <a:endParaRPr lang="en-IN" sz="1600" dirty="0"/>
          </a:p>
        </p:txBody>
      </p:sp>
      <p:sp>
        <p:nvSpPr>
          <p:cNvPr id="4" name="Rectangle 3">
            <a:extLst>
              <a:ext uri="{FF2B5EF4-FFF2-40B4-BE49-F238E27FC236}">
                <a16:creationId xmlns:a16="http://schemas.microsoft.com/office/drawing/2014/main" id="{531ADA1E-5F9B-EA9F-4005-87C4C2112CE7}"/>
              </a:ext>
            </a:extLst>
          </p:cNvPr>
          <p:cNvSpPr/>
          <p:nvPr/>
        </p:nvSpPr>
        <p:spPr>
          <a:xfrm>
            <a:off x="276225" y="1543049"/>
            <a:ext cx="11639550" cy="5095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530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21D8-BE95-DF91-F4A3-D32798F79B12}"/>
              </a:ext>
            </a:extLst>
          </p:cNvPr>
          <p:cNvSpPr>
            <a:spLocks noGrp="1"/>
          </p:cNvSpPr>
          <p:nvPr>
            <p:ph type="title"/>
          </p:nvPr>
        </p:nvSpPr>
        <p:spPr/>
        <p:txBody>
          <a:bodyPr/>
          <a:lstStyle/>
          <a:p>
            <a:r>
              <a:rPr lang="en-US" dirty="0">
                <a:solidFill>
                  <a:schemeClr val="tx1"/>
                </a:solidFill>
              </a:rPr>
              <a:t>                     </a:t>
            </a:r>
            <a:r>
              <a:rPr lang="en-US" b="1" u="sng" dirty="0">
                <a:solidFill>
                  <a:schemeClr val="tx1"/>
                </a:solidFill>
              </a:rPr>
              <a:t>AFTER IMPLEMENTATION</a:t>
            </a:r>
            <a:endParaRPr lang="en-IN" b="1" u="sng" dirty="0">
              <a:solidFill>
                <a:schemeClr val="tx1"/>
              </a:solidFill>
            </a:endParaRPr>
          </a:p>
        </p:txBody>
      </p:sp>
      <p:pic>
        <p:nvPicPr>
          <p:cNvPr id="5" name="Content Placeholder 4">
            <a:extLst>
              <a:ext uri="{FF2B5EF4-FFF2-40B4-BE49-F238E27FC236}">
                <a16:creationId xmlns:a16="http://schemas.microsoft.com/office/drawing/2014/main" id="{58ECC9CF-9E0F-D2F7-48F8-6E7A9DC724D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002" r="6328" b="19749"/>
          <a:stretch/>
        </p:blipFill>
        <p:spPr>
          <a:xfrm>
            <a:off x="502448" y="1627772"/>
            <a:ext cx="10953338" cy="4601577"/>
          </a:xfrm>
        </p:spPr>
      </p:pic>
      <p:sp>
        <p:nvSpPr>
          <p:cNvPr id="6" name="Rectangle 5">
            <a:extLst>
              <a:ext uri="{FF2B5EF4-FFF2-40B4-BE49-F238E27FC236}">
                <a16:creationId xmlns:a16="http://schemas.microsoft.com/office/drawing/2014/main" id="{67E7D545-3721-FFCF-437F-84CA5C0281A5}"/>
              </a:ext>
            </a:extLst>
          </p:cNvPr>
          <p:cNvSpPr/>
          <p:nvPr/>
        </p:nvSpPr>
        <p:spPr>
          <a:xfrm>
            <a:off x="502448" y="1627772"/>
            <a:ext cx="10953338" cy="4601577"/>
          </a:xfrm>
          <a:prstGeom prst="rect">
            <a:avLst/>
          </a:prstGeom>
          <a:noFill/>
          <a:ln>
            <a:solidFill>
              <a:srgbClr val="FF9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164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7835" y="180796"/>
            <a:ext cx="4491441" cy="962203"/>
          </a:xfrm>
        </p:spPr>
        <p:txBody>
          <a:bodyPr/>
          <a:lstStyle/>
          <a:p>
            <a:r>
              <a:rPr lang="en-US" b="1" u="sng" dirty="0">
                <a:solidFill>
                  <a:schemeClr val="tx1"/>
                </a:solidFill>
              </a:rPr>
              <a:t>CONCLUSION</a:t>
            </a:r>
            <a:r>
              <a:rPr lang="en-US" dirty="0"/>
              <a:t> </a:t>
            </a:r>
          </a:p>
        </p:txBody>
      </p:sp>
      <p:sp>
        <p:nvSpPr>
          <p:cNvPr id="4" name="Content Placeholder 3">
            <a:extLst>
              <a:ext uri="{FF2B5EF4-FFF2-40B4-BE49-F238E27FC236}">
                <a16:creationId xmlns:a16="http://schemas.microsoft.com/office/drawing/2014/main" id="{243D39FD-9E9C-8BE0-9A2C-14E766AAE112}"/>
              </a:ext>
            </a:extLst>
          </p:cNvPr>
          <p:cNvSpPr>
            <a:spLocks noGrp="1"/>
          </p:cNvSpPr>
          <p:nvPr>
            <p:ph idx="1"/>
          </p:nvPr>
        </p:nvSpPr>
        <p:spPr>
          <a:xfrm>
            <a:off x="970719" y="1890888"/>
            <a:ext cx="9807221" cy="3285706"/>
          </a:xfrm>
        </p:spPr>
        <p:txBody>
          <a:bodyPr>
            <a:normAutofit/>
          </a:bodyPr>
          <a:lstStyle/>
          <a:p>
            <a:r>
              <a:rPr lang="en-US" sz="2400" dirty="0"/>
              <a:t>We used the latest cisco packet tracer version to introduce smart home, as this version includes numerous IOE devices. We used the home portal for home automation and record smart devices for monitoring them and microcontroller (MCU-PT) to connect various sensors as well as IOE devices. MCU moreover offers computing environment for different devices and different language of programming.</a:t>
            </a:r>
          </a:p>
        </p:txBody>
      </p:sp>
      <p:sp>
        <p:nvSpPr>
          <p:cNvPr id="3" name="Rectangle 2">
            <a:extLst>
              <a:ext uri="{FF2B5EF4-FFF2-40B4-BE49-F238E27FC236}">
                <a16:creationId xmlns:a16="http://schemas.microsoft.com/office/drawing/2014/main" id="{4E3E5986-8433-B586-BE82-80736CDF4E8F}"/>
              </a:ext>
            </a:extLst>
          </p:cNvPr>
          <p:cNvSpPr/>
          <p:nvPr/>
        </p:nvSpPr>
        <p:spPr>
          <a:xfrm>
            <a:off x="485775" y="1562100"/>
            <a:ext cx="10963275" cy="441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441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C1DD-0C00-FFF3-DA72-7F6BF73A3D09}"/>
              </a:ext>
            </a:extLst>
          </p:cNvPr>
          <p:cNvSpPr>
            <a:spLocks noGrp="1"/>
          </p:cNvSpPr>
          <p:nvPr>
            <p:ph type="title"/>
          </p:nvPr>
        </p:nvSpPr>
        <p:spPr>
          <a:xfrm>
            <a:off x="604434" y="0"/>
            <a:ext cx="10749367" cy="614362"/>
          </a:xfrm>
        </p:spPr>
        <p:txBody>
          <a:bodyPr/>
          <a:lstStyle/>
          <a:p>
            <a:endParaRPr lang="en-IN" dirty="0"/>
          </a:p>
        </p:txBody>
      </p:sp>
      <p:sp>
        <p:nvSpPr>
          <p:cNvPr id="3" name="Content Placeholder 2">
            <a:extLst>
              <a:ext uri="{FF2B5EF4-FFF2-40B4-BE49-F238E27FC236}">
                <a16:creationId xmlns:a16="http://schemas.microsoft.com/office/drawing/2014/main" id="{62DECECE-1E44-4479-A104-0E5B62A21388}"/>
              </a:ext>
            </a:extLst>
          </p:cNvPr>
          <p:cNvSpPr>
            <a:spLocks noGrp="1"/>
          </p:cNvSpPr>
          <p:nvPr>
            <p:ph idx="1"/>
          </p:nvPr>
        </p:nvSpPr>
        <p:spPr>
          <a:xfrm>
            <a:off x="2961514" y="1685163"/>
            <a:ext cx="5877686" cy="4558475"/>
          </a:xfrm>
        </p:spPr>
        <p:txBody>
          <a:bodyPr/>
          <a:lstStyle/>
          <a:p>
            <a:endParaRPr lang="en-US" dirty="0"/>
          </a:p>
          <a:p>
            <a:endParaRPr lang="en-US" dirty="0"/>
          </a:p>
          <a:p>
            <a:r>
              <a:rPr lang="en-US" i="1" dirty="0"/>
              <a:t>           </a:t>
            </a:r>
            <a:r>
              <a:rPr lang="en-US" sz="5400" b="1" i="1" u="sng" dirty="0">
                <a:solidFill>
                  <a:schemeClr val="tx1"/>
                </a:solidFill>
              </a:rPr>
              <a:t>THANK YOU</a:t>
            </a:r>
            <a:endParaRPr lang="en-IN" sz="5400" b="1" i="1" u="sng" dirty="0">
              <a:solidFill>
                <a:schemeClr val="tx1"/>
              </a:solidFill>
            </a:endParaRPr>
          </a:p>
        </p:txBody>
      </p:sp>
      <p:sp>
        <p:nvSpPr>
          <p:cNvPr id="4" name="Rectangle 3">
            <a:extLst>
              <a:ext uri="{FF2B5EF4-FFF2-40B4-BE49-F238E27FC236}">
                <a16:creationId xmlns:a16="http://schemas.microsoft.com/office/drawing/2014/main" id="{EC44E5DC-3A76-97EF-23D4-B64D5EBC5A00}"/>
              </a:ext>
            </a:extLst>
          </p:cNvPr>
          <p:cNvSpPr/>
          <p:nvPr/>
        </p:nvSpPr>
        <p:spPr>
          <a:xfrm>
            <a:off x="0" y="0"/>
            <a:ext cx="12192000" cy="1323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204666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9B45"/>
        </a:solidFill>
        <a:ln>
          <a:solidFill>
            <a:srgbClr val="FF9B45"/>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lcome to PowerPoint_Android_P.potx" id="{F0534D0F-B179-4FE4-89D1-F955B93D4C5D}" vid="{B78573B4-8577-444C-9255-ECB0D8F12C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710</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WelcomeDoc</vt:lpstr>
      <vt:lpstr>        COMPUTER NETWORKS                 MINI PROJECT Wi-Fi Based Home Automation System</vt:lpstr>
      <vt:lpstr>Wi-Fi Based Home Automation System</vt:lpstr>
      <vt:lpstr>  ARCHITECTURE AND DESIGN </vt:lpstr>
      <vt:lpstr>               ARCHITECTURE AND DESIGN</vt:lpstr>
      <vt:lpstr>                 ARCHITECTURE AND DESIGN</vt:lpstr>
      <vt:lpstr>                     AFTER IMPLEMENTATION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 for Android</dc:title>
  <dc:creator>VENKATA BHUVANESH TALLURU</dc:creator>
  <cp:keywords/>
  <cp:lastModifiedBy>bhuvanesh25022003@outlook.com</cp:lastModifiedBy>
  <cp:revision>6</cp:revision>
  <dcterms:created xsi:type="dcterms:W3CDTF">2022-09-06T09:24:11Z</dcterms:created>
  <dcterms:modified xsi:type="dcterms:W3CDTF">2022-11-07T14:35:38Z</dcterms:modified>
  <cp:version/>
</cp:coreProperties>
</file>