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4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28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23157D7-60FC-4B91-8685-A29C8208C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3624873D-5650-47A3-9F26-8B8D263A9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28665A0-A628-4BA0-8439-6E993B2C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83DA-B1F0-41B0-9C93-459250FAB09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9DD6493-B146-4005-9C0B-43C35BA1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487210F-0ABA-4B68-A468-C2C532DE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EF93-C552-4BDB-9918-9E7448967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48AF4C4-F8AF-4FFF-9083-475E58D3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29DEC70-A185-415E-B84E-CF87653B6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05242CF-9876-4354-A30B-CCA31E6C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83DA-B1F0-41B0-9C93-459250FAB09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F8070BA-3B78-48FB-8764-4E20E9B6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0A473E5-407D-4F95-864F-9D841403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EF93-C552-4BDB-9918-9E7448967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3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B3FBEA31-AD71-4349-8D53-2FB966E74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9A9EB92-39D8-4376-A623-CB7650E1D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39B3F71-B69A-4592-ACDB-260BF7B4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83DA-B1F0-41B0-9C93-459250FAB09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0F043A7-E6C4-4892-AF58-FA2785E0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19482C0-E976-4854-9946-9366C433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EF93-C552-4BDB-9918-9E7448967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1C80B02-40ED-4308-A4C3-F2D1A944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45F228D-C758-49C7-8B7D-52344BF42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9230DF8-14A9-40D8-B8C4-8A87C6E5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83DA-B1F0-41B0-9C93-459250FAB09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3516FB1-13C3-4CA9-BC54-8403032A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BA9AB71-3FD8-4A35-A401-B691E7F2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EF93-C552-4BDB-9918-9E7448967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1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3E760EA-CD84-4038-BDB8-E5CDFDD17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86DC0B56-7D87-4897-A24B-7793309F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5958421-5510-4BFA-8EA6-C975B3AD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83DA-B1F0-41B0-9C93-459250FAB09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8C97C3F-BA7F-4B4B-93D7-753B9C15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8EA5C7E-1542-411E-96D0-FD6B4369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EF93-C552-4BDB-9918-9E7448967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4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00A7501-FAD4-481A-930D-711CEE92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312A916-94C0-498C-8766-55754A8C1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CF55942E-2334-41C1-A598-04D2B09C7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C413D00-9E76-4B7D-9B41-CA14AF59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83DA-B1F0-41B0-9C93-459250FAB09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AD61AD7-62F7-4D5D-8350-5FBA1332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003C46B0-9CC0-4DF0-9582-B5C44AC1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EF93-C552-4BDB-9918-9E7448967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5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6DAC7BA-3E2B-46CB-A35A-11FE16AC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443B8E48-4F1F-4C28-9B3E-2E56E9B6F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9F23B29F-A15A-4A81-9555-464BE30F1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B657F5DA-3056-4EFE-97B7-B4621E352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EB7A5A59-A51F-4E13-B603-5F8E23EBE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646ADA7C-C006-4167-BBFD-14B0826A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83DA-B1F0-41B0-9C93-459250FAB09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64EF8ED5-1D69-45B1-9A94-8E1B32A7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F0952269-3FED-47C5-97A0-C9404D4B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EF93-C552-4BDB-9918-9E7448967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2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0BAF4BC-3181-412E-8CC4-CC3835FA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F6361F1E-3AED-4053-9D2F-FCB62E4B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83DA-B1F0-41B0-9C93-459250FAB09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C5293477-58A1-4A33-B9C4-23350A4C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5DB789ED-4984-44D9-A94F-1AF72B9C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EF93-C552-4BDB-9918-9E7448967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834E5560-6886-4E92-9120-A4F19B4D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83DA-B1F0-41B0-9C93-459250FAB09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619A0F3C-EC65-4B31-B16A-37C00C52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0C01036F-D32C-4480-B6B6-68A58223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EF93-C552-4BDB-9918-9E7448967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4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B558BD9-9D2D-4377-ADDE-6CD438EB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71E54F4-8048-4C16-A102-C139A6EE0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0ACF06CB-F82C-48E4-936A-10A19AD42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C246183C-F17D-4EB3-85C9-55DCCDD7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83DA-B1F0-41B0-9C93-459250FAB09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636AE3D-D078-4680-9AC0-A48EDE5F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A8BA4DBE-B2A4-4C06-A5D5-780EF0C3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EF93-C552-4BDB-9918-9E7448967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7F3AF65-2CAE-44A8-A806-65799795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CFCE6CB9-8835-4F1F-A779-FE8EE359A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8A2A2BAA-7AC2-4A2E-84B8-3241CBAA3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A1930B8C-813D-4E53-8C8E-F6F17838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83DA-B1F0-41B0-9C93-459250FAB09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074C4F0-5D02-4C39-982D-858010BE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C40EF44A-7359-446F-8927-A7CE0D9C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EF93-C552-4BDB-9918-9E7448967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7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C9502A6E-058F-4FD8-AFDA-955CC0B61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06AB6319-80EB-4A84-B9E9-D4334576F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591DECD-90CA-41DB-965E-3A17463F2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283DA-B1F0-41B0-9C93-459250FAB09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76A6B91-0FF8-4E19-A321-06E69C5BF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11CC9B4-2185-43D0-BA4B-488E00583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3EF93-C552-4BDB-9918-9E7448967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31;p13">
            <a:extLst>
              <a:ext uri="{FF2B5EF4-FFF2-40B4-BE49-F238E27FC236}">
                <a16:creationId xmlns:a16="http://schemas.microsoft.com/office/drawing/2014/main" id="{F51E4375-C124-414D-9C7E-BC68DAD8C42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23681"/>
          <a:stretch/>
        </p:blipFill>
        <p:spPr>
          <a:xfrm>
            <a:off x="4360015" y="728683"/>
            <a:ext cx="3243200" cy="92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28;p13">
            <a:extLst>
              <a:ext uri="{FF2B5EF4-FFF2-40B4-BE49-F238E27FC236}">
                <a16:creationId xmlns:a16="http://schemas.microsoft.com/office/drawing/2014/main" id="{B5AE263E-BD66-7C42-F8EC-B62CD9191833}"/>
              </a:ext>
            </a:extLst>
          </p:cNvPr>
          <p:cNvSpPr txBox="1">
            <a:spLocks/>
          </p:cNvSpPr>
          <p:nvPr/>
        </p:nvSpPr>
        <p:spPr>
          <a:xfrm>
            <a:off x="1220413" y="1714994"/>
            <a:ext cx="9823408" cy="2436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th-TH" sz="4800" b="1" u="sng" dirty="0">
                <a:solidFill>
                  <a:schemeClr val="accent1">
                    <a:lumMod val="50000"/>
                  </a:schemeClr>
                </a:solidFill>
                <a:latin typeface="Kanit" panose="00000500000000000000" pitchFamily="2" charset="-34"/>
                <a:ea typeface="TH SarabunPSK"/>
                <a:cs typeface="Kanit" panose="00000500000000000000" pitchFamily="2" charset="-34"/>
                <a:sym typeface="TH SarabunPSK"/>
              </a:rPr>
              <a:t>การวนซํ้า </a:t>
            </a:r>
            <a:r>
              <a:rPr lang="af-ZA" sz="4800" b="1" u="sng" dirty="0">
                <a:solidFill>
                  <a:schemeClr val="accent1">
                    <a:lumMod val="50000"/>
                  </a:schemeClr>
                </a:solidFill>
                <a:latin typeface="Kanit" panose="00000500000000000000" pitchFamily="2" charset="-34"/>
                <a:ea typeface="TH SarabunPSK"/>
                <a:cs typeface="Kanit" panose="00000500000000000000" pitchFamily="2" charset="-34"/>
                <a:sym typeface="TH SarabunPSK"/>
              </a:rPr>
              <a:t>Loops</a:t>
            </a:r>
            <a:endParaRPr lang="th-TH" sz="4800" b="1" u="sng" dirty="0">
              <a:solidFill>
                <a:schemeClr val="accent1">
                  <a:lumMod val="50000"/>
                </a:schemeClr>
              </a:solidFill>
              <a:latin typeface="Kanit" panose="00000500000000000000" pitchFamily="2" charset="-34"/>
              <a:ea typeface="TH SarabunPSK"/>
              <a:cs typeface="Kanit" panose="00000500000000000000" pitchFamily="2" charset="-34"/>
              <a:sym typeface="TH SarabunPSK"/>
            </a:endParaRPr>
          </a:p>
        </p:txBody>
      </p:sp>
      <p:sp>
        <p:nvSpPr>
          <p:cNvPr id="3" name="Google Shape;129;p13">
            <a:extLst>
              <a:ext uri="{FF2B5EF4-FFF2-40B4-BE49-F238E27FC236}">
                <a16:creationId xmlns:a16="http://schemas.microsoft.com/office/drawing/2014/main" id="{0FCBFFA0-D1DB-CF34-C2F3-8422DB55C864}"/>
              </a:ext>
            </a:extLst>
          </p:cNvPr>
          <p:cNvSpPr txBox="1">
            <a:spLocks/>
          </p:cNvSpPr>
          <p:nvPr/>
        </p:nvSpPr>
        <p:spPr>
          <a:xfrm>
            <a:off x="2565449" y="4150994"/>
            <a:ext cx="7061100" cy="539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h-TH" sz="3000" b="1" dirty="0">
                <a:solidFill>
                  <a:schemeClr val="dk2"/>
                </a:solidFill>
                <a:latin typeface="TH SarabunPSK"/>
                <a:ea typeface="TH SarabunPSK"/>
                <a:cs typeface="TH SarabunPSK"/>
                <a:sym typeface="TH SarabunPSK"/>
              </a:rPr>
              <a:t>รายวิชา การโปรแกรมเชิงโครงสร้าง</a:t>
            </a:r>
          </a:p>
        </p:txBody>
      </p:sp>
      <p:sp>
        <p:nvSpPr>
          <p:cNvPr id="8" name="Google Shape;130;p13">
            <a:extLst>
              <a:ext uri="{FF2B5EF4-FFF2-40B4-BE49-F238E27FC236}">
                <a16:creationId xmlns:a16="http://schemas.microsoft.com/office/drawing/2014/main" id="{CA0C3690-FEB4-FA3B-3595-4B3D5FFFE78C}"/>
              </a:ext>
            </a:extLst>
          </p:cNvPr>
          <p:cNvSpPr txBox="1">
            <a:spLocks/>
          </p:cNvSpPr>
          <p:nvPr/>
        </p:nvSpPr>
        <p:spPr>
          <a:xfrm>
            <a:off x="3660749" y="4842537"/>
            <a:ext cx="4870500" cy="991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h-TH" sz="3000" dirty="0">
                <a:solidFill>
                  <a:schemeClr val="accent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ครูมูฮามัดอ</a:t>
            </a:r>
            <a:r>
              <a:rPr lang="th-TH" sz="3000" dirty="0" err="1">
                <a:solidFill>
                  <a:schemeClr val="accent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ัส</a:t>
            </a:r>
            <a:r>
              <a:rPr lang="th-TH" sz="3000" dirty="0">
                <a:solidFill>
                  <a:schemeClr val="accent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รี ยุโซะ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h-TH" sz="3000" b="1" dirty="0">
                <a:solidFill>
                  <a:schemeClr val="accent1"/>
                </a:solidFill>
                <a:latin typeface="TH SarabunPSK"/>
                <a:ea typeface="TH SarabunPSK"/>
                <a:cs typeface="TH SarabunPSK"/>
                <a:sym typeface="TH SarabunPSK"/>
              </a:rPr>
              <a:t>แผนกวิชาเทคโนโลยีสารสนเทศ</a:t>
            </a:r>
            <a:endParaRPr lang="th-TH" sz="3000" dirty="0">
              <a:solidFill>
                <a:schemeClr val="accent1"/>
              </a:solidFill>
              <a:latin typeface="TH SarabunPSK"/>
              <a:ea typeface="TH SarabunPSK"/>
              <a:cs typeface="TH SarabunPSK"/>
              <a:sym typeface="TH SarabunPSK"/>
            </a:endParaRPr>
          </a:p>
        </p:txBody>
      </p:sp>
    </p:spTree>
    <p:extLst>
      <p:ext uri="{BB962C8B-B14F-4D97-AF65-F5344CB8AC3E}">
        <p14:creationId xmlns:p14="http://schemas.microsoft.com/office/powerpoint/2010/main" val="473557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AEEB40DE-7808-4895-8645-D842F6D4945D}"/>
              </a:ext>
            </a:extLst>
          </p:cNvPr>
          <p:cNvSpPr/>
          <p:nvPr/>
        </p:nvSpPr>
        <p:spPr>
          <a:xfrm>
            <a:off x="177553" y="142042"/>
            <a:ext cx="11789546" cy="6533965"/>
          </a:xfrm>
          <a:prstGeom prst="rect">
            <a:avLst/>
          </a:prstGeom>
          <a:noFill/>
          <a:ln w="76200">
            <a:solidFill>
              <a:srgbClr val="FE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F139EE0-A940-462F-B432-61A63D5EC1A1}"/>
              </a:ext>
            </a:extLst>
          </p:cNvPr>
          <p:cNvSpPr/>
          <p:nvPr/>
        </p:nvSpPr>
        <p:spPr>
          <a:xfrm>
            <a:off x="572739" y="470809"/>
            <a:ext cx="11054139" cy="595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54BF3-6796-4556-A9ED-0D4C4E625DD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40528" y="1611586"/>
            <a:ext cx="9040724" cy="30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thaiDist" eaLnBrk="1" hangingPunct="1">
              <a:buFont typeface="Wingdings" panose="05000000000000000000" pitchFamily="2" charset="2"/>
              <a:buChar char="§"/>
            </a:pPr>
            <a:endParaRPr lang="th-TH" alt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F91553-7B39-4D82-BED6-82573353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66" y="1408356"/>
            <a:ext cx="7772400" cy="114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418EB-2453-43CF-9078-6B210419E1E0}"/>
              </a:ext>
            </a:extLst>
          </p:cNvPr>
          <p:cNvSpPr txBox="1"/>
          <p:nvPr/>
        </p:nvSpPr>
        <p:spPr>
          <a:xfrm>
            <a:off x="565122" y="570104"/>
            <a:ext cx="1042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lvl="0" algn="l" rtl="0">
              <a:spcBef>
                <a:spcPts val="0"/>
              </a:spcBef>
              <a:spcAft>
                <a:spcPts val="0"/>
              </a:spcAft>
              <a:buSzPts val="2992"/>
            </a:pP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1.  คำสั่ง </a:t>
            </a:r>
            <a:r>
              <a:rPr lang="af-ZA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while</a:t>
            </a: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(ต่อ)</a:t>
            </a:r>
            <a:endParaRPr lang="en-US" sz="2000" i="0" u="none" strike="noStrike" cap="none" dirty="0">
              <a:solidFill>
                <a:schemeClr val="dk1"/>
              </a:solidFill>
              <a:latin typeface="TH SarabunPSK" panose="020B0500040200020003" pitchFamily="34" charset="-34"/>
              <a:ea typeface="Arial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DAC49-777E-8D4A-17DE-C0B968461C1C}"/>
              </a:ext>
            </a:extLst>
          </p:cNvPr>
          <p:cNvSpPr txBox="1"/>
          <p:nvPr/>
        </p:nvSpPr>
        <p:spPr>
          <a:xfrm>
            <a:off x="1522218" y="1019660"/>
            <a:ext cx="8933747" cy="48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b="1" u="sng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ตัวอย่างที่ 2</a:t>
            </a:r>
            <a:r>
              <a:rPr lang="th-TH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จงเขียนโปรแกรมแสดงผลรวมจากเลข 1 ถึง 10 ทางจอภาพ 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225F5-9935-7A7E-CD9F-7D77C7FAA98A}"/>
              </a:ext>
            </a:extLst>
          </p:cNvPr>
          <p:cNvSpPr txBox="1"/>
          <p:nvPr/>
        </p:nvSpPr>
        <p:spPr>
          <a:xfrm>
            <a:off x="2236230" y="1611586"/>
            <a:ext cx="708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จากโจทย์ เขียนผังงาน แสดงการแก้ปัญหา ได้ดังนี้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2C419-5F12-0603-CDEF-7D79AC340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521" y="2150130"/>
            <a:ext cx="3060489" cy="4237061"/>
          </a:xfrm>
          <a:prstGeom prst="rect">
            <a:avLst/>
          </a:prstGeom>
          <a:ln w="38100" cap="sq">
            <a:solidFill>
              <a:srgbClr val="C6DCD9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70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AEEB40DE-7808-4895-8645-D842F6D4945D}"/>
              </a:ext>
            </a:extLst>
          </p:cNvPr>
          <p:cNvSpPr/>
          <p:nvPr/>
        </p:nvSpPr>
        <p:spPr>
          <a:xfrm>
            <a:off x="177553" y="142042"/>
            <a:ext cx="11789546" cy="6533965"/>
          </a:xfrm>
          <a:prstGeom prst="rect">
            <a:avLst/>
          </a:prstGeom>
          <a:noFill/>
          <a:ln w="76200">
            <a:solidFill>
              <a:srgbClr val="FE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F139EE0-A940-462F-B432-61A63D5EC1A1}"/>
              </a:ext>
            </a:extLst>
          </p:cNvPr>
          <p:cNvSpPr/>
          <p:nvPr/>
        </p:nvSpPr>
        <p:spPr>
          <a:xfrm>
            <a:off x="572739" y="470809"/>
            <a:ext cx="11054139" cy="595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54BF3-6796-4556-A9ED-0D4C4E625DD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40528" y="1611586"/>
            <a:ext cx="9040724" cy="30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thaiDist" eaLnBrk="1" hangingPunct="1">
              <a:buFont typeface="Wingdings" panose="05000000000000000000" pitchFamily="2" charset="2"/>
              <a:buChar char="§"/>
            </a:pPr>
            <a:endParaRPr lang="th-TH" alt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F91553-7B39-4D82-BED6-82573353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66" y="1408356"/>
            <a:ext cx="7772400" cy="114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418EB-2453-43CF-9078-6B210419E1E0}"/>
              </a:ext>
            </a:extLst>
          </p:cNvPr>
          <p:cNvSpPr txBox="1"/>
          <p:nvPr/>
        </p:nvSpPr>
        <p:spPr>
          <a:xfrm>
            <a:off x="565122" y="570104"/>
            <a:ext cx="1042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lvl="0" algn="l" rtl="0">
              <a:spcBef>
                <a:spcPts val="0"/>
              </a:spcBef>
              <a:spcAft>
                <a:spcPts val="0"/>
              </a:spcAft>
              <a:buSzPts val="2992"/>
            </a:pP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1.  คำสั่ง </a:t>
            </a:r>
            <a:r>
              <a:rPr lang="af-ZA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while</a:t>
            </a: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(ต่อ)</a:t>
            </a:r>
            <a:endParaRPr lang="en-US" sz="2000" i="0" u="none" strike="noStrike" cap="none" dirty="0">
              <a:solidFill>
                <a:schemeClr val="dk1"/>
              </a:solidFill>
              <a:latin typeface="TH SarabunPSK" panose="020B0500040200020003" pitchFamily="34" charset="-34"/>
              <a:ea typeface="Arial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DAC49-777E-8D4A-17DE-C0B968461C1C}"/>
              </a:ext>
            </a:extLst>
          </p:cNvPr>
          <p:cNvSpPr txBox="1"/>
          <p:nvPr/>
        </p:nvSpPr>
        <p:spPr>
          <a:xfrm>
            <a:off x="1522218" y="1019660"/>
            <a:ext cx="8933747" cy="48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b="1" u="sng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ตัวอย่างที่ 2</a:t>
            </a:r>
            <a:r>
              <a:rPr lang="th-TH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จงเขียนโปรแกรมแสดงผลรวมจากเลข 1 ถึง 10 ทางจอภาพ 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225F5-9935-7A7E-CD9F-7D77C7FAA98A}"/>
              </a:ext>
            </a:extLst>
          </p:cNvPr>
          <p:cNvSpPr txBox="1"/>
          <p:nvPr/>
        </p:nvSpPr>
        <p:spPr>
          <a:xfrm>
            <a:off x="2236230" y="1573311"/>
            <a:ext cx="708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จากผังงาน เขียนโปรแกรมได้ดังนี้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DAE4A1-3693-917A-E704-C24B6BEBE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17" y="1908564"/>
            <a:ext cx="5002347" cy="451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7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AEEB40DE-7808-4895-8645-D842F6D4945D}"/>
              </a:ext>
            </a:extLst>
          </p:cNvPr>
          <p:cNvSpPr/>
          <p:nvPr/>
        </p:nvSpPr>
        <p:spPr>
          <a:xfrm>
            <a:off x="177553" y="142042"/>
            <a:ext cx="11789546" cy="6533965"/>
          </a:xfrm>
          <a:prstGeom prst="rect">
            <a:avLst/>
          </a:prstGeom>
          <a:noFill/>
          <a:ln w="76200">
            <a:solidFill>
              <a:srgbClr val="FE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F139EE0-A940-462F-B432-61A63D5EC1A1}"/>
              </a:ext>
            </a:extLst>
          </p:cNvPr>
          <p:cNvSpPr/>
          <p:nvPr/>
        </p:nvSpPr>
        <p:spPr>
          <a:xfrm>
            <a:off x="572739" y="470809"/>
            <a:ext cx="11054139" cy="595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54BF3-6796-4556-A9ED-0D4C4E625DD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40528" y="1611586"/>
            <a:ext cx="9040724" cy="30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thaiDist" eaLnBrk="1" hangingPunct="1">
              <a:buFont typeface="Wingdings" panose="05000000000000000000" pitchFamily="2" charset="2"/>
              <a:buChar char="§"/>
            </a:pPr>
            <a:endParaRPr lang="th-TH" alt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F91553-7B39-4D82-BED6-82573353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66" y="1408356"/>
            <a:ext cx="7772400" cy="114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418EB-2453-43CF-9078-6B210419E1E0}"/>
              </a:ext>
            </a:extLst>
          </p:cNvPr>
          <p:cNvSpPr txBox="1"/>
          <p:nvPr/>
        </p:nvSpPr>
        <p:spPr>
          <a:xfrm>
            <a:off x="565122" y="570104"/>
            <a:ext cx="1042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lvl="0" algn="l" rtl="0">
              <a:spcBef>
                <a:spcPts val="0"/>
              </a:spcBef>
              <a:spcAft>
                <a:spcPts val="0"/>
              </a:spcAft>
              <a:buSzPts val="2992"/>
            </a:pP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1.  คำสั่ง </a:t>
            </a:r>
            <a:r>
              <a:rPr lang="af-ZA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while</a:t>
            </a: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(ต่อ)</a:t>
            </a:r>
            <a:endParaRPr lang="en-US" sz="2000" i="0" u="none" strike="noStrike" cap="none" dirty="0">
              <a:solidFill>
                <a:schemeClr val="dk1"/>
              </a:solidFill>
              <a:latin typeface="TH SarabunPSK" panose="020B0500040200020003" pitchFamily="34" charset="-34"/>
              <a:ea typeface="Arial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DAC49-777E-8D4A-17DE-C0B968461C1C}"/>
              </a:ext>
            </a:extLst>
          </p:cNvPr>
          <p:cNvSpPr txBox="1"/>
          <p:nvPr/>
        </p:nvSpPr>
        <p:spPr>
          <a:xfrm>
            <a:off x="1522218" y="1019660"/>
            <a:ext cx="8933747" cy="48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b="1" u="sng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ตัวอย่างที่ 2</a:t>
            </a:r>
            <a:r>
              <a:rPr lang="th-TH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จงเขียนโปรแกรมแสดงผลรวมจากเลข 1 ถึง 10 ทางจอภาพ 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225F5-9935-7A7E-CD9F-7D77C7FAA98A}"/>
              </a:ext>
            </a:extLst>
          </p:cNvPr>
          <p:cNvSpPr txBox="1"/>
          <p:nvPr/>
        </p:nvSpPr>
        <p:spPr>
          <a:xfrm>
            <a:off x="2236230" y="1573311"/>
            <a:ext cx="708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ผลการรันโปรแกรม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39910-0530-13F9-775B-B7EE1C373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518" y="2167510"/>
            <a:ext cx="5860744" cy="14379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4060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AEEB40DE-7808-4895-8645-D842F6D4945D}"/>
              </a:ext>
            </a:extLst>
          </p:cNvPr>
          <p:cNvSpPr/>
          <p:nvPr/>
        </p:nvSpPr>
        <p:spPr>
          <a:xfrm>
            <a:off x="177553" y="142042"/>
            <a:ext cx="11789546" cy="6533965"/>
          </a:xfrm>
          <a:prstGeom prst="rect">
            <a:avLst/>
          </a:prstGeom>
          <a:noFill/>
          <a:ln w="76200">
            <a:solidFill>
              <a:srgbClr val="FE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F139EE0-A940-462F-B432-61A63D5EC1A1}"/>
              </a:ext>
            </a:extLst>
          </p:cNvPr>
          <p:cNvSpPr/>
          <p:nvPr/>
        </p:nvSpPr>
        <p:spPr>
          <a:xfrm>
            <a:off x="572739" y="470809"/>
            <a:ext cx="11054139" cy="595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54BF3-6796-4556-A9ED-0D4C4E625DD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40528" y="1611586"/>
            <a:ext cx="9040724" cy="30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thaiDist" eaLnBrk="1" hangingPunct="1">
              <a:buFont typeface="Wingdings" panose="05000000000000000000" pitchFamily="2" charset="2"/>
              <a:buChar char="§"/>
            </a:pPr>
            <a:endParaRPr lang="th-TH" alt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F91553-7B39-4D82-BED6-82573353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66" y="1408356"/>
            <a:ext cx="7772400" cy="114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418EB-2453-43CF-9078-6B210419E1E0}"/>
              </a:ext>
            </a:extLst>
          </p:cNvPr>
          <p:cNvSpPr txBox="1"/>
          <p:nvPr/>
        </p:nvSpPr>
        <p:spPr>
          <a:xfrm>
            <a:off x="565122" y="570104"/>
            <a:ext cx="1042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lvl="0" algn="l" rtl="0">
              <a:spcBef>
                <a:spcPts val="0"/>
              </a:spcBef>
              <a:spcAft>
                <a:spcPts val="0"/>
              </a:spcAft>
              <a:buSzPts val="2992"/>
            </a:pP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1.  คำสั่ง </a:t>
            </a:r>
            <a:r>
              <a:rPr lang="af-ZA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while</a:t>
            </a: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(ต่อ)</a:t>
            </a:r>
            <a:endParaRPr lang="en-US" sz="2000" i="0" u="none" strike="noStrike" cap="none" dirty="0">
              <a:solidFill>
                <a:schemeClr val="dk1"/>
              </a:solidFill>
              <a:latin typeface="TH SarabunPSK" panose="020B0500040200020003" pitchFamily="34" charset="-34"/>
              <a:ea typeface="Arial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DAC49-777E-8D4A-17DE-C0B968461C1C}"/>
              </a:ext>
            </a:extLst>
          </p:cNvPr>
          <p:cNvSpPr txBox="1"/>
          <p:nvPr/>
        </p:nvSpPr>
        <p:spPr>
          <a:xfrm>
            <a:off x="1522218" y="1019660"/>
            <a:ext cx="8933747" cy="48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b="1" u="sng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ตัวอย่างที่ 3</a:t>
            </a:r>
            <a:r>
              <a:rPr lang="th-TH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จงเขียนโปรแกรมแสดงผลรวมของจำนวนจาก 1 ถึง </a:t>
            </a:r>
            <a:r>
              <a:rPr lang="af-ZA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N </a:t>
            </a:r>
            <a:r>
              <a:rPr lang="th-TH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ทางจอภาพ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225F5-9935-7A7E-CD9F-7D77C7FAA98A}"/>
              </a:ext>
            </a:extLst>
          </p:cNvPr>
          <p:cNvSpPr txBox="1"/>
          <p:nvPr/>
        </p:nvSpPr>
        <p:spPr>
          <a:xfrm>
            <a:off x="2236230" y="1573311"/>
            <a:ext cx="708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จากโจทย์ เขียนผังงาน แสดงการแก้ปัญหา ได้ดังนี้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8D3CAB-B129-B0A8-C07F-DA741335C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623" y="2074612"/>
            <a:ext cx="2640455" cy="4371116"/>
          </a:xfrm>
          <a:prstGeom prst="rect">
            <a:avLst/>
          </a:prstGeom>
          <a:ln w="38100" cap="sq">
            <a:solidFill>
              <a:srgbClr val="C6DCD9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5829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AEEB40DE-7808-4895-8645-D842F6D4945D}"/>
              </a:ext>
            </a:extLst>
          </p:cNvPr>
          <p:cNvSpPr/>
          <p:nvPr/>
        </p:nvSpPr>
        <p:spPr>
          <a:xfrm>
            <a:off x="177553" y="142042"/>
            <a:ext cx="11789546" cy="6533965"/>
          </a:xfrm>
          <a:prstGeom prst="rect">
            <a:avLst/>
          </a:prstGeom>
          <a:noFill/>
          <a:ln w="76200">
            <a:solidFill>
              <a:srgbClr val="FE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F139EE0-A940-462F-B432-61A63D5EC1A1}"/>
              </a:ext>
            </a:extLst>
          </p:cNvPr>
          <p:cNvSpPr/>
          <p:nvPr/>
        </p:nvSpPr>
        <p:spPr>
          <a:xfrm>
            <a:off x="572739" y="470809"/>
            <a:ext cx="11054139" cy="595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54BF3-6796-4556-A9ED-0D4C4E625DD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40528" y="1611586"/>
            <a:ext cx="9040724" cy="30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thaiDist" eaLnBrk="1" hangingPunct="1">
              <a:buFont typeface="Wingdings" panose="05000000000000000000" pitchFamily="2" charset="2"/>
              <a:buChar char="§"/>
            </a:pPr>
            <a:endParaRPr lang="th-TH" alt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F91553-7B39-4D82-BED6-82573353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66" y="1408356"/>
            <a:ext cx="7772400" cy="114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418EB-2453-43CF-9078-6B210419E1E0}"/>
              </a:ext>
            </a:extLst>
          </p:cNvPr>
          <p:cNvSpPr txBox="1"/>
          <p:nvPr/>
        </p:nvSpPr>
        <p:spPr>
          <a:xfrm>
            <a:off x="565122" y="570104"/>
            <a:ext cx="1042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lvl="0" algn="l" rtl="0">
              <a:spcBef>
                <a:spcPts val="0"/>
              </a:spcBef>
              <a:spcAft>
                <a:spcPts val="0"/>
              </a:spcAft>
              <a:buSzPts val="2992"/>
            </a:pP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1.  คำสั่ง </a:t>
            </a:r>
            <a:r>
              <a:rPr lang="af-ZA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while</a:t>
            </a: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(ต่อ)</a:t>
            </a:r>
            <a:endParaRPr lang="en-US" sz="2000" i="0" u="none" strike="noStrike" cap="none" dirty="0">
              <a:solidFill>
                <a:schemeClr val="dk1"/>
              </a:solidFill>
              <a:latin typeface="TH SarabunPSK" panose="020B0500040200020003" pitchFamily="34" charset="-34"/>
              <a:ea typeface="Arial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DAC49-777E-8D4A-17DE-C0B968461C1C}"/>
              </a:ext>
            </a:extLst>
          </p:cNvPr>
          <p:cNvSpPr txBox="1"/>
          <p:nvPr/>
        </p:nvSpPr>
        <p:spPr>
          <a:xfrm>
            <a:off x="1522218" y="1019660"/>
            <a:ext cx="8933747" cy="48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b="1" u="sng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ตัวอย่างที่ 3</a:t>
            </a:r>
            <a:r>
              <a:rPr lang="th-TH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จงเขียนโปรแกรมแสดงผลรวมของจำนวนจาก 1 ถึง </a:t>
            </a:r>
            <a:r>
              <a:rPr lang="af-ZA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N </a:t>
            </a:r>
            <a:r>
              <a:rPr lang="th-TH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ทางจอภาพ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225F5-9935-7A7E-CD9F-7D77C7FAA98A}"/>
              </a:ext>
            </a:extLst>
          </p:cNvPr>
          <p:cNvSpPr txBox="1"/>
          <p:nvPr/>
        </p:nvSpPr>
        <p:spPr>
          <a:xfrm>
            <a:off x="2236230" y="1573311"/>
            <a:ext cx="708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จากผังงาน เขียนโปรแกรมได้ดังนี้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57FD2-2046-A498-7553-C17D1A094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368" y="2043099"/>
            <a:ext cx="3888795" cy="432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31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AEEB40DE-7808-4895-8645-D842F6D4945D}"/>
              </a:ext>
            </a:extLst>
          </p:cNvPr>
          <p:cNvSpPr/>
          <p:nvPr/>
        </p:nvSpPr>
        <p:spPr>
          <a:xfrm>
            <a:off x="177553" y="142042"/>
            <a:ext cx="11789546" cy="6533965"/>
          </a:xfrm>
          <a:prstGeom prst="rect">
            <a:avLst/>
          </a:prstGeom>
          <a:noFill/>
          <a:ln w="76200">
            <a:solidFill>
              <a:srgbClr val="FE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F139EE0-A940-462F-B432-61A63D5EC1A1}"/>
              </a:ext>
            </a:extLst>
          </p:cNvPr>
          <p:cNvSpPr/>
          <p:nvPr/>
        </p:nvSpPr>
        <p:spPr>
          <a:xfrm>
            <a:off x="572739" y="470809"/>
            <a:ext cx="11054139" cy="595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54BF3-6796-4556-A9ED-0D4C4E625DD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40528" y="1611586"/>
            <a:ext cx="9040724" cy="30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thaiDist" eaLnBrk="1" hangingPunct="1">
              <a:buFont typeface="Wingdings" panose="05000000000000000000" pitchFamily="2" charset="2"/>
              <a:buChar char="§"/>
            </a:pPr>
            <a:endParaRPr lang="th-TH" alt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F91553-7B39-4D82-BED6-82573353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66" y="1408356"/>
            <a:ext cx="7772400" cy="114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418EB-2453-43CF-9078-6B210419E1E0}"/>
              </a:ext>
            </a:extLst>
          </p:cNvPr>
          <p:cNvSpPr txBox="1"/>
          <p:nvPr/>
        </p:nvSpPr>
        <p:spPr>
          <a:xfrm>
            <a:off x="565122" y="570104"/>
            <a:ext cx="1042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lvl="0" algn="l" rtl="0">
              <a:spcBef>
                <a:spcPts val="0"/>
              </a:spcBef>
              <a:spcAft>
                <a:spcPts val="0"/>
              </a:spcAft>
              <a:buSzPts val="2992"/>
            </a:pP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1.  คำสั่ง </a:t>
            </a:r>
            <a:r>
              <a:rPr lang="af-ZA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while</a:t>
            </a: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(ต่อ)</a:t>
            </a:r>
            <a:endParaRPr lang="en-US" sz="2000" i="0" u="none" strike="noStrike" cap="none" dirty="0">
              <a:solidFill>
                <a:schemeClr val="dk1"/>
              </a:solidFill>
              <a:latin typeface="TH SarabunPSK" panose="020B0500040200020003" pitchFamily="34" charset="-34"/>
              <a:ea typeface="Arial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DAC49-777E-8D4A-17DE-C0B968461C1C}"/>
              </a:ext>
            </a:extLst>
          </p:cNvPr>
          <p:cNvSpPr txBox="1"/>
          <p:nvPr/>
        </p:nvSpPr>
        <p:spPr>
          <a:xfrm>
            <a:off x="1522218" y="1019660"/>
            <a:ext cx="8933747" cy="48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b="1" u="sng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ตัวอย่างที่ 3</a:t>
            </a:r>
            <a:r>
              <a:rPr lang="th-TH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จงเขียนโปรแกรมแสดงผลรวมของจำนวนจาก 1 ถึง </a:t>
            </a:r>
            <a:r>
              <a:rPr lang="af-ZA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N </a:t>
            </a:r>
            <a:r>
              <a:rPr lang="th-TH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ทางจอภาพ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225F5-9935-7A7E-CD9F-7D77C7FAA98A}"/>
              </a:ext>
            </a:extLst>
          </p:cNvPr>
          <p:cNvSpPr txBox="1"/>
          <p:nvPr/>
        </p:nvSpPr>
        <p:spPr>
          <a:xfrm>
            <a:off x="2236230" y="1573311"/>
            <a:ext cx="708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ตัวอย่างผลการรันโปรแกรม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E9DDC6-51A1-F7BD-05FF-D9A43F2EB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205" y="2198864"/>
            <a:ext cx="5170241" cy="14951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4390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AEEB40DE-7808-4895-8645-D842F6D4945D}"/>
              </a:ext>
            </a:extLst>
          </p:cNvPr>
          <p:cNvSpPr/>
          <p:nvPr/>
        </p:nvSpPr>
        <p:spPr>
          <a:xfrm>
            <a:off x="177553" y="142042"/>
            <a:ext cx="11789546" cy="6533965"/>
          </a:xfrm>
          <a:prstGeom prst="rect">
            <a:avLst/>
          </a:prstGeom>
          <a:noFill/>
          <a:ln w="76200">
            <a:solidFill>
              <a:srgbClr val="FE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F139EE0-A940-462F-B432-61A63D5EC1A1}"/>
              </a:ext>
            </a:extLst>
          </p:cNvPr>
          <p:cNvSpPr/>
          <p:nvPr/>
        </p:nvSpPr>
        <p:spPr>
          <a:xfrm>
            <a:off x="572739" y="470809"/>
            <a:ext cx="11054139" cy="595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54BF3-6796-4556-A9ED-0D4C4E625DD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40528" y="1611586"/>
            <a:ext cx="9040724" cy="30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thaiDist" eaLnBrk="1" hangingPunct="1">
              <a:buFont typeface="Wingdings" panose="05000000000000000000" pitchFamily="2" charset="2"/>
              <a:buChar char="§"/>
            </a:pPr>
            <a:endParaRPr lang="th-TH" alt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F91553-7B39-4D82-BED6-82573353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66" y="1408356"/>
            <a:ext cx="7772400" cy="114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418EB-2453-43CF-9078-6B210419E1E0}"/>
              </a:ext>
            </a:extLst>
          </p:cNvPr>
          <p:cNvSpPr txBox="1"/>
          <p:nvPr/>
        </p:nvSpPr>
        <p:spPr>
          <a:xfrm>
            <a:off x="565122" y="570104"/>
            <a:ext cx="1042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lvl="0" algn="l" rtl="0">
              <a:spcBef>
                <a:spcPts val="0"/>
              </a:spcBef>
              <a:spcAft>
                <a:spcPts val="0"/>
              </a:spcAft>
              <a:buSzPts val="2992"/>
            </a:pP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1.  คำสั่ง </a:t>
            </a:r>
            <a:r>
              <a:rPr lang="af-ZA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while</a:t>
            </a: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(ต่อ)</a:t>
            </a:r>
            <a:endParaRPr lang="en-US" sz="2000" i="0" u="none" strike="noStrike" cap="none" dirty="0">
              <a:solidFill>
                <a:schemeClr val="dk1"/>
              </a:solidFill>
              <a:latin typeface="TH SarabunPSK" panose="020B0500040200020003" pitchFamily="34" charset="-34"/>
              <a:ea typeface="Arial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DAC49-777E-8D4A-17DE-C0B968461C1C}"/>
              </a:ext>
            </a:extLst>
          </p:cNvPr>
          <p:cNvSpPr txBox="1"/>
          <p:nvPr/>
        </p:nvSpPr>
        <p:spPr>
          <a:xfrm>
            <a:off x="1522218" y="1019660"/>
            <a:ext cx="9472364" cy="48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b="1" u="sng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ตัวอย่างที่ 4</a:t>
            </a: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จงเขียนโปรแกรมรับค่าข้อมูลตัวเลข จำนวน </a:t>
            </a:r>
            <a:r>
              <a:rPr lang="af-ZA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N </a:t>
            </a: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ค่า แล้วแสดงผลรวมตัวเลขชุดนั้น ทางจอภาพ 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225F5-9935-7A7E-CD9F-7D77C7FAA98A}"/>
              </a:ext>
            </a:extLst>
          </p:cNvPr>
          <p:cNvSpPr txBox="1"/>
          <p:nvPr/>
        </p:nvSpPr>
        <p:spPr>
          <a:xfrm>
            <a:off x="2236230" y="1573311"/>
            <a:ext cx="708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จากโจทย์ เขียนผังงาน แสดงการแก้ปัญหา ได้ดังนี้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C678A-5974-0EB8-E617-3360E886C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451" y="1912954"/>
            <a:ext cx="2616630" cy="4442024"/>
          </a:xfrm>
          <a:prstGeom prst="rect">
            <a:avLst/>
          </a:prstGeom>
          <a:ln w="38100" cap="sq">
            <a:solidFill>
              <a:srgbClr val="C6DCD9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2707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AEEB40DE-7808-4895-8645-D842F6D4945D}"/>
              </a:ext>
            </a:extLst>
          </p:cNvPr>
          <p:cNvSpPr/>
          <p:nvPr/>
        </p:nvSpPr>
        <p:spPr>
          <a:xfrm>
            <a:off x="177553" y="142042"/>
            <a:ext cx="11789546" cy="6533965"/>
          </a:xfrm>
          <a:prstGeom prst="rect">
            <a:avLst/>
          </a:prstGeom>
          <a:noFill/>
          <a:ln w="76200">
            <a:solidFill>
              <a:srgbClr val="FE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F139EE0-A940-462F-B432-61A63D5EC1A1}"/>
              </a:ext>
            </a:extLst>
          </p:cNvPr>
          <p:cNvSpPr/>
          <p:nvPr/>
        </p:nvSpPr>
        <p:spPr>
          <a:xfrm>
            <a:off x="572739" y="470809"/>
            <a:ext cx="11054139" cy="595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54BF3-6796-4556-A9ED-0D4C4E625DD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40528" y="1611586"/>
            <a:ext cx="9040724" cy="30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thaiDist" eaLnBrk="1" hangingPunct="1">
              <a:buFont typeface="Wingdings" panose="05000000000000000000" pitchFamily="2" charset="2"/>
              <a:buChar char="§"/>
            </a:pPr>
            <a:endParaRPr lang="th-TH" alt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F91553-7B39-4D82-BED6-82573353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66" y="1408356"/>
            <a:ext cx="7772400" cy="114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418EB-2453-43CF-9078-6B210419E1E0}"/>
              </a:ext>
            </a:extLst>
          </p:cNvPr>
          <p:cNvSpPr txBox="1"/>
          <p:nvPr/>
        </p:nvSpPr>
        <p:spPr>
          <a:xfrm>
            <a:off x="565122" y="570104"/>
            <a:ext cx="1042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lvl="0" algn="l" rtl="0">
              <a:spcBef>
                <a:spcPts val="0"/>
              </a:spcBef>
              <a:spcAft>
                <a:spcPts val="0"/>
              </a:spcAft>
              <a:buSzPts val="2992"/>
            </a:pP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1.  คำสั่ง </a:t>
            </a:r>
            <a:r>
              <a:rPr lang="af-ZA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while</a:t>
            </a: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(ต่อ)</a:t>
            </a:r>
            <a:endParaRPr lang="en-US" sz="2000" i="0" u="none" strike="noStrike" cap="none" dirty="0">
              <a:solidFill>
                <a:schemeClr val="dk1"/>
              </a:solidFill>
              <a:latin typeface="TH SarabunPSK" panose="020B0500040200020003" pitchFamily="34" charset="-34"/>
              <a:ea typeface="Arial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DAC49-777E-8D4A-17DE-C0B968461C1C}"/>
              </a:ext>
            </a:extLst>
          </p:cNvPr>
          <p:cNvSpPr txBox="1"/>
          <p:nvPr/>
        </p:nvSpPr>
        <p:spPr>
          <a:xfrm>
            <a:off x="1522218" y="1019660"/>
            <a:ext cx="9472364" cy="48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b="1" u="sng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ตัวอย่างที่ 4</a:t>
            </a: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จงเขียนโปรแกรมรับค่าข้อมูลตัวเลข จำนวน </a:t>
            </a:r>
            <a:r>
              <a:rPr lang="af-ZA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N </a:t>
            </a: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ค่า แล้วแสดงผลรวมตัวเลขชุดนั้น ทางจอภาพ 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225F5-9935-7A7E-CD9F-7D77C7FAA98A}"/>
              </a:ext>
            </a:extLst>
          </p:cNvPr>
          <p:cNvSpPr txBox="1"/>
          <p:nvPr/>
        </p:nvSpPr>
        <p:spPr>
          <a:xfrm>
            <a:off x="2236230" y="1332031"/>
            <a:ext cx="708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จากผังงาน เขียนโปรแกรมได้ดังนี้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0F9292-9159-C345-76DE-13A2B2C8F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875" y="1724301"/>
            <a:ext cx="3681890" cy="471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72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AEEB40DE-7808-4895-8645-D842F6D4945D}"/>
              </a:ext>
            </a:extLst>
          </p:cNvPr>
          <p:cNvSpPr/>
          <p:nvPr/>
        </p:nvSpPr>
        <p:spPr>
          <a:xfrm>
            <a:off x="177553" y="142042"/>
            <a:ext cx="11789546" cy="6533965"/>
          </a:xfrm>
          <a:prstGeom prst="rect">
            <a:avLst/>
          </a:prstGeom>
          <a:noFill/>
          <a:ln w="76200">
            <a:solidFill>
              <a:srgbClr val="FE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F139EE0-A940-462F-B432-61A63D5EC1A1}"/>
              </a:ext>
            </a:extLst>
          </p:cNvPr>
          <p:cNvSpPr/>
          <p:nvPr/>
        </p:nvSpPr>
        <p:spPr>
          <a:xfrm>
            <a:off x="572739" y="470809"/>
            <a:ext cx="11054139" cy="595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54BF3-6796-4556-A9ED-0D4C4E625DD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40528" y="1611586"/>
            <a:ext cx="9040724" cy="30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thaiDist" eaLnBrk="1" hangingPunct="1">
              <a:buFont typeface="Wingdings" panose="05000000000000000000" pitchFamily="2" charset="2"/>
              <a:buChar char="§"/>
            </a:pPr>
            <a:endParaRPr lang="th-TH" alt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F91553-7B39-4D82-BED6-82573353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66" y="1408356"/>
            <a:ext cx="7772400" cy="114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418EB-2453-43CF-9078-6B210419E1E0}"/>
              </a:ext>
            </a:extLst>
          </p:cNvPr>
          <p:cNvSpPr txBox="1"/>
          <p:nvPr/>
        </p:nvSpPr>
        <p:spPr>
          <a:xfrm>
            <a:off x="565122" y="570104"/>
            <a:ext cx="1042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lvl="0" algn="l" rtl="0">
              <a:spcBef>
                <a:spcPts val="0"/>
              </a:spcBef>
              <a:spcAft>
                <a:spcPts val="0"/>
              </a:spcAft>
              <a:buSzPts val="2992"/>
            </a:pP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1.  คำสั่ง </a:t>
            </a:r>
            <a:r>
              <a:rPr lang="af-ZA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while</a:t>
            </a: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(ต่อ)</a:t>
            </a:r>
            <a:endParaRPr lang="en-US" sz="2000" i="0" u="none" strike="noStrike" cap="none" dirty="0">
              <a:solidFill>
                <a:schemeClr val="dk1"/>
              </a:solidFill>
              <a:latin typeface="TH SarabunPSK" panose="020B0500040200020003" pitchFamily="34" charset="-34"/>
              <a:ea typeface="Arial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DAC49-777E-8D4A-17DE-C0B968461C1C}"/>
              </a:ext>
            </a:extLst>
          </p:cNvPr>
          <p:cNvSpPr txBox="1"/>
          <p:nvPr/>
        </p:nvSpPr>
        <p:spPr>
          <a:xfrm>
            <a:off x="1522218" y="1019660"/>
            <a:ext cx="9472364" cy="48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b="1" u="sng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ตัวอย่างที่ 4</a:t>
            </a: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จงเขียนโปรแกรมรับค่าข้อมูลตัวเลข จำนวน </a:t>
            </a:r>
            <a:r>
              <a:rPr lang="af-ZA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N </a:t>
            </a: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ค่า แล้วแสดงผลรวมตัวเลขชุดนั้น ทางจอภาพ 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225F5-9935-7A7E-CD9F-7D77C7FAA98A}"/>
              </a:ext>
            </a:extLst>
          </p:cNvPr>
          <p:cNvSpPr txBox="1"/>
          <p:nvPr/>
        </p:nvSpPr>
        <p:spPr>
          <a:xfrm>
            <a:off x="2236230" y="1332031"/>
            <a:ext cx="708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ตัวอย่างผลการรันโปรแกรม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9BCCA6-DBBC-740F-6A61-CD08D657A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914" y="1845440"/>
            <a:ext cx="5291703" cy="2118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0406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AEEB40DE-7808-4895-8645-D842F6D4945D}"/>
              </a:ext>
            </a:extLst>
          </p:cNvPr>
          <p:cNvSpPr/>
          <p:nvPr/>
        </p:nvSpPr>
        <p:spPr>
          <a:xfrm>
            <a:off x="177553" y="142042"/>
            <a:ext cx="11789546" cy="6533965"/>
          </a:xfrm>
          <a:prstGeom prst="rect">
            <a:avLst/>
          </a:prstGeom>
          <a:noFill/>
          <a:ln w="76200">
            <a:solidFill>
              <a:srgbClr val="FE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F139EE0-A940-462F-B432-61A63D5EC1A1}"/>
              </a:ext>
            </a:extLst>
          </p:cNvPr>
          <p:cNvSpPr/>
          <p:nvPr/>
        </p:nvSpPr>
        <p:spPr>
          <a:xfrm>
            <a:off x="572739" y="470809"/>
            <a:ext cx="11054139" cy="595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54BF3-6796-4556-A9ED-0D4C4E625DD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40528" y="1611586"/>
            <a:ext cx="9040724" cy="30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thaiDist" eaLnBrk="1" hangingPunct="1">
              <a:buFont typeface="Wingdings" panose="05000000000000000000" pitchFamily="2" charset="2"/>
              <a:buChar char="§"/>
            </a:pPr>
            <a:endParaRPr lang="th-TH" alt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F91553-7B39-4D82-BED6-82573353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66" y="1408356"/>
            <a:ext cx="7772400" cy="114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418EB-2453-43CF-9078-6B210419E1E0}"/>
              </a:ext>
            </a:extLst>
          </p:cNvPr>
          <p:cNvSpPr txBox="1"/>
          <p:nvPr/>
        </p:nvSpPr>
        <p:spPr>
          <a:xfrm>
            <a:off x="565122" y="570104"/>
            <a:ext cx="1042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lvl="0" algn="l" rtl="0">
              <a:spcBef>
                <a:spcPts val="0"/>
              </a:spcBef>
              <a:spcAft>
                <a:spcPts val="0"/>
              </a:spcAft>
              <a:buSzPts val="2992"/>
            </a:pP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1.  คำสั่ง </a:t>
            </a:r>
            <a:r>
              <a:rPr lang="af-ZA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while</a:t>
            </a: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(ต่อ)</a:t>
            </a:r>
            <a:endParaRPr lang="en-US" sz="2000" i="0" u="none" strike="noStrike" cap="none" dirty="0">
              <a:solidFill>
                <a:schemeClr val="dk1"/>
              </a:solidFill>
              <a:latin typeface="TH SarabunPSK" panose="020B0500040200020003" pitchFamily="34" charset="-34"/>
              <a:ea typeface="Arial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DAC49-777E-8D4A-17DE-C0B968461C1C}"/>
              </a:ext>
            </a:extLst>
          </p:cNvPr>
          <p:cNvSpPr txBox="1"/>
          <p:nvPr/>
        </p:nvSpPr>
        <p:spPr>
          <a:xfrm>
            <a:off x="768626" y="1019660"/>
            <a:ext cx="10225956" cy="48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b="1" u="sng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ตัวอย่างที่ 5</a:t>
            </a:r>
            <a:r>
              <a:rPr lang="th-TH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จงเขียนโปรแกรมรับค่าข้อมูลตัวเลข จำนวน </a:t>
            </a:r>
            <a:r>
              <a:rPr lang="af-ZA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N </a:t>
            </a:r>
            <a:r>
              <a:rPr lang="th-TH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ค่า แล้วแสดงค่าสูงสุดจากตัวเลขชุดนั้น ทางจอภาพ 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225F5-9935-7A7E-CD9F-7D77C7FAA98A}"/>
              </a:ext>
            </a:extLst>
          </p:cNvPr>
          <p:cNvSpPr txBox="1"/>
          <p:nvPr/>
        </p:nvSpPr>
        <p:spPr>
          <a:xfrm>
            <a:off x="2236230" y="1332031"/>
            <a:ext cx="708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จากโจทย์ เขียนผังงาน แสดงการแก้ปัญหา ได้ดังนี้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FABBD7-AE83-7565-00EC-046F79B31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620" y="1835933"/>
            <a:ext cx="2477968" cy="4375695"/>
          </a:xfrm>
          <a:prstGeom prst="rect">
            <a:avLst/>
          </a:prstGeom>
          <a:ln w="38100" cap="sq">
            <a:solidFill>
              <a:srgbClr val="C6DCD9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523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AEEB40DE-7808-4895-8645-D842F6D4945D}"/>
              </a:ext>
            </a:extLst>
          </p:cNvPr>
          <p:cNvSpPr/>
          <p:nvPr/>
        </p:nvSpPr>
        <p:spPr>
          <a:xfrm>
            <a:off x="177553" y="142042"/>
            <a:ext cx="11789546" cy="6533965"/>
          </a:xfrm>
          <a:prstGeom prst="rect">
            <a:avLst/>
          </a:prstGeom>
          <a:noFill/>
          <a:ln w="76200">
            <a:solidFill>
              <a:srgbClr val="FE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F139EE0-A940-462F-B432-61A63D5EC1A1}"/>
              </a:ext>
            </a:extLst>
          </p:cNvPr>
          <p:cNvSpPr/>
          <p:nvPr/>
        </p:nvSpPr>
        <p:spPr>
          <a:xfrm>
            <a:off x="572739" y="470809"/>
            <a:ext cx="11054139" cy="595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54BF3-6796-4556-A9ED-0D4C4E625DD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40528" y="1611586"/>
            <a:ext cx="9040724" cy="30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thaiDist" eaLnBrk="1" hangingPunct="1">
              <a:buFont typeface="Wingdings" panose="05000000000000000000" pitchFamily="2" charset="2"/>
              <a:buChar char="§"/>
            </a:pPr>
            <a:endParaRPr lang="th-TH" alt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F91553-7B39-4D82-BED6-82573353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66" y="1408356"/>
            <a:ext cx="7772400" cy="114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418EB-2453-43CF-9078-6B210419E1E0}"/>
              </a:ext>
            </a:extLst>
          </p:cNvPr>
          <p:cNvSpPr txBox="1"/>
          <p:nvPr/>
        </p:nvSpPr>
        <p:spPr>
          <a:xfrm>
            <a:off x="857596" y="1357094"/>
            <a:ext cx="104294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3200" dirty="0">
                <a:latin typeface="Kanit" panose="00000500000000000000" pitchFamily="2" charset="-34"/>
                <a:cs typeface="Kanit" panose="00000500000000000000" pitchFamily="2" charset="-34"/>
              </a:rPr>
              <a:t>หัวข้อ</a:t>
            </a:r>
          </a:p>
          <a:p>
            <a:pPr algn="thaiDist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1. การวนซ้ำ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2. คำสั่ง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while</a:t>
            </a:r>
            <a:endParaRPr lang="af-ZA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af-ZA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do-while</a:t>
            </a:r>
            <a:endParaRPr lang="af-ZA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af-ZA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</a:t>
            </a:r>
            <a:endParaRPr lang="af-ZA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02629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AEEB40DE-7808-4895-8645-D842F6D4945D}"/>
              </a:ext>
            </a:extLst>
          </p:cNvPr>
          <p:cNvSpPr/>
          <p:nvPr/>
        </p:nvSpPr>
        <p:spPr>
          <a:xfrm>
            <a:off x="177553" y="142042"/>
            <a:ext cx="11789546" cy="6533965"/>
          </a:xfrm>
          <a:prstGeom prst="rect">
            <a:avLst/>
          </a:prstGeom>
          <a:noFill/>
          <a:ln w="76200">
            <a:solidFill>
              <a:srgbClr val="FE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F139EE0-A940-462F-B432-61A63D5EC1A1}"/>
              </a:ext>
            </a:extLst>
          </p:cNvPr>
          <p:cNvSpPr/>
          <p:nvPr/>
        </p:nvSpPr>
        <p:spPr>
          <a:xfrm>
            <a:off x="572739" y="470809"/>
            <a:ext cx="11054139" cy="595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54BF3-6796-4556-A9ED-0D4C4E625DD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40528" y="1611586"/>
            <a:ext cx="9040724" cy="30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thaiDist" eaLnBrk="1" hangingPunct="1">
              <a:buFont typeface="Wingdings" panose="05000000000000000000" pitchFamily="2" charset="2"/>
              <a:buChar char="§"/>
            </a:pPr>
            <a:endParaRPr lang="th-TH" alt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F91553-7B39-4D82-BED6-82573353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66" y="1408356"/>
            <a:ext cx="7772400" cy="114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418EB-2453-43CF-9078-6B210419E1E0}"/>
              </a:ext>
            </a:extLst>
          </p:cNvPr>
          <p:cNvSpPr txBox="1"/>
          <p:nvPr/>
        </p:nvSpPr>
        <p:spPr>
          <a:xfrm>
            <a:off x="565122" y="570104"/>
            <a:ext cx="1042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lvl="0" algn="l" rtl="0">
              <a:spcBef>
                <a:spcPts val="0"/>
              </a:spcBef>
              <a:spcAft>
                <a:spcPts val="0"/>
              </a:spcAft>
              <a:buSzPts val="2992"/>
            </a:pP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1.  คำสั่ง </a:t>
            </a:r>
            <a:r>
              <a:rPr lang="af-ZA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while</a:t>
            </a: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(ต่อ)</a:t>
            </a:r>
            <a:endParaRPr lang="en-US" sz="2000" i="0" u="none" strike="noStrike" cap="none" dirty="0">
              <a:solidFill>
                <a:schemeClr val="dk1"/>
              </a:solidFill>
              <a:latin typeface="TH SarabunPSK" panose="020B0500040200020003" pitchFamily="34" charset="-34"/>
              <a:ea typeface="Arial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DAC49-777E-8D4A-17DE-C0B968461C1C}"/>
              </a:ext>
            </a:extLst>
          </p:cNvPr>
          <p:cNvSpPr txBox="1"/>
          <p:nvPr/>
        </p:nvSpPr>
        <p:spPr>
          <a:xfrm>
            <a:off x="768626" y="1019660"/>
            <a:ext cx="10225956" cy="48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b="1" u="sng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ตัวอย่างที่ 5</a:t>
            </a:r>
            <a:r>
              <a:rPr lang="th-TH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จงเขียนโปรแกรมรับค่าข้อมูลตัวเลข จำนวน </a:t>
            </a:r>
            <a:r>
              <a:rPr lang="af-ZA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N </a:t>
            </a:r>
            <a:r>
              <a:rPr lang="th-TH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ค่า แล้วแสดงค่าสูงสุดจากตัวเลขชุดนั้น ทางจอภาพ 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225F5-9935-7A7E-CD9F-7D77C7FAA98A}"/>
              </a:ext>
            </a:extLst>
          </p:cNvPr>
          <p:cNvSpPr txBox="1"/>
          <p:nvPr/>
        </p:nvSpPr>
        <p:spPr>
          <a:xfrm>
            <a:off x="2236230" y="1332031"/>
            <a:ext cx="708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จากผังงาน เขียนโปรแกรมได้ดังนี้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9613A-A2DA-AAE5-6EDA-44554EB90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294" y="1765405"/>
            <a:ext cx="3210975" cy="462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90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AEEB40DE-7808-4895-8645-D842F6D4945D}"/>
              </a:ext>
            </a:extLst>
          </p:cNvPr>
          <p:cNvSpPr/>
          <p:nvPr/>
        </p:nvSpPr>
        <p:spPr>
          <a:xfrm>
            <a:off x="177553" y="142042"/>
            <a:ext cx="11789546" cy="6533965"/>
          </a:xfrm>
          <a:prstGeom prst="rect">
            <a:avLst/>
          </a:prstGeom>
          <a:noFill/>
          <a:ln w="76200">
            <a:solidFill>
              <a:srgbClr val="FE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F139EE0-A940-462F-B432-61A63D5EC1A1}"/>
              </a:ext>
            </a:extLst>
          </p:cNvPr>
          <p:cNvSpPr/>
          <p:nvPr/>
        </p:nvSpPr>
        <p:spPr>
          <a:xfrm>
            <a:off x="572739" y="470809"/>
            <a:ext cx="11054139" cy="595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54BF3-6796-4556-A9ED-0D4C4E625DD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40528" y="1611586"/>
            <a:ext cx="9040724" cy="30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thaiDist" eaLnBrk="1" hangingPunct="1">
              <a:buFont typeface="Wingdings" panose="05000000000000000000" pitchFamily="2" charset="2"/>
              <a:buChar char="§"/>
            </a:pPr>
            <a:endParaRPr lang="th-TH" alt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F91553-7B39-4D82-BED6-82573353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66" y="1408356"/>
            <a:ext cx="7772400" cy="114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418EB-2453-43CF-9078-6B210419E1E0}"/>
              </a:ext>
            </a:extLst>
          </p:cNvPr>
          <p:cNvSpPr txBox="1"/>
          <p:nvPr/>
        </p:nvSpPr>
        <p:spPr>
          <a:xfrm>
            <a:off x="565122" y="570104"/>
            <a:ext cx="1042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lvl="0" algn="l" rtl="0">
              <a:spcBef>
                <a:spcPts val="0"/>
              </a:spcBef>
              <a:spcAft>
                <a:spcPts val="0"/>
              </a:spcAft>
              <a:buSzPts val="2992"/>
            </a:pP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1.  คำสั่ง </a:t>
            </a:r>
            <a:r>
              <a:rPr lang="af-ZA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while</a:t>
            </a: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(ต่อ)</a:t>
            </a:r>
            <a:endParaRPr lang="en-US" sz="2000" i="0" u="none" strike="noStrike" cap="none" dirty="0">
              <a:solidFill>
                <a:schemeClr val="dk1"/>
              </a:solidFill>
              <a:latin typeface="TH SarabunPSK" panose="020B0500040200020003" pitchFamily="34" charset="-34"/>
              <a:ea typeface="Arial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DAC49-777E-8D4A-17DE-C0B968461C1C}"/>
              </a:ext>
            </a:extLst>
          </p:cNvPr>
          <p:cNvSpPr txBox="1"/>
          <p:nvPr/>
        </p:nvSpPr>
        <p:spPr>
          <a:xfrm>
            <a:off x="768626" y="1019660"/>
            <a:ext cx="10225956" cy="48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b="1" u="sng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ตัวอย่างที่ 5</a:t>
            </a:r>
            <a:r>
              <a:rPr lang="th-TH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จงเขียนโปรแกรมรับค่าข้อมูลตัวเลข จำนวน </a:t>
            </a:r>
            <a:r>
              <a:rPr lang="af-ZA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N </a:t>
            </a:r>
            <a:r>
              <a:rPr lang="th-TH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ค่า แล้วแสดงค่าสูงสุดจากตัวเลขชุดนั้น ทางจอภาพ 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225F5-9935-7A7E-CD9F-7D77C7FAA98A}"/>
              </a:ext>
            </a:extLst>
          </p:cNvPr>
          <p:cNvSpPr txBox="1"/>
          <p:nvPr/>
        </p:nvSpPr>
        <p:spPr>
          <a:xfrm>
            <a:off x="2236230" y="1332031"/>
            <a:ext cx="708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ตัวอย่างผลการรันโปรแกรม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8520B1-FE07-03E1-1837-977565755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451" y="2238509"/>
            <a:ext cx="5586306" cy="2061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463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AEEB40DE-7808-4895-8645-D842F6D4945D}"/>
              </a:ext>
            </a:extLst>
          </p:cNvPr>
          <p:cNvSpPr/>
          <p:nvPr/>
        </p:nvSpPr>
        <p:spPr>
          <a:xfrm>
            <a:off x="177553" y="142042"/>
            <a:ext cx="11789546" cy="6533965"/>
          </a:xfrm>
          <a:prstGeom prst="rect">
            <a:avLst/>
          </a:prstGeom>
          <a:noFill/>
          <a:ln w="76200">
            <a:solidFill>
              <a:srgbClr val="FE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F139EE0-A940-462F-B432-61A63D5EC1A1}"/>
              </a:ext>
            </a:extLst>
          </p:cNvPr>
          <p:cNvSpPr/>
          <p:nvPr/>
        </p:nvSpPr>
        <p:spPr>
          <a:xfrm>
            <a:off x="572739" y="470809"/>
            <a:ext cx="11054139" cy="595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54BF3-6796-4556-A9ED-0D4C4E625DD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40528" y="1611586"/>
            <a:ext cx="9040724" cy="30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thaiDist" eaLnBrk="1" hangingPunct="1">
              <a:buFont typeface="Wingdings" panose="05000000000000000000" pitchFamily="2" charset="2"/>
              <a:buChar char="§"/>
            </a:pPr>
            <a:endParaRPr lang="th-TH" alt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F91553-7B39-4D82-BED6-82573353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66" y="1408356"/>
            <a:ext cx="7772400" cy="114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418EB-2453-43CF-9078-6B210419E1E0}"/>
              </a:ext>
            </a:extLst>
          </p:cNvPr>
          <p:cNvSpPr txBox="1"/>
          <p:nvPr/>
        </p:nvSpPr>
        <p:spPr>
          <a:xfrm>
            <a:off x="460031" y="993737"/>
            <a:ext cx="1042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lvl="0" algn="l" rtl="0">
              <a:spcBef>
                <a:spcPts val="0"/>
              </a:spcBef>
              <a:spcAft>
                <a:spcPts val="0"/>
              </a:spcAft>
              <a:buSzPts val="2992"/>
            </a:pP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2.คำสั่ง </a:t>
            </a:r>
            <a:r>
              <a:rPr lang="af-ZA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do - while </a:t>
            </a:r>
            <a:r>
              <a:rPr lang="th-TH" sz="2000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เป็นคำสั่งควบคุมแบบวนซ้ำรูปแบบหนึ่ง</a:t>
            </a:r>
            <a:endParaRPr lang="en-US" sz="2000" i="0" u="none" strike="noStrike" cap="none" dirty="0">
              <a:solidFill>
                <a:schemeClr val="dk1"/>
              </a:solidFill>
              <a:latin typeface="TH SarabunPSK" panose="020B0500040200020003" pitchFamily="34" charset="-34"/>
              <a:ea typeface="Arial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DAC49-777E-8D4A-17DE-C0B968461C1C}"/>
              </a:ext>
            </a:extLst>
          </p:cNvPr>
          <p:cNvSpPr txBox="1"/>
          <p:nvPr/>
        </p:nvSpPr>
        <p:spPr>
          <a:xfrm>
            <a:off x="1232452" y="1611586"/>
            <a:ext cx="7076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แผนผังคำสั่งควบคุมแบบวนซ้ำ - คำสั่ง </a:t>
            </a:r>
            <a:r>
              <a:rPr lang="af-ZA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do – while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9A401-5E7E-7802-0BD8-04EB339AA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761" y="1672013"/>
            <a:ext cx="3276600" cy="4191000"/>
          </a:xfrm>
          <a:prstGeom prst="rect">
            <a:avLst/>
          </a:prstGeom>
          <a:ln w="38100" cap="sq">
            <a:solidFill>
              <a:srgbClr val="C6DCD9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5478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AEEB40DE-7808-4895-8645-D842F6D4945D}"/>
              </a:ext>
            </a:extLst>
          </p:cNvPr>
          <p:cNvSpPr/>
          <p:nvPr/>
        </p:nvSpPr>
        <p:spPr>
          <a:xfrm>
            <a:off x="177553" y="142042"/>
            <a:ext cx="11789546" cy="6533965"/>
          </a:xfrm>
          <a:prstGeom prst="rect">
            <a:avLst/>
          </a:prstGeom>
          <a:noFill/>
          <a:ln w="76200">
            <a:solidFill>
              <a:srgbClr val="FE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F139EE0-A940-462F-B432-61A63D5EC1A1}"/>
              </a:ext>
            </a:extLst>
          </p:cNvPr>
          <p:cNvSpPr/>
          <p:nvPr/>
        </p:nvSpPr>
        <p:spPr>
          <a:xfrm>
            <a:off x="572739" y="470809"/>
            <a:ext cx="11054139" cy="595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54BF3-6796-4556-A9ED-0D4C4E625DD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40528" y="1611586"/>
            <a:ext cx="9040724" cy="30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thaiDist" eaLnBrk="1" hangingPunct="1">
              <a:buFont typeface="Wingdings" panose="05000000000000000000" pitchFamily="2" charset="2"/>
              <a:buChar char="§"/>
            </a:pPr>
            <a:endParaRPr lang="th-TH" alt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F91553-7B39-4D82-BED6-82573353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66" y="1408356"/>
            <a:ext cx="7772400" cy="114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418EB-2453-43CF-9078-6B210419E1E0}"/>
              </a:ext>
            </a:extLst>
          </p:cNvPr>
          <p:cNvSpPr txBox="1"/>
          <p:nvPr/>
        </p:nvSpPr>
        <p:spPr>
          <a:xfrm>
            <a:off x="512113" y="676146"/>
            <a:ext cx="1042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lvl="0" algn="l" rtl="0">
              <a:spcBef>
                <a:spcPts val="0"/>
              </a:spcBef>
              <a:spcAft>
                <a:spcPts val="0"/>
              </a:spcAft>
              <a:buSzPts val="2992"/>
            </a:pP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2.คำสั่ง </a:t>
            </a:r>
            <a:r>
              <a:rPr lang="af-ZA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do – while</a:t>
            </a: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(ต่อ)</a:t>
            </a:r>
            <a:endParaRPr lang="en-US" sz="2000" i="0" u="none" strike="noStrike" cap="none" dirty="0">
              <a:solidFill>
                <a:schemeClr val="dk1"/>
              </a:solidFill>
              <a:latin typeface="TH SarabunPSK" panose="020B0500040200020003" pitchFamily="34" charset="-34"/>
              <a:ea typeface="Arial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DAC49-777E-8D4A-17DE-C0B968461C1C}"/>
              </a:ext>
            </a:extLst>
          </p:cNvPr>
          <p:cNvSpPr txBox="1"/>
          <p:nvPr/>
        </p:nvSpPr>
        <p:spPr>
          <a:xfrm>
            <a:off x="2622559" y="920790"/>
            <a:ext cx="7076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มีรูปแบบการใช้คำสั่ง ดังนี้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EED672-1EF2-8F43-4E4A-5B11B0490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908" y="1294739"/>
            <a:ext cx="4217715" cy="1866076"/>
          </a:xfrm>
          <a:prstGeom prst="rect">
            <a:avLst/>
          </a:prstGeom>
        </p:spPr>
      </p:pic>
      <p:pic>
        <p:nvPicPr>
          <p:cNvPr id="1042" name="Picture 25">
            <a:extLst>
              <a:ext uri="{FF2B5EF4-FFF2-40B4-BE49-F238E27FC236}">
                <a16:creationId xmlns:a16="http://schemas.microsoft.com/office/drawing/2014/main" id="{DDF6B80E-5B05-CBF0-C6D9-56EF6DFDE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2949575"/>
            <a:ext cx="171450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1" name="Picture 24">
            <a:extLst>
              <a:ext uri="{FF2B5EF4-FFF2-40B4-BE49-F238E27FC236}">
                <a16:creationId xmlns:a16="http://schemas.microsoft.com/office/drawing/2014/main" id="{D8EC75F8-2651-C9AF-5B23-64F577558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2949575"/>
            <a:ext cx="95250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Picture 23">
            <a:extLst>
              <a:ext uri="{FF2B5EF4-FFF2-40B4-BE49-F238E27FC236}">
                <a16:creationId xmlns:a16="http://schemas.microsoft.com/office/drawing/2014/main" id="{DE1E90F7-9DFE-7B49-52B0-BAD6E8BDE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2949575"/>
            <a:ext cx="171450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9" name="Picture 22">
            <a:extLst>
              <a:ext uri="{FF2B5EF4-FFF2-40B4-BE49-F238E27FC236}">
                <a16:creationId xmlns:a16="http://schemas.microsoft.com/office/drawing/2014/main" id="{69A0CE70-5AD3-C1B6-9F4F-FDCA14A44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2949575"/>
            <a:ext cx="171450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Picture 21">
            <a:extLst>
              <a:ext uri="{FF2B5EF4-FFF2-40B4-BE49-F238E27FC236}">
                <a16:creationId xmlns:a16="http://schemas.microsoft.com/office/drawing/2014/main" id="{8B7B71F1-545E-F7C5-678C-B57039045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2949575"/>
            <a:ext cx="171450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Picture 20">
            <a:extLst>
              <a:ext uri="{FF2B5EF4-FFF2-40B4-BE49-F238E27FC236}">
                <a16:creationId xmlns:a16="http://schemas.microsoft.com/office/drawing/2014/main" id="{350EB9F9-BA68-CA8F-43CA-38CE58F61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2949575"/>
            <a:ext cx="95250" cy="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D7C786-2854-C977-A36A-F76E6D21A6F2}"/>
              </a:ext>
            </a:extLst>
          </p:cNvPr>
          <p:cNvSpPr txBox="1"/>
          <p:nvPr/>
        </p:nvSpPr>
        <p:spPr>
          <a:xfrm>
            <a:off x="887896" y="3195388"/>
            <a:ext cx="107313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อธิบาย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เงื่อนไขการวนซ้ำ หมายถึง นิพจน์ที่สามารถประเมินค่าได้ เขียนอยู่ในเครื่องหมาย ( ) ให้ค่าเป็นจริงหรือเท็จคำสั่ง </a:t>
            </a:r>
            <a:r>
              <a:rPr lang="af-ZA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 - while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จะเริ่มต้นประมวลผลคำสั่งที่ต้องการทำซ้ำก่อน แล้วจึง ตรวจสอบ เงื่อนไขการวนซ้ำ ขณะที่เงื่อนไขการวนซ้ำมีค่าเป็นจริง จะวนกลับไปทำคำสั่งที่ต้องการทำซ้ำอีก จนกระทั่งการตรวจสอบค่า เงื่อนไขการวนซ้ำ มีค่าเป็นเท็จ ก็จะออกจากการวนซ้ำ (ออกจากคำสั่ง </a:t>
            </a:r>
            <a:r>
              <a:rPr lang="af-ZA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 - while)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และไปทำคำสั่งถัดไป คำสั่งที่ต้องการทำซ้ำ ในคำสั่ง </a:t>
            </a:r>
            <a:r>
              <a:rPr lang="af-ZA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 - while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จะถูกทำอย่างน้อย 1 รอบเสมอ แม้เงื่อนไขการวนซ้ำจะเป็นเท็จก็ตาม  คำสั่งภายใต้คำสั่ง </a:t>
            </a:r>
            <a:r>
              <a:rPr lang="af-ZA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 - while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อาจเป็นคำสั่งง่าย ๆ หรือ คำสั่งเชิงประกอบหากมีมากกว่า 1 คำสั่ง ต้องเขียนคำสั่งภายใต้เครื่องหมาย { }</a:t>
            </a:r>
          </a:p>
        </p:txBody>
      </p:sp>
    </p:spTree>
    <p:extLst>
      <p:ext uri="{BB962C8B-B14F-4D97-AF65-F5344CB8AC3E}">
        <p14:creationId xmlns:p14="http://schemas.microsoft.com/office/powerpoint/2010/main" val="300105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AEEB40DE-7808-4895-8645-D842F6D4945D}"/>
              </a:ext>
            </a:extLst>
          </p:cNvPr>
          <p:cNvSpPr/>
          <p:nvPr/>
        </p:nvSpPr>
        <p:spPr>
          <a:xfrm>
            <a:off x="177553" y="142042"/>
            <a:ext cx="11789546" cy="6533965"/>
          </a:xfrm>
          <a:prstGeom prst="rect">
            <a:avLst/>
          </a:prstGeom>
          <a:noFill/>
          <a:ln w="76200">
            <a:solidFill>
              <a:srgbClr val="FE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F139EE0-A940-462F-B432-61A63D5EC1A1}"/>
              </a:ext>
            </a:extLst>
          </p:cNvPr>
          <p:cNvSpPr/>
          <p:nvPr/>
        </p:nvSpPr>
        <p:spPr>
          <a:xfrm>
            <a:off x="572739" y="470809"/>
            <a:ext cx="11054139" cy="595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54BF3-6796-4556-A9ED-0D4C4E625DD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40528" y="1611586"/>
            <a:ext cx="9040724" cy="30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thaiDist" eaLnBrk="1" hangingPunct="1">
              <a:buFont typeface="Wingdings" panose="05000000000000000000" pitchFamily="2" charset="2"/>
              <a:buChar char="§"/>
            </a:pPr>
            <a:endParaRPr lang="th-TH" alt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F91553-7B39-4D82-BED6-82573353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66" y="1408356"/>
            <a:ext cx="7772400" cy="114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418EB-2453-43CF-9078-6B210419E1E0}"/>
              </a:ext>
            </a:extLst>
          </p:cNvPr>
          <p:cNvSpPr txBox="1"/>
          <p:nvPr/>
        </p:nvSpPr>
        <p:spPr>
          <a:xfrm>
            <a:off x="565122" y="570104"/>
            <a:ext cx="1042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lvl="0" algn="l" rtl="0">
              <a:spcBef>
                <a:spcPts val="0"/>
              </a:spcBef>
              <a:spcAft>
                <a:spcPts val="0"/>
              </a:spcAft>
              <a:buSzPts val="2992"/>
            </a:pP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2.คำสั่ง </a:t>
            </a:r>
            <a:r>
              <a:rPr lang="af-ZA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do – while</a:t>
            </a: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(ต่อ)</a:t>
            </a:r>
            <a:endParaRPr lang="en-US" sz="2000" i="0" u="none" strike="noStrike" cap="none" dirty="0">
              <a:solidFill>
                <a:schemeClr val="dk1"/>
              </a:solidFill>
              <a:latin typeface="TH SarabunPSK" panose="020B0500040200020003" pitchFamily="34" charset="-34"/>
              <a:ea typeface="Arial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DAC49-777E-8D4A-17DE-C0B968461C1C}"/>
              </a:ext>
            </a:extLst>
          </p:cNvPr>
          <p:cNvSpPr txBox="1"/>
          <p:nvPr/>
        </p:nvSpPr>
        <p:spPr>
          <a:xfrm>
            <a:off x="768626" y="1019660"/>
            <a:ext cx="10225956" cy="48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b="1" u="sng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ตัวอย่างที่ 6</a:t>
            </a:r>
            <a:r>
              <a:rPr lang="th-TH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จงเขียนโปรแกรมแสดงตัวเลขจาด 10 ถึง 1 ทางจอภาพ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225F5-9935-7A7E-CD9F-7D77C7FAA98A}"/>
              </a:ext>
            </a:extLst>
          </p:cNvPr>
          <p:cNvSpPr txBox="1"/>
          <p:nvPr/>
        </p:nvSpPr>
        <p:spPr>
          <a:xfrm>
            <a:off x="2236230" y="1332031"/>
            <a:ext cx="708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จากโจทย์ เขียนผังงาน แสดงการแก้ปัญหา ได้ดังนี้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010075-75F8-57BC-4BE5-29BB497B7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813" y="588662"/>
            <a:ext cx="2771775" cy="5715000"/>
          </a:xfrm>
          <a:prstGeom prst="rect">
            <a:avLst/>
          </a:prstGeom>
          <a:ln w="38100" cap="sq">
            <a:solidFill>
              <a:srgbClr val="C6DCD9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427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AEEB40DE-7808-4895-8645-D842F6D4945D}"/>
              </a:ext>
            </a:extLst>
          </p:cNvPr>
          <p:cNvSpPr/>
          <p:nvPr/>
        </p:nvSpPr>
        <p:spPr>
          <a:xfrm>
            <a:off x="177553" y="142042"/>
            <a:ext cx="11789546" cy="6533965"/>
          </a:xfrm>
          <a:prstGeom prst="rect">
            <a:avLst/>
          </a:prstGeom>
          <a:noFill/>
          <a:ln w="76200">
            <a:solidFill>
              <a:srgbClr val="FE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F139EE0-A940-462F-B432-61A63D5EC1A1}"/>
              </a:ext>
            </a:extLst>
          </p:cNvPr>
          <p:cNvSpPr/>
          <p:nvPr/>
        </p:nvSpPr>
        <p:spPr>
          <a:xfrm>
            <a:off x="572739" y="470809"/>
            <a:ext cx="11054139" cy="595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54BF3-6796-4556-A9ED-0D4C4E625DD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40528" y="1611586"/>
            <a:ext cx="9040724" cy="30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thaiDist" eaLnBrk="1" hangingPunct="1">
              <a:buFont typeface="Wingdings" panose="05000000000000000000" pitchFamily="2" charset="2"/>
              <a:buChar char="§"/>
            </a:pPr>
            <a:endParaRPr lang="th-TH" alt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F91553-7B39-4D82-BED6-82573353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66" y="1408356"/>
            <a:ext cx="7772400" cy="114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418EB-2453-43CF-9078-6B210419E1E0}"/>
              </a:ext>
            </a:extLst>
          </p:cNvPr>
          <p:cNvSpPr txBox="1"/>
          <p:nvPr/>
        </p:nvSpPr>
        <p:spPr>
          <a:xfrm>
            <a:off x="565122" y="570104"/>
            <a:ext cx="1042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lvl="0" algn="l" rtl="0">
              <a:spcBef>
                <a:spcPts val="0"/>
              </a:spcBef>
              <a:spcAft>
                <a:spcPts val="0"/>
              </a:spcAft>
              <a:buSzPts val="2992"/>
            </a:pP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2.คำสั่ง </a:t>
            </a:r>
            <a:r>
              <a:rPr lang="af-ZA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do – while</a:t>
            </a: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(ต่อ)</a:t>
            </a:r>
            <a:endParaRPr lang="en-US" sz="2000" i="0" u="none" strike="noStrike" cap="none" dirty="0">
              <a:solidFill>
                <a:schemeClr val="dk1"/>
              </a:solidFill>
              <a:latin typeface="TH SarabunPSK" panose="020B0500040200020003" pitchFamily="34" charset="-34"/>
              <a:ea typeface="Arial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DAC49-777E-8D4A-17DE-C0B968461C1C}"/>
              </a:ext>
            </a:extLst>
          </p:cNvPr>
          <p:cNvSpPr txBox="1"/>
          <p:nvPr/>
        </p:nvSpPr>
        <p:spPr>
          <a:xfrm>
            <a:off x="768626" y="1019660"/>
            <a:ext cx="10225956" cy="48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b="1" u="sng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ตัวอย่างที่ 6</a:t>
            </a:r>
            <a:r>
              <a:rPr lang="th-TH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จงเขียนโปรแกรมแสดงตัวเลขจาด 10 ถึง 1 ทางจอภาพ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225F5-9935-7A7E-CD9F-7D77C7FAA98A}"/>
              </a:ext>
            </a:extLst>
          </p:cNvPr>
          <p:cNvSpPr txBox="1"/>
          <p:nvPr/>
        </p:nvSpPr>
        <p:spPr>
          <a:xfrm>
            <a:off x="2236230" y="1332031"/>
            <a:ext cx="708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จากผังงาน เขียนโปรแกรมได้ดังนี้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1E0296-9F00-A9BB-7B95-A5E5E59C3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921" y="1870021"/>
            <a:ext cx="521081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2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AEEB40DE-7808-4895-8645-D842F6D4945D}"/>
              </a:ext>
            </a:extLst>
          </p:cNvPr>
          <p:cNvSpPr/>
          <p:nvPr/>
        </p:nvSpPr>
        <p:spPr>
          <a:xfrm>
            <a:off x="177553" y="142042"/>
            <a:ext cx="11789546" cy="6533965"/>
          </a:xfrm>
          <a:prstGeom prst="rect">
            <a:avLst/>
          </a:prstGeom>
          <a:noFill/>
          <a:ln w="76200">
            <a:solidFill>
              <a:srgbClr val="FE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F139EE0-A940-462F-B432-61A63D5EC1A1}"/>
              </a:ext>
            </a:extLst>
          </p:cNvPr>
          <p:cNvSpPr/>
          <p:nvPr/>
        </p:nvSpPr>
        <p:spPr>
          <a:xfrm>
            <a:off x="572739" y="470809"/>
            <a:ext cx="11054139" cy="595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54BF3-6796-4556-A9ED-0D4C4E625DD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40528" y="1611586"/>
            <a:ext cx="9040724" cy="30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thaiDist" eaLnBrk="1" hangingPunct="1">
              <a:buFont typeface="Wingdings" panose="05000000000000000000" pitchFamily="2" charset="2"/>
              <a:buChar char="§"/>
            </a:pPr>
            <a:endParaRPr lang="th-TH" alt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F91553-7B39-4D82-BED6-82573353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66" y="1408356"/>
            <a:ext cx="7772400" cy="114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418EB-2453-43CF-9078-6B210419E1E0}"/>
              </a:ext>
            </a:extLst>
          </p:cNvPr>
          <p:cNvSpPr txBox="1"/>
          <p:nvPr/>
        </p:nvSpPr>
        <p:spPr>
          <a:xfrm>
            <a:off x="565122" y="570104"/>
            <a:ext cx="1042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lvl="0" algn="l" rtl="0">
              <a:spcBef>
                <a:spcPts val="0"/>
              </a:spcBef>
              <a:spcAft>
                <a:spcPts val="0"/>
              </a:spcAft>
              <a:buSzPts val="2992"/>
            </a:pP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2.คำสั่ง </a:t>
            </a:r>
            <a:r>
              <a:rPr lang="af-ZA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do – while</a:t>
            </a: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(ต่อ)</a:t>
            </a:r>
            <a:endParaRPr lang="en-US" sz="2000" i="0" u="none" strike="noStrike" cap="none" dirty="0">
              <a:solidFill>
                <a:schemeClr val="dk1"/>
              </a:solidFill>
              <a:latin typeface="TH SarabunPSK" panose="020B0500040200020003" pitchFamily="34" charset="-34"/>
              <a:ea typeface="Arial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DAC49-777E-8D4A-17DE-C0B968461C1C}"/>
              </a:ext>
            </a:extLst>
          </p:cNvPr>
          <p:cNvSpPr txBox="1"/>
          <p:nvPr/>
        </p:nvSpPr>
        <p:spPr>
          <a:xfrm>
            <a:off x="768626" y="1019660"/>
            <a:ext cx="10225956" cy="48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b="1" u="sng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ตัวอย่างที่ 6</a:t>
            </a:r>
            <a:r>
              <a:rPr lang="th-TH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จงเขียนโปรแกรมแสดงตัวเลขจาด 10 ถึง 1 ทางจอภาพ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225F5-9935-7A7E-CD9F-7D77C7FAA98A}"/>
              </a:ext>
            </a:extLst>
          </p:cNvPr>
          <p:cNvSpPr txBox="1"/>
          <p:nvPr/>
        </p:nvSpPr>
        <p:spPr>
          <a:xfrm>
            <a:off x="2236230" y="1332031"/>
            <a:ext cx="708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ผลการรันโปรแกรม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5F611-9935-9EA5-D136-1644BD09F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513" y="2043836"/>
            <a:ext cx="4619625" cy="2162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8194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AEEB40DE-7808-4895-8645-D842F6D4945D}"/>
              </a:ext>
            </a:extLst>
          </p:cNvPr>
          <p:cNvSpPr/>
          <p:nvPr/>
        </p:nvSpPr>
        <p:spPr>
          <a:xfrm>
            <a:off x="177553" y="142042"/>
            <a:ext cx="11789546" cy="6533965"/>
          </a:xfrm>
          <a:prstGeom prst="rect">
            <a:avLst/>
          </a:prstGeom>
          <a:noFill/>
          <a:ln w="76200">
            <a:solidFill>
              <a:srgbClr val="FE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F139EE0-A940-462F-B432-61A63D5EC1A1}"/>
              </a:ext>
            </a:extLst>
          </p:cNvPr>
          <p:cNvSpPr/>
          <p:nvPr/>
        </p:nvSpPr>
        <p:spPr>
          <a:xfrm>
            <a:off x="572739" y="470809"/>
            <a:ext cx="11054139" cy="595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54BF3-6796-4556-A9ED-0D4C4E625DD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40528" y="1611586"/>
            <a:ext cx="9040724" cy="30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thaiDist" eaLnBrk="1" hangingPunct="1">
              <a:buFont typeface="Wingdings" panose="05000000000000000000" pitchFamily="2" charset="2"/>
              <a:buChar char="§"/>
            </a:pPr>
            <a:endParaRPr lang="th-TH" alt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F91553-7B39-4D82-BED6-82573353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66" y="1408356"/>
            <a:ext cx="7772400" cy="114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418EB-2453-43CF-9078-6B210419E1E0}"/>
              </a:ext>
            </a:extLst>
          </p:cNvPr>
          <p:cNvSpPr txBox="1"/>
          <p:nvPr/>
        </p:nvSpPr>
        <p:spPr>
          <a:xfrm>
            <a:off x="565122" y="570104"/>
            <a:ext cx="1042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lvl="0" algn="l" rtl="0">
              <a:spcBef>
                <a:spcPts val="0"/>
              </a:spcBef>
              <a:spcAft>
                <a:spcPts val="0"/>
              </a:spcAft>
              <a:buSzPts val="2992"/>
            </a:pP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2.คำสั่ง </a:t>
            </a:r>
            <a:r>
              <a:rPr lang="af-ZA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do – while</a:t>
            </a: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(ต่อ)</a:t>
            </a:r>
            <a:endParaRPr lang="en-US" sz="2000" i="0" u="none" strike="noStrike" cap="none" dirty="0">
              <a:solidFill>
                <a:schemeClr val="dk1"/>
              </a:solidFill>
              <a:latin typeface="TH SarabunPSK" panose="020B0500040200020003" pitchFamily="34" charset="-34"/>
              <a:ea typeface="Arial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DAC49-777E-8D4A-17DE-C0B968461C1C}"/>
              </a:ext>
            </a:extLst>
          </p:cNvPr>
          <p:cNvSpPr txBox="1"/>
          <p:nvPr/>
        </p:nvSpPr>
        <p:spPr>
          <a:xfrm>
            <a:off x="768626" y="1019660"/>
            <a:ext cx="10225956" cy="48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b="1" u="sng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ตัวอย่างที่ 7</a:t>
            </a:r>
            <a:r>
              <a:rPr lang="th-TH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จงเขียนโปรแกรมแสดงเฉพาะเลขคู่ จาก 1 ถึง 20 ทางจอภาพ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225F5-9935-7A7E-CD9F-7D77C7FAA98A}"/>
              </a:ext>
            </a:extLst>
          </p:cNvPr>
          <p:cNvSpPr txBox="1"/>
          <p:nvPr/>
        </p:nvSpPr>
        <p:spPr>
          <a:xfrm>
            <a:off x="2236230" y="1434197"/>
            <a:ext cx="708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จากโจทย์ เขียนผังงาน แสดงการแก้ปัญหา ได้ดังนี้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E09D33-9287-5200-5DEA-5BAB4281D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973" y="1816246"/>
            <a:ext cx="3068706" cy="4296189"/>
          </a:xfrm>
          <a:prstGeom prst="rect">
            <a:avLst/>
          </a:prstGeom>
          <a:ln w="38100" cap="sq">
            <a:solidFill>
              <a:srgbClr val="C6DCD9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3097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AEEB40DE-7808-4895-8645-D842F6D4945D}"/>
              </a:ext>
            </a:extLst>
          </p:cNvPr>
          <p:cNvSpPr/>
          <p:nvPr/>
        </p:nvSpPr>
        <p:spPr>
          <a:xfrm>
            <a:off x="177553" y="142042"/>
            <a:ext cx="11789546" cy="6533965"/>
          </a:xfrm>
          <a:prstGeom prst="rect">
            <a:avLst/>
          </a:prstGeom>
          <a:noFill/>
          <a:ln w="76200">
            <a:solidFill>
              <a:srgbClr val="FE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F139EE0-A940-462F-B432-61A63D5EC1A1}"/>
              </a:ext>
            </a:extLst>
          </p:cNvPr>
          <p:cNvSpPr/>
          <p:nvPr/>
        </p:nvSpPr>
        <p:spPr>
          <a:xfrm>
            <a:off x="572739" y="470809"/>
            <a:ext cx="11054139" cy="595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54BF3-6796-4556-A9ED-0D4C4E625DD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40528" y="1611586"/>
            <a:ext cx="9040724" cy="30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thaiDist" eaLnBrk="1" hangingPunct="1">
              <a:buFont typeface="Wingdings" panose="05000000000000000000" pitchFamily="2" charset="2"/>
              <a:buChar char="§"/>
            </a:pPr>
            <a:endParaRPr lang="th-TH" alt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F91553-7B39-4D82-BED6-82573353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66" y="1408356"/>
            <a:ext cx="7772400" cy="114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418EB-2453-43CF-9078-6B210419E1E0}"/>
              </a:ext>
            </a:extLst>
          </p:cNvPr>
          <p:cNvSpPr txBox="1"/>
          <p:nvPr/>
        </p:nvSpPr>
        <p:spPr>
          <a:xfrm>
            <a:off x="565122" y="570104"/>
            <a:ext cx="1042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lvl="0" algn="l" rtl="0">
              <a:spcBef>
                <a:spcPts val="0"/>
              </a:spcBef>
              <a:spcAft>
                <a:spcPts val="0"/>
              </a:spcAft>
              <a:buSzPts val="2992"/>
            </a:pP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2.คำสั่ง </a:t>
            </a:r>
            <a:r>
              <a:rPr lang="af-ZA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do – while</a:t>
            </a: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(ต่อ)</a:t>
            </a:r>
            <a:endParaRPr lang="en-US" sz="2000" i="0" u="none" strike="noStrike" cap="none" dirty="0">
              <a:solidFill>
                <a:schemeClr val="dk1"/>
              </a:solidFill>
              <a:latin typeface="TH SarabunPSK" panose="020B0500040200020003" pitchFamily="34" charset="-34"/>
              <a:ea typeface="Arial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DAC49-777E-8D4A-17DE-C0B968461C1C}"/>
              </a:ext>
            </a:extLst>
          </p:cNvPr>
          <p:cNvSpPr txBox="1"/>
          <p:nvPr/>
        </p:nvSpPr>
        <p:spPr>
          <a:xfrm>
            <a:off x="768626" y="1019660"/>
            <a:ext cx="10225956" cy="48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b="1" u="sng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ตัวอย่างที่ 7</a:t>
            </a:r>
            <a:r>
              <a:rPr lang="th-TH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จงเขียนโปรแกรมแสดงเฉพาะเลขคู่ จาก 1 ถึง 20 ทางจอภาพ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225F5-9935-7A7E-CD9F-7D77C7FAA98A}"/>
              </a:ext>
            </a:extLst>
          </p:cNvPr>
          <p:cNvSpPr txBox="1"/>
          <p:nvPr/>
        </p:nvSpPr>
        <p:spPr>
          <a:xfrm>
            <a:off x="2236230" y="1434197"/>
            <a:ext cx="708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จากโจทย์ เขียนผังงาน แสดงการแก้ปัญหา ได้ดังนี้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E09D33-9287-5200-5DEA-5BAB4281D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973" y="1816246"/>
            <a:ext cx="3068706" cy="4296189"/>
          </a:xfrm>
          <a:prstGeom prst="rect">
            <a:avLst/>
          </a:prstGeom>
          <a:ln w="38100" cap="sq">
            <a:solidFill>
              <a:srgbClr val="C6DCD9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3173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AEEB40DE-7808-4895-8645-D842F6D4945D}"/>
              </a:ext>
            </a:extLst>
          </p:cNvPr>
          <p:cNvSpPr/>
          <p:nvPr/>
        </p:nvSpPr>
        <p:spPr>
          <a:xfrm>
            <a:off x="177553" y="142042"/>
            <a:ext cx="11789546" cy="6533965"/>
          </a:xfrm>
          <a:prstGeom prst="rect">
            <a:avLst/>
          </a:prstGeom>
          <a:noFill/>
          <a:ln w="76200">
            <a:solidFill>
              <a:srgbClr val="FE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F139EE0-A940-462F-B432-61A63D5EC1A1}"/>
              </a:ext>
            </a:extLst>
          </p:cNvPr>
          <p:cNvSpPr/>
          <p:nvPr/>
        </p:nvSpPr>
        <p:spPr>
          <a:xfrm>
            <a:off x="572739" y="470809"/>
            <a:ext cx="11054139" cy="595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54BF3-6796-4556-A9ED-0D4C4E625DD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40528" y="1611586"/>
            <a:ext cx="9040724" cy="30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thaiDist" eaLnBrk="1" hangingPunct="1">
              <a:buFont typeface="Wingdings" panose="05000000000000000000" pitchFamily="2" charset="2"/>
              <a:buChar char="§"/>
            </a:pPr>
            <a:endParaRPr lang="th-TH" alt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F91553-7B39-4D82-BED6-82573353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66" y="1408356"/>
            <a:ext cx="7772400" cy="114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418EB-2453-43CF-9078-6B210419E1E0}"/>
              </a:ext>
            </a:extLst>
          </p:cNvPr>
          <p:cNvSpPr txBox="1"/>
          <p:nvPr/>
        </p:nvSpPr>
        <p:spPr>
          <a:xfrm>
            <a:off x="565122" y="570104"/>
            <a:ext cx="1042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lvl="0" algn="l" rtl="0">
              <a:spcBef>
                <a:spcPts val="0"/>
              </a:spcBef>
              <a:spcAft>
                <a:spcPts val="0"/>
              </a:spcAft>
              <a:buSzPts val="2992"/>
            </a:pP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2.คำสั่ง </a:t>
            </a:r>
            <a:r>
              <a:rPr lang="af-ZA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do – while</a:t>
            </a: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(ต่อ)</a:t>
            </a:r>
            <a:endParaRPr lang="en-US" sz="2000" i="0" u="none" strike="noStrike" cap="none" dirty="0">
              <a:solidFill>
                <a:schemeClr val="dk1"/>
              </a:solidFill>
              <a:latin typeface="TH SarabunPSK" panose="020B0500040200020003" pitchFamily="34" charset="-34"/>
              <a:ea typeface="Arial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DAC49-777E-8D4A-17DE-C0B968461C1C}"/>
              </a:ext>
            </a:extLst>
          </p:cNvPr>
          <p:cNvSpPr txBox="1"/>
          <p:nvPr/>
        </p:nvSpPr>
        <p:spPr>
          <a:xfrm>
            <a:off x="768626" y="1019660"/>
            <a:ext cx="10225956" cy="48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b="1" u="sng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ตัวอย่างที่ 7</a:t>
            </a:r>
            <a:r>
              <a:rPr lang="th-TH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จงเขียนโปรแกรมแสดงเฉพาะเลขคู่ จาก 1 ถึง 20 ทางจอภาพ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225F5-9935-7A7E-CD9F-7D77C7FAA98A}"/>
              </a:ext>
            </a:extLst>
          </p:cNvPr>
          <p:cNvSpPr txBox="1"/>
          <p:nvPr/>
        </p:nvSpPr>
        <p:spPr>
          <a:xfrm>
            <a:off x="2236230" y="1353932"/>
            <a:ext cx="708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จากผังงาน เขียนโปรแกรมได้ดังนี้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0A174-9CEC-8516-30AD-79FF658CD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772" y="1738003"/>
            <a:ext cx="4731108" cy="478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4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AEEB40DE-7808-4895-8645-D842F6D4945D}"/>
              </a:ext>
            </a:extLst>
          </p:cNvPr>
          <p:cNvSpPr/>
          <p:nvPr/>
        </p:nvSpPr>
        <p:spPr>
          <a:xfrm>
            <a:off x="177553" y="142042"/>
            <a:ext cx="11789546" cy="6533965"/>
          </a:xfrm>
          <a:prstGeom prst="rect">
            <a:avLst/>
          </a:prstGeom>
          <a:noFill/>
          <a:ln w="76200">
            <a:solidFill>
              <a:srgbClr val="FE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F139EE0-A940-462F-B432-61A63D5EC1A1}"/>
              </a:ext>
            </a:extLst>
          </p:cNvPr>
          <p:cNvSpPr/>
          <p:nvPr/>
        </p:nvSpPr>
        <p:spPr>
          <a:xfrm>
            <a:off x="572739" y="470809"/>
            <a:ext cx="11054139" cy="595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54BF3-6796-4556-A9ED-0D4C4E625DD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40528" y="1611586"/>
            <a:ext cx="9040724" cy="30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thaiDist" eaLnBrk="1" hangingPunct="1">
              <a:buFont typeface="Wingdings" panose="05000000000000000000" pitchFamily="2" charset="2"/>
              <a:buChar char="§"/>
            </a:pPr>
            <a:endParaRPr lang="th-TH" alt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F91553-7B39-4D82-BED6-82573353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66" y="1408356"/>
            <a:ext cx="7772400" cy="114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418EB-2453-43CF-9078-6B210419E1E0}"/>
              </a:ext>
            </a:extLst>
          </p:cNvPr>
          <p:cNvSpPr txBox="1"/>
          <p:nvPr/>
        </p:nvSpPr>
        <p:spPr>
          <a:xfrm>
            <a:off x="857596" y="1357094"/>
            <a:ext cx="104294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3200" dirty="0">
                <a:latin typeface="Kanit" panose="00000500000000000000" pitchFamily="2" charset="-34"/>
                <a:cs typeface="Kanit" panose="00000500000000000000" pitchFamily="2" charset="-34"/>
              </a:rPr>
              <a:t>การวนซํ้า </a:t>
            </a:r>
            <a:r>
              <a:rPr lang="af-ZA" sz="3200" dirty="0">
                <a:latin typeface="Kanit" panose="00000500000000000000" pitchFamily="2" charset="-34"/>
                <a:cs typeface="Kanit" panose="00000500000000000000" pitchFamily="2" charset="-34"/>
              </a:rPr>
              <a:t>Loops</a:t>
            </a:r>
          </a:p>
          <a:p>
            <a:pPr algn="thaiDist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</a:p>
          <a:p>
            <a:pPr algn="thaiDist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คำสั่งควบคุมแบบวนซ้ำ ใช้สำหรับกำหนดให้มีการประมวลผลคำสั่งซ้ำ ๆ กัน ตั้งแต่ 1 ครั้งขึ้นไปขึ้นอยู่กับเงื่อนไขการวนซ้ำ คำสั่งควบคุมแบบวนซ้ำในภาษาซี มี 3 คำสั่ง คือ คำสั่ง </a:t>
            </a:r>
            <a:r>
              <a:rPr lang="af-ZA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while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af-ZA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 - while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และคำสั่ง </a:t>
            </a:r>
            <a:r>
              <a:rPr lang="af-ZA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</a:t>
            </a:r>
          </a:p>
          <a:p>
            <a:pPr algn="thaiDist"/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72520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AEEB40DE-7808-4895-8645-D842F6D4945D}"/>
              </a:ext>
            </a:extLst>
          </p:cNvPr>
          <p:cNvSpPr/>
          <p:nvPr/>
        </p:nvSpPr>
        <p:spPr>
          <a:xfrm>
            <a:off x="177553" y="142042"/>
            <a:ext cx="11789546" cy="6533965"/>
          </a:xfrm>
          <a:prstGeom prst="rect">
            <a:avLst/>
          </a:prstGeom>
          <a:noFill/>
          <a:ln w="76200">
            <a:solidFill>
              <a:srgbClr val="FE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F139EE0-A940-462F-B432-61A63D5EC1A1}"/>
              </a:ext>
            </a:extLst>
          </p:cNvPr>
          <p:cNvSpPr/>
          <p:nvPr/>
        </p:nvSpPr>
        <p:spPr>
          <a:xfrm>
            <a:off x="572739" y="470809"/>
            <a:ext cx="11054139" cy="595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54BF3-6796-4556-A9ED-0D4C4E625DD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40528" y="1611586"/>
            <a:ext cx="9040724" cy="30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thaiDist" eaLnBrk="1" hangingPunct="1">
              <a:buFont typeface="Wingdings" panose="05000000000000000000" pitchFamily="2" charset="2"/>
              <a:buChar char="§"/>
            </a:pPr>
            <a:endParaRPr lang="th-TH" alt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F91553-7B39-4D82-BED6-82573353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66" y="1408356"/>
            <a:ext cx="7772400" cy="114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418EB-2453-43CF-9078-6B210419E1E0}"/>
              </a:ext>
            </a:extLst>
          </p:cNvPr>
          <p:cNvSpPr txBox="1"/>
          <p:nvPr/>
        </p:nvSpPr>
        <p:spPr>
          <a:xfrm>
            <a:off x="565122" y="570104"/>
            <a:ext cx="1042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lvl="0" algn="l" rtl="0">
              <a:spcBef>
                <a:spcPts val="0"/>
              </a:spcBef>
              <a:spcAft>
                <a:spcPts val="0"/>
              </a:spcAft>
              <a:buSzPts val="2992"/>
            </a:pP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2.คำสั่ง </a:t>
            </a:r>
            <a:r>
              <a:rPr lang="af-ZA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do – while</a:t>
            </a: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(ต่อ)</a:t>
            </a:r>
            <a:endParaRPr lang="en-US" sz="2000" i="0" u="none" strike="noStrike" cap="none" dirty="0">
              <a:solidFill>
                <a:schemeClr val="dk1"/>
              </a:solidFill>
              <a:latin typeface="TH SarabunPSK" panose="020B0500040200020003" pitchFamily="34" charset="-34"/>
              <a:ea typeface="Arial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DAC49-777E-8D4A-17DE-C0B968461C1C}"/>
              </a:ext>
            </a:extLst>
          </p:cNvPr>
          <p:cNvSpPr txBox="1"/>
          <p:nvPr/>
        </p:nvSpPr>
        <p:spPr>
          <a:xfrm>
            <a:off x="768626" y="1019660"/>
            <a:ext cx="10225956" cy="48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b="1" u="sng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ตัวอย่างที่ 7</a:t>
            </a:r>
            <a:r>
              <a:rPr lang="th-TH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จงเขียนโปรแกรมแสดงเฉพาะเลขคู่ จาก 1 ถึง 20 ทางจอภาพ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225F5-9935-7A7E-CD9F-7D77C7FAA98A}"/>
              </a:ext>
            </a:extLst>
          </p:cNvPr>
          <p:cNvSpPr txBox="1"/>
          <p:nvPr/>
        </p:nvSpPr>
        <p:spPr>
          <a:xfrm>
            <a:off x="2236230" y="1353932"/>
            <a:ext cx="708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ผลการรันโปรแกรม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269FDA-6D52-24DD-57E8-B92235253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73" y="1866708"/>
            <a:ext cx="5260434" cy="24221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117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AEEB40DE-7808-4895-8645-D842F6D4945D}"/>
              </a:ext>
            </a:extLst>
          </p:cNvPr>
          <p:cNvSpPr/>
          <p:nvPr/>
        </p:nvSpPr>
        <p:spPr>
          <a:xfrm>
            <a:off x="177553" y="142042"/>
            <a:ext cx="11789546" cy="6533965"/>
          </a:xfrm>
          <a:prstGeom prst="rect">
            <a:avLst/>
          </a:prstGeom>
          <a:noFill/>
          <a:ln w="76200">
            <a:solidFill>
              <a:srgbClr val="FE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F139EE0-A940-462F-B432-61A63D5EC1A1}"/>
              </a:ext>
            </a:extLst>
          </p:cNvPr>
          <p:cNvSpPr/>
          <p:nvPr/>
        </p:nvSpPr>
        <p:spPr>
          <a:xfrm>
            <a:off x="572739" y="470809"/>
            <a:ext cx="11054139" cy="595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54BF3-6796-4556-A9ED-0D4C4E625DD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40528" y="1611586"/>
            <a:ext cx="9040724" cy="30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thaiDist" eaLnBrk="1" hangingPunct="1">
              <a:buFont typeface="Wingdings" panose="05000000000000000000" pitchFamily="2" charset="2"/>
              <a:buChar char="§"/>
            </a:pPr>
            <a:endParaRPr lang="th-TH" alt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F91553-7B39-4D82-BED6-82573353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66" y="1408356"/>
            <a:ext cx="7772400" cy="114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418EB-2453-43CF-9078-6B210419E1E0}"/>
              </a:ext>
            </a:extLst>
          </p:cNvPr>
          <p:cNvSpPr txBox="1"/>
          <p:nvPr/>
        </p:nvSpPr>
        <p:spPr>
          <a:xfrm>
            <a:off x="565122" y="570104"/>
            <a:ext cx="1042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lvl="0" algn="l" rtl="0">
              <a:spcBef>
                <a:spcPts val="0"/>
              </a:spcBef>
              <a:spcAft>
                <a:spcPts val="0"/>
              </a:spcAft>
              <a:buSzPts val="2992"/>
            </a:pP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2.คำสั่ง </a:t>
            </a:r>
            <a:r>
              <a:rPr lang="af-ZA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do – while</a:t>
            </a: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(ต่อ)</a:t>
            </a:r>
            <a:endParaRPr lang="en-US" sz="2000" i="0" u="none" strike="noStrike" cap="none" dirty="0">
              <a:solidFill>
                <a:schemeClr val="dk1"/>
              </a:solidFill>
              <a:latin typeface="TH SarabunPSK" panose="020B0500040200020003" pitchFamily="34" charset="-34"/>
              <a:ea typeface="Arial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DAC49-777E-8D4A-17DE-C0B968461C1C}"/>
              </a:ext>
            </a:extLst>
          </p:cNvPr>
          <p:cNvSpPr txBox="1"/>
          <p:nvPr/>
        </p:nvSpPr>
        <p:spPr>
          <a:xfrm>
            <a:off x="768626" y="1019660"/>
            <a:ext cx="10225956" cy="48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b="1" u="sng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ตัวอย่างที่ 8</a:t>
            </a:r>
            <a:r>
              <a:rPr lang="th-TH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จงเขียนโปรแกรมแสดงตัวเลขตามช่วงที่กำหนด ทางจอภาพ</a:t>
            </a:r>
            <a:endParaRPr lang="af-ZA" sz="2400" b="1" u="sng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225F5-9935-7A7E-CD9F-7D77C7FAA98A}"/>
              </a:ext>
            </a:extLst>
          </p:cNvPr>
          <p:cNvSpPr txBox="1"/>
          <p:nvPr/>
        </p:nvSpPr>
        <p:spPr>
          <a:xfrm>
            <a:off x="2236230" y="1353932"/>
            <a:ext cx="708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จากโจทย์ เขียนผังงาน แสดงการแก้ปัญหา ได้ดังนี้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BFF3EC-3AB7-28FE-E546-75CAF14B5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381" y="1761063"/>
            <a:ext cx="2056445" cy="4554591"/>
          </a:xfrm>
          <a:prstGeom prst="rect">
            <a:avLst/>
          </a:prstGeom>
          <a:ln w="38100" cap="sq">
            <a:solidFill>
              <a:srgbClr val="C6DCD9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8288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AEEB40DE-7808-4895-8645-D842F6D4945D}"/>
              </a:ext>
            </a:extLst>
          </p:cNvPr>
          <p:cNvSpPr/>
          <p:nvPr/>
        </p:nvSpPr>
        <p:spPr>
          <a:xfrm>
            <a:off x="177553" y="142042"/>
            <a:ext cx="11789546" cy="6533965"/>
          </a:xfrm>
          <a:prstGeom prst="rect">
            <a:avLst/>
          </a:prstGeom>
          <a:noFill/>
          <a:ln w="76200">
            <a:solidFill>
              <a:srgbClr val="FE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F139EE0-A940-462F-B432-61A63D5EC1A1}"/>
              </a:ext>
            </a:extLst>
          </p:cNvPr>
          <p:cNvSpPr/>
          <p:nvPr/>
        </p:nvSpPr>
        <p:spPr>
          <a:xfrm>
            <a:off x="572739" y="470809"/>
            <a:ext cx="11054139" cy="595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54BF3-6796-4556-A9ED-0D4C4E625DD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40528" y="1611586"/>
            <a:ext cx="9040724" cy="30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thaiDist" eaLnBrk="1" hangingPunct="1">
              <a:buFont typeface="Wingdings" panose="05000000000000000000" pitchFamily="2" charset="2"/>
              <a:buChar char="§"/>
            </a:pPr>
            <a:endParaRPr lang="th-TH" alt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F91553-7B39-4D82-BED6-82573353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66" y="1408356"/>
            <a:ext cx="7772400" cy="114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418EB-2453-43CF-9078-6B210419E1E0}"/>
              </a:ext>
            </a:extLst>
          </p:cNvPr>
          <p:cNvSpPr txBox="1"/>
          <p:nvPr/>
        </p:nvSpPr>
        <p:spPr>
          <a:xfrm>
            <a:off x="565122" y="570104"/>
            <a:ext cx="1042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lvl="0" algn="l" rtl="0">
              <a:spcBef>
                <a:spcPts val="0"/>
              </a:spcBef>
              <a:spcAft>
                <a:spcPts val="0"/>
              </a:spcAft>
              <a:buSzPts val="2992"/>
            </a:pP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2.คำสั่ง </a:t>
            </a:r>
            <a:r>
              <a:rPr lang="af-ZA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do – while</a:t>
            </a: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(ต่อ)</a:t>
            </a:r>
            <a:endParaRPr lang="en-US" sz="2000" i="0" u="none" strike="noStrike" cap="none" dirty="0">
              <a:solidFill>
                <a:schemeClr val="dk1"/>
              </a:solidFill>
              <a:latin typeface="TH SarabunPSK" panose="020B0500040200020003" pitchFamily="34" charset="-34"/>
              <a:ea typeface="Arial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DAC49-777E-8D4A-17DE-C0B968461C1C}"/>
              </a:ext>
            </a:extLst>
          </p:cNvPr>
          <p:cNvSpPr txBox="1"/>
          <p:nvPr/>
        </p:nvSpPr>
        <p:spPr>
          <a:xfrm>
            <a:off x="768626" y="1019660"/>
            <a:ext cx="10225956" cy="48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b="1" u="sng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ตัวอย่างที่ 8</a:t>
            </a:r>
            <a:r>
              <a:rPr lang="th-TH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จงเขียนโปรแกรมแสดงตัวเลขตามช่วงที่กำหนด ทางจอภาพ</a:t>
            </a:r>
            <a:endParaRPr lang="af-ZA" sz="2400" b="1" u="sng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225F5-9935-7A7E-CD9F-7D77C7FAA98A}"/>
              </a:ext>
            </a:extLst>
          </p:cNvPr>
          <p:cNvSpPr txBox="1"/>
          <p:nvPr/>
        </p:nvSpPr>
        <p:spPr>
          <a:xfrm>
            <a:off x="2236230" y="1353932"/>
            <a:ext cx="708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จากผังงาน เขียนโปรแกรมได้ดังนี้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36EBE6-1E3C-C11B-28F8-2825F39CB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564" y="1708441"/>
            <a:ext cx="4644404" cy="471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26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AEEB40DE-7808-4895-8645-D842F6D4945D}"/>
              </a:ext>
            </a:extLst>
          </p:cNvPr>
          <p:cNvSpPr/>
          <p:nvPr/>
        </p:nvSpPr>
        <p:spPr>
          <a:xfrm>
            <a:off x="177553" y="142042"/>
            <a:ext cx="11789546" cy="6533965"/>
          </a:xfrm>
          <a:prstGeom prst="rect">
            <a:avLst/>
          </a:prstGeom>
          <a:noFill/>
          <a:ln w="76200">
            <a:solidFill>
              <a:srgbClr val="FE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F139EE0-A940-462F-B432-61A63D5EC1A1}"/>
              </a:ext>
            </a:extLst>
          </p:cNvPr>
          <p:cNvSpPr/>
          <p:nvPr/>
        </p:nvSpPr>
        <p:spPr>
          <a:xfrm>
            <a:off x="572739" y="470809"/>
            <a:ext cx="11054139" cy="595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54BF3-6796-4556-A9ED-0D4C4E625DD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40528" y="1611586"/>
            <a:ext cx="9040724" cy="30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thaiDist" eaLnBrk="1" hangingPunct="1">
              <a:buFont typeface="Wingdings" panose="05000000000000000000" pitchFamily="2" charset="2"/>
              <a:buChar char="§"/>
            </a:pPr>
            <a:endParaRPr lang="th-TH" alt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F91553-7B39-4D82-BED6-82573353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66" y="1408356"/>
            <a:ext cx="7772400" cy="114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418EB-2453-43CF-9078-6B210419E1E0}"/>
              </a:ext>
            </a:extLst>
          </p:cNvPr>
          <p:cNvSpPr txBox="1"/>
          <p:nvPr/>
        </p:nvSpPr>
        <p:spPr>
          <a:xfrm>
            <a:off x="565122" y="570104"/>
            <a:ext cx="1042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lvl="0" algn="l" rtl="0">
              <a:spcBef>
                <a:spcPts val="0"/>
              </a:spcBef>
              <a:spcAft>
                <a:spcPts val="0"/>
              </a:spcAft>
              <a:buSzPts val="2992"/>
            </a:pP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2.คำสั่ง </a:t>
            </a:r>
            <a:r>
              <a:rPr lang="af-ZA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do – while</a:t>
            </a: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(ต่อ)</a:t>
            </a:r>
            <a:endParaRPr lang="en-US" sz="2000" i="0" u="none" strike="noStrike" cap="none" dirty="0">
              <a:solidFill>
                <a:schemeClr val="dk1"/>
              </a:solidFill>
              <a:latin typeface="TH SarabunPSK" panose="020B0500040200020003" pitchFamily="34" charset="-34"/>
              <a:ea typeface="Arial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DAC49-777E-8D4A-17DE-C0B968461C1C}"/>
              </a:ext>
            </a:extLst>
          </p:cNvPr>
          <p:cNvSpPr txBox="1"/>
          <p:nvPr/>
        </p:nvSpPr>
        <p:spPr>
          <a:xfrm>
            <a:off x="768626" y="1019660"/>
            <a:ext cx="10225956" cy="48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b="1" u="sng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ตัวอย่างที่ 8</a:t>
            </a:r>
            <a:r>
              <a:rPr lang="th-TH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จงเขียนโปรแกรมแสดงตัวเลขตามช่วงที่กำหนด ทางจอภาพ</a:t>
            </a:r>
            <a:endParaRPr lang="af-ZA" sz="2400" b="1" u="sng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225F5-9935-7A7E-CD9F-7D77C7FAA98A}"/>
              </a:ext>
            </a:extLst>
          </p:cNvPr>
          <p:cNvSpPr txBox="1"/>
          <p:nvPr/>
        </p:nvSpPr>
        <p:spPr>
          <a:xfrm>
            <a:off x="2236230" y="1353932"/>
            <a:ext cx="708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ตัวอย่างผลการรันโปรแกรม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5D991-1354-84E7-11EA-D482A4A6C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413" y="2031542"/>
            <a:ext cx="4695825" cy="2390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3774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AEEB40DE-7808-4895-8645-D842F6D4945D}"/>
              </a:ext>
            </a:extLst>
          </p:cNvPr>
          <p:cNvSpPr/>
          <p:nvPr/>
        </p:nvSpPr>
        <p:spPr>
          <a:xfrm>
            <a:off x="177553" y="142042"/>
            <a:ext cx="11789546" cy="6533965"/>
          </a:xfrm>
          <a:prstGeom prst="rect">
            <a:avLst/>
          </a:prstGeom>
          <a:noFill/>
          <a:ln w="76200">
            <a:solidFill>
              <a:srgbClr val="FE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F139EE0-A940-462F-B432-61A63D5EC1A1}"/>
              </a:ext>
            </a:extLst>
          </p:cNvPr>
          <p:cNvSpPr/>
          <p:nvPr/>
        </p:nvSpPr>
        <p:spPr>
          <a:xfrm>
            <a:off x="572739" y="470809"/>
            <a:ext cx="11054139" cy="595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54BF3-6796-4556-A9ED-0D4C4E625DD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40528" y="1611586"/>
            <a:ext cx="9040724" cy="30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thaiDist" eaLnBrk="1" hangingPunct="1">
              <a:buFont typeface="Wingdings" panose="05000000000000000000" pitchFamily="2" charset="2"/>
              <a:buChar char="§"/>
            </a:pPr>
            <a:endParaRPr lang="th-TH" alt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F91553-7B39-4D82-BED6-82573353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66" y="1408356"/>
            <a:ext cx="7772400" cy="114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418EB-2453-43CF-9078-6B210419E1E0}"/>
              </a:ext>
            </a:extLst>
          </p:cNvPr>
          <p:cNvSpPr txBox="1"/>
          <p:nvPr/>
        </p:nvSpPr>
        <p:spPr>
          <a:xfrm>
            <a:off x="460031" y="993737"/>
            <a:ext cx="1042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lvl="0" algn="l" rtl="0">
              <a:spcBef>
                <a:spcPts val="0"/>
              </a:spcBef>
              <a:spcAft>
                <a:spcPts val="0"/>
              </a:spcAft>
              <a:buSzPts val="2992"/>
            </a:pP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3.คำสั่ง </a:t>
            </a:r>
            <a:r>
              <a:rPr lang="af-ZA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for </a:t>
            </a:r>
            <a:r>
              <a:rPr lang="th-TH" sz="2000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เป็นคำสั่งควบคุมแบบวนซ้ำรูปแบบหนึ่ง</a:t>
            </a:r>
            <a:endParaRPr lang="en-US" sz="2000" i="0" u="none" strike="noStrike" cap="none" dirty="0">
              <a:solidFill>
                <a:schemeClr val="dk1"/>
              </a:solidFill>
              <a:latin typeface="TH SarabunPSK" panose="020B0500040200020003" pitchFamily="34" charset="-34"/>
              <a:ea typeface="Arial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DAC49-777E-8D4A-17DE-C0B968461C1C}"/>
              </a:ext>
            </a:extLst>
          </p:cNvPr>
          <p:cNvSpPr txBox="1"/>
          <p:nvPr/>
        </p:nvSpPr>
        <p:spPr>
          <a:xfrm>
            <a:off x="1232452" y="1611586"/>
            <a:ext cx="7076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แผนผังคำสั่งควบคุมแบบวนซ้ำ - คำสั่ง </a:t>
            </a:r>
            <a:r>
              <a:rPr lang="af-ZA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for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8A0F1-31F7-4241-FDEB-DCF1F545C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321" y="2211349"/>
            <a:ext cx="5393358" cy="3500682"/>
          </a:xfrm>
          <a:prstGeom prst="rect">
            <a:avLst/>
          </a:prstGeom>
          <a:ln w="38100" cap="sq">
            <a:solidFill>
              <a:srgbClr val="C6DCD9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4864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AEEB40DE-7808-4895-8645-D842F6D4945D}"/>
              </a:ext>
            </a:extLst>
          </p:cNvPr>
          <p:cNvSpPr/>
          <p:nvPr/>
        </p:nvSpPr>
        <p:spPr>
          <a:xfrm>
            <a:off x="177553" y="142042"/>
            <a:ext cx="11789546" cy="6533965"/>
          </a:xfrm>
          <a:prstGeom prst="rect">
            <a:avLst/>
          </a:prstGeom>
          <a:noFill/>
          <a:ln w="76200">
            <a:solidFill>
              <a:srgbClr val="FE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F139EE0-A940-462F-B432-61A63D5EC1A1}"/>
              </a:ext>
            </a:extLst>
          </p:cNvPr>
          <p:cNvSpPr/>
          <p:nvPr/>
        </p:nvSpPr>
        <p:spPr>
          <a:xfrm>
            <a:off x="572739" y="470809"/>
            <a:ext cx="11054139" cy="595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54BF3-6796-4556-A9ED-0D4C4E625DD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40528" y="1611586"/>
            <a:ext cx="9040724" cy="30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thaiDist" eaLnBrk="1" hangingPunct="1">
              <a:buFont typeface="Wingdings" panose="05000000000000000000" pitchFamily="2" charset="2"/>
              <a:buChar char="§"/>
            </a:pPr>
            <a:endParaRPr lang="th-TH" alt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F91553-7B39-4D82-BED6-82573353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66" y="1408356"/>
            <a:ext cx="7772400" cy="114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418EB-2453-43CF-9078-6B210419E1E0}"/>
              </a:ext>
            </a:extLst>
          </p:cNvPr>
          <p:cNvSpPr txBox="1"/>
          <p:nvPr/>
        </p:nvSpPr>
        <p:spPr>
          <a:xfrm>
            <a:off x="460031" y="575943"/>
            <a:ext cx="1042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lvl="0" algn="l" rtl="0">
              <a:spcBef>
                <a:spcPts val="0"/>
              </a:spcBef>
              <a:spcAft>
                <a:spcPts val="0"/>
              </a:spcAft>
              <a:buSzPts val="2992"/>
            </a:pP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3.คำสั่ง </a:t>
            </a:r>
            <a:r>
              <a:rPr lang="af-ZA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for</a:t>
            </a: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(ต่อ)</a:t>
            </a:r>
            <a:endParaRPr lang="en-US" sz="2000" i="0" u="none" strike="noStrike" cap="none" dirty="0">
              <a:solidFill>
                <a:schemeClr val="dk1"/>
              </a:solidFill>
              <a:latin typeface="TH SarabunPSK" panose="020B0500040200020003" pitchFamily="34" charset="-34"/>
              <a:ea typeface="Arial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DAC49-777E-8D4A-17DE-C0B968461C1C}"/>
              </a:ext>
            </a:extLst>
          </p:cNvPr>
          <p:cNvSpPr txBox="1"/>
          <p:nvPr/>
        </p:nvSpPr>
        <p:spPr>
          <a:xfrm>
            <a:off x="1181997" y="907162"/>
            <a:ext cx="7076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มีรูปแบบการใช้คำสั่ง ดังนี้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0D3A3-B643-BB6F-A792-E51B7FBD9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968" y="1141603"/>
            <a:ext cx="4409586" cy="1871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BB425B-807B-15C1-CF9C-0A3E59D3A867}"/>
              </a:ext>
            </a:extLst>
          </p:cNvPr>
          <p:cNvSpPr txBox="1"/>
          <p:nvPr/>
        </p:nvSpPr>
        <p:spPr>
          <a:xfrm>
            <a:off x="881270" y="3013524"/>
            <a:ext cx="104294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 กำหนดค่าเริ่มต้นของตัวนับ เป็นคำสั่งย่อยในคำสั่ง </a:t>
            </a:r>
            <a:r>
              <a:rPr lang="af-ZA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 </a:t>
            </a:r>
            <a:r>
              <a:rPr lang="th-TH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ใช้สำหรับกำหนดค่าเริ่มต้น ให้กับตัวแปรที่ทำหน้าที่ควบคุมการวนซ้ำ และจะประมวลผลเพียงครั้งเดียว หากมีตัวนับหลายตัว ให้คั่นคำสั่งย่อยกำหนดค่าเริ่มต้นของตัวนับ ด้วยเครื่องหมาย , (</a:t>
            </a:r>
            <a:r>
              <a:rPr lang="af-ZA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comma)</a:t>
            </a:r>
          </a:p>
          <a:p>
            <a:r>
              <a:rPr lang="th-TH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</a:t>
            </a:r>
            <a:r>
              <a:rPr lang="af-ZA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เงื่อนไขการวนซ้ำ หมายถึง นิพจน์ที่สามารถประเมินค่าได้ ให้ค่าเป็นจริงหรือเท็จ </a:t>
            </a:r>
          </a:p>
          <a:p>
            <a:r>
              <a:rPr lang="th-TH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เมื่อเริ่มต้นประมวลผล คำสั่ง </a:t>
            </a:r>
            <a:r>
              <a:rPr lang="af-ZA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 </a:t>
            </a:r>
            <a:r>
              <a:rPr lang="th-TH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เงื่อนไขการวนซ้ำ จะถูกตรวจสอบค่า หากมีค่าเป็นจริง คำสั่งภายใต้คำสั่ง </a:t>
            </a:r>
            <a:r>
              <a:rPr lang="af-ZA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 </a:t>
            </a:r>
            <a:r>
              <a:rPr lang="th-TH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จะถูกประมวลผล 1 รอบ แล้วจะ เพิ่มหรือลดค่าตัวนับ ตามด้วยวนกลับไปตรวจสอบ เงื่อนไขการวนซ้ำอีก จนกระทั่งเงื่อนไขการวนซ้ำ มีค่าเป็นเท็จ คำสั่ง </a:t>
            </a:r>
            <a:r>
              <a:rPr lang="af-ZA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 </a:t>
            </a:r>
            <a:r>
              <a:rPr lang="th-TH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จึงสิ้นสุดลง และไปทำคำสั่งถัดไป</a:t>
            </a:r>
          </a:p>
          <a:p>
            <a:r>
              <a:rPr lang="th-TH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เพิ่มหรือลดค่าตัวนับ เป็นคำสั่งย่อยในคำสั่ง </a:t>
            </a:r>
            <a:r>
              <a:rPr lang="af-ZA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 </a:t>
            </a:r>
            <a:r>
              <a:rPr lang="th-TH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ใช้สำหรับเพิ่มค่าตัวนับ หรือลดค่าตัวนับ โดยใช้คำสั่งคำนวณทางคณิตศาสตร์ หากมีตัวนับหลายตัว ให้คั่นคำสั่งย่อยเพิ่มหรือลดค่าตัวนับ ด้วยเครื่องหมาย , (</a:t>
            </a:r>
            <a:r>
              <a:rPr lang="af-ZA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comma) </a:t>
            </a:r>
          </a:p>
          <a:p>
            <a:r>
              <a:rPr lang="af-ZA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หากการตรวจสอบเงื่อนไขการวนซ้ำในครั้งแรก และมีค่าเป็นเท็จ คำสั่งภายใต้คำสั่ง </a:t>
            </a:r>
            <a:r>
              <a:rPr lang="af-ZA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 </a:t>
            </a:r>
            <a:r>
              <a:rPr lang="th-TH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จะไม่ได้รับการประมวลผลเลย คำสั่งภายใต้คำสั่ง </a:t>
            </a:r>
            <a:r>
              <a:rPr lang="af-ZA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 </a:t>
            </a:r>
            <a:r>
              <a:rPr lang="th-TH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อาจเป็นคำสั่งง่าย ๆ หรือ คำสั่งเชิงประกอบ หากมีมากกว่า 1 คำสั่ง ต้องเขียนคำสั่งภายใต้เครื่องหมาย { }</a:t>
            </a:r>
          </a:p>
        </p:txBody>
      </p:sp>
    </p:spTree>
    <p:extLst>
      <p:ext uri="{BB962C8B-B14F-4D97-AF65-F5344CB8AC3E}">
        <p14:creationId xmlns:p14="http://schemas.microsoft.com/office/powerpoint/2010/main" val="847400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AEEB40DE-7808-4895-8645-D842F6D4945D}"/>
              </a:ext>
            </a:extLst>
          </p:cNvPr>
          <p:cNvSpPr/>
          <p:nvPr/>
        </p:nvSpPr>
        <p:spPr>
          <a:xfrm>
            <a:off x="177553" y="142042"/>
            <a:ext cx="11789546" cy="6533965"/>
          </a:xfrm>
          <a:prstGeom prst="rect">
            <a:avLst/>
          </a:prstGeom>
          <a:noFill/>
          <a:ln w="76200">
            <a:solidFill>
              <a:srgbClr val="FE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F139EE0-A940-462F-B432-61A63D5EC1A1}"/>
              </a:ext>
            </a:extLst>
          </p:cNvPr>
          <p:cNvSpPr/>
          <p:nvPr/>
        </p:nvSpPr>
        <p:spPr>
          <a:xfrm>
            <a:off x="572739" y="470809"/>
            <a:ext cx="11054139" cy="595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54BF3-6796-4556-A9ED-0D4C4E625DD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40528" y="1611586"/>
            <a:ext cx="9040724" cy="30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thaiDist" eaLnBrk="1" hangingPunct="1">
              <a:buFont typeface="Wingdings" panose="05000000000000000000" pitchFamily="2" charset="2"/>
              <a:buChar char="§"/>
            </a:pPr>
            <a:endParaRPr lang="th-TH" alt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F91553-7B39-4D82-BED6-82573353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66" y="1408356"/>
            <a:ext cx="7772400" cy="114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418EB-2453-43CF-9078-6B210419E1E0}"/>
              </a:ext>
            </a:extLst>
          </p:cNvPr>
          <p:cNvSpPr txBox="1"/>
          <p:nvPr/>
        </p:nvSpPr>
        <p:spPr>
          <a:xfrm>
            <a:off x="460031" y="575943"/>
            <a:ext cx="1042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lvl="0" algn="l" rtl="0">
              <a:spcBef>
                <a:spcPts val="0"/>
              </a:spcBef>
              <a:spcAft>
                <a:spcPts val="0"/>
              </a:spcAft>
              <a:buSzPts val="2992"/>
            </a:pP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3.คำสั่ง </a:t>
            </a:r>
            <a:r>
              <a:rPr lang="af-ZA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for</a:t>
            </a: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(ต่อ)</a:t>
            </a:r>
            <a:endParaRPr lang="en-US" sz="2000" i="0" u="none" strike="noStrike" cap="none" dirty="0">
              <a:solidFill>
                <a:schemeClr val="dk1"/>
              </a:solidFill>
              <a:latin typeface="TH SarabunPSK" panose="020B0500040200020003" pitchFamily="34" charset="-34"/>
              <a:ea typeface="Arial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DAC49-777E-8D4A-17DE-C0B968461C1C}"/>
              </a:ext>
            </a:extLst>
          </p:cNvPr>
          <p:cNvSpPr txBox="1"/>
          <p:nvPr/>
        </p:nvSpPr>
        <p:spPr>
          <a:xfrm>
            <a:off x="1181997" y="907162"/>
            <a:ext cx="7076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สรุปขั้นตอนการทำงานของคำสั่ง </a:t>
            </a:r>
            <a:r>
              <a:rPr lang="af-ZA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for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8BE358-ECC9-F140-C690-2EF1DDD4A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1528762"/>
            <a:ext cx="6381750" cy="3800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7760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AEEB40DE-7808-4895-8645-D842F6D4945D}"/>
              </a:ext>
            </a:extLst>
          </p:cNvPr>
          <p:cNvSpPr/>
          <p:nvPr/>
        </p:nvSpPr>
        <p:spPr>
          <a:xfrm>
            <a:off x="177553" y="142042"/>
            <a:ext cx="11789546" cy="6533965"/>
          </a:xfrm>
          <a:prstGeom prst="rect">
            <a:avLst/>
          </a:prstGeom>
          <a:noFill/>
          <a:ln w="76200">
            <a:solidFill>
              <a:srgbClr val="FE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F139EE0-A940-462F-B432-61A63D5EC1A1}"/>
              </a:ext>
            </a:extLst>
          </p:cNvPr>
          <p:cNvSpPr/>
          <p:nvPr/>
        </p:nvSpPr>
        <p:spPr>
          <a:xfrm>
            <a:off x="572739" y="470809"/>
            <a:ext cx="11054139" cy="595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54BF3-6796-4556-A9ED-0D4C4E625DD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40528" y="1611586"/>
            <a:ext cx="9040724" cy="30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thaiDist" eaLnBrk="1" hangingPunct="1">
              <a:buFont typeface="Wingdings" panose="05000000000000000000" pitchFamily="2" charset="2"/>
              <a:buChar char="§"/>
            </a:pPr>
            <a:endParaRPr lang="th-TH" alt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F91553-7B39-4D82-BED6-82573353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66" y="1408356"/>
            <a:ext cx="7772400" cy="114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418EB-2453-43CF-9078-6B210419E1E0}"/>
              </a:ext>
            </a:extLst>
          </p:cNvPr>
          <p:cNvSpPr txBox="1"/>
          <p:nvPr/>
        </p:nvSpPr>
        <p:spPr>
          <a:xfrm>
            <a:off x="565122" y="570104"/>
            <a:ext cx="1042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lvl="0" algn="l" rtl="0">
              <a:spcBef>
                <a:spcPts val="0"/>
              </a:spcBef>
              <a:spcAft>
                <a:spcPts val="0"/>
              </a:spcAft>
              <a:buSzPts val="2992"/>
            </a:pP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3.คำสั่ง </a:t>
            </a:r>
            <a:r>
              <a:rPr lang="af-ZA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for</a:t>
            </a: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(ต่อ)</a:t>
            </a:r>
            <a:endParaRPr lang="en-US" sz="2000" i="0" u="none" strike="noStrike" cap="none" dirty="0">
              <a:solidFill>
                <a:schemeClr val="dk1"/>
              </a:solidFill>
              <a:latin typeface="TH SarabunPSK" panose="020B0500040200020003" pitchFamily="34" charset="-34"/>
              <a:ea typeface="Arial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DAC49-777E-8D4A-17DE-C0B968461C1C}"/>
              </a:ext>
            </a:extLst>
          </p:cNvPr>
          <p:cNvSpPr txBox="1"/>
          <p:nvPr/>
        </p:nvSpPr>
        <p:spPr>
          <a:xfrm>
            <a:off x="768626" y="1019660"/>
            <a:ext cx="10225956" cy="48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b="1" u="sng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ตัวอย่างที่ 9</a:t>
            </a:r>
            <a:r>
              <a:rPr lang="th-TH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จงเขียนโปรแกรมแสดงเลขจาก 1 ถึง 10 ทางจอภาพ</a:t>
            </a:r>
            <a:endParaRPr lang="af-ZA" sz="2400" b="1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225F5-9935-7A7E-CD9F-7D77C7FAA98A}"/>
              </a:ext>
            </a:extLst>
          </p:cNvPr>
          <p:cNvSpPr txBox="1"/>
          <p:nvPr/>
        </p:nvSpPr>
        <p:spPr>
          <a:xfrm>
            <a:off x="2236230" y="1353932"/>
            <a:ext cx="708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จากโจทย์ เขียนผังงาน แสดงการแก้ปัญหา ได้ดังนี้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5A2A27-2AC0-11EB-9529-BA7323366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674" y="1830166"/>
            <a:ext cx="3246353" cy="4513765"/>
          </a:xfrm>
          <a:prstGeom prst="rect">
            <a:avLst/>
          </a:prstGeom>
          <a:ln w="38100" cap="sq">
            <a:solidFill>
              <a:srgbClr val="C6DCD9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063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AEEB40DE-7808-4895-8645-D842F6D4945D}"/>
              </a:ext>
            </a:extLst>
          </p:cNvPr>
          <p:cNvSpPr/>
          <p:nvPr/>
        </p:nvSpPr>
        <p:spPr>
          <a:xfrm>
            <a:off x="177553" y="142042"/>
            <a:ext cx="11789546" cy="6533965"/>
          </a:xfrm>
          <a:prstGeom prst="rect">
            <a:avLst/>
          </a:prstGeom>
          <a:noFill/>
          <a:ln w="76200">
            <a:solidFill>
              <a:srgbClr val="FE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F139EE0-A940-462F-B432-61A63D5EC1A1}"/>
              </a:ext>
            </a:extLst>
          </p:cNvPr>
          <p:cNvSpPr/>
          <p:nvPr/>
        </p:nvSpPr>
        <p:spPr>
          <a:xfrm>
            <a:off x="572739" y="470809"/>
            <a:ext cx="11054139" cy="595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54BF3-6796-4556-A9ED-0D4C4E625DD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40528" y="1611586"/>
            <a:ext cx="9040724" cy="30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thaiDist" eaLnBrk="1" hangingPunct="1">
              <a:buFont typeface="Wingdings" panose="05000000000000000000" pitchFamily="2" charset="2"/>
              <a:buChar char="§"/>
            </a:pPr>
            <a:endParaRPr lang="th-TH" alt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F91553-7B39-4D82-BED6-82573353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66" y="1408356"/>
            <a:ext cx="7772400" cy="114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418EB-2453-43CF-9078-6B210419E1E0}"/>
              </a:ext>
            </a:extLst>
          </p:cNvPr>
          <p:cNvSpPr txBox="1"/>
          <p:nvPr/>
        </p:nvSpPr>
        <p:spPr>
          <a:xfrm>
            <a:off x="565122" y="570104"/>
            <a:ext cx="1042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lvl="0" algn="l" rtl="0">
              <a:spcBef>
                <a:spcPts val="0"/>
              </a:spcBef>
              <a:spcAft>
                <a:spcPts val="0"/>
              </a:spcAft>
              <a:buSzPts val="2992"/>
            </a:pP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3.คำสั่ง </a:t>
            </a:r>
            <a:r>
              <a:rPr lang="af-ZA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for</a:t>
            </a: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(ต่อ)</a:t>
            </a:r>
            <a:endParaRPr lang="en-US" sz="2000" i="0" u="none" strike="noStrike" cap="none" dirty="0">
              <a:solidFill>
                <a:schemeClr val="dk1"/>
              </a:solidFill>
              <a:latin typeface="TH SarabunPSK" panose="020B0500040200020003" pitchFamily="34" charset="-34"/>
              <a:ea typeface="Arial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DAC49-777E-8D4A-17DE-C0B968461C1C}"/>
              </a:ext>
            </a:extLst>
          </p:cNvPr>
          <p:cNvSpPr txBox="1"/>
          <p:nvPr/>
        </p:nvSpPr>
        <p:spPr>
          <a:xfrm>
            <a:off x="768626" y="1019660"/>
            <a:ext cx="10225956" cy="48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b="1" u="sng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ตัวอย่างที่ 9</a:t>
            </a:r>
            <a:r>
              <a:rPr lang="th-TH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จงเขียนโปรแกรมแสดงเลขจาก 1 ถึง 10 ทางจอภาพ</a:t>
            </a:r>
            <a:endParaRPr lang="af-ZA" sz="2400" b="1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225F5-9935-7A7E-CD9F-7D77C7FAA98A}"/>
              </a:ext>
            </a:extLst>
          </p:cNvPr>
          <p:cNvSpPr txBox="1"/>
          <p:nvPr/>
        </p:nvSpPr>
        <p:spPr>
          <a:xfrm>
            <a:off x="2236230" y="1353932"/>
            <a:ext cx="708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จากผังงาน เขียนโปรแกรมได้ดังนี้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5B328-E36F-0359-6E72-A59C87291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396" y="1815597"/>
            <a:ext cx="522986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89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AEEB40DE-7808-4895-8645-D842F6D4945D}"/>
              </a:ext>
            </a:extLst>
          </p:cNvPr>
          <p:cNvSpPr/>
          <p:nvPr/>
        </p:nvSpPr>
        <p:spPr>
          <a:xfrm>
            <a:off x="177553" y="142042"/>
            <a:ext cx="11789546" cy="6533965"/>
          </a:xfrm>
          <a:prstGeom prst="rect">
            <a:avLst/>
          </a:prstGeom>
          <a:noFill/>
          <a:ln w="76200">
            <a:solidFill>
              <a:srgbClr val="FE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F139EE0-A940-462F-B432-61A63D5EC1A1}"/>
              </a:ext>
            </a:extLst>
          </p:cNvPr>
          <p:cNvSpPr/>
          <p:nvPr/>
        </p:nvSpPr>
        <p:spPr>
          <a:xfrm>
            <a:off x="572739" y="470809"/>
            <a:ext cx="11054139" cy="595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54BF3-6796-4556-A9ED-0D4C4E625DD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40528" y="1611586"/>
            <a:ext cx="9040724" cy="30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thaiDist" eaLnBrk="1" hangingPunct="1">
              <a:buFont typeface="Wingdings" panose="05000000000000000000" pitchFamily="2" charset="2"/>
              <a:buChar char="§"/>
            </a:pPr>
            <a:endParaRPr lang="th-TH" alt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F91553-7B39-4D82-BED6-82573353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66" y="1408356"/>
            <a:ext cx="7772400" cy="114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418EB-2453-43CF-9078-6B210419E1E0}"/>
              </a:ext>
            </a:extLst>
          </p:cNvPr>
          <p:cNvSpPr txBox="1"/>
          <p:nvPr/>
        </p:nvSpPr>
        <p:spPr>
          <a:xfrm>
            <a:off x="565122" y="570104"/>
            <a:ext cx="1042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lvl="0" algn="l" rtl="0">
              <a:spcBef>
                <a:spcPts val="0"/>
              </a:spcBef>
              <a:spcAft>
                <a:spcPts val="0"/>
              </a:spcAft>
              <a:buSzPts val="2992"/>
            </a:pP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3.คำสั่ง </a:t>
            </a:r>
            <a:r>
              <a:rPr lang="af-ZA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for</a:t>
            </a: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(ต่อ)</a:t>
            </a:r>
            <a:endParaRPr lang="en-US" sz="2000" i="0" u="none" strike="noStrike" cap="none" dirty="0">
              <a:solidFill>
                <a:schemeClr val="dk1"/>
              </a:solidFill>
              <a:latin typeface="TH SarabunPSK" panose="020B0500040200020003" pitchFamily="34" charset="-34"/>
              <a:ea typeface="Arial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DAC49-777E-8D4A-17DE-C0B968461C1C}"/>
              </a:ext>
            </a:extLst>
          </p:cNvPr>
          <p:cNvSpPr txBox="1"/>
          <p:nvPr/>
        </p:nvSpPr>
        <p:spPr>
          <a:xfrm>
            <a:off x="768626" y="1019660"/>
            <a:ext cx="10225956" cy="48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b="1" u="sng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ตัวอย่างที่ 9</a:t>
            </a:r>
            <a:r>
              <a:rPr lang="th-TH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จงเขียนโปรแกรมแสดงเลขจาก 1 ถึง 10 ทางจอภาพ</a:t>
            </a:r>
            <a:endParaRPr lang="af-ZA" sz="2400" b="1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225F5-9935-7A7E-CD9F-7D77C7FAA98A}"/>
              </a:ext>
            </a:extLst>
          </p:cNvPr>
          <p:cNvSpPr txBox="1"/>
          <p:nvPr/>
        </p:nvSpPr>
        <p:spPr>
          <a:xfrm>
            <a:off x="2236230" y="1353932"/>
            <a:ext cx="708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ผลการรันโปรแกรม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07D659-9B12-4367-4E08-6D9587D20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7" y="1835933"/>
            <a:ext cx="4695825" cy="2162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091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AEEB40DE-7808-4895-8645-D842F6D4945D}"/>
              </a:ext>
            </a:extLst>
          </p:cNvPr>
          <p:cNvSpPr/>
          <p:nvPr/>
        </p:nvSpPr>
        <p:spPr>
          <a:xfrm>
            <a:off x="177553" y="142042"/>
            <a:ext cx="11789546" cy="6533965"/>
          </a:xfrm>
          <a:prstGeom prst="rect">
            <a:avLst/>
          </a:prstGeom>
          <a:noFill/>
          <a:ln w="76200">
            <a:solidFill>
              <a:srgbClr val="FE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F139EE0-A940-462F-B432-61A63D5EC1A1}"/>
              </a:ext>
            </a:extLst>
          </p:cNvPr>
          <p:cNvSpPr/>
          <p:nvPr/>
        </p:nvSpPr>
        <p:spPr>
          <a:xfrm>
            <a:off x="572739" y="470809"/>
            <a:ext cx="11054139" cy="595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54BF3-6796-4556-A9ED-0D4C4E625DD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40528" y="1611586"/>
            <a:ext cx="9040724" cy="30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thaiDist" eaLnBrk="1" hangingPunct="1">
              <a:buFont typeface="Wingdings" panose="05000000000000000000" pitchFamily="2" charset="2"/>
              <a:buChar char="§"/>
            </a:pPr>
            <a:endParaRPr lang="th-TH" alt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F91553-7B39-4D82-BED6-82573353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66" y="1408356"/>
            <a:ext cx="7772400" cy="114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418EB-2453-43CF-9078-6B210419E1E0}"/>
              </a:ext>
            </a:extLst>
          </p:cNvPr>
          <p:cNvSpPr txBox="1"/>
          <p:nvPr/>
        </p:nvSpPr>
        <p:spPr>
          <a:xfrm>
            <a:off x="857596" y="1357094"/>
            <a:ext cx="10429460" cy="3498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lvl="0" algn="l" rtl="0">
              <a:spcBef>
                <a:spcPts val="0"/>
              </a:spcBef>
              <a:spcAft>
                <a:spcPts val="0"/>
              </a:spcAft>
              <a:buSzPts val="2992"/>
            </a:pPr>
            <a:r>
              <a:rPr lang="th-TH" sz="36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ชนิดของการวนซ้ำ</a:t>
            </a:r>
            <a:r>
              <a:rPr lang="th-TH" sz="3600" dirty="0">
                <a:latin typeface="Kanit" panose="00000500000000000000" pitchFamily="2" charset="-34"/>
                <a:cs typeface="Kanit" panose="00000500000000000000" pitchFamily="2" charset="-34"/>
              </a:rPr>
              <a:t> (</a:t>
            </a:r>
            <a:r>
              <a:rPr lang="en-US" sz="3600" dirty="0">
                <a:latin typeface="Kanit" panose="00000500000000000000" pitchFamily="2" charset="-34"/>
                <a:cs typeface="Kanit" panose="00000500000000000000" pitchFamily="2" charset="-34"/>
              </a:rPr>
              <a:t>Looping Types)</a:t>
            </a:r>
          </a:p>
          <a:p>
            <a:pPr marL="109728" lvl="0" algn="l" rtl="0">
              <a:spcBef>
                <a:spcPts val="0"/>
              </a:spcBef>
              <a:spcAft>
                <a:spcPts val="0"/>
              </a:spcAft>
              <a:buSzPts val="2992"/>
            </a:pPr>
            <a:r>
              <a:rPr lang="en-US" sz="3600" dirty="0">
                <a:latin typeface="Kanit" panose="00000500000000000000" pitchFamily="2" charset="-34"/>
                <a:cs typeface="Kanit" panose="00000500000000000000" pitchFamily="2" charset="-34"/>
              </a:rPr>
              <a:t> </a:t>
            </a:r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836"/>
              <a:buFont typeface="Lucida Sans"/>
              <a:buNone/>
            </a:pPr>
            <a:r>
              <a:rPr lang="en-US" sz="2400" dirty="0">
                <a:latin typeface="Kanit" panose="00000500000000000000" pitchFamily="2" charset="-34"/>
                <a:cs typeface="Kanit" panose="00000500000000000000" pitchFamily="2" charset="-34"/>
              </a:rPr>
              <a:t>1. </a:t>
            </a:r>
            <a:r>
              <a:rPr lang="th-TH" sz="24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การวนซ้ำตามเงื่อนไข</a:t>
            </a:r>
            <a:r>
              <a:rPr lang="th-TH" sz="2400" dirty="0">
                <a:latin typeface="Kanit" panose="00000500000000000000" pitchFamily="2" charset="-34"/>
                <a:cs typeface="Kanit" panose="00000500000000000000" pitchFamily="2" charset="-34"/>
              </a:rPr>
              <a:t> (</a:t>
            </a:r>
            <a:r>
              <a:rPr lang="en-US" sz="2400" dirty="0">
                <a:latin typeface="Kanit" panose="00000500000000000000" pitchFamily="2" charset="-34"/>
                <a:cs typeface="Kanit" panose="00000500000000000000" pitchFamily="2" charset="-34"/>
              </a:rPr>
              <a:t>Condition-controlled Loop)</a:t>
            </a:r>
          </a:p>
          <a:p>
            <a:pPr marL="621792" lvl="1" indent="-228600" algn="l" rtl="0">
              <a:spcBef>
                <a:spcPts val="324"/>
              </a:spcBef>
              <a:spcAft>
                <a:spcPts val="0"/>
              </a:spcAft>
              <a:buSzPts val="3200"/>
              <a:buChar char="◦"/>
            </a:pPr>
            <a:r>
              <a:rPr lang="en-US" sz="2800" b="1" dirty="0">
                <a:latin typeface="TH SarabunPSK" panose="020B0500040200020003" pitchFamily="34" charset="-34"/>
                <a:ea typeface="Courier New"/>
                <a:cs typeface="TH SarabunPSK" panose="020B0500040200020003" pitchFamily="34" charset="-34"/>
                <a:sym typeface="Courier New"/>
              </a:rPr>
              <a:t>while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pPr marL="621792" lvl="1" indent="-228600" algn="l" rtl="0">
              <a:spcBef>
                <a:spcPts val="324"/>
              </a:spcBef>
              <a:spcAft>
                <a:spcPts val="0"/>
              </a:spcAft>
              <a:buSzPts val="3200"/>
              <a:buChar char="◦"/>
            </a:pPr>
            <a:r>
              <a:rPr lang="en-US" sz="2800" b="1" dirty="0">
                <a:latin typeface="TH SarabunPSK" panose="020B0500040200020003" pitchFamily="34" charset="-34"/>
                <a:ea typeface="Courier New"/>
                <a:cs typeface="TH SarabunPSK" panose="020B0500040200020003" pitchFamily="34" charset="-34"/>
                <a:sym typeface="Courier New"/>
              </a:rPr>
              <a:t>do-while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400" b="0" dirty="0">
                <a:solidFill>
                  <a:schemeClr val="dk1"/>
                </a:solidFill>
                <a:latin typeface="Kanit" panose="00000500000000000000" pitchFamily="2" charset="-34"/>
                <a:ea typeface="Arial"/>
                <a:cs typeface="Kanit" panose="00000500000000000000" pitchFamily="2" charset="-34"/>
                <a:sym typeface="Arial"/>
              </a:rPr>
              <a:t>2. </a:t>
            </a:r>
            <a:r>
              <a:rPr lang="th-TH" sz="2400" b="1" dirty="0">
                <a:solidFill>
                  <a:schemeClr val="dk2"/>
                </a:solidFill>
                <a:latin typeface="Kanit" panose="00000500000000000000" pitchFamily="2" charset="-34"/>
                <a:ea typeface="Arial"/>
                <a:cs typeface="Kanit" panose="00000500000000000000" pitchFamily="2" charset="-34"/>
                <a:sym typeface="Arial"/>
              </a:rPr>
              <a:t>การวนซ้ำตามจำนวนนับ </a:t>
            </a:r>
            <a:r>
              <a:rPr lang="th-TH" sz="2400" b="0" dirty="0">
                <a:solidFill>
                  <a:schemeClr val="dk1"/>
                </a:solidFill>
                <a:latin typeface="Kanit" panose="00000500000000000000" pitchFamily="2" charset="-34"/>
                <a:ea typeface="Arial"/>
                <a:cs typeface="Kanit" panose="00000500000000000000" pitchFamily="2" charset="-34"/>
                <a:sym typeface="Arial"/>
              </a:rPr>
              <a:t>(</a:t>
            </a:r>
            <a:r>
              <a:rPr lang="en-US" sz="2400" b="0" dirty="0">
                <a:solidFill>
                  <a:schemeClr val="dk1"/>
                </a:solidFill>
                <a:latin typeface="Kanit" panose="00000500000000000000" pitchFamily="2" charset="-34"/>
                <a:ea typeface="Arial"/>
                <a:cs typeface="Kanit" panose="00000500000000000000" pitchFamily="2" charset="-34"/>
                <a:sym typeface="Arial"/>
              </a:rPr>
              <a:t>Counting-controlled Loop)</a:t>
            </a:r>
            <a:endParaRPr lang="en-US" sz="2400" dirty="0">
              <a:latin typeface="Kanit" panose="00000500000000000000" pitchFamily="2" charset="-34"/>
              <a:cs typeface="Kanit" panose="00000500000000000000" pitchFamily="2" charset="-34"/>
            </a:endParaRPr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Char char="●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TH SarabunPSK" panose="020B0500040200020003" pitchFamily="34" charset="-34"/>
                <a:ea typeface="Courier New"/>
                <a:cs typeface="TH SarabunPSK" panose="020B0500040200020003" pitchFamily="34" charset="-34"/>
                <a:sym typeface="Courier New"/>
              </a:rPr>
              <a:t>for</a:t>
            </a:r>
            <a:endParaRPr lang="en-US" sz="3200" b="0" i="0" u="none" strike="noStrike" cap="none" dirty="0">
              <a:solidFill>
                <a:schemeClr val="dk1"/>
              </a:solidFill>
              <a:latin typeface="TH SarabunPSK" panose="020B0500040200020003" pitchFamily="34" charset="-34"/>
              <a:ea typeface="Arial"/>
              <a:cs typeface="TH SarabunPSK" panose="020B0500040200020003" pitchFamily="34" charset="-34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05191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AEEB40DE-7808-4895-8645-D842F6D4945D}"/>
              </a:ext>
            </a:extLst>
          </p:cNvPr>
          <p:cNvSpPr/>
          <p:nvPr/>
        </p:nvSpPr>
        <p:spPr>
          <a:xfrm>
            <a:off x="177553" y="142042"/>
            <a:ext cx="11789546" cy="6533965"/>
          </a:xfrm>
          <a:prstGeom prst="rect">
            <a:avLst/>
          </a:prstGeom>
          <a:noFill/>
          <a:ln w="76200">
            <a:solidFill>
              <a:srgbClr val="FE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F139EE0-A940-462F-B432-61A63D5EC1A1}"/>
              </a:ext>
            </a:extLst>
          </p:cNvPr>
          <p:cNvSpPr/>
          <p:nvPr/>
        </p:nvSpPr>
        <p:spPr>
          <a:xfrm>
            <a:off x="572739" y="470809"/>
            <a:ext cx="11054139" cy="595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54BF3-6796-4556-A9ED-0D4C4E625DD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40528" y="1611586"/>
            <a:ext cx="9040724" cy="30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thaiDist" eaLnBrk="1" hangingPunct="1">
              <a:buFont typeface="Wingdings" panose="05000000000000000000" pitchFamily="2" charset="2"/>
              <a:buChar char="§"/>
            </a:pPr>
            <a:endParaRPr lang="th-TH" alt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F91553-7B39-4D82-BED6-82573353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66" y="1408356"/>
            <a:ext cx="7772400" cy="114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418EB-2453-43CF-9078-6B210419E1E0}"/>
              </a:ext>
            </a:extLst>
          </p:cNvPr>
          <p:cNvSpPr txBox="1"/>
          <p:nvPr/>
        </p:nvSpPr>
        <p:spPr>
          <a:xfrm>
            <a:off x="565122" y="570104"/>
            <a:ext cx="1042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lvl="0" algn="l" rtl="0">
              <a:spcBef>
                <a:spcPts val="0"/>
              </a:spcBef>
              <a:spcAft>
                <a:spcPts val="0"/>
              </a:spcAft>
              <a:buSzPts val="2992"/>
            </a:pP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3.คำสั่ง </a:t>
            </a:r>
            <a:r>
              <a:rPr lang="af-ZA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for</a:t>
            </a: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(ต่อ)</a:t>
            </a:r>
            <a:endParaRPr lang="en-US" sz="2000" i="0" u="none" strike="noStrike" cap="none" dirty="0">
              <a:solidFill>
                <a:schemeClr val="dk1"/>
              </a:solidFill>
              <a:latin typeface="TH SarabunPSK" panose="020B0500040200020003" pitchFamily="34" charset="-34"/>
              <a:ea typeface="Arial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DAC49-777E-8D4A-17DE-C0B968461C1C}"/>
              </a:ext>
            </a:extLst>
          </p:cNvPr>
          <p:cNvSpPr txBox="1"/>
          <p:nvPr/>
        </p:nvSpPr>
        <p:spPr>
          <a:xfrm>
            <a:off x="768626" y="1019660"/>
            <a:ext cx="10225956" cy="48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b="1" u="sng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ตัวอย่างที่ 10</a:t>
            </a:r>
            <a:r>
              <a:rPr lang="th-TH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จงเขียนโปรแกรมรับค่าตัวเลขจำนวนเต็ม จำนวน </a:t>
            </a:r>
            <a:r>
              <a:rPr lang="af-ZA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N </a:t>
            </a:r>
            <a:r>
              <a:rPr lang="th-TH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ค่า แล้วหาค่าเฉลี่ย พร้อมแสดงผลทางจอภาพ</a:t>
            </a:r>
            <a:endParaRPr lang="af-ZA" sz="2400" b="1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225F5-9935-7A7E-CD9F-7D77C7FAA98A}"/>
              </a:ext>
            </a:extLst>
          </p:cNvPr>
          <p:cNvSpPr txBox="1"/>
          <p:nvPr/>
        </p:nvSpPr>
        <p:spPr>
          <a:xfrm>
            <a:off x="2236230" y="1353932"/>
            <a:ext cx="708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จากโจทย์ เขียนผังงาน แสดงการแก้ปัญหา ได้ดังนี้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7B8EEB-FEE3-ED5D-13CF-A5850CFA1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551" y="1762239"/>
            <a:ext cx="2628429" cy="45907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14485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AEEB40DE-7808-4895-8645-D842F6D4945D}"/>
              </a:ext>
            </a:extLst>
          </p:cNvPr>
          <p:cNvSpPr/>
          <p:nvPr/>
        </p:nvSpPr>
        <p:spPr>
          <a:xfrm>
            <a:off x="177553" y="142042"/>
            <a:ext cx="11789546" cy="6533965"/>
          </a:xfrm>
          <a:prstGeom prst="rect">
            <a:avLst/>
          </a:prstGeom>
          <a:noFill/>
          <a:ln w="76200">
            <a:solidFill>
              <a:srgbClr val="FE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F139EE0-A940-462F-B432-61A63D5EC1A1}"/>
              </a:ext>
            </a:extLst>
          </p:cNvPr>
          <p:cNvSpPr/>
          <p:nvPr/>
        </p:nvSpPr>
        <p:spPr>
          <a:xfrm>
            <a:off x="572739" y="470809"/>
            <a:ext cx="11054139" cy="595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54BF3-6796-4556-A9ED-0D4C4E625DD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40528" y="1611586"/>
            <a:ext cx="9040724" cy="30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thaiDist" eaLnBrk="1" hangingPunct="1">
              <a:buFont typeface="Wingdings" panose="05000000000000000000" pitchFamily="2" charset="2"/>
              <a:buChar char="§"/>
            </a:pPr>
            <a:endParaRPr lang="th-TH" alt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F91553-7B39-4D82-BED6-82573353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66" y="1408356"/>
            <a:ext cx="7772400" cy="114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418EB-2453-43CF-9078-6B210419E1E0}"/>
              </a:ext>
            </a:extLst>
          </p:cNvPr>
          <p:cNvSpPr txBox="1"/>
          <p:nvPr/>
        </p:nvSpPr>
        <p:spPr>
          <a:xfrm>
            <a:off x="565122" y="570104"/>
            <a:ext cx="1042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lvl="0" algn="l" rtl="0">
              <a:spcBef>
                <a:spcPts val="0"/>
              </a:spcBef>
              <a:spcAft>
                <a:spcPts val="0"/>
              </a:spcAft>
              <a:buSzPts val="2992"/>
            </a:pP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3.คำสั่ง </a:t>
            </a:r>
            <a:r>
              <a:rPr lang="af-ZA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for</a:t>
            </a: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(ต่อ)</a:t>
            </a:r>
            <a:endParaRPr lang="en-US" sz="2000" i="0" u="none" strike="noStrike" cap="none" dirty="0">
              <a:solidFill>
                <a:schemeClr val="dk1"/>
              </a:solidFill>
              <a:latin typeface="TH SarabunPSK" panose="020B0500040200020003" pitchFamily="34" charset="-34"/>
              <a:ea typeface="Arial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DAC49-777E-8D4A-17DE-C0B968461C1C}"/>
              </a:ext>
            </a:extLst>
          </p:cNvPr>
          <p:cNvSpPr txBox="1"/>
          <p:nvPr/>
        </p:nvSpPr>
        <p:spPr>
          <a:xfrm>
            <a:off x="768626" y="1019660"/>
            <a:ext cx="10225956" cy="48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b="1" u="sng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ตัวอย่างที่ 10</a:t>
            </a:r>
            <a:r>
              <a:rPr lang="th-TH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จงเขียนโปรแกรมรับค่าตัวเลขจำนวนเต็ม จำนวน </a:t>
            </a:r>
            <a:r>
              <a:rPr lang="af-ZA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N </a:t>
            </a:r>
            <a:r>
              <a:rPr lang="th-TH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ค่า แล้วหาค่าเฉลี่ย พร้อมแสดงผลทางจอภาพ</a:t>
            </a:r>
            <a:endParaRPr lang="af-ZA" sz="2400" b="1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225F5-9935-7A7E-CD9F-7D77C7FAA98A}"/>
              </a:ext>
            </a:extLst>
          </p:cNvPr>
          <p:cNvSpPr txBox="1"/>
          <p:nvPr/>
        </p:nvSpPr>
        <p:spPr>
          <a:xfrm>
            <a:off x="2236230" y="1353932"/>
            <a:ext cx="708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จากผังงาน เขียนโปรแกรมได้ดังนี้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4C5CE-4248-FAC5-B1FD-04DBB0CB9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246" y="1685763"/>
            <a:ext cx="3367502" cy="488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522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AEEB40DE-7808-4895-8645-D842F6D4945D}"/>
              </a:ext>
            </a:extLst>
          </p:cNvPr>
          <p:cNvSpPr/>
          <p:nvPr/>
        </p:nvSpPr>
        <p:spPr>
          <a:xfrm>
            <a:off x="177553" y="142042"/>
            <a:ext cx="11789546" cy="6533965"/>
          </a:xfrm>
          <a:prstGeom prst="rect">
            <a:avLst/>
          </a:prstGeom>
          <a:noFill/>
          <a:ln w="76200">
            <a:solidFill>
              <a:srgbClr val="FE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F139EE0-A940-462F-B432-61A63D5EC1A1}"/>
              </a:ext>
            </a:extLst>
          </p:cNvPr>
          <p:cNvSpPr/>
          <p:nvPr/>
        </p:nvSpPr>
        <p:spPr>
          <a:xfrm>
            <a:off x="572739" y="470809"/>
            <a:ext cx="11054139" cy="595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54BF3-6796-4556-A9ED-0D4C4E625DD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40528" y="1611586"/>
            <a:ext cx="9040724" cy="30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thaiDist" eaLnBrk="1" hangingPunct="1">
              <a:buFont typeface="Wingdings" panose="05000000000000000000" pitchFamily="2" charset="2"/>
              <a:buChar char="§"/>
            </a:pPr>
            <a:endParaRPr lang="th-TH" alt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F91553-7B39-4D82-BED6-82573353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66" y="1408356"/>
            <a:ext cx="7772400" cy="114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418EB-2453-43CF-9078-6B210419E1E0}"/>
              </a:ext>
            </a:extLst>
          </p:cNvPr>
          <p:cNvSpPr txBox="1"/>
          <p:nvPr/>
        </p:nvSpPr>
        <p:spPr>
          <a:xfrm>
            <a:off x="565122" y="570104"/>
            <a:ext cx="1042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lvl="0" algn="l" rtl="0">
              <a:spcBef>
                <a:spcPts val="0"/>
              </a:spcBef>
              <a:spcAft>
                <a:spcPts val="0"/>
              </a:spcAft>
              <a:buSzPts val="2992"/>
            </a:pP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3.คำสั่ง </a:t>
            </a:r>
            <a:r>
              <a:rPr lang="af-ZA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for</a:t>
            </a: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(ต่อ)</a:t>
            </a:r>
            <a:endParaRPr lang="en-US" sz="2000" i="0" u="none" strike="noStrike" cap="none" dirty="0">
              <a:solidFill>
                <a:schemeClr val="dk1"/>
              </a:solidFill>
              <a:latin typeface="TH SarabunPSK" panose="020B0500040200020003" pitchFamily="34" charset="-34"/>
              <a:ea typeface="Arial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DAC49-777E-8D4A-17DE-C0B968461C1C}"/>
              </a:ext>
            </a:extLst>
          </p:cNvPr>
          <p:cNvSpPr txBox="1"/>
          <p:nvPr/>
        </p:nvSpPr>
        <p:spPr>
          <a:xfrm>
            <a:off x="768626" y="1019660"/>
            <a:ext cx="10225956" cy="48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b="1" u="sng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ตัวอย่างที่ 10</a:t>
            </a:r>
            <a:r>
              <a:rPr lang="th-TH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จงเขียนโปรแกรมรับค่าตัวเลขจำนวนเต็ม จำนวน </a:t>
            </a:r>
            <a:r>
              <a:rPr lang="af-ZA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N </a:t>
            </a:r>
            <a:r>
              <a:rPr lang="th-TH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ค่า แล้วหาค่าเฉลี่ย พร้อมแสดงผลทางจอภาพ</a:t>
            </a:r>
            <a:endParaRPr lang="af-ZA" sz="2400" b="1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225F5-9935-7A7E-CD9F-7D77C7FAA98A}"/>
              </a:ext>
            </a:extLst>
          </p:cNvPr>
          <p:cNvSpPr txBox="1"/>
          <p:nvPr/>
        </p:nvSpPr>
        <p:spPr>
          <a:xfrm>
            <a:off x="2236230" y="1353932"/>
            <a:ext cx="708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ตัวอย่างผลการรันโปรแกรม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6B1D0A-BC7E-F63E-B6BD-E571C26AF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7" y="2340386"/>
            <a:ext cx="5058730" cy="19598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45123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AEEB40DE-7808-4895-8645-D842F6D4945D}"/>
              </a:ext>
            </a:extLst>
          </p:cNvPr>
          <p:cNvSpPr/>
          <p:nvPr/>
        </p:nvSpPr>
        <p:spPr>
          <a:xfrm>
            <a:off x="177553" y="142042"/>
            <a:ext cx="11789546" cy="6533965"/>
          </a:xfrm>
          <a:prstGeom prst="rect">
            <a:avLst/>
          </a:prstGeom>
          <a:noFill/>
          <a:ln w="76200">
            <a:solidFill>
              <a:srgbClr val="FE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F139EE0-A940-462F-B432-61A63D5EC1A1}"/>
              </a:ext>
            </a:extLst>
          </p:cNvPr>
          <p:cNvSpPr/>
          <p:nvPr/>
        </p:nvSpPr>
        <p:spPr>
          <a:xfrm>
            <a:off x="572739" y="470809"/>
            <a:ext cx="11054139" cy="595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54BF3-6796-4556-A9ED-0D4C4E625DD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40528" y="1611586"/>
            <a:ext cx="9040724" cy="30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thaiDist" eaLnBrk="1" hangingPunct="1">
              <a:buFont typeface="Wingdings" panose="05000000000000000000" pitchFamily="2" charset="2"/>
              <a:buChar char="§"/>
            </a:pPr>
            <a:endParaRPr lang="th-TH" alt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F91553-7B39-4D82-BED6-82573353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66" y="1408356"/>
            <a:ext cx="7772400" cy="114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418EB-2453-43CF-9078-6B210419E1E0}"/>
              </a:ext>
            </a:extLst>
          </p:cNvPr>
          <p:cNvSpPr txBox="1"/>
          <p:nvPr/>
        </p:nvSpPr>
        <p:spPr>
          <a:xfrm>
            <a:off x="565121" y="5948596"/>
            <a:ext cx="1042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>
              <a:buSzPts val="2992"/>
            </a:pPr>
            <a:r>
              <a:rPr lang="th-TH" sz="2000" dirty="0">
                <a:solidFill>
                  <a:schemeClr val="dk1"/>
                </a:solidFill>
                <a:latin typeface="TH SarabunPSK" panose="020B0500040200020003" pitchFamily="34" charset="-34"/>
                <a:ea typeface="Arial"/>
                <a:cs typeface="TH SarabunPSK" panose="020B0500040200020003" pitchFamily="34" charset="-34"/>
                <a:sym typeface="Arial"/>
              </a:rPr>
              <a:t>ที่มาของเนื้อหา</a:t>
            </a:r>
            <a:r>
              <a:rPr lang="en-US" sz="2000" dirty="0">
                <a:solidFill>
                  <a:schemeClr val="dk1"/>
                </a:solidFill>
                <a:latin typeface="TH SarabunPSK" panose="020B0500040200020003" pitchFamily="34" charset="-34"/>
                <a:ea typeface="Arial"/>
                <a:cs typeface="TH SarabunPSK" panose="020B0500040200020003" pitchFamily="34" charset="-34"/>
                <a:sym typeface="Arial"/>
              </a:rPr>
              <a:t> 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http://wbi.ohonline.in.th/cp/unit6_1.html#t6.1</a:t>
            </a:r>
          </a:p>
        </p:txBody>
      </p:sp>
    </p:spTree>
    <p:extLst>
      <p:ext uri="{BB962C8B-B14F-4D97-AF65-F5344CB8AC3E}">
        <p14:creationId xmlns:p14="http://schemas.microsoft.com/office/powerpoint/2010/main" val="41482078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AEEB40DE-7808-4895-8645-D842F6D4945D}"/>
              </a:ext>
            </a:extLst>
          </p:cNvPr>
          <p:cNvSpPr/>
          <p:nvPr/>
        </p:nvSpPr>
        <p:spPr>
          <a:xfrm>
            <a:off x="177553" y="142042"/>
            <a:ext cx="11789546" cy="6533965"/>
          </a:xfrm>
          <a:prstGeom prst="rect">
            <a:avLst/>
          </a:prstGeom>
          <a:noFill/>
          <a:ln w="76200">
            <a:solidFill>
              <a:srgbClr val="FE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F139EE0-A940-462F-B432-61A63D5EC1A1}"/>
              </a:ext>
            </a:extLst>
          </p:cNvPr>
          <p:cNvSpPr/>
          <p:nvPr/>
        </p:nvSpPr>
        <p:spPr>
          <a:xfrm>
            <a:off x="572739" y="470809"/>
            <a:ext cx="11054139" cy="595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7CE0CF62-6A60-4666-B27F-6CA2383DC5D7}"/>
              </a:ext>
            </a:extLst>
          </p:cNvPr>
          <p:cNvSpPr txBox="1"/>
          <p:nvPr/>
        </p:nvSpPr>
        <p:spPr>
          <a:xfrm>
            <a:off x="1697114" y="1373515"/>
            <a:ext cx="8797771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7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nit" panose="00000500000000000000" pitchFamily="2" charset="-34"/>
                <a:cs typeface="Kanit" panose="00000500000000000000" pitchFamily="2" charset="-34"/>
              </a:rPr>
              <a:t>Q&amp;A</a:t>
            </a:r>
            <a:endParaRPr lang="th-TH" sz="28700" i="1" dirty="0">
              <a:solidFill>
                <a:schemeClr val="accent1">
                  <a:lumMod val="50000"/>
                </a:schemeClr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5922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AEEB40DE-7808-4895-8645-D842F6D4945D}"/>
              </a:ext>
            </a:extLst>
          </p:cNvPr>
          <p:cNvSpPr/>
          <p:nvPr/>
        </p:nvSpPr>
        <p:spPr>
          <a:xfrm>
            <a:off x="177553" y="142042"/>
            <a:ext cx="11789546" cy="6533965"/>
          </a:xfrm>
          <a:prstGeom prst="rect">
            <a:avLst/>
          </a:prstGeom>
          <a:noFill/>
          <a:ln w="76200">
            <a:solidFill>
              <a:srgbClr val="FE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F139EE0-A940-462F-B432-61A63D5EC1A1}"/>
              </a:ext>
            </a:extLst>
          </p:cNvPr>
          <p:cNvSpPr/>
          <p:nvPr/>
        </p:nvSpPr>
        <p:spPr>
          <a:xfrm>
            <a:off x="572739" y="470809"/>
            <a:ext cx="11054139" cy="595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54BF3-6796-4556-A9ED-0D4C4E625DD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40528" y="1611586"/>
            <a:ext cx="9040724" cy="30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thaiDist" eaLnBrk="1" hangingPunct="1">
              <a:buFont typeface="Wingdings" panose="05000000000000000000" pitchFamily="2" charset="2"/>
              <a:buChar char="§"/>
            </a:pPr>
            <a:endParaRPr lang="th-TH" alt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F91553-7B39-4D82-BED6-82573353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66" y="1408356"/>
            <a:ext cx="7772400" cy="114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418EB-2453-43CF-9078-6B210419E1E0}"/>
              </a:ext>
            </a:extLst>
          </p:cNvPr>
          <p:cNvSpPr txBox="1"/>
          <p:nvPr/>
        </p:nvSpPr>
        <p:spPr>
          <a:xfrm>
            <a:off x="460031" y="993737"/>
            <a:ext cx="1042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lvl="0" algn="l" rtl="0">
              <a:spcBef>
                <a:spcPts val="0"/>
              </a:spcBef>
              <a:spcAft>
                <a:spcPts val="0"/>
              </a:spcAft>
              <a:buSzPts val="2992"/>
            </a:pP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1.  คำสั่ง </a:t>
            </a:r>
            <a:r>
              <a:rPr lang="af-ZA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while </a:t>
            </a:r>
            <a:r>
              <a:rPr lang="th-TH" sz="2000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เป็นคำสั่งควบคุมแบบวนซ้ำรูปแบบหนึ่ง ซึ่งมีขั้นตอนการทำงาน ดังนี้</a:t>
            </a:r>
            <a:endParaRPr lang="en-US" sz="2000" i="0" u="none" strike="noStrike" cap="none" dirty="0">
              <a:solidFill>
                <a:schemeClr val="dk1"/>
              </a:solidFill>
              <a:latin typeface="TH SarabunPSK" panose="020B0500040200020003" pitchFamily="34" charset="-34"/>
              <a:ea typeface="Arial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DAC49-777E-8D4A-17DE-C0B968461C1C}"/>
              </a:ext>
            </a:extLst>
          </p:cNvPr>
          <p:cNvSpPr txBox="1"/>
          <p:nvPr/>
        </p:nvSpPr>
        <p:spPr>
          <a:xfrm>
            <a:off x="1232452" y="1611586"/>
            <a:ext cx="7076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แผนผังคำสั่งควบคุมแบบวนซ้ำ - คำสั่ง </a:t>
            </a:r>
            <a:r>
              <a:rPr lang="en-US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while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BBD25-F84F-D25C-0FF6-6E3A12515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12" y="2315701"/>
            <a:ext cx="4600575" cy="2914650"/>
          </a:xfrm>
          <a:prstGeom prst="rect">
            <a:avLst/>
          </a:prstGeom>
          <a:ln w="38100" cap="sq">
            <a:solidFill>
              <a:srgbClr val="C6DCD9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6432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AEEB40DE-7808-4895-8645-D842F6D4945D}"/>
              </a:ext>
            </a:extLst>
          </p:cNvPr>
          <p:cNvSpPr/>
          <p:nvPr/>
        </p:nvSpPr>
        <p:spPr>
          <a:xfrm>
            <a:off x="177553" y="142042"/>
            <a:ext cx="11789546" cy="6533965"/>
          </a:xfrm>
          <a:prstGeom prst="rect">
            <a:avLst/>
          </a:prstGeom>
          <a:noFill/>
          <a:ln w="76200">
            <a:solidFill>
              <a:srgbClr val="FE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F139EE0-A940-462F-B432-61A63D5EC1A1}"/>
              </a:ext>
            </a:extLst>
          </p:cNvPr>
          <p:cNvSpPr/>
          <p:nvPr/>
        </p:nvSpPr>
        <p:spPr>
          <a:xfrm>
            <a:off x="572739" y="470809"/>
            <a:ext cx="11054139" cy="595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54BF3-6796-4556-A9ED-0D4C4E625DD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40528" y="1611586"/>
            <a:ext cx="9040724" cy="30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thaiDist" eaLnBrk="1" hangingPunct="1">
              <a:buFont typeface="Wingdings" panose="05000000000000000000" pitchFamily="2" charset="2"/>
              <a:buChar char="§"/>
            </a:pPr>
            <a:endParaRPr lang="th-TH" alt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F91553-7B39-4D82-BED6-82573353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66" y="1408356"/>
            <a:ext cx="7772400" cy="114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418EB-2453-43CF-9078-6B210419E1E0}"/>
              </a:ext>
            </a:extLst>
          </p:cNvPr>
          <p:cNvSpPr txBox="1"/>
          <p:nvPr/>
        </p:nvSpPr>
        <p:spPr>
          <a:xfrm>
            <a:off x="565122" y="570104"/>
            <a:ext cx="1042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lvl="0" algn="l" rtl="0">
              <a:spcBef>
                <a:spcPts val="0"/>
              </a:spcBef>
              <a:spcAft>
                <a:spcPts val="0"/>
              </a:spcAft>
              <a:buSzPts val="2992"/>
            </a:pP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1.  คำสั่ง </a:t>
            </a:r>
            <a:r>
              <a:rPr lang="af-ZA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while</a:t>
            </a: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(ต่อ)</a:t>
            </a:r>
            <a:endParaRPr lang="en-US" sz="2000" i="0" u="none" strike="noStrike" cap="none" dirty="0">
              <a:solidFill>
                <a:schemeClr val="dk1"/>
              </a:solidFill>
              <a:latin typeface="TH SarabunPSK" panose="020B0500040200020003" pitchFamily="34" charset="-34"/>
              <a:ea typeface="Arial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DAC49-777E-8D4A-17DE-C0B968461C1C}"/>
              </a:ext>
            </a:extLst>
          </p:cNvPr>
          <p:cNvSpPr txBox="1"/>
          <p:nvPr/>
        </p:nvSpPr>
        <p:spPr>
          <a:xfrm>
            <a:off x="1446722" y="871764"/>
            <a:ext cx="7076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มีรูปแบบการใช้คำสั่ง ดังนี้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7CF9D-74C6-D3F6-F77C-11651B409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599" y="1240391"/>
            <a:ext cx="4678334" cy="2087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548D0E-77C3-0920-6B5F-19BA59AE09BC}"/>
              </a:ext>
            </a:extLst>
          </p:cNvPr>
          <p:cNvSpPr txBox="1"/>
          <p:nvPr/>
        </p:nvSpPr>
        <p:spPr>
          <a:xfrm>
            <a:off x="663193" y="3300724"/>
            <a:ext cx="11054139" cy="374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เงื่อนไขการวนซ้ำ หมายถึง นิพจน์ที่สามารถประเมินค่าได้ เขียนอยู่ในเครื่องหมาย () ให้ค่าเป็นจริงหรือเท็จ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            เมื่อเริ่มต้นประมวลผล คำสั่ง </a:t>
            </a:r>
            <a:r>
              <a:rPr lang="en-US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while </a:t>
            </a: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เงื่อนไขการวนซ้ำ จะถูกตรวจสอบค่า หากมีค่าเป็นจริง คำสั่งภายใต้คำสั่ง </a:t>
            </a:r>
            <a:r>
              <a:rPr lang="en-US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while </a:t>
            </a: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จะถูกประมวลผล </a:t>
            </a:r>
            <a:r>
              <a:rPr lang="en-US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1</a:t>
            </a: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รอบ แล้ววนกลับไปตรวจสอบ เงื่อนไขการวนซ้ำอีก จนกระทั่งเงื่อนไขการวนซ้ำ มีค่าเป็นเท็จ คำสั่ง </a:t>
            </a:r>
            <a:r>
              <a:rPr lang="en-US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while </a:t>
            </a: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จึงสิ้นสุดลง และไปทำคำสั่งถัดไป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           หากการตรวจสอบเงื่อนไขการวนซ้ำในครั้งแรก และมีค่าเป็นเท็จ คำสั่งภายใต้คำสั่ง </a:t>
            </a:r>
            <a:r>
              <a:rPr lang="en-US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while </a:t>
            </a: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จะไม่ได้รับการประมวลผลเลย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คำสั่งภายใต้คำสั่ง </a:t>
            </a:r>
            <a:r>
              <a:rPr lang="en-US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while </a:t>
            </a: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อาจเป็นคำสั่งง่าย ๆ หรือ คำสั่งเชิงประกอบ หากมีมากกว่า </a:t>
            </a:r>
            <a:r>
              <a:rPr lang="en-US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1 </a:t>
            </a: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คำสั่ง ต้องเขียนคำสั่งภายใต้เครื่องหมาย </a:t>
            </a:r>
            <a:r>
              <a:rPr lang="en-US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{}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9355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AEEB40DE-7808-4895-8645-D842F6D4945D}"/>
              </a:ext>
            </a:extLst>
          </p:cNvPr>
          <p:cNvSpPr/>
          <p:nvPr/>
        </p:nvSpPr>
        <p:spPr>
          <a:xfrm>
            <a:off x="177553" y="142042"/>
            <a:ext cx="11789546" cy="6533965"/>
          </a:xfrm>
          <a:prstGeom prst="rect">
            <a:avLst/>
          </a:prstGeom>
          <a:noFill/>
          <a:ln w="76200">
            <a:solidFill>
              <a:srgbClr val="FE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F139EE0-A940-462F-B432-61A63D5EC1A1}"/>
              </a:ext>
            </a:extLst>
          </p:cNvPr>
          <p:cNvSpPr/>
          <p:nvPr/>
        </p:nvSpPr>
        <p:spPr>
          <a:xfrm>
            <a:off x="572739" y="470809"/>
            <a:ext cx="11054139" cy="595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54BF3-6796-4556-A9ED-0D4C4E625DD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40528" y="1611586"/>
            <a:ext cx="9040724" cy="30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thaiDist" eaLnBrk="1" hangingPunct="1">
              <a:buFont typeface="Wingdings" panose="05000000000000000000" pitchFamily="2" charset="2"/>
              <a:buChar char="§"/>
            </a:pPr>
            <a:endParaRPr lang="th-TH" alt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F91553-7B39-4D82-BED6-82573353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66" y="1408356"/>
            <a:ext cx="7772400" cy="114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418EB-2453-43CF-9078-6B210419E1E0}"/>
              </a:ext>
            </a:extLst>
          </p:cNvPr>
          <p:cNvSpPr txBox="1"/>
          <p:nvPr/>
        </p:nvSpPr>
        <p:spPr>
          <a:xfrm>
            <a:off x="565122" y="570104"/>
            <a:ext cx="1042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lvl="0" algn="l" rtl="0">
              <a:spcBef>
                <a:spcPts val="0"/>
              </a:spcBef>
              <a:spcAft>
                <a:spcPts val="0"/>
              </a:spcAft>
              <a:buSzPts val="2992"/>
            </a:pP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1.  คำสั่ง </a:t>
            </a:r>
            <a:r>
              <a:rPr lang="af-ZA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while</a:t>
            </a: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(ต่อ)</a:t>
            </a:r>
            <a:endParaRPr lang="en-US" sz="2000" i="0" u="none" strike="noStrike" cap="none" dirty="0">
              <a:solidFill>
                <a:schemeClr val="dk1"/>
              </a:solidFill>
              <a:latin typeface="TH SarabunPSK" panose="020B0500040200020003" pitchFamily="34" charset="-34"/>
              <a:ea typeface="Arial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DAC49-777E-8D4A-17DE-C0B968461C1C}"/>
              </a:ext>
            </a:extLst>
          </p:cNvPr>
          <p:cNvSpPr txBox="1"/>
          <p:nvPr/>
        </p:nvSpPr>
        <p:spPr>
          <a:xfrm>
            <a:off x="1522218" y="1019660"/>
            <a:ext cx="8933747" cy="48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b="1" u="sng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ตัวอย่างที่ 1</a:t>
            </a: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จงเขียนโปรแกรมนับและแสดงเลข 1 ถึง 10 ทางจอภาพ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225F5-9935-7A7E-CD9F-7D77C7FAA98A}"/>
              </a:ext>
            </a:extLst>
          </p:cNvPr>
          <p:cNvSpPr txBox="1"/>
          <p:nvPr/>
        </p:nvSpPr>
        <p:spPr>
          <a:xfrm>
            <a:off x="2236230" y="1611586"/>
            <a:ext cx="708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จากโจทย์ เขียนผังงาน แสดงการแก้ปัญหา ได้ดังนี้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DA69EE-D57E-6FD1-62EC-40BA57250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728" y="1983049"/>
            <a:ext cx="3061196" cy="4278555"/>
          </a:xfrm>
          <a:prstGeom prst="rect">
            <a:avLst/>
          </a:prstGeom>
          <a:ln w="38100" cap="sq">
            <a:solidFill>
              <a:srgbClr val="C6DCD9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512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AEEB40DE-7808-4895-8645-D842F6D4945D}"/>
              </a:ext>
            </a:extLst>
          </p:cNvPr>
          <p:cNvSpPr/>
          <p:nvPr/>
        </p:nvSpPr>
        <p:spPr>
          <a:xfrm>
            <a:off x="177553" y="142042"/>
            <a:ext cx="11789546" cy="6533965"/>
          </a:xfrm>
          <a:prstGeom prst="rect">
            <a:avLst/>
          </a:prstGeom>
          <a:noFill/>
          <a:ln w="76200">
            <a:solidFill>
              <a:srgbClr val="FE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F139EE0-A940-462F-B432-61A63D5EC1A1}"/>
              </a:ext>
            </a:extLst>
          </p:cNvPr>
          <p:cNvSpPr/>
          <p:nvPr/>
        </p:nvSpPr>
        <p:spPr>
          <a:xfrm>
            <a:off x="572739" y="470809"/>
            <a:ext cx="11054139" cy="595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54BF3-6796-4556-A9ED-0D4C4E625DD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40528" y="1611586"/>
            <a:ext cx="9040724" cy="30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thaiDist" eaLnBrk="1" hangingPunct="1">
              <a:buFont typeface="Wingdings" panose="05000000000000000000" pitchFamily="2" charset="2"/>
              <a:buChar char="§"/>
            </a:pPr>
            <a:endParaRPr lang="th-TH" alt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F91553-7B39-4D82-BED6-82573353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66" y="1408356"/>
            <a:ext cx="7772400" cy="114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418EB-2453-43CF-9078-6B210419E1E0}"/>
              </a:ext>
            </a:extLst>
          </p:cNvPr>
          <p:cNvSpPr txBox="1"/>
          <p:nvPr/>
        </p:nvSpPr>
        <p:spPr>
          <a:xfrm>
            <a:off x="565122" y="570104"/>
            <a:ext cx="1042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lvl="0" algn="l" rtl="0">
              <a:spcBef>
                <a:spcPts val="0"/>
              </a:spcBef>
              <a:spcAft>
                <a:spcPts val="0"/>
              </a:spcAft>
              <a:buSzPts val="2992"/>
            </a:pP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1.  คำสั่ง </a:t>
            </a:r>
            <a:r>
              <a:rPr lang="af-ZA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while</a:t>
            </a: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(ต่อ)</a:t>
            </a:r>
            <a:endParaRPr lang="en-US" sz="2000" i="0" u="none" strike="noStrike" cap="none" dirty="0">
              <a:solidFill>
                <a:schemeClr val="dk1"/>
              </a:solidFill>
              <a:latin typeface="TH SarabunPSK" panose="020B0500040200020003" pitchFamily="34" charset="-34"/>
              <a:ea typeface="Arial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DAC49-777E-8D4A-17DE-C0B968461C1C}"/>
              </a:ext>
            </a:extLst>
          </p:cNvPr>
          <p:cNvSpPr txBox="1"/>
          <p:nvPr/>
        </p:nvSpPr>
        <p:spPr>
          <a:xfrm>
            <a:off x="1522218" y="1019660"/>
            <a:ext cx="8933747" cy="48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b="1" u="sng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ตัวอย่างที่ 1</a:t>
            </a: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จงเขียนโปรแกรมนับและแสดงเลข 1 ถึง 10 ทางจอภาพ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225F5-9935-7A7E-CD9F-7D77C7FAA98A}"/>
              </a:ext>
            </a:extLst>
          </p:cNvPr>
          <p:cNvSpPr txBox="1"/>
          <p:nvPr/>
        </p:nvSpPr>
        <p:spPr>
          <a:xfrm>
            <a:off x="2236230" y="1611586"/>
            <a:ext cx="708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จากผังงาน เขียนโปรแกรมได้ ดังนี้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B5623-A267-1847-25E4-2C0C28F82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574" y="1983049"/>
            <a:ext cx="5234383" cy="418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19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AEEB40DE-7808-4895-8645-D842F6D4945D}"/>
              </a:ext>
            </a:extLst>
          </p:cNvPr>
          <p:cNvSpPr/>
          <p:nvPr/>
        </p:nvSpPr>
        <p:spPr>
          <a:xfrm>
            <a:off x="177553" y="142042"/>
            <a:ext cx="11789546" cy="6533965"/>
          </a:xfrm>
          <a:prstGeom prst="rect">
            <a:avLst/>
          </a:prstGeom>
          <a:noFill/>
          <a:ln w="76200">
            <a:solidFill>
              <a:srgbClr val="FE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F139EE0-A940-462F-B432-61A63D5EC1A1}"/>
              </a:ext>
            </a:extLst>
          </p:cNvPr>
          <p:cNvSpPr/>
          <p:nvPr/>
        </p:nvSpPr>
        <p:spPr>
          <a:xfrm>
            <a:off x="572739" y="470809"/>
            <a:ext cx="11054139" cy="595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54BF3-6796-4556-A9ED-0D4C4E625DD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40528" y="1611586"/>
            <a:ext cx="9040724" cy="30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thaiDist" eaLnBrk="1" hangingPunct="1">
              <a:buFont typeface="Wingdings" panose="05000000000000000000" pitchFamily="2" charset="2"/>
              <a:buChar char="§"/>
            </a:pPr>
            <a:endParaRPr lang="th-TH" alt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F91553-7B39-4D82-BED6-82573353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66" y="1408356"/>
            <a:ext cx="7772400" cy="114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418EB-2453-43CF-9078-6B210419E1E0}"/>
              </a:ext>
            </a:extLst>
          </p:cNvPr>
          <p:cNvSpPr txBox="1"/>
          <p:nvPr/>
        </p:nvSpPr>
        <p:spPr>
          <a:xfrm>
            <a:off x="565122" y="570104"/>
            <a:ext cx="1042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lvl="0" algn="l" rtl="0">
              <a:spcBef>
                <a:spcPts val="0"/>
              </a:spcBef>
              <a:spcAft>
                <a:spcPts val="0"/>
              </a:spcAft>
              <a:buSzPts val="2992"/>
            </a:pP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1.  คำสั่ง </a:t>
            </a:r>
            <a:r>
              <a:rPr lang="af-ZA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while</a:t>
            </a:r>
            <a:r>
              <a:rPr lang="th-TH" sz="2000" b="1" dirty="0">
                <a:solidFill>
                  <a:schemeClr val="dk2"/>
                </a:solidFill>
                <a:latin typeface="Kanit" panose="00000500000000000000" pitchFamily="2" charset="-34"/>
                <a:ea typeface="CordiaUPC"/>
                <a:cs typeface="Kanit" panose="00000500000000000000" pitchFamily="2" charset="-34"/>
                <a:sym typeface="CordiaUPC"/>
              </a:rPr>
              <a:t> (ต่อ)</a:t>
            </a:r>
            <a:endParaRPr lang="en-US" sz="2000" i="0" u="none" strike="noStrike" cap="none" dirty="0">
              <a:solidFill>
                <a:schemeClr val="dk1"/>
              </a:solidFill>
              <a:latin typeface="TH SarabunPSK" panose="020B0500040200020003" pitchFamily="34" charset="-34"/>
              <a:ea typeface="Arial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DAC49-777E-8D4A-17DE-C0B968461C1C}"/>
              </a:ext>
            </a:extLst>
          </p:cNvPr>
          <p:cNvSpPr txBox="1"/>
          <p:nvPr/>
        </p:nvSpPr>
        <p:spPr>
          <a:xfrm>
            <a:off x="1522218" y="1019660"/>
            <a:ext cx="8933747" cy="48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b="1" u="sng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ตัวอย่างที่ 1</a:t>
            </a: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จงเขียนโปรแกรมนับและแสดงเลข 1 ถึง 10 ทางจอภาพ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225F5-9935-7A7E-CD9F-7D77C7FAA98A}"/>
              </a:ext>
            </a:extLst>
          </p:cNvPr>
          <p:cNvSpPr txBox="1"/>
          <p:nvPr/>
        </p:nvSpPr>
        <p:spPr>
          <a:xfrm>
            <a:off x="2236230" y="1611586"/>
            <a:ext cx="708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ผลการรันโปรแกรม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CDB921-27FD-A3BF-A464-42354580C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077" y="2148538"/>
            <a:ext cx="4619625" cy="2162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6190564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1843</Words>
  <Application>Microsoft Office PowerPoint</Application>
  <PresentationFormat>Widescreen</PresentationFormat>
  <Paragraphs>183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Kanit</vt:lpstr>
      <vt:lpstr>Lucida Sans</vt:lpstr>
      <vt:lpstr>Noto Sans Symbols</vt:lpstr>
      <vt:lpstr>TH SarabunPSK</vt:lpstr>
      <vt:lpstr>Wingdings</vt:lpstr>
      <vt:lpstr>ธีมของ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PrinceFR-PC</dc:creator>
  <cp:lastModifiedBy>Prince_Fr</cp:lastModifiedBy>
  <cp:revision>62</cp:revision>
  <dcterms:created xsi:type="dcterms:W3CDTF">2022-06-21T15:18:03Z</dcterms:created>
  <dcterms:modified xsi:type="dcterms:W3CDTF">2023-02-05T16:14:54Z</dcterms:modified>
</cp:coreProperties>
</file>