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0" r:id="rId5"/>
    <p:sldId id="259" r:id="rId6"/>
    <p:sldId id="261" r:id="rId7"/>
    <p:sldId id="270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675"/>
  </p:normalViewPr>
  <p:slideViewPr>
    <p:cSldViewPr snapToGrid="0">
      <p:cViewPr varScale="1">
        <p:scale>
          <a:sx n="125" d="100"/>
          <a:sy n="125" d="100"/>
        </p:scale>
        <p:origin x="168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73D0FA-68E8-B640-BED3-0DE21B7FFBA8}" type="doc">
      <dgm:prSet loTypeId="urn:microsoft.com/office/officeart/2005/8/layout/process1" loCatId="" qsTypeId="urn:microsoft.com/office/officeart/2005/8/quickstyle/simple1" qsCatId="simple" csTypeId="urn:microsoft.com/office/officeart/2005/8/colors/accent1_2" csCatId="accent1" phldr="1"/>
      <dgm:spPr/>
    </dgm:pt>
    <dgm:pt modelId="{AD74628A-673B-C943-B99A-EAA331EE8D51}">
      <dgm:prSet phldrT="[Text]"/>
      <dgm:spPr/>
      <dgm:t>
        <a:bodyPr/>
        <a:lstStyle/>
        <a:p>
          <a:r>
            <a:rPr lang="en-US" dirty="0"/>
            <a:t>Genotype</a:t>
          </a:r>
        </a:p>
      </dgm:t>
    </dgm:pt>
    <dgm:pt modelId="{84DC8764-9D50-E640-87E4-F39230056E97}" type="parTrans" cxnId="{EA990C01-A9BC-E443-BD20-986BBDCB1FB6}">
      <dgm:prSet/>
      <dgm:spPr/>
      <dgm:t>
        <a:bodyPr/>
        <a:lstStyle/>
        <a:p>
          <a:endParaRPr lang="en-US"/>
        </a:p>
      </dgm:t>
    </dgm:pt>
    <dgm:pt modelId="{463C7E9F-7763-804B-8E65-F6E567FA8681}" type="sibTrans" cxnId="{EA990C01-A9BC-E443-BD20-986BBDCB1FB6}">
      <dgm:prSet/>
      <dgm:spPr/>
      <dgm:t>
        <a:bodyPr/>
        <a:lstStyle/>
        <a:p>
          <a:endParaRPr lang="en-US"/>
        </a:p>
      </dgm:t>
    </dgm:pt>
    <dgm:pt modelId="{CE5B3209-32AD-F444-9644-BBA12800252B}">
      <dgm:prSet phldrT="[Text]"/>
      <dgm:spPr/>
      <dgm:t>
        <a:bodyPr/>
        <a:lstStyle/>
        <a:p>
          <a:r>
            <a:rPr lang="en-US" dirty="0"/>
            <a:t>Verilog</a:t>
          </a:r>
        </a:p>
      </dgm:t>
    </dgm:pt>
    <dgm:pt modelId="{95546BC4-557D-6449-A1B7-981B2D88B883}" type="parTrans" cxnId="{27FEE5D4-811B-3F4A-99A1-D1849C05F2FF}">
      <dgm:prSet/>
      <dgm:spPr/>
      <dgm:t>
        <a:bodyPr/>
        <a:lstStyle/>
        <a:p>
          <a:endParaRPr lang="en-US"/>
        </a:p>
      </dgm:t>
    </dgm:pt>
    <dgm:pt modelId="{ADCB9650-0C0C-474E-9E14-500EEC73D345}" type="sibTrans" cxnId="{27FEE5D4-811B-3F4A-99A1-D1849C05F2FF}">
      <dgm:prSet/>
      <dgm:spPr/>
      <dgm:t>
        <a:bodyPr/>
        <a:lstStyle/>
        <a:p>
          <a:endParaRPr lang="en-US"/>
        </a:p>
      </dgm:t>
    </dgm:pt>
    <dgm:pt modelId="{8E46A746-6E8C-6342-89FE-F286D113FEAB}">
      <dgm:prSet phldrT="[Text]"/>
      <dgm:spPr/>
      <dgm:t>
        <a:bodyPr/>
        <a:lstStyle/>
        <a:p>
          <a:r>
            <a:rPr lang="en-US" dirty="0"/>
            <a:t>Intermediate JSON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Yosys</a:t>
          </a:r>
          <a:r>
            <a:rPr lang="en-US" dirty="0"/>
            <a:t>)</a:t>
          </a:r>
        </a:p>
      </dgm:t>
    </dgm:pt>
    <dgm:pt modelId="{84530C06-7264-A34A-BFA0-C4F15F20CC7E}" type="parTrans" cxnId="{B2DE477F-8FC3-4A48-BA1B-DCA1F8FDB539}">
      <dgm:prSet/>
      <dgm:spPr/>
      <dgm:t>
        <a:bodyPr/>
        <a:lstStyle/>
        <a:p>
          <a:endParaRPr lang="en-US"/>
        </a:p>
      </dgm:t>
    </dgm:pt>
    <dgm:pt modelId="{4DD8EB69-0196-B647-B1E4-8ECDFE06447D}" type="sibTrans" cxnId="{B2DE477F-8FC3-4A48-BA1B-DCA1F8FDB539}">
      <dgm:prSet/>
      <dgm:spPr/>
      <dgm:t>
        <a:bodyPr/>
        <a:lstStyle/>
        <a:p>
          <a:endParaRPr lang="en-US"/>
        </a:p>
      </dgm:t>
    </dgm:pt>
    <dgm:pt modelId="{548657B0-959A-7448-9401-0ABA7029D5DC}">
      <dgm:prSet/>
      <dgm:spPr/>
      <dgm:t>
        <a:bodyPr/>
        <a:lstStyle/>
        <a:p>
          <a:r>
            <a:rPr lang="en-US" dirty="0"/>
            <a:t>Bitstream</a:t>
          </a:r>
          <a:br>
            <a:rPr lang="en-US" dirty="0"/>
          </a:br>
          <a:r>
            <a:rPr lang="en-US" dirty="0"/>
            <a:t>(</a:t>
          </a:r>
          <a:r>
            <a:rPr lang="en-US" dirty="0" err="1"/>
            <a:t>nextpnr</a:t>
          </a:r>
          <a:r>
            <a:rPr lang="en-US" dirty="0"/>
            <a:t>)</a:t>
          </a:r>
        </a:p>
      </dgm:t>
    </dgm:pt>
    <dgm:pt modelId="{97726286-FCF8-0848-9070-018D3166AEAC}" type="parTrans" cxnId="{A95D22DC-0500-6247-A565-314B9F184DE7}">
      <dgm:prSet/>
      <dgm:spPr/>
      <dgm:t>
        <a:bodyPr/>
        <a:lstStyle/>
        <a:p>
          <a:endParaRPr lang="en-US"/>
        </a:p>
      </dgm:t>
    </dgm:pt>
    <dgm:pt modelId="{D749BC60-3703-E44B-8A3C-175F3002630C}" type="sibTrans" cxnId="{A95D22DC-0500-6247-A565-314B9F184DE7}">
      <dgm:prSet/>
      <dgm:spPr/>
      <dgm:t>
        <a:bodyPr/>
        <a:lstStyle/>
        <a:p>
          <a:endParaRPr lang="en-US"/>
        </a:p>
      </dgm:t>
    </dgm:pt>
    <dgm:pt modelId="{C60E4CB4-2E5D-8E49-ADD8-4ACFE0B4A377}" type="pres">
      <dgm:prSet presAssocID="{8573D0FA-68E8-B640-BED3-0DE21B7FFBA8}" presName="Name0" presStyleCnt="0">
        <dgm:presLayoutVars>
          <dgm:dir/>
          <dgm:resizeHandles val="exact"/>
        </dgm:presLayoutVars>
      </dgm:prSet>
      <dgm:spPr/>
    </dgm:pt>
    <dgm:pt modelId="{7BBDD452-9F25-3747-9EAE-D24805DED5F7}" type="pres">
      <dgm:prSet presAssocID="{AD74628A-673B-C943-B99A-EAA331EE8D51}" presName="node" presStyleLbl="node1" presStyleIdx="0" presStyleCnt="4">
        <dgm:presLayoutVars>
          <dgm:bulletEnabled val="1"/>
        </dgm:presLayoutVars>
      </dgm:prSet>
      <dgm:spPr/>
    </dgm:pt>
    <dgm:pt modelId="{E9C49070-5084-4846-BC04-ACC1B03C2EDE}" type="pres">
      <dgm:prSet presAssocID="{463C7E9F-7763-804B-8E65-F6E567FA8681}" presName="sibTrans" presStyleLbl="sibTrans2D1" presStyleIdx="0" presStyleCnt="3"/>
      <dgm:spPr/>
    </dgm:pt>
    <dgm:pt modelId="{018B4EE9-58BF-7649-8602-F77DD19DC708}" type="pres">
      <dgm:prSet presAssocID="{463C7E9F-7763-804B-8E65-F6E567FA8681}" presName="connectorText" presStyleLbl="sibTrans2D1" presStyleIdx="0" presStyleCnt="3"/>
      <dgm:spPr/>
    </dgm:pt>
    <dgm:pt modelId="{9F79116C-47BD-3C4C-ADD6-7D5213F2526F}" type="pres">
      <dgm:prSet presAssocID="{CE5B3209-32AD-F444-9644-BBA12800252B}" presName="node" presStyleLbl="node1" presStyleIdx="1" presStyleCnt="4">
        <dgm:presLayoutVars>
          <dgm:bulletEnabled val="1"/>
        </dgm:presLayoutVars>
      </dgm:prSet>
      <dgm:spPr/>
    </dgm:pt>
    <dgm:pt modelId="{F43423ED-69D7-7245-9400-F50261799CD8}" type="pres">
      <dgm:prSet presAssocID="{ADCB9650-0C0C-474E-9E14-500EEC73D345}" presName="sibTrans" presStyleLbl="sibTrans2D1" presStyleIdx="1" presStyleCnt="3"/>
      <dgm:spPr/>
    </dgm:pt>
    <dgm:pt modelId="{24AE9662-EEE6-D545-B0EB-4296CC53E158}" type="pres">
      <dgm:prSet presAssocID="{ADCB9650-0C0C-474E-9E14-500EEC73D345}" presName="connectorText" presStyleLbl="sibTrans2D1" presStyleIdx="1" presStyleCnt="3"/>
      <dgm:spPr/>
    </dgm:pt>
    <dgm:pt modelId="{B1ED3475-619F-B641-9DAC-CC468C54609B}" type="pres">
      <dgm:prSet presAssocID="{8E46A746-6E8C-6342-89FE-F286D113FEAB}" presName="node" presStyleLbl="node1" presStyleIdx="2" presStyleCnt="4">
        <dgm:presLayoutVars>
          <dgm:bulletEnabled val="1"/>
        </dgm:presLayoutVars>
      </dgm:prSet>
      <dgm:spPr/>
    </dgm:pt>
    <dgm:pt modelId="{28E2EA38-AFE8-3244-B865-D6606DE75997}" type="pres">
      <dgm:prSet presAssocID="{4DD8EB69-0196-B647-B1E4-8ECDFE06447D}" presName="sibTrans" presStyleLbl="sibTrans2D1" presStyleIdx="2" presStyleCnt="3"/>
      <dgm:spPr/>
    </dgm:pt>
    <dgm:pt modelId="{5ECB28A9-B6DE-2544-BFC2-2A5FCA056DF1}" type="pres">
      <dgm:prSet presAssocID="{4DD8EB69-0196-B647-B1E4-8ECDFE06447D}" presName="connectorText" presStyleLbl="sibTrans2D1" presStyleIdx="2" presStyleCnt="3"/>
      <dgm:spPr/>
    </dgm:pt>
    <dgm:pt modelId="{043FBB44-C247-C54B-A564-A7640918F2D1}" type="pres">
      <dgm:prSet presAssocID="{548657B0-959A-7448-9401-0ABA7029D5DC}" presName="node" presStyleLbl="node1" presStyleIdx="3" presStyleCnt="4">
        <dgm:presLayoutVars>
          <dgm:bulletEnabled val="1"/>
        </dgm:presLayoutVars>
      </dgm:prSet>
      <dgm:spPr/>
    </dgm:pt>
  </dgm:ptLst>
  <dgm:cxnLst>
    <dgm:cxn modelId="{EA990C01-A9BC-E443-BD20-986BBDCB1FB6}" srcId="{8573D0FA-68E8-B640-BED3-0DE21B7FFBA8}" destId="{AD74628A-673B-C943-B99A-EAA331EE8D51}" srcOrd="0" destOrd="0" parTransId="{84DC8764-9D50-E640-87E4-F39230056E97}" sibTransId="{463C7E9F-7763-804B-8E65-F6E567FA8681}"/>
    <dgm:cxn modelId="{93A5E505-ABE8-2C44-ABFB-9F072515DD10}" type="presOf" srcId="{8573D0FA-68E8-B640-BED3-0DE21B7FFBA8}" destId="{C60E4CB4-2E5D-8E49-ADD8-4ACFE0B4A377}" srcOrd="0" destOrd="0" presId="urn:microsoft.com/office/officeart/2005/8/layout/process1"/>
    <dgm:cxn modelId="{2781DB11-5EC4-F74D-A7AF-70D4AB4EAF0A}" type="presOf" srcId="{548657B0-959A-7448-9401-0ABA7029D5DC}" destId="{043FBB44-C247-C54B-A564-A7640918F2D1}" srcOrd="0" destOrd="0" presId="urn:microsoft.com/office/officeart/2005/8/layout/process1"/>
    <dgm:cxn modelId="{7507011D-84EB-184C-8A7E-B15E4547D196}" type="presOf" srcId="{AD74628A-673B-C943-B99A-EAA331EE8D51}" destId="{7BBDD452-9F25-3747-9EAE-D24805DED5F7}" srcOrd="0" destOrd="0" presId="urn:microsoft.com/office/officeart/2005/8/layout/process1"/>
    <dgm:cxn modelId="{AB413F40-F6D6-9A4A-9160-E3799D5B909A}" type="presOf" srcId="{463C7E9F-7763-804B-8E65-F6E567FA8681}" destId="{E9C49070-5084-4846-BC04-ACC1B03C2EDE}" srcOrd="0" destOrd="0" presId="urn:microsoft.com/office/officeart/2005/8/layout/process1"/>
    <dgm:cxn modelId="{3494A750-B636-D743-811E-B45E2856474C}" type="presOf" srcId="{4DD8EB69-0196-B647-B1E4-8ECDFE06447D}" destId="{5ECB28A9-B6DE-2544-BFC2-2A5FCA056DF1}" srcOrd="1" destOrd="0" presId="urn:microsoft.com/office/officeart/2005/8/layout/process1"/>
    <dgm:cxn modelId="{CD3B367A-03F5-BF41-B301-1E88DCA6A33F}" type="presOf" srcId="{4DD8EB69-0196-B647-B1E4-8ECDFE06447D}" destId="{28E2EA38-AFE8-3244-B865-D6606DE75997}" srcOrd="0" destOrd="0" presId="urn:microsoft.com/office/officeart/2005/8/layout/process1"/>
    <dgm:cxn modelId="{448A6C7D-2188-654B-822F-376FFF905FD4}" type="presOf" srcId="{ADCB9650-0C0C-474E-9E14-500EEC73D345}" destId="{F43423ED-69D7-7245-9400-F50261799CD8}" srcOrd="0" destOrd="0" presId="urn:microsoft.com/office/officeart/2005/8/layout/process1"/>
    <dgm:cxn modelId="{B2DE477F-8FC3-4A48-BA1B-DCA1F8FDB539}" srcId="{8573D0FA-68E8-B640-BED3-0DE21B7FFBA8}" destId="{8E46A746-6E8C-6342-89FE-F286D113FEAB}" srcOrd="2" destOrd="0" parTransId="{84530C06-7264-A34A-BFA0-C4F15F20CC7E}" sibTransId="{4DD8EB69-0196-B647-B1E4-8ECDFE06447D}"/>
    <dgm:cxn modelId="{C4807FBF-5EB0-094D-962A-188B023A2303}" type="presOf" srcId="{ADCB9650-0C0C-474E-9E14-500EEC73D345}" destId="{24AE9662-EEE6-D545-B0EB-4296CC53E158}" srcOrd="1" destOrd="0" presId="urn:microsoft.com/office/officeart/2005/8/layout/process1"/>
    <dgm:cxn modelId="{ED9175C2-355F-D44F-B96C-BA95259F8DEF}" type="presOf" srcId="{463C7E9F-7763-804B-8E65-F6E567FA8681}" destId="{018B4EE9-58BF-7649-8602-F77DD19DC708}" srcOrd="1" destOrd="0" presId="urn:microsoft.com/office/officeart/2005/8/layout/process1"/>
    <dgm:cxn modelId="{27FEE5D4-811B-3F4A-99A1-D1849C05F2FF}" srcId="{8573D0FA-68E8-B640-BED3-0DE21B7FFBA8}" destId="{CE5B3209-32AD-F444-9644-BBA12800252B}" srcOrd="1" destOrd="0" parTransId="{95546BC4-557D-6449-A1B7-981B2D88B883}" sibTransId="{ADCB9650-0C0C-474E-9E14-500EEC73D345}"/>
    <dgm:cxn modelId="{A95D22DC-0500-6247-A565-314B9F184DE7}" srcId="{8573D0FA-68E8-B640-BED3-0DE21B7FFBA8}" destId="{548657B0-959A-7448-9401-0ABA7029D5DC}" srcOrd="3" destOrd="0" parTransId="{97726286-FCF8-0848-9070-018D3166AEAC}" sibTransId="{D749BC60-3703-E44B-8A3C-175F3002630C}"/>
    <dgm:cxn modelId="{E61A0CE2-C1C9-994D-AB11-C849AAFA0EFA}" type="presOf" srcId="{CE5B3209-32AD-F444-9644-BBA12800252B}" destId="{9F79116C-47BD-3C4C-ADD6-7D5213F2526F}" srcOrd="0" destOrd="0" presId="urn:microsoft.com/office/officeart/2005/8/layout/process1"/>
    <dgm:cxn modelId="{5A43B4F9-C979-CA44-80DB-6A359A237B5A}" type="presOf" srcId="{8E46A746-6E8C-6342-89FE-F286D113FEAB}" destId="{B1ED3475-619F-B641-9DAC-CC468C54609B}" srcOrd="0" destOrd="0" presId="urn:microsoft.com/office/officeart/2005/8/layout/process1"/>
    <dgm:cxn modelId="{1E7EB0E5-8CD3-174C-B29C-F4556C2DBE61}" type="presParOf" srcId="{C60E4CB4-2E5D-8E49-ADD8-4ACFE0B4A377}" destId="{7BBDD452-9F25-3747-9EAE-D24805DED5F7}" srcOrd="0" destOrd="0" presId="urn:microsoft.com/office/officeart/2005/8/layout/process1"/>
    <dgm:cxn modelId="{4944F2FB-1FE3-C64F-AB23-8DA4EFAE2022}" type="presParOf" srcId="{C60E4CB4-2E5D-8E49-ADD8-4ACFE0B4A377}" destId="{E9C49070-5084-4846-BC04-ACC1B03C2EDE}" srcOrd="1" destOrd="0" presId="urn:microsoft.com/office/officeart/2005/8/layout/process1"/>
    <dgm:cxn modelId="{2D5E6A0C-75D2-ED40-BB03-B6C5735028F3}" type="presParOf" srcId="{E9C49070-5084-4846-BC04-ACC1B03C2EDE}" destId="{018B4EE9-58BF-7649-8602-F77DD19DC708}" srcOrd="0" destOrd="0" presId="urn:microsoft.com/office/officeart/2005/8/layout/process1"/>
    <dgm:cxn modelId="{251C7A09-2592-4E4D-BA0C-7E538688840F}" type="presParOf" srcId="{C60E4CB4-2E5D-8E49-ADD8-4ACFE0B4A377}" destId="{9F79116C-47BD-3C4C-ADD6-7D5213F2526F}" srcOrd="2" destOrd="0" presId="urn:microsoft.com/office/officeart/2005/8/layout/process1"/>
    <dgm:cxn modelId="{07D7D1AB-DB59-284B-9DF5-EBF86B753961}" type="presParOf" srcId="{C60E4CB4-2E5D-8E49-ADD8-4ACFE0B4A377}" destId="{F43423ED-69D7-7245-9400-F50261799CD8}" srcOrd="3" destOrd="0" presId="urn:microsoft.com/office/officeart/2005/8/layout/process1"/>
    <dgm:cxn modelId="{C2062539-4A99-3642-AF9A-03B133087AB2}" type="presParOf" srcId="{F43423ED-69D7-7245-9400-F50261799CD8}" destId="{24AE9662-EEE6-D545-B0EB-4296CC53E158}" srcOrd="0" destOrd="0" presId="urn:microsoft.com/office/officeart/2005/8/layout/process1"/>
    <dgm:cxn modelId="{E524BDC8-E2C8-F54C-9FEC-9753A3AE3AD4}" type="presParOf" srcId="{C60E4CB4-2E5D-8E49-ADD8-4ACFE0B4A377}" destId="{B1ED3475-619F-B641-9DAC-CC468C54609B}" srcOrd="4" destOrd="0" presId="urn:microsoft.com/office/officeart/2005/8/layout/process1"/>
    <dgm:cxn modelId="{7665F1AE-C352-DD4C-9975-197CEC696B63}" type="presParOf" srcId="{C60E4CB4-2E5D-8E49-ADD8-4ACFE0B4A377}" destId="{28E2EA38-AFE8-3244-B865-D6606DE75997}" srcOrd="5" destOrd="0" presId="urn:microsoft.com/office/officeart/2005/8/layout/process1"/>
    <dgm:cxn modelId="{7F9B1396-D81A-2C4C-92E7-28F4A34C319F}" type="presParOf" srcId="{28E2EA38-AFE8-3244-B865-D6606DE75997}" destId="{5ECB28A9-B6DE-2544-BFC2-2A5FCA056DF1}" srcOrd="0" destOrd="0" presId="urn:microsoft.com/office/officeart/2005/8/layout/process1"/>
    <dgm:cxn modelId="{B00E2FE3-45B5-2547-AE73-1E8C7AD05554}" type="presParOf" srcId="{C60E4CB4-2E5D-8E49-ADD8-4ACFE0B4A377}" destId="{043FBB44-C247-C54B-A564-A7640918F2D1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BDD452-9F25-3747-9EAE-D24805DED5F7}">
      <dsp:nvSpPr>
        <dsp:cNvPr id="0" name=""/>
        <dsp:cNvSpPr/>
      </dsp:nvSpPr>
      <dsp:spPr>
        <a:xfrm>
          <a:off x="4621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Genotype</a:t>
          </a:r>
        </a:p>
      </dsp:txBody>
      <dsp:txXfrm>
        <a:off x="40127" y="1605038"/>
        <a:ext cx="1949441" cy="1141260"/>
      </dsp:txXfrm>
    </dsp:sp>
    <dsp:sp modelId="{E9C49070-5084-4846-BC04-ACC1B03C2EDE}">
      <dsp:nvSpPr>
        <dsp:cNvPr id="0" name=""/>
        <dsp:cNvSpPr/>
      </dsp:nvSpPr>
      <dsp:spPr>
        <a:xfrm>
          <a:off x="222711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2227119" y="2025346"/>
        <a:ext cx="299835" cy="300644"/>
      </dsp:txXfrm>
    </dsp:sp>
    <dsp:sp modelId="{9F79116C-47BD-3C4C-ADD6-7D5213F2526F}">
      <dsp:nvSpPr>
        <dsp:cNvPr id="0" name=""/>
        <dsp:cNvSpPr/>
      </dsp:nvSpPr>
      <dsp:spPr>
        <a:xfrm>
          <a:off x="283325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Verilog</a:t>
          </a:r>
        </a:p>
      </dsp:txBody>
      <dsp:txXfrm>
        <a:off x="2868761" y="1605038"/>
        <a:ext cx="1949441" cy="1141260"/>
      </dsp:txXfrm>
    </dsp:sp>
    <dsp:sp modelId="{F43423ED-69D7-7245-9400-F50261799CD8}">
      <dsp:nvSpPr>
        <dsp:cNvPr id="0" name=""/>
        <dsp:cNvSpPr/>
      </dsp:nvSpPr>
      <dsp:spPr>
        <a:xfrm>
          <a:off x="5055754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5055754" y="2025346"/>
        <a:ext cx="299835" cy="300644"/>
      </dsp:txXfrm>
    </dsp:sp>
    <dsp:sp modelId="{B1ED3475-619F-B641-9DAC-CC468C54609B}">
      <dsp:nvSpPr>
        <dsp:cNvPr id="0" name=""/>
        <dsp:cNvSpPr/>
      </dsp:nvSpPr>
      <dsp:spPr>
        <a:xfrm>
          <a:off x="5661890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Intermediate JSON</a:t>
          </a:r>
          <a:br>
            <a:rPr lang="en-US" sz="2300" kern="1200" dirty="0"/>
          </a:br>
          <a:r>
            <a:rPr lang="en-US" sz="2300" kern="1200" dirty="0"/>
            <a:t>(</a:t>
          </a:r>
          <a:r>
            <a:rPr lang="en-US" sz="2300" kern="1200" dirty="0" err="1"/>
            <a:t>Yosys</a:t>
          </a:r>
          <a:r>
            <a:rPr lang="en-US" sz="2300" kern="1200" dirty="0"/>
            <a:t>)</a:t>
          </a:r>
        </a:p>
      </dsp:txBody>
      <dsp:txXfrm>
        <a:off x="5697396" y="1605038"/>
        <a:ext cx="1949441" cy="1141260"/>
      </dsp:txXfrm>
    </dsp:sp>
    <dsp:sp modelId="{28E2EA38-AFE8-3244-B865-D6606DE75997}">
      <dsp:nvSpPr>
        <dsp:cNvPr id="0" name=""/>
        <dsp:cNvSpPr/>
      </dsp:nvSpPr>
      <dsp:spPr>
        <a:xfrm>
          <a:off x="7884389" y="1925132"/>
          <a:ext cx="428336" cy="501072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7884389" y="2025346"/>
        <a:ext cx="299835" cy="300644"/>
      </dsp:txXfrm>
    </dsp:sp>
    <dsp:sp modelId="{043FBB44-C247-C54B-A564-A7640918F2D1}">
      <dsp:nvSpPr>
        <dsp:cNvPr id="0" name=""/>
        <dsp:cNvSpPr/>
      </dsp:nvSpPr>
      <dsp:spPr>
        <a:xfrm>
          <a:off x="8490525" y="1569532"/>
          <a:ext cx="2020453" cy="121227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Bitstream</a:t>
          </a:r>
          <a:br>
            <a:rPr lang="en-US" sz="2300" kern="1200" dirty="0"/>
          </a:br>
          <a:r>
            <a:rPr lang="en-US" sz="2300" kern="1200" dirty="0"/>
            <a:t>(</a:t>
          </a:r>
          <a:r>
            <a:rPr lang="en-US" sz="2300" kern="1200" dirty="0" err="1"/>
            <a:t>nextpnr</a:t>
          </a:r>
          <a:r>
            <a:rPr lang="en-US" sz="2300" kern="1200" dirty="0"/>
            <a:t>)</a:t>
          </a:r>
        </a:p>
      </dsp:txBody>
      <dsp:txXfrm>
        <a:off x="8526031" y="1605038"/>
        <a:ext cx="1949441" cy="1141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36C9E6-045B-1442-AD83-CE0AA26776E2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2E2CD7-301A-D141-845F-C59DCF96AF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007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Make success measures more precise</a:t>
            </a:r>
          </a:p>
          <a:p>
            <a:r>
              <a:rPr lang="en-US" dirty="0"/>
              <a:t>- Display my thesis statement on the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E2CD7-301A-D141-845F-C59DCF96AFD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24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7F4EE-0D9F-3ED7-0110-8A65579EC3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298B61-68FA-1AE2-B274-287E5C397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624A9A-E1A3-E499-DF30-E117DFB7F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77A16B-1619-A13F-49D1-176748392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C5EB9-847B-3AB7-96B2-72A7B472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45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E4986-489E-0B14-E0F3-D61FCDCC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FACDEA-A1E4-1206-5D1B-2C4675FFC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86FB5-B56F-6A05-6CB5-D9EB0D011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1E3EE-A185-62F2-92FA-5CCF23A50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0F3F7-4017-FB21-0579-E9AE6464B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8670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703EEE-1D4B-51DA-0E59-4767A1CA60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EB8827-F85C-C55B-86B9-512A229D1F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4C5D3-159E-15BE-6612-B984D4951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26C7CC-669C-4F02-96F4-4EEA75BAC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40BE8-F951-AD55-F0DF-E7186B1C70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87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FAA1E-59D5-018E-CF59-00DDD2A8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D177-0550-CCAF-2C11-9B57A2DF8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BA8A83-9B00-8432-8595-F12A288CF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0CE81-88ED-A99A-AB2C-582119C03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B2E77-AF16-6E77-008A-C694C1F90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6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44C54-9E38-A260-D05E-5F9A28632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C57FEB-DF5E-1175-3EE8-9A2622D9D5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21474-2B36-A4CF-7DA8-3FB902701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55C7B-D391-3CB9-C0FB-71432BFE2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23C5E4-3087-962F-5186-9542E9A87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3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B44AD-98A6-127E-3DDD-80818858F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8B388-9CDD-9E3E-8E13-4248C2026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F6BFC7-9938-34D2-0F1F-7ACA62405C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6ED92E-7D16-0413-89C6-5050A70C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D05F86-23F6-7985-FF1D-600E1FA1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C3B4DB-B37C-DD4D-ED08-B3FB8A038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731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9D245-C0D9-5132-F2E8-0914CD1F7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046960-7766-EF23-6C2F-C37295690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381CA1-FD08-0ED9-1C82-92C5559F98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FE432-ABEE-B5F1-4C94-E66BCACB4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245C36-41B8-3621-2BAC-34161056DE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EFE224-C0DF-3116-7716-D570A4828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5C7A14-F95E-EFCB-CE13-153607038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21EB20-984F-2BAA-AD0A-25927D671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39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2AAF7-624F-7CA6-3B3A-B5DA2E9E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5B20EA-41BF-382A-B96F-D9546D230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A8873E-CBD6-EE65-5178-88A76B3A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7A1A43-179B-A496-1AC6-2074E1B28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59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A16D49-B846-4E84-6825-C410E3AB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58320B-9869-38DB-BDF4-CE2206707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6C07C-7BAD-5531-5DFE-9DB0B578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87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EF61D-AAC5-FDEA-C422-1C6CB8977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49B243-CB79-162C-FA94-18FD231A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AF4EC2-F918-3470-41D3-FE928F0F7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D9771E-3C65-F6CB-D6F7-813AB1273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9560B-5A91-D50C-C351-2A7E72CD0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4686BE-BD56-4677-B089-B06A4D1F8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0823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53C-2812-CCE3-603C-666C76DD9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5A53-0C1B-5ECB-23F5-AE23B7B093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878CAB-93FA-2908-8871-D17EE4648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3D946C-58EF-7EEB-1387-249872566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EF93F1-BFC2-17A3-5DFE-E8FE32DFA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0958CE-FE25-5CE2-D73E-52B676DC8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28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CABC08-8208-F878-B44F-4FED9960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17A58-3D0E-AB07-9A3C-8EA1E01C0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E8A0EC-A882-F9F3-36B9-464D53756B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82C9D1-75D1-3E4A-BD75-8D47D9E16117}" type="datetimeFigureOut">
              <a:rPr lang="en-US" smtClean="0"/>
              <a:t>10/15/25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BFA3FC-28C5-90BC-0D7F-4D82E3750B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92F7F-C804-31F3-6688-CCFD3B7FD9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F53AB4-7CA8-354D-988C-C2841E7DB0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487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D80FC-ED15-4253-BF3F-8D61FC9F84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CGP Evolution on an iCE40 FPGA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65EBAA-F8CB-2A41-C9AB-058EA0F17F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Thomas Bioren</a:t>
            </a:r>
          </a:p>
        </p:txBody>
      </p:sp>
    </p:spTree>
    <p:extLst>
      <p:ext uri="{BB962C8B-B14F-4D97-AF65-F5344CB8AC3E}">
        <p14:creationId xmlns:p14="http://schemas.microsoft.com/office/powerpoint/2010/main" val="13070048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326D1-9357-B5FB-424F-D86ADC874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JSON Blob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4C938-9121-36D4-569D-F313058EF8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882" y="4631161"/>
            <a:ext cx="3571810" cy="155932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big to show completely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A5290B-2895-4078-F1C1-09920BD1CC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3396" y="640080"/>
            <a:ext cx="6236415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103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A94871E-96FC-4ADE-815B-41A636E34F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0CC382-14E3-C1A9-26F7-9383898F6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0040"/>
            <a:ext cx="6692827" cy="38926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Bitstream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1A70-C798-83D5-C1F0-7F649D5338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4631161"/>
            <a:ext cx="6692827" cy="15694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Too big to show completely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4562" y="440926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563791 w 4243589"/>
              <a:gd name="connsiteY1" fmla="*/ 0 h 18288"/>
              <a:gd name="connsiteX2" fmla="*/ 1042710 w 4243589"/>
              <a:gd name="connsiteY2" fmla="*/ 0 h 18288"/>
              <a:gd name="connsiteX3" fmla="*/ 1564066 w 4243589"/>
              <a:gd name="connsiteY3" fmla="*/ 0 h 18288"/>
              <a:gd name="connsiteX4" fmla="*/ 2212729 w 4243589"/>
              <a:gd name="connsiteY4" fmla="*/ 0 h 18288"/>
              <a:gd name="connsiteX5" fmla="*/ 2776520 w 4243589"/>
              <a:gd name="connsiteY5" fmla="*/ 0 h 18288"/>
              <a:gd name="connsiteX6" fmla="*/ 3297875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637362 w 4243589"/>
              <a:gd name="connsiteY9" fmla="*/ 18288 h 18288"/>
              <a:gd name="connsiteX10" fmla="*/ 3116007 w 4243589"/>
              <a:gd name="connsiteY10" fmla="*/ 18288 h 18288"/>
              <a:gd name="connsiteX11" fmla="*/ 2424908 w 4243589"/>
              <a:gd name="connsiteY11" fmla="*/ 18288 h 18288"/>
              <a:gd name="connsiteX12" fmla="*/ 1861117 w 4243589"/>
              <a:gd name="connsiteY12" fmla="*/ 18288 h 18288"/>
              <a:gd name="connsiteX13" fmla="*/ 1382198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3987" y="7429"/>
                  <a:pt x="4243569" y="10822"/>
                  <a:pt x="4243589" y="18288"/>
                </a:cubicBezTo>
                <a:cubicBezTo>
                  <a:pt x="4112949" y="-2855"/>
                  <a:pt x="3928037" y="1831"/>
                  <a:pt x="3637362" y="18288"/>
                </a:cubicBezTo>
                <a:cubicBezTo>
                  <a:pt x="3346687" y="34745"/>
                  <a:pt x="3254446" y="26669"/>
                  <a:pt x="3116007" y="18288"/>
                </a:cubicBezTo>
                <a:cubicBezTo>
                  <a:pt x="2977569" y="9907"/>
                  <a:pt x="2620228" y="28873"/>
                  <a:pt x="2424908" y="18288"/>
                </a:cubicBezTo>
                <a:cubicBezTo>
                  <a:pt x="2229588" y="7703"/>
                  <a:pt x="2088287" y="-3854"/>
                  <a:pt x="1861117" y="18288"/>
                </a:cubicBezTo>
                <a:cubicBezTo>
                  <a:pt x="1633947" y="40430"/>
                  <a:pt x="1502447" y="-871"/>
                  <a:pt x="1382198" y="18288"/>
                </a:cubicBezTo>
                <a:cubicBezTo>
                  <a:pt x="1261949" y="37447"/>
                  <a:pt x="1045440" y="28353"/>
                  <a:pt x="733535" y="18288"/>
                </a:cubicBezTo>
                <a:cubicBezTo>
                  <a:pt x="421630" y="8223"/>
                  <a:pt x="341257" y="-18359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2703" y="5429"/>
                  <a:pt x="4244410" y="14046"/>
                  <a:pt x="4243589" y="18288"/>
                </a:cubicBezTo>
                <a:cubicBezTo>
                  <a:pt x="4130424" y="-1240"/>
                  <a:pt x="3932803" y="42249"/>
                  <a:pt x="3722234" y="18288"/>
                </a:cubicBezTo>
                <a:cubicBezTo>
                  <a:pt x="3511665" y="-5673"/>
                  <a:pt x="3269903" y="45994"/>
                  <a:pt x="3116007" y="18288"/>
                </a:cubicBezTo>
                <a:cubicBezTo>
                  <a:pt x="2962111" y="-9418"/>
                  <a:pt x="2744280" y="23224"/>
                  <a:pt x="2509780" y="18288"/>
                </a:cubicBezTo>
                <a:cubicBezTo>
                  <a:pt x="2275280" y="13352"/>
                  <a:pt x="2066059" y="43664"/>
                  <a:pt x="1945989" y="18288"/>
                </a:cubicBezTo>
                <a:cubicBezTo>
                  <a:pt x="1825919" y="-7088"/>
                  <a:pt x="1407329" y="12616"/>
                  <a:pt x="1254890" y="18288"/>
                </a:cubicBezTo>
                <a:cubicBezTo>
                  <a:pt x="1102451" y="23960"/>
                  <a:pt x="837950" y="31673"/>
                  <a:pt x="563791" y="18288"/>
                </a:cubicBezTo>
                <a:cubicBezTo>
                  <a:pt x="289632" y="4903"/>
                  <a:pt x="132768" y="7105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137E820-1C3E-01B2-75EE-5ED1180AF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6972" y="320040"/>
            <a:ext cx="2736511" cy="598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4373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3A4EBF-8EA8-9C71-F213-F4576FCD3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iCE40 Layout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ACE1CAF8-0B77-7AED-1FC8-3F028A77C6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654296" y="1954324"/>
            <a:ext cx="7214616" cy="292191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1C610D-4C28-4BB8-F54A-76090B61375A}"/>
              </a:ext>
            </a:extLst>
          </p:cNvPr>
          <p:cNvSpPr txBox="1"/>
          <p:nvPr/>
        </p:nvSpPr>
        <p:spPr>
          <a:xfrm>
            <a:off x="638882" y="4624113"/>
            <a:ext cx="22020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the entire layout</a:t>
            </a:r>
          </a:p>
        </p:txBody>
      </p:sp>
    </p:spTree>
    <p:extLst>
      <p:ext uri="{BB962C8B-B14F-4D97-AF65-F5344CB8AC3E}">
        <p14:creationId xmlns:p14="http://schemas.microsoft.com/office/powerpoint/2010/main" val="91179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E46F6-CADB-7F46-AFD2-276E6736C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Tracing (0,0)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23A1394-9BE0-A5F2-0D35-570CAA305E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Anything without an input is driven low.</a:t>
            </a:r>
          </a:p>
          <a:p>
            <a:pPr marL="285750" indent="-285750">
              <a:buFontTx/>
              <a:buChar char="-"/>
            </a:pPr>
            <a:r>
              <a:rPr lang="en-US" dirty="0"/>
              <a:t>External IO connections are not shown on graph.</a:t>
            </a:r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F1C76858-175F-93E1-1CA3-2FFFEC9161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92402" y="1733266"/>
            <a:ext cx="4026431" cy="24894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595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ED0E7-269E-A719-CF38-350B0B67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Conversion to Verilog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1382AF-DE2D-D513-E80A-3B744F2BC4C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(* keep, </a:t>
            </a:r>
            <a:r>
              <a:rPr lang="en-US" dirty="0" err="1"/>
              <a:t>dont_touch</a:t>
            </a:r>
            <a:r>
              <a:rPr lang="en-US" dirty="0"/>
              <a:t> *) stops </a:t>
            </a:r>
            <a:r>
              <a:rPr lang="en-US" dirty="0" err="1"/>
              <a:t>Yosys</a:t>
            </a:r>
            <a:r>
              <a:rPr lang="en-US" dirty="0"/>
              <a:t> from optimizing.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(* BEL = “X1/Y1/lc0” *) is the address of the LUT I’m referencing.</a:t>
            </a:r>
          </a:p>
          <a:p>
            <a:pPr marL="285750" indent="-285750">
              <a:buFontTx/>
              <a:buChar char="-"/>
            </a:pPr>
            <a:r>
              <a:rPr lang="en-US" dirty="0"/>
              <a:t>I0, I1, I3 are driven low because they aren’t connected to any inputs in the genotype.</a:t>
            </a:r>
          </a:p>
          <a:p>
            <a:pPr marL="285750" indent="-285750">
              <a:buFontTx/>
              <a:buChar char="-"/>
            </a:pPr>
            <a:r>
              <a:rPr lang="en-US" dirty="0"/>
              <a:t>I2 is connected to (0,2).</a:t>
            </a:r>
          </a:p>
          <a:p>
            <a:pPr marL="285750" indent="-285750">
              <a:buFontTx/>
              <a:buChar char="-"/>
            </a:pPr>
            <a:r>
              <a:rPr lang="en-US" dirty="0"/>
              <a:t>Logic evaluates to false if accounting for driven low inputs.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2FFF9252-C5D0-B7A5-CE4D-B914184430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60097" y="1016793"/>
            <a:ext cx="5617491" cy="43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198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7454F1-6FEA-CE12-9F9F-AF0BA8760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iCE40 Layout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C96162-ED71-69DC-5B28-3DC897A4B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15598" y="2057400"/>
            <a:ext cx="6226816" cy="2198687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82DFAE-D6EE-0B0C-FD05-8276AF654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en-US" dirty="0"/>
              <a:t>This logic is also False (A is driven low)</a:t>
            </a:r>
          </a:p>
          <a:p>
            <a:pPr marL="285750" indent="-285750">
              <a:buFontTx/>
              <a:buChar char="-"/>
            </a:pPr>
            <a:r>
              <a:rPr lang="en-US" dirty="0" err="1"/>
              <a:t>nextpnr</a:t>
            </a:r>
            <a:r>
              <a:rPr lang="en-US" dirty="0"/>
              <a:t> will create equivalent logic to assist in internal routing</a:t>
            </a:r>
          </a:p>
          <a:p>
            <a:pPr marL="742950" lvl="1" indent="-285750">
              <a:buFontTx/>
              <a:buChar char="-"/>
            </a:pPr>
            <a:r>
              <a:rPr lang="en-US" dirty="0"/>
              <a:t>Not important because the behavior of each LUT is maintained.</a:t>
            </a:r>
          </a:p>
        </p:txBody>
      </p:sp>
    </p:spTree>
    <p:extLst>
      <p:ext uri="{BB962C8B-B14F-4D97-AF65-F5344CB8AC3E}">
        <p14:creationId xmlns:p14="http://schemas.microsoft.com/office/powerpoint/2010/main" val="35033437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1F11564-89A3-A093-68B9-CF8E8AC49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A4ADFFD-9436-D8B1-5E6B-FB32CDD228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Simulated experiments</a:t>
            </a:r>
          </a:p>
          <a:p>
            <a:r>
              <a:rPr lang="en-US" dirty="0"/>
              <a:t>Modify </a:t>
            </a:r>
            <a:r>
              <a:rPr lang="en-US" dirty="0" err="1"/>
              <a:t>nextpnr</a:t>
            </a:r>
            <a:r>
              <a:rPr lang="en-US" dirty="0"/>
              <a:t> to not permute LUTs (hopefully)</a:t>
            </a:r>
          </a:p>
        </p:txBody>
      </p:sp>
    </p:spTree>
    <p:extLst>
      <p:ext uri="{BB962C8B-B14F-4D97-AF65-F5344CB8AC3E}">
        <p14:creationId xmlns:p14="http://schemas.microsoft.com/office/powerpoint/2010/main" val="102222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841C9-90E5-A418-DBBC-6177D285A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6BFF3F-66ED-3F12-406A-6A7B7B87B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Exceed the rate of evolution of traditional EHW evolution</a:t>
            </a:r>
          </a:p>
          <a:p>
            <a:r>
              <a:rPr lang="en-US" dirty="0"/>
              <a:t>Exceed the fitness of traditional EHW evolution</a:t>
            </a:r>
          </a:p>
          <a:p>
            <a:r>
              <a:rPr lang="en-US" dirty="0"/>
              <a:t>Create more complex circuits than are possible with EHW</a:t>
            </a:r>
          </a:p>
        </p:txBody>
      </p:sp>
    </p:spTree>
    <p:extLst>
      <p:ext uri="{BB962C8B-B14F-4D97-AF65-F5344CB8AC3E}">
        <p14:creationId xmlns:p14="http://schemas.microsoft.com/office/powerpoint/2010/main" val="2144685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AFF98-090C-2DD4-1BFA-51548CEDA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iCE40 FPGA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3A478-00F7-845E-BF94-BF60E06F3F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Low-cost field-programmable gate array (FPGA)</a:t>
                </a:r>
              </a:p>
              <a:p>
                <a:r>
                  <a:rPr lang="en-US" dirty="0"/>
                  <a:t>Emulates logic gates with lookup tables (LUTs)</a:t>
                </a:r>
              </a:p>
              <a:p>
                <a:r>
                  <a:rPr lang="en-US" dirty="0"/>
                  <a:t>Each LUT has 4 inputs</a:t>
                </a:r>
              </a:p>
              <a:p>
                <a:r>
                  <a:rPr lang="en-US" dirty="0"/>
                  <a:t>5,000 LUTs per FPGA</a:t>
                </a:r>
              </a:p>
              <a:p>
                <a:r>
                  <a:rPr lang="en-US" dirty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24,000</m:t>
                        </m:r>
                      </m:sup>
                    </m:sSup>
                  </m:oMath>
                </a14:m>
                <a:r>
                  <a:rPr lang="en-US" dirty="0"/>
                  <a:t> possible combinations of LUT configs</a:t>
                </a:r>
              </a:p>
              <a:p>
                <a:pPr lvl="1"/>
                <a:r>
                  <a:rPr lang="en-US" dirty="0"/>
                  <a:t>Essentially infinity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C3A478-00F7-845E-BF94-BF60E06F3F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iCEstick Evaluation Kit | Lattice Kits &amp; Boards">
            <a:extLst>
              <a:ext uri="{FF2B5EF4-FFF2-40B4-BE49-F238E27FC236}">
                <a16:creationId xmlns:a16="http://schemas.microsoft.com/office/drawing/2014/main" id="{CF40AD9F-9A55-E098-3614-F97A06607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168862">
            <a:off x="7096325" y="2956287"/>
            <a:ext cx="5444524" cy="1569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1630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0FE335-3635-1158-590F-4602C4344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iCE40 Layout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6357EC4F-235E-4222-A36F-C7878ACE37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8CF4970-07AE-1559-2E15-D83E3EBC5A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Pink = logic tiles</a:t>
            </a:r>
          </a:p>
          <a:p>
            <a:r>
              <a:rPr lang="en-US" sz="2200" dirty="0"/>
              <a:t>Blue = I/O</a:t>
            </a:r>
          </a:p>
          <a:p>
            <a:r>
              <a:rPr lang="en-US" sz="2200" dirty="0"/>
              <a:t>Yellow = RAM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F142826-FBE0-4C4D-8994-189B8FCE7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033" y="640080"/>
            <a:ext cx="6802245" cy="5577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855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CA134-7C10-B42B-5DEC-DC49B33DD2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US" sz="5400"/>
              <a:t>Evolvable Hardware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B6AC22-288D-5BE5-F75B-C5F95AEC5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US" sz="2200" dirty="0"/>
              <a:t>Pseudorandom bitstream mutations</a:t>
            </a:r>
          </a:p>
          <a:p>
            <a:r>
              <a:rPr lang="en-US" sz="2200" dirty="0"/>
              <a:t>Vast majority are harmful</a:t>
            </a:r>
          </a:p>
          <a:p>
            <a:r>
              <a:rPr lang="en-US" sz="2200" dirty="0"/>
              <a:t>Limit search space by limiting the bits we can flip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37310B5-E512-1C4F-42C7-76F19F00DF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696635"/>
            <a:ext cx="6903720" cy="5464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033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0BC05A-53B6-4BBE-0F1E-CDCCEE0C5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6D2F-55CD-7E1A-F4BA-98E703CF4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Similar “pseudorandom mutation” on a CGP genotype</a:t>
            </a:r>
          </a:p>
          <a:p>
            <a:r>
              <a:rPr lang="en-US" dirty="0"/>
              <a:t>Genotype gets encoded to a bitstream</a:t>
            </a:r>
          </a:p>
          <a:p>
            <a:r>
              <a:rPr lang="en-US" dirty="0"/>
              <a:t>Genotype mutation restrictions limit bad mutations</a:t>
            </a:r>
          </a:p>
          <a:p>
            <a:r>
              <a:rPr lang="en-US" dirty="0"/>
              <a:t>Can easily scale search space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AB5C7E2-11B9-70BC-7E58-ACE1B7EB8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620687"/>
              </p:ext>
            </p:extLst>
          </p:nvPr>
        </p:nvGraphicFramePr>
        <p:xfrm>
          <a:off x="629920" y="4217662"/>
          <a:ext cx="10244160" cy="12619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14880">
                  <a:extLst>
                    <a:ext uri="{9D8B030D-6E8A-4147-A177-3AD203B41FA5}">
                      <a16:colId xmlns:a16="http://schemas.microsoft.com/office/drawing/2014/main" val="3044404890"/>
                    </a:ext>
                  </a:extLst>
                </a:gridCol>
                <a:gridCol w="924560">
                  <a:extLst>
                    <a:ext uri="{9D8B030D-6E8A-4147-A177-3AD203B41FA5}">
                      <a16:colId xmlns:a16="http://schemas.microsoft.com/office/drawing/2014/main" val="1469643907"/>
                    </a:ext>
                  </a:extLst>
                </a:gridCol>
                <a:gridCol w="945628">
                  <a:extLst>
                    <a:ext uri="{9D8B030D-6E8A-4147-A177-3AD203B41FA5}">
                      <a16:colId xmlns:a16="http://schemas.microsoft.com/office/drawing/2014/main" val="1429993080"/>
                    </a:ext>
                  </a:extLst>
                </a:gridCol>
                <a:gridCol w="1027755">
                  <a:extLst>
                    <a:ext uri="{9D8B030D-6E8A-4147-A177-3AD203B41FA5}">
                      <a16:colId xmlns:a16="http://schemas.microsoft.com/office/drawing/2014/main" val="194105741"/>
                    </a:ext>
                  </a:extLst>
                </a:gridCol>
                <a:gridCol w="1017374">
                  <a:extLst>
                    <a:ext uri="{9D8B030D-6E8A-4147-A177-3AD203B41FA5}">
                      <a16:colId xmlns:a16="http://schemas.microsoft.com/office/drawing/2014/main" val="3615122579"/>
                    </a:ext>
                  </a:extLst>
                </a:gridCol>
                <a:gridCol w="1058899">
                  <a:extLst>
                    <a:ext uri="{9D8B030D-6E8A-4147-A177-3AD203B41FA5}">
                      <a16:colId xmlns:a16="http://schemas.microsoft.com/office/drawing/2014/main" val="1708683099"/>
                    </a:ext>
                  </a:extLst>
                </a:gridCol>
                <a:gridCol w="996611">
                  <a:extLst>
                    <a:ext uri="{9D8B030D-6E8A-4147-A177-3AD203B41FA5}">
                      <a16:colId xmlns:a16="http://schemas.microsoft.com/office/drawing/2014/main" val="3784761024"/>
                    </a:ext>
                  </a:extLst>
                </a:gridCol>
                <a:gridCol w="1048518">
                  <a:extLst>
                    <a:ext uri="{9D8B030D-6E8A-4147-A177-3AD203B41FA5}">
                      <a16:colId xmlns:a16="http://schemas.microsoft.com/office/drawing/2014/main" val="3083024424"/>
                    </a:ext>
                  </a:extLst>
                </a:gridCol>
                <a:gridCol w="1009935">
                  <a:extLst>
                    <a:ext uri="{9D8B030D-6E8A-4147-A177-3AD203B41FA5}">
                      <a16:colId xmlns:a16="http://schemas.microsoft.com/office/drawing/2014/main" val="1203739558"/>
                    </a:ext>
                  </a:extLst>
                </a:gridCol>
              </a:tblGrid>
              <a:tr h="29126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0000000000000000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24130"/>
                  </a:ext>
                </a:extLst>
              </a:tr>
              <a:tr h="89619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LUT Behavior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0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1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2 Y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X offset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Input 3 Y offset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16201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87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B1DBB-99EC-0330-864F-9320DCE39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the Bitstream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07391A3-E7BA-E0F5-BDEC-CABD36E01C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371106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10448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FD6C56-50DA-ADF6-707E-6902E96D6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Structure</a:t>
            </a:r>
          </a:p>
        </p:txBody>
      </p:sp>
      <p:pic>
        <p:nvPicPr>
          <p:cNvPr id="16" name="Content Placeholder 15">
            <a:extLst>
              <a:ext uri="{FF2B5EF4-FFF2-40B4-BE49-F238E27FC236}">
                <a16:creationId xmlns:a16="http://schemas.microsoft.com/office/drawing/2014/main" id="{E6B3460C-0A38-2ADC-441A-0E0ED63640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11420" y="1027906"/>
            <a:ext cx="6342380" cy="478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593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7BB24-B2D1-B4C6-5DDC-3B745270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Verilog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579CF59-4A95-BFBA-6855-798E46224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3567" y="0"/>
            <a:ext cx="465843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82867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369</Words>
  <Application>Microsoft Macintosh PowerPoint</Application>
  <PresentationFormat>Widescreen</PresentationFormat>
  <Paragraphs>76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Aptos</vt:lpstr>
      <vt:lpstr>Aptos Display</vt:lpstr>
      <vt:lpstr>Arial</vt:lpstr>
      <vt:lpstr>Cambria Math</vt:lpstr>
      <vt:lpstr>Office Theme</vt:lpstr>
      <vt:lpstr>CGP Evolution on an iCE40 FPGA</vt:lpstr>
      <vt:lpstr>Goals</vt:lpstr>
      <vt:lpstr>iCE40 FPGA</vt:lpstr>
      <vt:lpstr>iCE40 Layout</vt:lpstr>
      <vt:lpstr>Evolvable Hardware</vt:lpstr>
      <vt:lpstr>Thesis</vt:lpstr>
      <vt:lpstr>Creating the Bitstream</vt:lpstr>
      <vt:lpstr>Graph Structure</vt:lpstr>
      <vt:lpstr>Verilog</vt:lpstr>
      <vt:lpstr>JSON Blob</vt:lpstr>
      <vt:lpstr>Bitstream</vt:lpstr>
      <vt:lpstr>iCE40 Layout</vt:lpstr>
      <vt:lpstr>Example: Tracing (0,0)</vt:lpstr>
      <vt:lpstr>Conversion to Verilog</vt:lpstr>
      <vt:lpstr>iCE40 Layout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Bioren, Thomas</dc:creator>
  <cp:lastModifiedBy>Bioren, Thomas</cp:lastModifiedBy>
  <cp:revision>24</cp:revision>
  <dcterms:created xsi:type="dcterms:W3CDTF">2025-10-15T17:55:08Z</dcterms:created>
  <dcterms:modified xsi:type="dcterms:W3CDTF">2025-10-15T20:15:22Z</dcterms:modified>
</cp:coreProperties>
</file>