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3" r:id="rId5"/>
    <p:sldId id="264" r:id="rId6"/>
    <p:sldId id="265" r:id="rId7"/>
    <p:sldId id="268" r:id="rId8"/>
    <p:sldId id="269" r:id="rId9"/>
    <p:sldId id="266"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78063-8BE4-4AA2-A582-E07BFE760EA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B49EF46D-BC37-4DE9-8FFA-8629C191CCEA}">
      <dgm:prSet phldrT="[Text]"/>
      <dgm:spPr/>
      <dgm:t>
        <a:bodyPr/>
        <a:lstStyle/>
        <a:p>
          <a:r>
            <a:rPr lang="en-US" dirty="0" err="1"/>
            <a:t>CoBell</a:t>
          </a:r>
          <a:endParaRPr lang="en-US" dirty="0"/>
        </a:p>
      </dgm:t>
    </dgm:pt>
    <dgm:pt modelId="{C0C42BF7-3B9B-403C-8BB1-69476744334A}" type="parTrans" cxnId="{E7BC5EB9-B509-427D-A5E0-17755DD0A6C0}">
      <dgm:prSet/>
      <dgm:spPr/>
      <dgm:t>
        <a:bodyPr/>
        <a:lstStyle/>
        <a:p>
          <a:endParaRPr lang="en-US"/>
        </a:p>
      </dgm:t>
    </dgm:pt>
    <dgm:pt modelId="{93EAABF1-750F-4C06-9A05-53C560EC5E3E}" type="sibTrans" cxnId="{E7BC5EB9-B509-427D-A5E0-17755DD0A6C0}">
      <dgm:prSet/>
      <dgm:spPr/>
      <dgm:t>
        <a:bodyPr/>
        <a:lstStyle/>
        <a:p>
          <a:endParaRPr lang="en-US"/>
        </a:p>
      </dgm:t>
    </dgm:pt>
    <dgm:pt modelId="{71A191E3-63CC-4E16-A02B-FDC24D39E707}">
      <dgm:prSet phldrT="[Text]"/>
      <dgm:spPr/>
      <dgm:t>
        <a:bodyPr/>
        <a:lstStyle/>
        <a:p>
          <a:r>
            <a:rPr lang="en-US" dirty="0"/>
            <a:t>Machine Churning</a:t>
          </a:r>
        </a:p>
      </dgm:t>
    </dgm:pt>
    <dgm:pt modelId="{12A40469-20C5-47C5-9BED-49514CB37757}" type="parTrans" cxnId="{7F65E226-00B3-4D55-907D-FE036AE4FDFE}">
      <dgm:prSet/>
      <dgm:spPr/>
      <dgm:t>
        <a:bodyPr/>
        <a:lstStyle/>
        <a:p>
          <a:endParaRPr lang="en-US"/>
        </a:p>
      </dgm:t>
    </dgm:pt>
    <dgm:pt modelId="{9B3C6FC9-6D03-4C5F-82BA-BB0AD44DDC99}" type="sibTrans" cxnId="{7F65E226-00B3-4D55-907D-FE036AE4FDFE}">
      <dgm:prSet/>
      <dgm:spPr/>
      <dgm:t>
        <a:bodyPr/>
        <a:lstStyle/>
        <a:p>
          <a:endParaRPr lang="en-US"/>
        </a:p>
      </dgm:t>
    </dgm:pt>
    <dgm:pt modelId="{CA993BC7-1B62-42FF-A44F-B4C7A1E34C18}">
      <dgm:prSet phldrT="[Text]"/>
      <dgm:spPr/>
      <dgm:t>
        <a:bodyPr/>
        <a:lstStyle/>
        <a:p>
          <a:r>
            <a:rPr lang="en-US" dirty="0"/>
            <a:t>Data Analytics</a:t>
          </a:r>
        </a:p>
      </dgm:t>
    </dgm:pt>
    <dgm:pt modelId="{31056B79-7F3B-46C3-A094-8F79EE0FC31E}" type="parTrans" cxnId="{68A44EA4-0521-4275-B240-F1D3097E4BEC}">
      <dgm:prSet/>
      <dgm:spPr/>
      <dgm:t>
        <a:bodyPr/>
        <a:lstStyle/>
        <a:p>
          <a:endParaRPr lang="en-US"/>
        </a:p>
      </dgm:t>
    </dgm:pt>
    <dgm:pt modelId="{76A8BD76-1A26-4A4F-9524-93110E9E9A1B}" type="sibTrans" cxnId="{68A44EA4-0521-4275-B240-F1D3097E4BEC}">
      <dgm:prSet/>
      <dgm:spPr/>
      <dgm:t>
        <a:bodyPr/>
        <a:lstStyle/>
        <a:p>
          <a:endParaRPr lang="en-US"/>
        </a:p>
      </dgm:t>
    </dgm:pt>
    <dgm:pt modelId="{CEDCA273-3DA9-4796-B84C-00E8F27F1976}">
      <dgm:prSet phldrT="[Text]"/>
      <dgm:spPr/>
      <dgm:t>
        <a:bodyPr/>
        <a:lstStyle/>
        <a:p>
          <a:r>
            <a:rPr lang="en-US" dirty="0"/>
            <a:t>New Revenue Stream</a:t>
          </a:r>
        </a:p>
      </dgm:t>
    </dgm:pt>
    <dgm:pt modelId="{07E19621-6054-4CDD-84A4-4F13A13BBEF2}" type="parTrans" cxnId="{252A9517-5E35-4AAF-9D5B-2D823F65BD65}">
      <dgm:prSet/>
      <dgm:spPr/>
      <dgm:t>
        <a:bodyPr/>
        <a:lstStyle/>
        <a:p>
          <a:endParaRPr lang="en-US"/>
        </a:p>
      </dgm:t>
    </dgm:pt>
    <dgm:pt modelId="{08BA33A1-F3AA-43FE-8692-503784798BAB}" type="sibTrans" cxnId="{252A9517-5E35-4AAF-9D5B-2D823F65BD65}">
      <dgm:prSet/>
      <dgm:spPr/>
      <dgm:t>
        <a:bodyPr/>
        <a:lstStyle/>
        <a:p>
          <a:endParaRPr lang="en-US"/>
        </a:p>
      </dgm:t>
    </dgm:pt>
    <dgm:pt modelId="{A2DE1777-26C7-4E38-9F35-0C2FA50E24FC}" type="pres">
      <dgm:prSet presAssocID="{78C78063-8BE4-4AA2-A582-E07BFE760EA7}" presName="Name0" presStyleCnt="0">
        <dgm:presLayoutVars>
          <dgm:chMax val="4"/>
          <dgm:resizeHandles val="exact"/>
        </dgm:presLayoutVars>
      </dgm:prSet>
      <dgm:spPr/>
    </dgm:pt>
    <dgm:pt modelId="{081B0B21-F96F-4593-8B18-3610D52AA4A7}" type="pres">
      <dgm:prSet presAssocID="{78C78063-8BE4-4AA2-A582-E07BFE760EA7}" presName="ellipse" presStyleLbl="trBgShp" presStyleIdx="0" presStyleCnt="1"/>
      <dgm:spPr/>
    </dgm:pt>
    <dgm:pt modelId="{71D3A028-7B64-4192-8C5A-F3DEFA939CB4}" type="pres">
      <dgm:prSet presAssocID="{78C78063-8BE4-4AA2-A582-E07BFE760EA7}" presName="arrow1" presStyleLbl="fgShp" presStyleIdx="0" presStyleCnt="1"/>
      <dgm:spPr/>
    </dgm:pt>
    <dgm:pt modelId="{AC15C6B7-3B84-4B80-B818-5B4457DAB1C4}" type="pres">
      <dgm:prSet presAssocID="{78C78063-8BE4-4AA2-A582-E07BFE760EA7}" presName="rectangle" presStyleLbl="revTx" presStyleIdx="0" presStyleCnt="1">
        <dgm:presLayoutVars>
          <dgm:bulletEnabled val="1"/>
        </dgm:presLayoutVars>
      </dgm:prSet>
      <dgm:spPr/>
    </dgm:pt>
    <dgm:pt modelId="{D99F6BE6-B9C8-4E89-AC21-16FCB69EAE5C}" type="pres">
      <dgm:prSet presAssocID="{71A191E3-63CC-4E16-A02B-FDC24D39E707}" presName="item1" presStyleLbl="node1" presStyleIdx="0" presStyleCnt="3">
        <dgm:presLayoutVars>
          <dgm:bulletEnabled val="1"/>
        </dgm:presLayoutVars>
      </dgm:prSet>
      <dgm:spPr/>
    </dgm:pt>
    <dgm:pt modelId="{319F148E-FD7F-4980-B2E1-5C08113D0E02}" type="pres">
      <dgm:prSet presAssocID="{CA993BC7-1B62-42FF-A44F-B4C7A1E34C18}" presName="item2" presStyleLbl="node1" presStyleIdx="1" presStyleCnt="3">
        <dgm:presLayoutVars>
          <dgm:bulletEnabled val="1"/>
        </dgm:presLayoutVars>
      </dgm:prSet>
      <dgm:spPr/>
    </dgm:pt>
    <dgm:pt modelId="{20F49EEE-4241-4ABB-B9B4-72CA8EF42B57}" type="pres">
      <dgm:prSet presAssocID="{CEDCA273-3DA9-4796-B84C-00E8F27F1976}" presName="item3" presStyleLbl="node1" presStyleIdx="2" presStyleCnt="3">
        <dgm:presLayoutVars>
          <dgm:bulletEnabled val="1"/>
        </dgm:presLayoutVars>
      </dgm:prSet>
      <dgm:spPr/>
    </dgm:pt>
    <dgm:pt modelId="{6A26078B-FAF6-41A6-942B-F1379352021F}" type="pres">
      <dgm:prSet presAssocID="{78C78063-8BE4-4AA2-A582-E07BFE760EA7}" presName="funnel" presStyleLbl="trAlignAcc1" presStyleIdx="0" presStyleCnt="1"/>
      <dgm:spPr/>
    </dgm:pt>
  </dgm:ptLst>
  <dgm:cxnLst>
    <dgm:cxn modelId="{252A9517-5E35-4AAF-9D5B-2D823F65BD65}" srcId="{78C78063-8BE4-4AA2-A582-E07BFE760EA7}" destId="{CEDCA273-3DA9-4796-B84C-00E8F27F1976}" srcOrd="3" destOrd="0" parTransId="{07E19621-6054-4CDD-84A4-4F13A13BBEF2}" sibTransId="{08BA33A1-F3AA-43FE-8692-503784798BAB}"/>
    <dgm:cxn modelId="{7F65E226-00B3-4D55-907D-FE036AE4FDFE}" srcId="{78C78063-8BE4-4AA2-A582-E07BFE760EA7}" destId="{71A191E3-63CC-4E16-A02B-FDC24D39E707}" srcOrd="1" destOrd="0" parTransId="{12A40469-20C5-47C5-9BED-49514CB37757}" sibTransId="{9B3C6FC9-6D03-4C5F-82BA-BB0AD44DDC99}"/>
    <dgm:cxn modelId="{8B41A931-B285-4156-853B-6A5C88EBB139}" type="presOf" srcId="{CEDCA273-3DA9-4796-B84C-00E8F27F1976}" destId="{AC15C6B7-3B84-4B80-B818-5B4457DAB1C4}" srcOrd="0" destOrd="0" presId="urn:microsoft.com/office/officeart/2005/8/layout/funnel1"/>
    <dgm:cxn modelId="{BF3CAC6B-DCD0-428B-8066-1512FF1571C3}" type="presOf" srcId="{78C78063-8BE4-4AA2-A582-E07BFE760EA7}" destId="{A2DE1777-26C7-4E38-9F35-0C2FA50E24FC}" srcOrd="0" destOrd="0" presId="urn:microsoft.com/office/officeart/2005/8/layout/funnel1"/>
    <dgm:cxn modelId="{68A44EA4-0521-4275-B240-F1D3097E4BEC}" srcId="{78C78063-8BE4-4AA2-A582-E07BFE760EA7}" destId="{CA993BC7-1B62-42FF-A44F-B4C7A1E34C18}" srcOrd="2" destOrd="0" parTransId="{31056B79-7F3B-46C3-A094-8F79EE0FC31E}" sibTransId="{76A8BD76-1A26-4A4F-9524-93110E9E9A1B}"/>
    <dgm:cxn modelId="{E7BC5EB9-B509-427D-A5E0-17755DD0A6C0}" srcId="{78C78063-8BE4-4AA2-A582-E07BFE760EA7}" destId="{B49EF46D-BC37-4DE9-8FFA-8629C191CCEA}" srcOrd="0" destOrd="0" parTransId="{C0C42BF7-3B9B-403C-8BB1-69476744334A}" sibTransId="{93EAABF1-750F-4C06-9A05-53C560EC5E3E}"/>
    <dgm:cxn modelId="{0BCE57C1-03B5-4A97-8967-EA406D0AD1C1}" type="presOf" srcId="{B49EF46D-BC37-4DE9-8FFA-8629C191CCEA}" destId="{20F49EEE-4241-4ABB-B9B4-72CA8EF42B57}" srcOrd="0" destOrd="0" presId="urn:microsoft.com/office/officeart/2005/8/layout/funnel1"/>
    <dgm:cxn modelId="{E469BCC9-9E14-49E6-BB92-E07279DC8205}" type="presOf" srcId="{71A191E3-63CC-4E16-A02B-FDC24D39E707}" destId="{319F148E-FD7F-4980-B2E1-5C08113D0E02}" srcOrd="0" destOrd="0" presId="urn:microsoft.com/office/officeart/2005/8/layout/funnel1"/>
    <dgm:cxn modelId="{CAE2B6F7-ECF5-4C6C-97DB-98B4EFA4D47C}" type="presOf" srcId="{CA993BC7-1B62-42FF-A44F-B4C7A1E34C18}" destId="{D99F6BE6-B9C8-4E89-AC21-16FCB69EAE5C}" srcOrd="0" destOrd="0" presId="urn:microsoft.com/office/officeart/2005/8/layout/funnel1"/>
    <dgm:cxn modelId="{1CA63FD9-20BC-4CB9-9E8C-CC2A2F9E5864}" type="presParOf" srcId="{A2DE1777-26C7-4E38-9F35-0C2FA50E24FC}" destId="{081B0B21-F96F-4593-8B18-3610D52AA4A7}" srcOrd="0" destOrd="0" presId="urn:microsoft.com/office/officeart/2005/8/layout/funnel1"/>
    <dgm:cxn modelId="{D137B098-7115-404B-8BA1-7FF36F18E8F7}" type="presParOf" srcId="{A2DE1777-26C7-4E38-9F35-0C2FA50E24FC}" destId="{71D3A028-7B64-4192-8C5A-F3DEFA939CB4}" srcOrd="1" destOrd="0" presId="urn:microsoft.com/office/officeart/2005/8/layout/funnel1"/>
    <dgm:cxn modelId="{78599BDB-64C5-4C46-8052-0564128DD131}" type="presParOf" srcId="{A2DE1777-26C7-4E38-9F35-0C2FA50E24FC}" destId="{AC15C6B7-3B84-4B80-B818-5B4457DAB1C4}" srcOrd="2" destOrd="0" presId="urn:microsoft.com/office/officeart/2005/8/layout/funnel1"/>
    <dgm:cxn modelId="{1AC22B21-DF3E-4F01-9E2E-3F2D45B8DA20}" type="presParOf" srcId="{A2DE1777-26C7-4E38-9F35-0C2FA50E24FC}" destId="{D99F6BE6-B9C8-4E89-AC21-16FCB69EAE5C}" srcOrd="3" destOrd="0" presId="urn:microsoft.com/office/officeart/2005/8/layout/funnel1"/>
    <dgm:cxn modelId="{5B055DF1-F707-489C-A421-255AB5C2BC1F}" type="presParOf" srcId="{A2DE1777-26C7-4E38-9F35-0C2FA50E24FC}" destId="{319F148E-FD7F-4980-B2E1-5C08113D0E02}" srcOrd="4" destOrd="0" presId="urn:microsoft.com/office/officeart/2005/8/layout/funnel1"/>
    <dgm:cxn modelId="{E0AC6611-6EBA-4E6D-B45B-4D256D780014}" type="presParOf" srcId="{A2DE1777-26C7-4E38-9F35-0C2FA50E24FC}" destId="{20F49EEE-4241-4ABB-B9B4-72CA8EF42B57}" srcOrd="5" destOrd="0" presId="urn:microsoft.com/office/officeart/2005/8/layout/funnel1"/>
    <dgm:cxn modelId="{D2F1FEBD-E19E-4B2C-AE07-2FC850620DB5}" type="presParOf" srcId="{A2DE1777-26C7-4E38-9F35-0C2FA50E24FC}" destId="{6A26078B-FAF6-41A6-942B-F1379352021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B0B21-F96F-4593-8B18-3610D52AA4A7}">
      <dsp:nvSpPr>
        <dsp:cNvPr id="0" name=""/>
        <dsp:cNvSpPr/>
      </dsp:nvSpPr>
      <dsp:spPr>
        <a:xfrm>
          <a:off x="1599423" y="193648"/>
          <a:ext cx="3843179" cy="1334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3A028-7B64-4192-8C5A-F3DEFA939CB4}">
      <dsp:nvSpPr>
        <dsp:cNvPr id="0" name=""/>
        <dsp:cNvSpPr/>
      </dsp:nvSpPr>
      <dsp:spPr>
        <a:xfrm>
          <a:off x="3154570" y="3461840"/>
          <a:ext cx="744802" cy="476673"/>
        </a:xfrm>
        <a:prstGeom prst="down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5C6B7-3B84-4B80-B818-5B4457DAB1C4}">
      <dsp:nvSpPr>
        <dsp:cNvPr id="0" name=""/>
        <dsp:cNvSpPr/>
      </dsp:nvSpPr>
      <dsp:spPr>
        <a:xfrm>
          <a:off x="1739446" y="3843179"/>
          <a:ext cx="3575050" cy="89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New Revenue Stream</a:t>
          </a:r>
        </a:p>
      </dsp:txBody>
      <dsp:txXfrm>
        <a:off x="1739446" y="3843179"/>
        <a:ext cx="3575050" cy="893762"/>
      </dsp:txXfrm>
    </dsp:sp>
    <dsp:sp modelId="{D99F6BE6-B9C8-4E89-AC21-16FCB69EAE5C}">
      <dsp:nvSpPr>
        <dsp:cNvPr id="0" name=""/>
        <dsp:cNvSpPr/>
      </dsp:nvSpPr>
      <dsp:spPr>
        <a:xfrm>
          <a:off x="2996672" y="1631414"/>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Analytics</a:t>
          </a:r>
        </a:p>
      </dsp:txBody>
      <dsp:txXfrm>
        <a:off x="3193005" y="1827747"/>
        <a:ext cx="947977" cy="947977"/>
      </dsp:txXfrm>
    </dsp:sp>
    <dsp:sp modelId="{319F148E-FD7F-4980-B2E1-5C08113D0E02}">
      <dsp:nvSpPr>
        <dsp:cNvPr id="0" name=""/>
        <dsp:cNvSpPr/>
      </dsp:nvSpPr>
      <dsp:spPr>
        <a:xfrm>
          <a:off x="2037367" y="625633"/>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Machine Churning</a:t>
          </a:r>
        </a:p>
      </dsp:txBody>
      <dsp:txXfrm>
        <a:off x="2233700" y="821966"/>
        <a:ext cx="947977" cy="947977"/>
      </dsp:txXfrm>
    </dsp:sp>
    <dsp:sp modelId="{20F49EEE-4241-4ABB-B9B4-72CA8EF42B57}">
      <dsp:nvSpPr>
        <dsp:cNvPr id="0" name=""/>
        <dsp:cNvSpPr/>
      </dsp:nvSpPr>
      <dsp:spPr>
        <a:xfrm>
          <a:off x="3407803" y="301495"/>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CoBell</a:t>
          </a:r>
          <a:endParaRPr lang="en-US" sz="1800" kern="1200" dirty="0"/>
        </a:p>
      </dsp:txBody>
      <dsp:txXfrm>
        <a:off x="3604136" y="497828"/>
        <a:ext cx="947977" cy="947977"/>
      </dsp:txXfrm>
    </dsp:sp>
    <dsp:sp modelId="{6A26078B-FAF6-41A6-942B-F1379352021F}">
      <dsp:nvSpPr>
        <dsp:cNvPr id="0" name=""/>
        <dsp:cNvSpPr/>
      </dsp:nvSpPr>
      <dsp:spPr>
        <a:xfrm>
          <a:off x="1441525" y="29792"/>
          <a:ext cx="4170892" cy="333671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2/24/2018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2/24/2018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E4CB-41B1-40D4-BE13-94994F5F091C}"/>
              </a:ext>
            </a:extLst>
          </p:cNvPr>
          <p:cNvSpPr>
            <a:spLocks noGrp="1"/>
          </p:cNvSpPr>
          <p:nvPr>
            <p:ph type="ctrTitle"/>
          </p:nvPr>
        </p:nvSpPr>
        <p:spPr/>
        <p:txBody>
          <a:bodyPr/>
          <a:lstStyle/>
          <a:p>
            <a:r>
              <a:rPr lang="en-US" dirty="0"/>
              <a:t>Beers and Breweries</a:t>
            </a:r>
          </a:p>
        </p:txBody>
      </p:sp>
      <p:sp>
        <p:nvSpPr>
          <p:cNvPr id="3" name="Subtitle 2">
            <a:extLst>
              <a:ext uri="{FF2B5EF4-FFF2-40B4-BE49-F238E27FC236}">
                <a16:creationId xmlns:a16="http://schemas.microsoft.com/office/drawing/2014/main" id="{4B2DA98B-EE50-4684-827B-D0DFCA7DFE2D}"/>
              </a:ext>
            </a:extLst>
          </p:cNvPr>
          <p:cNvSpPr>
            <a:spLocks noGrp="1"/>
          </p:cNvSpPr>
          <p:nvPr>
            <p:ph type="subTitle" idx="1"/>
          </p:nvPr>
        </p:nvSpPr>
        <p:spPr/>
        <p:txBody>
          <a:bodyPr/>
          <a:lstStyle/>
          <a:p>
            <a:r>
              <a:rPr lang="en-US" dirty="0"/>
              <a:t>By Machine Churning Consulting</a:t>
            </a:r>
          </a:p>
          <a:p>
            <a:r>
              <a:rPr lang="en-US" sz="2000" b="1" dirty="0"/>
              <a:t>Nitin Agarwal</a:t>
            </a:r>
          </a:p>
          <a:p>
            <a:r>
              <a:rPr lang="en-US" sz="2000" b="1" dirty="0"/>
              <a:t>YuMei Bennett</a:t>
            </a:r>
          </a:p>
        </p:txBody>
      </p:sp>
    </p:spTree>
    <p:extLst>
      <p:ext uri="{BB962C8B-B14F-4D97-AF65-F5344CB8AC3E}">
        <p14:creationId xmlns:p14="http://schemas.microsoft.com/office/powerpoint/2010/main" val="7669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1988A-CA52-4232-B8A3-23A4C45CEA5F}"/>
              </a:ext>
            </a:extLst>
          </p:cNvPr>
          <p:cNvPicPr>
            <a:picLocks noChangeAspect="1"/>
          </p:cNvPicPr>
          <p:nvPr/>
        </p:nvPicPr>
        <p:blipFill>
          <a:blip r:embed="rId2"/>
          <a:stretch>
            <a:fillRect/>
          </a:stretch>
        </p:blipFill>
        <p:spPr>
          <a:xfrm>
            <a:off x="501483" y="544286"/>
            <a:ext cx="7572375" cy="5334000"/>
          </a:xfrm>
          <a:prstGeom prst="rect">
            <a:avLst/>
          </a:prstGeom>
        </p:spPr>
      </p:pic>
      <p:sp>
        <p:nvSpPr>
          <p:cNvPr id="4" name="TextBox 3">
            <a:extLst>
              <a:ext uri="{FF2B5EF4-FFF2-40B4-BE49-F238E27FC236}">
                <a16:creationId xmlns:a16="http://schemas.microsoft.com/office/drawing/2014/main" id="{C01B10BC-7E83-45A8-B697-4887962B4524}"/>
              </a:ext>
            </a:extLst>
          </p:cNvPr>
          <p:cNvSpPr txBox="1"/>
          <p:nvPr/>
        </p:nvSpPr>
        <p:spPr>
          <a:xfrm>
            <a:off x="8501566" y="1439059"/>
            <a:ext cx="2771039" cy="3785652"/>
          </a:xfrm>
          <a:prstGeom prst="rect">
            <a:avLst/>
          </a:prstGeom>
          <a:noFill/>
        </p:spPr>
        <p:txBody>
          <a:bodyPr wrap="square" rtlCol="0">
            <a:spAutoFit/>
          </a:bodyPr>
          <a:lstStyle/>
          <a:p>
            <a:r>
              <a:rPr lang="en-US" sz="2000" dirty="0"/>
              <a:t>As we can visually observe from the scatter plot and the linear regression line, there is a visible relationship between IBU and ABV. Although the regression line is not steep, but it does show as bitterness increase, there is visible increase on alcohol content as well. </a:t>
            </a:r>
          </a:p>
        </p:txBody>
      </p:sp>
    </p:spTree>
    <p:extLst>
      <p:ext uri="{BB962C8B-B14F-4D97-AF65-F5344CB8AC3E}">
        <p14:creationId xmlns:p14="http://schemas.microsoft.com/office/powerpoint/2010/main" val="428420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conclusion</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685800" y="2048406"/>
            <a:ext cx="10394707" cy="3311189"/>
          </a:xfrm>
        </p:spPr>
        <p:txBody>
          <a:bodyPr>
            <a:normAutofit lnSpcReduction="10000"/>
          </a:bodyPr>
          <a:lstStyle/>
          <a:p>
            <a:r>
              <a:rPr lang="en-US" dirty="0"/>
              <a:t>Recommend to create new beer brand with  high bitterness and high alcohol content</a:t>
            </a:r>
          </a:p>
          <a:p>
            <a:r>
              <a:rPr lang="en-US" dirty="0"/>
              <a:t>Recommend to add breweries/restaurant in state of IN, IL</a:t>
            </a:r>
          </a:p>
          <a:p>
            <a:r>
              <a:rPr lang="en-US" dirty="0"/>
              <a:t>from academic stand point, the analysis was done on observation data provided. Given we have not validated how the data is collected and its validity, we can only say that the result applies to data input population.</a:t>
            </a:r>
          </a:p>
          <a:p>
            <a:r>
              <a:rPr lang="en-US" dirty="0"/>
              <a:t>From practical stand point, we assume input data are valid from client and it does represent overall market situation, it is a good random collections of data sample. Therefore, analysis result is valid. </a:t>
            </a:r>
          </a:p>
          <a:p>
            <a:endParaRPr lang="en-US" dirty="0"/>
          </a:p>
        </p:txBody>
      </p:sp>
    </p:spTree>
    <p:extLst>
      <p:ext uri="{BB962C8B-B14F-4D97-AF65-F5344CB8AC3E}">
        <p14:creationId xmlns:p14="http://schemas.microsoft.com/office/powerpoint/2010/main" val="146441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4D76-2FFD-48DE-AE29-B492E64827D6}"/>
              </a:ext>
            </a:extLst>
          </p:cNvPr>
          <p:cNvSpPr>
            <a:spLocks noGrp="1"/>
          </p:cNvSpPr>
          <p:nvPr>
            <p:ph type="title"/>
          </p:nvPr>
        </p:nvSpPr>
        <p:spPr/>
        <p:txBody>
          <a:bodyPr/>
          <a:lstStyle/>
          <a:p>
            <a:r>
              <a:rPr lang="en-US" dirty="0"/>
              <a:t>Beers and Breweries</a:t>
            </a:r>
          </a:p>
        </p:txBody>
      </p:sp>
      <p:graphicFrame>
        <p:nvGraphicFramePr>
          <p:cNvPr id="3" name="Diagram 2">
            <a:extLst>
              <a:ext uri="{FF2B5EF4-FFF2-40B4-BE49-F238E27FC236}">
                <a16:creationId xmlns:a16="http://schemas.microsoft.com/office/drawing/2014/main" id="{9C59D8BD-AE69-4921-BBD8-F37D81BA12BA}"/>
              </a:ext>
            </a:extLst>
          </p:cNvPr>
          <p:cNvGraphicFramePr/>
          <p:nvPr>
            <p:extLst>
              <p:ext uri="{D42A27DB-BD31-4B8C-83A1-F6EECF244321}">
                <p14:modId xmlns:p14="http://schemas.microsoft.com/office/powerpoint/2010/main" val="914444115"/>
              </p:ext>
            </p:extLst>
          </p:nvPr>
        </p:nvGraphicFramePr>
        <p:xfrm>
          <a:off x="5573485" y="685800"/>
          <a:ext cx="7053943" cy="4766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7249183-3B92-45C5-BC29-C4720C481CDE}"/>
              </a:ext>
            </a:extLst>
          </p:cNvPr>
          <p:cNvSpPr txBox="1"/>
          <p:nvPr/>
        </p:nvSpPr>
        <p:spPr>
          <a:xfrm>
            <a:off x="478972" y="1857830"/>
            <a:ext cx="6401514"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Machine Churning consulting is honored to be selected for Beers and Breweries data analytic project.</a:t>
            </a:r>
          </a:p>
          <a:p>
            <a:pPr marL="285750" indent="-285750">
              <a:buFont typeface="Wingdings" panose="05000000000000000000" pitchFamily="2" charset="2"/>
              <a:buChar char="Ø"/>
            </a:pPr>
            <a:r>
              <a:rPr lang="en-US" sz="2400" dirty="0"/>
              <a:t>Our mission is to provide business intelligence to convert data into information and knowledge. </a:t>
            </a:r>
          </a:p>
          <a:p>
            <a:pPr marL="285750" indent="-285750">
              <a:buFont typeface="Wingdings" panose="05000000000000000000" pitchFamily="2" charset="2"/>
              <a:buChar char="Ø"/>
            </a:pPr>
            <a:r>
              <a:rPr lang="en-US" sz="2400" dirty="0" err="1"/>
              <a:t>Cobell</a:t>
            </a:r>
            <a:r>
              <a:rPr lang="en-US" sz="2400" dirty="0"/>
              <a:t> Entertainment with long history and tradition to serve global market and is one of the largest brewery and restaurant corporation in the US. </a:t>
            </a:r>
          </a:p>
        </p:txBody>
      </p:sp>
    </p:spTree>
    <p:extLst>
      <p:ext uri="{BB962C8B-B14F-4D97-AF65-F5344CB8AC3E}">
        <p14:creationId xmlns:p14="http://schemas.microsoft.com/office/powerpoint/2010/main" val="126263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lstStyle/>
          <a:p>
            <a:r>
              <a:rPr lang="en-US" dirty="0"/>
              <a:t>Project Input and Scope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lstStyle/>
          <a:p>
            <a:r>
              <a:rPr lang="en-US" sz="3200" dirty="0"/>
              <a:t>Looking for new revenue stream!</a:t>
            </a:r>
          </a:p>
          <a:p>
            <a:r>
              <a:rPr lang="en-US" dirty="0"/>
              <a:t>Through data analytics for recommendations</a:t>
            </a:r>
          </a:p>
          <a:p>
            <a:r>
              <a:rPr lang="en-US" dirty="0"/>
              <a:t>Two data files input provided</a:t>
            </a:r>
          </a:p>
          <a:p>
            <a:pPr lvl="1"/>
            <a:r>
              <a:rPr lang="en-US" dirty="0"/>
              <a:t>Beers.csv – contains 2410 US craft beers and breweries</a:t>
            </a:r>
          </a:p>
          <a:p>
            <a:pPr lvl="1"/>
            <a:r>
              <a:rPr lang="en-US" dirty="0"/>
              <a:t>Breweries.csv – contains 558 US breweries</a:t>
            </a:r>
          </a:p>
          <a:p>
            <a:endParaRPr lang="en-US" dirty="0"/>
          </a:p>
        </p:txBody>
      </p:sp>
    </p:spTree>
    <p:extLst>
      <p:ext uri="{BB962C8B-B14F-4D97-AF65-F5344CB8AC3E}">
        <p14:creationId xmlns:p14="http://schemas.microsoft.com/office/powerpoint/2010/main" val="30982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input data summary  </a:t>
            </a:r>
          </a:p>
        </p:txBody>
      </p:sp>
      <p:graphicFrame>
        <p:nvGraphicFramePr>
          <p:cNvPr id="6" name="Table 5">
            <a:extLst>
              <a:ext uri="{FF2B5EF4-FFF2-40B4-BE49-F238E27FC236}">
                <a16:creationId xmlns:a16="http://schemas.microsoft.com/office/drawing/2014/main" id="{53872C48-19D1-4399-890C-410F97FB6628}"/>
              </a:ext>
            </a:extLst>
          </p:cNvPr>
          <p:cNvGraphicFramePr>
            <a:graphicFrameLocks noGrp="1"/>
          </p:cNvGraphicFramePr>
          <p:nvPr>
            <p:extLst>
              <p:ext uri="{D42A27DB-BD31-4B8C-83A1-F6EECF244321}">
                <p14:modId xmlns:p14="http://schemas.microsoft.com/office/powerpoint/2010/main" val="1617443995"/>
              </p:ext>
            </p:extLst>
          </p:nvPr>
        </p:nvGraphicFramePr>
        <p:xfrm>
          <a:off x="8260342" y="1812375"/>
          <a:ext cx="2252486" cy="4079240"/>
        </p:xfrm>
        <a:graphic>
          <a:graphicData uri="http://schemas.openxmlformats.org/drawingml/2006/table">
            <a:tbl>
              <a:tblPr firstRow="1" bandRow="1">
                <a:tableStyleId>{5C22544A-7EE6-4342-B048-85BDC9FD1C3A}</a:tableStyleId>
              </a:tblPr>
              <a:tblGrid>
                <a:gridCol w="1180144">
                  <a:extLst>
                    <a:ext uri="{9D8B030D-6E8A-4147-A177-3AD203B41FA5}">
                      <a16:colId xmlns:a16="http://schemas.microsoft.com/office/drawing/2014/main" val="3318075"/>
                    </a:ext>
                  </a:extLst>
                </a:gridCol>
                <a:gridCol w="1072342">
                  <a:extLst>
                    <a:ext uri="{9D8B030D-6E8A-4147-A177-3AD203B41FA5}">
                      <a16:colId xmlns:a16="http://schemas.microsoft.com/office/drawing/2014/main" val="2723239111"/>
                    </a:ext>
                  </a:extLst>
                </a:gridCol>
              </a:tblGrid>
              <a:tr h="370840">
                <a:tc>
                  <a:txBody>
                    <a:bodyPr/>
                    <a:lstStyle/>
                    <a:p>
                      <a:r>
                        <a:rPr lang="en-US" dirty="0"/>
                        <a:t>Variables</a:t>
                      </a:r>
                    </a:p>
                  </a:txBody>
                  <a:tcPr/>
                </a:tc>
                <a:tc>
                  <a:txBody>
                    <a:bodyPr/>
                    <a:lstStyle/>
                    <a:p>
                      <a:r>
                        <a:rPr lang="en-US" dirty="0"/>
                        <a:t># of NAs</a:t>
                      </a:r>
                    </a:p>
                  </a:txBody>
                  <a:tcPr/>
                </a:tc>
                <a:extLst>
                  <a:ext uri="{0D108BD9-81ED-4DB2-BD59-A6C34878D82A}">
                    <a16:rowId xmlns:a16="http://schemas.microsoft.com/office/drawing/2014/main" val="564777945"/>
                  </a:ext>
                </a:extLst>
              </a:tr>
              <a:tr h="370840">
                <a:tc>
                  <a:txBody>
                    <a:bodyPr/>
                    <a:lstStyle/>
                    <a:p>
                      <a:pPr algn="l" fontAlgn="b"/>
                      <a:r>
                        <a:rPr lang="en-US" sz="1100" b="0" i="0" u="none" strike="noStrike" dirty="0" err="1">
                          <a:solidFill>
                            <a:srgbClr val="000000"/>
                          </a:solidFill>
                          <a:effectLst/>
                          <a:latin typeface="Calibri" panose="020F0502020204030204" pitchFamily="34" charset="0"/>
                        </a:rPr>
                        <a:t>Brew_ID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1177540590"/>
                  </a:ext>
                </a:extLst>
              </a:tr>
              <a:tr h="370840">
                <a:tc>
                  <a:txBody>
                    <a:bodyPr/>
                    <a:lstStyle/>
                    <a:p>
                      <a:pPr algn="l" fontAlgn="b"/>
                      <a:r>
                        <a:rPr lang="en-US" sz="1100" b="0" i="0" u="none" strike="noStrike">
                          <a:solidFill>
                            <a:srgbClr val="000000"/>
                          </a:solidFill>
                          <a:effectLst/>
                          <a:latin typeface="Calibri" panose="020F0502020204030204" pitchFamily="34" charset="0"/>
                        </a:rPr>
                        <a:t>Beer_Name</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098517820"/>
                  </a:ext>
                </a:extLst>
              </a:tr>
              <a:tr h="370840">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640934282"/>
                  </a:ext>
                </a:extLst>
              </a:tr>
              <a:tr h="370840">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62</a:t>
                      </a:r>
                    </a:p>
                  </a:txBody>
                  <a:tcPr marL="7620" marR="7620" marT="7620" marB="0" anchor="b"/>
                </a:tc>
                <a:extLst>
                  <a:ext uri="{0D108BD9-81ED-4DB2-BD59-A6C34878D82A}">
                    <a16:rowId xmlns:a16="http://schemas.microsoft.com/office/drawing/2014/main" val="593365897"/>
                  </a:ext>
                </a:extLst>
              </a:tr>
              <a:tr h="370840">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1005</a:t>
                      </a:r>
                    </a:p>
                  </a:txBody>
                  <a:tcPr marL="7620" marR="7620" marT="7620" marB="0" anchor="b"/>
                </a:tc>
                <a:extLst>
                  <a:ext uri="{0D108BD9-81ED-4DB2-BD59-A6C34878D82A}">
                    <a16:rowId xmlns:a16="http://schemas.microsoft.com/office/drawing/2014/main" val="120698947"/>
                  </a:ext>
                </a:extLst>
              </a:tr>
              <a:tr h="370840">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432171578"/>
                  </a:ext>
                </a:extLst>
              </a:tr>
              <a:tr h="370840">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141214580"/>
                  </a:ext>
                </a:extLst>
              </a:tr>
              <a:tr h="370840">
                <a:tc>
                  <a:txBody>
                    <a:bodyPr/>
                    <a:lstStyle/>
                    <a:p>
                      <a:pPr algn="l" fontAlgn="b"/>
                      <a:r>
                        <a:rPr lang="en-US" sz="1100" b="0" i="0" u="none" strike="noStrike">
                          <a:solidFill>
                            <a:srgbClr val="000000"/>
                          </a:solidFill>
                          <a:effectLst/>
                          <a:latin typeface="Calibri" panose="020F0502020204030204" pitchFamily="34" charset="0"/>
                        </a:rPr>
                        <a:t>Brew_Name</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318352418"/>
                  </a:ext>
                </a:extLst>
              </a:tr>
              <a:tr h="370840">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650133526"/>
                  </a:ext>
                </a:extLst>
              </a:tr>
              <a:tr h="370840">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1671781480"/>
                  </a:ext>
                </a:extLst>
              </a:tr>
            </a:tbl>
          </a:graphicData>
        </a:graphic>
      </p:graphicFrame>
      <p:graphicFrame>
        <p:nvGraphicFramePr>
          <p:cNvPr id="3" name="Table 2">
            <a:extLst>
              <a:ext uri="{FF2B5EF4-FFF2-40B4-BE49-F238E27FC236}">
                <a16:creationId xmlns:a16="http://schemas.microsoft.com/office/drawing/2014/main" id="{1E047C5B-7289-4B38-9893-951F401C04BC}"/>
              </a:ext>
            </a:extLst>
          </p:cNvPr>
          <p:cNvGraphicFramePr>
            <a:graphicFrameLocks noGrp="1"/>
          </p:cNvGraphicFramePr>
          <p:nvPr>
            <p:extLst>
              <p:ext uri="{D42A27DB-BD31-4B8C-83A1-F6EECF244321}">
                <p14:modId xmlns:p14="http://schemas.microsoft.com/office/powerpoint/2010/main" val="3061515271"/>
              </p:ext>
            </p:extLst>
          </p:nvPr>
        </p:nvGraphicFramePr>
        <p:xfrm>
          <a:off x="540592" y="1783180"/>
          <a:ext cx="5930900" cy="1280160"/>
        </p:xfrm>
        <a:graphic>
          <a:graphicData uri="http://schemas.openxmlformats.org/drawingml/2006/table">
            <a:tbl>
              <a:tblPr/>
              <a:tblGrid>
                <a:gridCol w="1181100">
                  <a:extLst>
                    <a:ext uri="{9D8B030D-6E8A-4147-A177-3AD203B41FA5}">
                      <a16:colId xmlns:a16="http://schemas.microsoft.com/office/drawing/2014/main" val="3167525628"/>
                    </a:ext>
                  </a:extLst>
                </a:gridCol>
                <a:gridCol w="609600">
                  <a:extLst>
                    <a:ext uri="{9D8B030D-6E8A-4147-A177-3AD203B41FA5}">
                      <a16:colId xmlns:a16="http://schemas.microsoft.com/office/drawing/2014/main" val="3553650413"/>
                    </a:ext>
                  </a:extLst>
                </a:gridCol>
                <a:gridCol w="609600">
                  <a:extLst>
                    <a:ext uri="{9D8B030D-6E8A-4147-A177-3AD203B41FA5}">
                      <a16:colId xmlns:a16="http://schemas.microsoft.com/office/drawing/2014/main" val="341919529"/>
                    </a:ext>
                  </a:extLst>
                </a:gridCol>
                <a:gridCol w="406400">
                  <a:extLst>
                    <a:ext uri="{9D8B030D-6E8A-4147-A177-3AD203B41FA5}">
                      <a16:colId xmlns:a16="http://schemas.microsoft.com/office/drawing/2014/main" val="611422917"/>
                    </a:ext>
                  </a:extLst>
                </a:gridCol>
                <a:gridCol w="711200">
                  <a:extLst>
                    <a:ext uri="{9D8B030D-6E8A-4147-A177-3AD203B41FA5}">
                      <a16:colId xmlns:a16="http://schemas.microsoft.com/office/drawing/2014/main" val="3791300841"/>
                    </a:ext>
                  </a:extLst>
                </a:gridCol>
                <a:gridCol w="1803400">
                  <a:extLst>
                    <a:ext uri="{9D8B030D-6E8A-4147-A177-3AD203B41FA5}">
                      <a16:colId xmlns:a16="http://schemas.microsoft.com/office/drawing/2014/main" val="1648290066"/>
                    </a:ext>
                  </a:extLst>
                </a:gridCol>
                <a:gridCol w="609600">
                  <a:extLst>
                    <a:ext uri="{9D8B030D-6E8A-4147-A177-3AD203B41FA5}">
                      <a16:colId xmlns:a16="http://schemas.microsoft.com/office/drawing/2014/main" val="3129682764"/>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Brewery_id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lnL>
                      <a:noFill/>
                    </a:lnL>
                    <a:lnR>
                      <a:noFill/>
                    </a:lnR>
                    <a:lnT>
                      <a:noFill/>
                    </a:lnT>
                    <a:lnB>
                      <a:noFill/>
                    </a:lnB>
                  </a:tcPr>
                </a:tc>
                <a:extLst>
                  <a:ext uri="{0D108BD9-81ED-4DB2-BD59-A6C34878D82A}">
                    <a16:rowId xmlns:a16="http://schemas.microsoft.com/office/drawing/2014/main" val="4210202605"/>
                  </a:ext>
                </a:extLst>
              </a:tr>
              <a:tr h="182880">
                <a:tc>
                  <a:txBody>
                    <a:bodyPr/>
                    <a:lstStyle/>
                    <a:p>
                      <a:pPr algn="l" fontAlgn="b"/>
                      <a:r>
                        <a:rPr lang="en-US" sz="1100" b="0" i="0" u="none" strike="noStrike">
                          <a:solidFill>
                            <a:srgbClr val="000000"/>
                          </a:solidFill>
                          <a:effectLst/>
                          <a:latin typeface="Calibri" panose="020F0502020204030204" pitchFamily="34" charset="0"/>
                        </a:rPr>
                        <a:t>Pub Beer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0.05</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409</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Pale Lager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3416657076"/>
                  </a:ext>
                </a:extLst>
              </a:tr>
              <a:tr h="182880">
                <a:tc>
                  <a:txBody>
                    <a:bodyPr/>
                    <a:lstStyle/>
                    <a:p>
                      <a:pPr algn="l" fontAlgn="b"/>
                      <a:r>
                        <a:rPr lang="en-US" sz="1100" b="0" i="0" u="none" strike="noStrike">
                          <a:solidFill>
                            <a:srgbClr val="000000"/>
                          </a:solidFill>
                          <a:effectLst/>
                          <a:latin typeface="Calibri" panose="020F0502020204030204" pitchFamily="34" charset="0"/>
                        </a:rPr>
                        <a:t>Devil's Cup</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0.066</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Pale Ale (APA)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2158558175"/>
                  </a:ext>
                </a:extLst>
              </a:tr>
              <a:tr h="182880">
                <a:tc>
                  <a:txBody>
                    <a:bodyPr/>
                    <a:lstStyle/>
                    <a:p>
                      <a:pPr algn="l" fontAlgn="b"/>
                      <a:r>
                        <a:rPr lang="en-US" sz="1100" b="0" i="0" u="none" strike="noStrike">
                          <a:solidFill>
                            <a:srgbClr val="000000"/>
                          </a:solidFill>
                          <a:effectLst/>
                          <a:latin typeface="Calibri" panose="020F0502020204030204" pitchFamily="34" charset="0"/>
                        </a:rPr>
                        <a:t>Rise of the Phoenix</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0.071</a:t>
                      </a: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3679329514"/>
                  </a:ext>
                </a:extLst>
              </a:tr>
              <a:tr h="182880">
                <a:tc>
                  <a:txBody>
                    <a:bodyPr/>
                    <a:lstStyle/>
                    <a:p>
                      <a:pPr algn="l" fontAlgn="b"/>
                      <a:r>
                        <a:rPr lang="en-US" sz="1100" b="0" i="0" u="none" strike="noStrike">
                          <a:solidFill>
                            <a:srgbClr val="000000"/>
                          </a:solidFill>
                          <a:effectLst/>
                          <a:latin typeface="Calibri" panose="020F0502020204030204" pitchFamily="34" charset="0"/>
                        </a:rPr>
                        <a:t>Sinister</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692703428"/>
                  </a:ext>
                </a:extLst>
              </a:tr>
              <a:tr h="182880">
                <a:tc>
                  <a:txBody>
                    <a:bodyPr/>
                    <a:lstStyle/>
                    <a:p>
                      <a:pPr algn="l" fontAlgn="b"/>
                      <a:r>
                        <a:rPr lang="en-US" sz="1100" b="0" i="0" u="none" strike="noStrike">
                          <a:solidFill>
                            <a:srgbClr val="000000"/>
                          </a:solidFill>
                          <a:effectLst/>
                          <a:latin typeface="Calibri" panose="020F0502020204030204" pitchFamily="34" charset="0"/>
                        </a:rPr>
                        <a:t>Sex and Candy</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0.075</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1238231345"/>
                  </a:ext>
                </a:extLst>
              </a:tr>
              <a:tr h="182880">
                <a:tc>
                  <a:txBody>
                    <a:bodyPr/>
                    <a:lstStyle/>
                    <a:p>
                      <a:pPr algn="l" fontAlgn="b"/>
                      <a:r>
                        <a:rPr lang="en-US" sz="1100" b="0" i="0" u="none" strike="noStrike">
                          <a:solidFill>
                            <a:srgbClr val="000000"/>
                          </a:solidFill>
                          <a:effectLst/>
                          <a:latin typeface="Calibri" panose="020F0502020204030204" pitchFamily="34" charset="0"/>
                        </a:rPr>
                        <a:t>Black Exodus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0.077</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Oatmeal Stout</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extLst>
                  <a:ext uri="{0D108BD9-81ED-4DB2-BD59-A6C34878D82A}">
                    <a16:rowId xmlns:a16="http://schemas.microsoft.com/office/drawing/2014/main" val="4180063448"/>
                  </a:ext>
                </a:extLst>
              </a:tr>
            </a:tbl>
          </a:graphicData>
        </a:graphic>
      </p:graphicFrame>
      <p:graphicFrame>
        <p:nvGraphicFramePr>
          <p:cNvPr id="4" name="Table 3">
            <a:extLst>
              <a:ext uri="{FF2B5EF4-FFF2-40B4-BE49-F238E27FC236}">
                <a16:creationId xmlns:a16="http://schemas.microsoft.com/office/drawing/2014/main" id="{424D8C0A-BE1C-4E81-9FF7-812F2EA4BA39}"/>
              </a:ext>
            </a:extLst>
          </p:cNvPr>
          <p:cNvGraphicFramePr>
            <a:graphicFrameLocks noGrp="1"/>
          </p:cNvGraphicFramePr>
          <p:nvPr>
            <p:extLst>
              <p:ext uri="{D42A27DB-BD31-4B8C-83A1-F6EECF244321}">
                <p14:modId xmlns:p14="http://schemas.microsoft.com/office/powerpoint/2010/main" val="4279745526"/>
              </p:ext>
            </p:extLst>
          </p:nvPr>
        </p:nvGraphicFramePr>
        <p:xfrm>
          <a:off x="540592" y="3786547"/>
          <a:ext cx="3975100" cy="1280160"/>
        </p:xfrm>
        <a:graphic>
          <a:graphicData uri="http://schemas.openxmlformats.org/drawingml/2006/table">
            <a:tbl>
              <a:tblPr/>
              <a:tblGrid>
                <a:gridCol w="546100">
                  <a:extLst>
                    <a:ext uri="{9D8B030D-6E8A-4147-A177-3AD203B41FA5}">
                      <a16:colId xmlns:a16="http://schemas.microsoft.com/office/drawing/2014/main" val="3629964226"/>
                    </a:ext>
                  </a:extLst>
                </a:gridCol>
                <a:gridCol w="1828800">
                  <a:extLst>
                    <a:ext uri="{9D8B030D-6E8A-4147-A177-3AD203B41FA5}">
                      <a16:colId xmlns:a16="http://schemas.microsoft.com/office/drawing/2014/main" val="2128978087"/>
                    </a:ext>
                  </a:extLst>
                </a:gridCol>
                <a:gridCol w="990600">
                  <a:extLst>
                    <a:ext uri="{9D8B030D-6E8A-4147-A177-3AD203B41FA5}">
                      <a16:colId xmlns:a16="http://schemas.microsoft.com/office/drawing/2014/main" val="1644524750"/>
                    </a:ext>
                  </a:extLst>
                </a:gridCol>
                <a:gridCol w="609600">
                  <a:extLst>
                    <a:ext uri="{9D8B030D-6E8A-4147-A177-3AD203B41FA5}">
                      <a16:colId xmlns:a16="http://schemas.microsoft.com/office/drawing/2014/main" val="315432702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Brew_ID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a:noFill/>
                    </a:lnL>
                    <a:lnR>
                      <a:noFill/>
                    </a:lnR>
                    <a:lnT>
                      <a:noFill/>
                    </a:lnT>
                    <a:lnB>
                      <a:noFill/>
                    </a:lnB>
                  </a:tcPr>
                </a:tc>
                <a:extLst>
                  <a:ext uri="{0D108BD9-81ED-4DB2-BD59-A6C34878D82A}">
                    <a16:rowId xmlns:a16="http://schemas.microsoft.com/office/drawing/2014/main" val="2336210687"/>
                  </a:ext>
                </a:extLst>
              </a:tr>
              <a:tr h="182880">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NorthGate Brewing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Minneapolis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MN</a:t>
                      </a:r>
                    </a:p>
                  </a:txBody>
                  <a:tcPr marL="7620" marR="7620" marT="7620" marB="0" anchor="b">
                    <a:lnL>
                      <a:noFill/>
                    </a:lnL>
                    <a:lnR>
                      <a:noFill/>
                    </a:lnR>
                    <a:lnT>
                      <a:noFill/>
                    </a:lnT>
                    <a:lnB>
                      <a:noFill/>
                    </a:lnB>
                  </a:tcPr>
                </a:tc>
                <a:extLst>
                  <a:ext uri="{0D108BD9-81ED-4DB2-BD59-A6C34878D82A}">
                    <a16:rowId xmlns:a16="http://schemas.microsoft.com/office/drawing/2014/main" val="1840241703"/>
                  </a:ext>
                </a:extLst>
              </a:tr>
              <a:tr h="182880">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Against the Grain Brewery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Louisville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KY</a:t>
                      </a:r>
                    </a:p>
                  </a:txBody>
                  <a:tcPr marL="7620" marR="7620" marT="7620" marB="0" anchor="b">
                    <a:lnL>
                      <a:noFill/>
                    </a:lnL>
                    <a:lnR>
                      <a:noFill/>
                    </a:lnR>
                    <a:lnT>
                      <a:noFill/>
                    </a:lnT>
                    <a:lnB>
                      <a:noFill/>
                    </a:lnB>
                  </a:tcPr>
                </a:tc>
                <a:extLst>
                  <a:ext uri="{0D108BD9-81ED-4DB2-BD59-A6C34878D82A}">
                    <a16:rowId xmlns:a16="http://schemas.microsoft.com/office/drawing/2014/main" val="3981917111"/>
                  </a:ext>
                </a:extLst>
              </a:tr>
              <a:tr h="182880">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Jack's Abby Craft Lagers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Framingham</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MA</a:t>
                      </a:r>
                    </a:p>
                  </a:txBody>
                  <a:tcPr marL="7620" marR="7620" marT="7620" marB="0" anchor="b">
                    <a:lnL>
                      <a:noFill/>
                    </a:lnL>
                    <a:lnR>
                      <a:noFill/>
                    </a:lnR>
                    <a:lnT>
                      <a:noFill/>
                    </a:lnT>
                    <a:lnB>
                      <a:noFill/>
                    </a:lnB>
                  </a:tcPr>
                </a:tc>
                <a:extLst>
                  <a:ext uri="{0D108BD9-81ED-4DB2-BD59-A6C34878D82A}">
                    <a16:rowId xmlns:a16="http://schemas.microsoft.com/office/drawing/2014/main" val="3647451630"/>
                  </a:ext>
                </a:extLst>
              </a:tr>
              <a:tr h="182880">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Mike Hess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Diego</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CA</a:t>
                      </a:r>
                    </a:p>
                  </a:txBody>
                  <a:tcPr marL="7620" marR="7620" marT="7620" marB="0" anchor="b">
                    <a:lnL>
                      <a:noFill/>
                    </a:lnL>
                    <a:lnR>
                      <a:noFill/>
                    </a:lnR>
                    <a:lnT>
                      <a:noFill/>
                    </a:lnT>
                    <a:lnB>
                      <a:noFill/>
                    </a:lnB>
                  </a:tcPr>
                </a:tc>
                <a:extLst>
                  <a:ext uri="{0D108BD9-81ED-4DB2-BD59-A6C34878D82A}">
                    <a16:rowId xmlns:a16="http://schemas.microsoft.com/office/drawing/2014/main" val="4221039721"/>
                  </a:ext>
                </a:extLst>
              </a:tr>
              <a:tr h="182880">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Fort Point Beer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Francisco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CA</a:t>
                      </a:r>
                    </a:p>
                  </a:txBody>
                  <a:tcPr marL="7620" marR="7620" marT="7620" marB="0" anchor="b">
                    <a:lnL>
                      <a:noFill/>
                    </a:lnL>
                    <a:lnR>
                      <a:noFill/>
                    </a:lnR>
                    <a:lnT>
                      <a:noFill/>
                    </a:lnT>
                    <a:lnB>
                      <a:noFill/>
                    </a:lnB>
                  </a:tcPr>
                </a:tc>
                <a:extLst>
                  <a:ext uri="{0D108BD9-81ED-4DB2-BD59-A6C34878D82A}">
                    <a16:rowId xmlns:a16="http://schemas.microsoft.com/office/drawing/2014/main" val="355272507"/>
                  </a:ext>
                </a:extLst>
              </a:tr>
              <a:tr h="182880">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COAST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Charleston</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SC</a:t>
                      </a:r>
                    </a:p>
                  </a:txBody>
                  <a:tcPr marL="7620" marR="7620" marT="7620" marB="0" anchor="b">
                    <a:lnL>
                      <a:noFill/>
                    </a:lnL>
                    <a:lnR>
                      <a:noFill/>
                    </a:lnR>
                    <a:lnT>
                      <a:noFill/>
                    </a:lnT>
                    <a:lnB>
                      <a:noFill/>
                    </a:lnB>
                  </a:tcPr>
                </a:tc>
                <a:extLst>
                  <a:ext uri="{0D108BD9-81ED-4DB2-BD59-A6C34878D82A}">
                    <a16:rowId xmlns:a16="http://schemas.microsoft.com/office/drawing/2014/main" val="370426936"/>
                  </a:ext>
                </a:extLst>
              </a:tr>
            </a:tbl>
          </a:graphicData>
        </a:graphic>
      </p:graphicFrame>
    </p:spTree>
    <p:extLst>
      <p:ext uri="{BB962C8B-B14F-4D97-AF65-F5344CB8AC3E}">
        <p14:creationId xmlns:p14="http://schemas.microsoft.com/office/powerpoint/2010/main" val="70508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Number of Breweries per State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normAutofit/>
          </a:bodyPr>
          <a:lstStyle/>
          <a:p>
            <a:endParaRPr lang="en-US" dirty="0"/>
          </a:p>
          <a:p>
            <a:r>
              <a:rPr lang="en-US" dirty="0"/>
              <a:t>Please see table above, it is a </a:t>
            </a:r>
            <a:r>
              <a:rPr lang="en-US" dirty="0" err="1"/>
              <a:t>desending</a:t>
            </a:r>
            <a:r>
              <a:rPr lang="en-US" dirty="0"/>
              <a:t> list of states with last column show number of breweries in that state. </a:t>
            </a:r>
          </a:p>
          <a:p>
            <a:r>
              <a:rPr lang="en-US" dirty="0"/>
              <a:t>Colorado is the winner with 47 breweries, followed by California with 39 breweries.</a:t>
            </a:r>
          </a:p>
        </p:txBody>
      </p:sp>
      <p:graphicFrame>
        <p:nvGraphicFramePr>
          <p:cNvPr id="6" name="Table 5">
            <a:extLst>
              <a:ext uri="{FF2B5EF4-FFF2-40B4-BE49-F238E27FC236}">
                <a16:creationId xmlns:a16="http://schemas.microsoft.com/office/drawing/2014/main" id="{18E500E9-3241-4C27-8CFB-FBD0E7245813}"/>
              </a:ext>
            </a:extLst>
          </p:cNvPr>
          <p:cNvGraphicFramePr>
            <a:graphicFrameLocks noGrp="1"/>
          </p:cNvGraphicFramePr>
          <p:nvPr>
            <p:extLst>
              <p:ext uri="{D42A27DB-BD31-4B8C-83A1-F6EECF244321}">
                <p14:modId xmlns:p14="http://schemas.microsoft.com/office/powerpoint/2010/main" val="488935891"/>
              </p:ext>
            </p:extLst>
          </p:nvPr>
        </p:nvGraphicFramePr>
        <p:xfrm>
          <a:off x="683965" y="1873919"/>
          <a:ext cx="10396542" cy="436716"/>
        </p:xfrm>
        <a:graphic>
          <a:graphicData uri="http://schemas.openxmlformats.org/drawingml/2006/table">
            <a:tbl>
              <a:tblPr/>
              <a:tblGrid>
                <a:gridCol w="399867">
                  <a:extLst>
                    <a:ext uri="{9D8B030D-6E8A-4147-A177-3AD203B41FA5}">
                      <a16:colId xmlns:a16="http://schemas.microsoft.com/office/drawing/2014/main" val="3108769510"/>
                    </a:ext>
                  </a:extLst>
                </a:gridCol>
                <a:gridCol w="377375">
                  <a:extLst>
                    <a:ext uri="{9D8B030D-6E8A-4147-A177-3AD203B41FA5}">
                      <a16:colId xmlns:a16="http://schemas.microsoft.com/office/drawing/2014/main" val="1656795624"/>
                    </a:ext>
                  </a:extLst>
                </a:gridCol>
                <a:gridCol w="422359">
                  <a:extLst>
                    <a:ext uri="{9D8B030D-6E8A-4147-A177-3AD203B41FA5}">
                      <a16:colId xmlns:a16="http://schemas.microsoft.com/office/drawing/2014/main" val="4076175971"/>
                    </a:ext>
                  </a:extLst>
                </a:gridCol>
                <a:gridCol w="399867">
                  <a:extLst>
                    <a:ext uri="{9D8B030D-6E8A-4147-A177-3AD203B41FA5}">
                      <a16:colId xmlns:a16="http://schemas.microsoft.com/office/drawing/2014/main" val="127486333"/>
                    </a:ext>
                  </a:extLst>
                </a:gridCol>
                <a:gridCol w="399867">
                  <a:extLst>
                    <a:ext uri="{9D8B030D-6E8A-4147-A177-3AD203B41FA5}">
                      <a16:colId xmlns:a16="http://schemas.microsoft.com/office/drawing/2014/main" val="3785938276"/>
                    </a:ext>
                  </a:extLst>
                </a:gridCol>
                <a:gridCol w="399867">
                  <a:extLst>
                    <a:ext uri="{9D8B030D-6E8A-4147-A177-3AD203B41FA5}">
                      <a16:colId xmlns:a16="http://schemas.microsoft.com/office/drawing/2014/main" val="1815519336"/>
                    </a:ext>
                  </a:extLst>
                </a:gridCol>
                <a:gridCol w="399867">
                  <a:extLst>
                    <a:ext uri="{9D8B030D-6E8A-4147-A177-3AD203B41FA5}">
                      <a16:colId xmlns:a16="http://schemas.microsoft.com/office/drawing/2014/main" val="684014368"/>
                    </a:ext>
                  </a:extLst>
                </a:gridCol>
                <a:gridCol w="399867">
                  <a:extLst>
                    <a:ext uri="{9D8B030D-6E8A-4147-A177-3AD203B41FA5}">
                      <a16:colId xmlns:a16="http://schemas.microsoft.com/office/drawing/2014/main" val="2386396995"/>
                    </a:ext>
                  </a:extLst>
                </a:gridCol>
                <a:gridCol w="399867">
                  <a:extLst>
                    <a:ext uri="{9D8B030D-6E8A-4147-A177-3AD203B41FA5}">
                      <a16:colId xmlns:a16="http://schemas.microsoft.com/office/drawing/2014/main" val="921436552"/>
                    </a:ext>
                  </a:extLst>
                </a:gridCol>
                <a:gridCol w="399867">
                  <a:extLst>
                    <a:ext uri="{9D8B030D-6E8A-4147-A177-3AD203B41FA5}">
                      <a16:colId xmlns:a16="http://schemas.microsoft.com/office/drawing/2014/main" val="1890320461"/>
                    </a:ext>
                  </a:extLst>
                </a:gridCol>
                <a:gridCol w="399867">
                  <a:extLst>
                    <a:ext uri="{9D8B030D-6E8A-4147-A177-3AD203B41FA5}">
                      <a16:colId xmlns:a16="http://schemas.microsoft.com/office/drawing/2014/main" val="442164638"/>
                    </a:ext>
                  </a:extLst>
                </a:gridCol>
                <a:gridCol w="399867">
                  <a:extLst>
                    <a:ext uri="{9D8B030D-6E8A-4147-A177-3AD203B41FA5}">
                      <a16:colId xmlns:a16="http://schemas.microsoft.com/office/drawing/2014/main" val="3287855044"/>
                    </a:ext>
                  </a:extLst>
                </a:gridCol>
                <a:gridCol w="399867">
                  <a:extLst>
                    <a:ext uri="{9D8B030D-6E8A-4147-A177-3AD203B41FA5}">
                      <a16:colId xmlns:a16="http://schemas.microsoft.com/office/drawing/2014/main" val="633366530"/>
                    </a:ext>
                  </a:extLst>
                </a:gridCol>
                <a:gridCol w="399867">
                  <a:extLst>
                    <a:ext uri="{9D8B030D-6E8A-4147-A177-3AD203B41FA5}">
                      <a16:colId xmlns:a16="http://schemas.microsoft.com/office/drawing/2014/main" val="2135727624"/>
                    </a:ext>
                  </a:extLst>
                </a:gridCol>
                <a:gridCol w="399867">
                  <a:extLst>
                    <a:ext uri="{9D8B030D-6E8A-4147-A177-3AD203B41FA5}">
                      <a16:colId xmlns:a16="http://schemas.microsoft.com/office/drawing/2014/main" val="2518613592"/>
                    </a:ext>
                  </a:extLst>
                </a:gridCol>
                <a:gridCol w="399867">
                  <a:extLst>
                    <a:ext uri="{9D8B030D-6E8A-4147-A177-3AD203B41FA5}">
                      <a16:colId xmlns:a16="http://schemas.microsoft.com/office/drawing/2014/main" val="1070248237"/>
                    </a:ext>
                  </a:extLst>
                </a:gridCol>
                <a:gridCol w="399867">
                  <a:extLst>
                    <a:ext uri="{9D8B030D-6E8A-4147-A177-3AD203B41FA5}">
                      <a16:colId xmlns:a16="http://schemas.microsoft.com/office/drawing/2014/main" val="1806860461"/>
                    </a:ext>
                  </a:extLst>
                </a:gridCol>
                <a:gridCol w="399867">
                  <a:extLst>
                    <a:ext uri="{9D8B030D-6E8A-4147-A177-3AD203B41FA5}">
                      <a16:colId xmlns:a16="http://schemas.microsoft.com/office/drawing/2014/main" val="3436151621"/>
                    </a:ext>
                  </a:extLst>
                </a:gridCol>
                <a:gridCol w="399867">
                  <a:extLst>
                    <a:ext uri="{9D8B030D-6E8A-4147-A177-3AD203B41FA5}">
                      <a16:colId xmlns:a16="http://schemas.microsoft.com/office/drawing/2014/main" val="3245784996"/>
                    </a:ext>
                  </a:extLst>
                </a:gridCol>
                <a:gridCol w="399867">
                  <a:extLst>
                    <a:ext uri="{9D8B030D-6E8A-4147-A177-3AD203B41FA5}">
                      <a16:colId xmlns:a16="http://schemas.microsoft.com/office/drawing/2014/main" val="326379698"/>
                    </a:ext>
                  </a:extLst>
                </a:gridCol>
                <a:gridCol w="399867">
                  <a:extLst>
                    <a:ext uri="{9D8B030D-6E8A-4147-A177-3AD203B41FA5}">
                      <a16:colId xmlns:a16="http://schemas.microsoft.com/office/drawing/2014/main" val="4273753365"/>
                    </a:ext>
                  </a:extLst>
                </a:gridCol>
                <a:gridCol w="399867">
                  <a:extLst>
                    <a:ext uri="{9D8B030D-6E8A-4147-A177-3AD203B41FA5}">
                      <a16:colId xmlns:a16="http://schemas.microsoft.com/office/drawing/2014/main" val="221936970"/>
                    </a:ext>
                  </a:extLst>
                </a:gridCol>
                <a:gridCol w="399867">
                  <a:extLst>
                    <a:ext uri="{9D8B030D-6E8A-4147-A177-3AD203B41FA5}">
                      <a16:colId xmlns:a16="http://schemas.microsoft.com/office/drawing/2014/main" val="1470384341"/>
                    </a:ext>
                  </a:extLst>
                </a:gridCol>
                <a:gridCol w="399867">
                  <a:extLst>
                    <a:ext uri="{9D8B030D-6E8A-4147-A177-3AD203B41FA5}">
                      <a16:colId xmlns:a16="http://schemas.microsoft.com/office/drawing/2014/main" val="1779896795"/>
                    </a:ext>
                  </a:extLst>
                </a:gridCol>
                <a:gridCol w="399867">
                  <a:extLst>
                    <a:ext uri="{9D8B030D-6E8A-4147-A177-3AD203B41FA5}">
                      <a16:colId xmlns:a16="http://schemas.microsoft.com/office/drawing/2014/main" val="1910261828"/>
                    </a:ext>
                  </a:extLst>
                </a:gridCol>
                <a:gridCol w="399867">
                  <a:extLst>
                    <a:ext uri="{9D8B030D-6E8A-4147-A177-3AD203B41FA5}">
                      <a16:colId xmlns:a16="http://schemas.microsoft.com/office/drawing/2014/main" val="3222070518"/>
                    </a:ext>
                  </a:extLst>
                </a:gridCol>
              </a:tblGrid>
              <a:tr h="119960">
                <a:tc>
                  <a:txBody>
                    <a:bodyPr/>
                    <a:lstStyle/>
                    <a:p>
                      <a:pPr algn="l" fontAlgn="b"/>
                      <a:r>
                        <a:rPr lang="en-US" sz="1400" b="0" i="0" u="none" strike="noStrike">
                          <a:solidFill>
                            <a:srgbClr val="000000"/>
                          </a:solidFill>
                          <a:effectLst/>
                          <a:latin typeface="Calibri" panose="020F0502020204030204" pitchFamily="34" charset="0"/>
                        </a:rPr>
                        <a:t> CO</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CA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MI</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OR</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TX</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PA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IN</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WI</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NC</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IL</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NY</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VA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FL</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OH</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MN</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AZ</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VT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ME</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MO</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CT</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AK</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GA</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MD</a:t>
                      </a:r>
                    </a:p>
                  </a:txBody>
                  <a:tcPr marL="4998" marR="4998" marT="4998" marB="0" anchor="b">
                    <a:lnL>
                      <a:noFill/>
                    </a:lnL>
                    <a:lnR>
                      <a:noFill/>
                    </a:lnR>
                    <a:lnT>
                      <a:noFill/>
                    </a:lnT>
                    <a:lnB>
                      <a:noFill/>
                    </a:lnB>
                  </a:tcPr>
                </a:tc>
                <a:extLst>
                  <a:ext uri="{0D108BD9-81ED-4DB2-BD59-A6C34878D82A}">
                    <a16:rowId xmlns:a16="http://schemas.microsoft.com/office/drawing/2014/main" val="4058484634"/>
                  </a:ext>
                </a:extLst>
              </a:tr>
              <a:tr h="119960">
                <a:tc>
                  <a:txBody>
                    <a:bodyPr/>
                    <a:lstStyle/>
                    <a:p>
                      <a:pPr algn="l" fontAlgn="b"/>
                      <a:r>
                        <a:rPr lang="en-US" sz="1400" b="0" i="0" u="none" strike="noStrike">
                          <a:solidFill>
                            <a:srgbClr val="000000"/>
                          </a:solidFill>
                          <a:effectLst/>
                          <a:latin typeface="Calibri" panose="020F0502020204030204" pitchFamily="34" charset="0"/>
                        </a:rPr>
                        <a:t>47</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23</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23</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20</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16</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15</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12</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11</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10</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9</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8</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7</a:t>
                      </a:r>
                    </a:p>
                  </a:txBody>
                  <a:tcPr marL="4998" marR="4998" marT="4998" marB="0" anchor="b">
                    <a:lnL>
                      <a:noFill/>
                    </a:lnL>
                    <a:lnR>
                      <a:noFill/>
                    </a:lnR>
                    <a:lnT>
                      <a:noFill/>
                    </a:lnT>
                    <a:lnB>
                      <a:noFill/>
                    </a:lnB>
                  </a:tcPr>
                </a:tc>
                <a:extLst>
                  <a:ext uri="{0D108BD9-81ED-4DB2-BD59-A6C34878D82A}">
                    <a16:rowId xmlns:a16="http://schemas.microsoft.com/office/drawing/2014/main" val="4221461167"/>
                  </a:ext>
                </a:extLst>
              </a:tr>
            </a:tbl>
          </a:graphicData>
        </a:graphic>
      </p:graphicFrame>
      <p:graphicFrame>
        <p:nvGraphicFramePr>
          <p:cNvPr id="7" name="Table 6">
            <a:extLst>
              <a:ext uri="{FF2B5EF4-FFF2-40B4-BE49-F238E27FC236}">
                <a16:creationId xmlns:a16="http://schemas.microsoft.com/office/drawing/2014/main" id="{BEAE2F36-F865-4596-A29F-851514785AB1}"/>
              </a:ext>
            </a:extLst>
          </p:cNvPr>
          <p:cNvGraphicFramePr>
            <a:graphicFrameLocks noGrp="1"/>
          </p:cNvGraphicFramePr>
          <p:nvPr>
            <p:extLst>
              <p:ext uri="{D42A27DB-BD31-4B8C-83A1-F6EECF244321}">
                <p14:modId xmlns:p14="http://schemas.microsoft.com/office/powerpoint/2010/main" val="3016343388"/>
              </p:ext>
            </p:extLst>
          </p:nvPr>
        </p:nvGraphicFramePr>
        <p:xfrm>
          <a:off x="683957" y="2500112"/>
          <a:ext cx="10396550" cy="437116"/>
        </p:xfrm>
        <a:graphic>
          <a:graphicData uri="http://schemas.openxmlformats.org/drawingml/2006/table">
            <a:tbl>
              <a:tblPr/>
              <a:tblGrid>
                <a:gridCol w="415862">
                  <a:extLst>
                    <a:ext uri="{9D8B030D-6E8A-4147-A177-3AD203B41FA5}">
                      <a16:colId xmlns:a16="http://schemas.microsoft.com/office/drawing/2014/main" val="477840688"/>
                    </a:ext>
                  </a:extLst>
                </a:gridCol>
                <a:gridCol w="415862">
                  <a:extLst>
                    <a:ext uri="{9D8B030D-6E8A-4147-A177-3AD203B41FA5}">
                      <a16:colId xmlns:a16="http://schemas.microsoft.com/office/drawing/2014/main" val="1257806868"/>
                    </a:ext>
                  </a:extLst>
                </a:gridCol>
                <a:gridCol w="415862">
                  <a:extLst>
                    <a:ext uri="{9D8B030D-6E8A-4147-A177-3AD203B41FA5}">
                      <a16:colId xmlns:a16="http://schemas.microsoft.com/office/drawing/2014/main" val="3626616080"/>
                    </a:ext>
                  </a:extLst>
                </a:gridCol>
                <a:gridCol w="415862">
                  <a:extLst>
                    <a:ext uri="{9D8B030D-6E8A-4147-A177-3AD203B41FA5}">
                      <a16:colId xmlns:a16="http://schemas.microsoft.com/office/drawing/2014/main" val="1320579315"/>
                    </a:ext>
                  </a:extLst>
                </a:gridCol>
                <a:gridCol w="415862">
                  <a:extLst>
                    <a:ext uri="{9D8B030D-6E8A-4147-A177-3AD203B41FA5}">
                      <a16:colId xmlns:a16="http://schemas.microsoft.com/office/drawing/2014/main" val="2635079183"/>
                    </a:ext>
                  </a:extLst>
                </a:gridCol>
                <a:gridCol w="415862">
                  <a:extLst>
                    <a:ext uri="{9D8B030D-6E8A-4147-A177-3AD203B41FA5}">
                      <a16:colId xmlns:a16="http://schemas.microsoft.com/office/drawing/2014/main" val="1576358941"/>
                    </a:ext>
                  </a:extLst>
                </a:gridCol>
                <a:gridCol w="415862">
                  <a:extLst>
                    <a:ext uri="{9D8B030D-6E8A-4147-A177-3AD203B41FA5}">
                      <a16:colId xmlns:a16="http://schemas.microsoft.com/office/drawing/2014/main" val="3113623854"/>
                    </a:ext>
                  </a:extLst>
                </a:gridCol>
                <a:gridCol w="415862">
                  <a:extLst>
                    <a:ext uri="{9D8B030D-6E8A-4147-A177-3AD203B41FA5}">
                      <a16:colId xmlns:a16="http://schemas.microsoft.com/office/drawing/2014/main" val="3276779902"/>
                    </a:ext>
                  </a:extLst>
                </a:gridCol>
                <a:gridCol w="415862">
                  <a:extLst>
                    <a:ext uri="{9D8B030D-6E8A-4147-A177-3AD203B41FA5}">
                      <a16:colId xmlns:a16="http://schemas.microsoft.com/office/drawing/2014/main" val="3640156350"/>
                    </a:ext>
                  </a:extLst>
                </a:gridCol>
                <a:gridCol w="415862">
                  <a:extLst>
                    <a:ext uri="{9D8B030D-6E8A-4147-A177-3AD203B41FA5}">
                      <a16:colId xmlns:a16="http://schemas.microsoft.com/office/drawing/2014/main" val="2179157861"/>
                    </a:ext>
                  </a:extLst>
                </a:gridCol>
                <a:gridCol w="415862">
                  <a:extLst>
                    <a:ext uri="{9D8B030D-6E8A-4147-A177-3AD203B41FA5}">
                      <a16:colId xmlns:a16="http://schemas.microsoft.com/office/drawing/2014/main" val="2244726813"/>
                    </a:ext>
                  </a:extLst>
                </a:gridCol>
                <a:gridCol w="415862">
                  <a:extLst>
                    <a:ext uri="{9D8B030D-6E8A-4147-A177-3AD203B41FA5}">
                      <a16:colId xmlns:a16="http://schemas.microsoft.com/office/drawing/2014/main" val="3645261333"/>
                    </a:ext>
                  </a:extLst>
                </a:gridCol>
                <a:gridCol w="415862">
                  <a:extLst>
                    <a:ext uri="{9D8B030D-6E8A-4147-A177-3AD203B41FA5}">
                      <a16:colId xmlns:a16="http://schemas.microsoft.com/office/drawing/2014/main" val="4171881537"/>
                    </a:ext>
                  </a:extLst>
                </a:gridCol>
                <a:gridCol w="415862">
                  <a:extLst>
                    <a:ext uri="{9D8B030D-6E8A-4147-A177-3AD203B41FA5}">
                      <a16:colId xmlns:a16="http://schemas.microsoft.com/office/drawing/2014/main" val="4031376089"/>
                    </a:ext>
                  </a:extLst>
                </a:gridCol>
                <a:gridCol w="415862">
                  <a:extLst>
                    <a:ext uri="{9D8B030D-6E8A-4147-A177-3AD203B41FA5}">
                      <a16:colId xmlns:a16="http://schemas.microsoft.com/office/drawing/2014/main" val="3946359801"/>
                    </a:ext>
                  </a:extLst>
                </a:gridCol>
                <a:gridCol w="415862">
                  <a:extLst>
                    <a:ext uri="{9D8B030D-6E8A-4147-A177-3AD203B41FA5}">
                      <a16:colId xmlns:a16="http://schemas.microsoft.com/office/drawing/2014/main" val="2806104873"/>
                    </a:ext>
                  </a:extLst>
                </a:gridCol>
                <a:gridCol w="415862">
                  <a:extLst>
                    <a:ext uri="{9D8B030D-6E8A-4147-A177-3AD203B41FA5}">
                      <a16:colId xmlns:a16="http://schemas.microsoft.com/office/drawing/2014/main" val="2497841589"/>
                    </a:ext>
                  </a:extLst>
                </a:gridCol>
                <a:gridCol w="415862">
                  <a:extLst>
                    <a:ext uri="{9D8B030D-6E8A-4147-A177-3AD203B41FA5}">
                      <a16:colId xmlns:a16="http://schemas.microsoft.com/office/drawing/2014/main" val="222736674"/>
                    </a:ext>
                  </a:extLst>
                </a:gridCol>
                <a:gridCol w="415862">
                  <a:extLst>
                    <a:ext uri="{9D8B030D-6E8A-4147-A177-3AD203B41FA5}">
                      <a16:colId xmlns:a16="http://schemas.microsoft.com/office/drawing/2014/main" val="772307211"/>
                    </a:ext>
                  </a:extLst>
                </a:gridCol>
                <a:gridCol w="415862">
                  <a:extLst>
                    <a:ext uri="{9D8B030D-6E8A-4147-A177-3AD203B41FA5}">
                      <a16:colId xmlns:a16="http://schemas.microsoft.com/office/drawing/2014/main" val="2129138467"/>
                    </a:ext>
                  </a:extLst>
                </a:gridCol>
                <a:gridCol w="415862">
                  <a:extLst>
                    <a:ext uri="{9D8B030D-6E8A-4147-A177-3AD203B41FA5}">
                      <a16:colId xmlns:a16="http://schemas.microsoft.com/office/drawing/2014/main" val="1512479945"/>
                    </a:ext>
                  </a:extLst>
                </a:gridCol>
                <a:gridCol w="415862">
                  <a:extLst>
                    <a:ext uri="{9D8B030D-6E8A-4147-A177-3AD203B41FA5}">
                      <a16:colId xmlns:a16="http://schemas.microsoft.com/office/drawing/2014/main" val="1907450606"/>
                    </a:ext>
                  </a:extLst>
                </a:gridCol>
                <a:gridCol w="415862">
                  <a:extLst>
                    <a:ext uri="{9D8B030D-6E8A-4147-A177-3AD203B41FA5}">
                      <a16:colId xmlns:a16="http://schemas.microsoft.com/office/drawing/2014/main" val="3804236111"/>
                    </a:ext>
                  </a:extLst>
                </a:gridCol>
                <a:gridCol w="415862">
                  <a:extLst>
                    <a:ext uri="{9D8B030D-6E8A-4147-A177-3AD203B41FA5}">
                      <a16:colId xmlns:a16="http://schemas.microsoft.com/office/drawing/2014/main" val="189023219"/>
                    </a:ext>
                  </a:extLst>
                </a:gridCol>
                <a:gridCol w="415862">
                  <a:extLst>
                    <a:ext uri="{9D8B030D-6E8A-4147-A177-3AD203B41FA5}">
                      <a16:colId xmlns:a16="http://schemas.microsoft.com/office/drawing/2014/main" val="3056409890"/>
                    </a:ext>
                  </a:extLst>
                </a:gridCol>
              </a:tblGrid>
              <a:tr h="124758">
                <a:tc>
                  <a:txBody>
                    <a:bodyPr/>
                    <a:lstStyle/>
                    <a:p>
                      <a:pPr algn="l" fontAlgn="b"/>
                      <a:r>
                        <a:rPr lang="en-US" sz="1400" b="0" i="0" u="none" strike="noStrike" dirty="0">
                          <a:solidFill>
                            <a:srgbClr val="000000"/>
                          </a:solidFill>
                          <a:effectLst/>
                          <a:latin typeface="Calibri" panose="020F0502020204030204" pitchFamily="34" charset="0"/>
                        </a:rPr>
                        <a:t> OK</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IA</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ID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LA</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NE</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RI</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HI</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KY</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NM</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SC</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UT</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WY</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AL</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KS</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NH</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NJ</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TN</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AR</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DE</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MS</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NV</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DC</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ND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SD</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 WV</a:t>
                      </a:r>
                    </a:p>
                  </a:txBody>
                  <a:tcPr marL="5198" marR="5198" marT="5198" marB="0" anchor="b">
                    <a:lnL>
                      <a:noFill/>
                    </a:lnL>
                    <a:lnR>
                      <a:noFill/>
                    </a:lnR>
                    <a:lnT>
                      <a:noFill/>
                    </a:lnT>
                    <a:lnB>
                      <a:noFill/>
                    </a:lnB>
                  </a:tcPr>
                </a:tc>
                <a:extLst>
                  <a:ext uri="{0D108BD9-81ED-4DB2-BD59-A6C34878D82A}">
                    <a16:rowId xmlns:a16="http://schemas.microsoft.com/office/drawing/2014/main" val="3370539123"/>
                  </a:ext>
                </a:extLst>
              </a:tr>
              <a:tr h="124758">
                <a:tc>
                  <a:txBody>
                    <a:bodyPr/>
                    <a:lstStyle/>
                    <a:p>
                      <a:pPr algn="l" fontAlgn="b"/>
                      <a:r>
                        <a:rPr lang="en-US" sz="1400" b="0" i="0" u="none" strike="noStrike">
                          <a:solidFill>
                            <a:srgbClr val="000000"/>
                          </a:solidFill>
                          <a:effectLst/>
                          <a:latin typeface="Calibri" panose="020F0502020204030204" pitchFamily="34" charset="0"/>
                        </a:rPr>
                        <a:t>6</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5</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4</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3</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2</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tc>
                  <a:txBody>
                    <a:bodyPr/>
                    <a:lstStyle/>
                    <a:p>
                      <a:pPr algn="l" fontAlgn="b"/>
                      <a:r>
                        <a:rPr lang="en-US" sz="1400" b="0" i="0" u="none" strike="noStrike" dirty="0">
                          <a:solidFill>
                            <a:srgbClr val="000000"/>
                          </a:solidFill>
                          <a:effectLst/>
                          <a:latin typeface="Calibri" panose="020F0502020204030204" pitchFamily="34" charset="0"/>
                        </a:rPr>
                        <a:t>1</a:t>
                      </a:r>
                    </a:p>
                  </a:txBody>
                  <a:tcPr marL="5198" marR="5198" marT="5198" marB="0" anchor="b">
                    <a:lnL>
                      <a:noFill/>
                    </a:lnL>
                    <a:lnR>
                      <a:noFill/>
                    </a:lnR>
                    <a:lnT>
                      <a:noFill/>
                    </a:lnT>
                    <a:lnB>
                      <a:noFill/>
                    </a:lnB>
                  </a:tcPr>
                </a:tc>
                <a:extLst>
                  <a:ext uri="{0D108BD9-81ED-4DB2-BD59-A6C34878D82A}">
                    <a16:rowId xmlns:a16="http://schemas.microsoft.com/office/drawing/2014/main" val="3925981488"/>
                  </a:ext>
                </a:extLst>
              </a:tr>
            </a:tbl>
          </a:graphicData>
        </a:graphic>
      </p:graphicFrame>
    </p:spTree>
    <p:extLst>
      <p:ext uri="{BB962C8B-B14F-4D97-AF65-F5344CB8AC3E}">
        <p14:creationId xmlns:p14="http://schemas.microsoft.com/office/powerpoint/2010/main" val="246743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IBU &amp; ABV median per State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793867" y="2345601"/>
            <a:ext cx="10394707" cy="1604356"/>
          </a:xfrm>
        </p:spPr>
        <p:txBody>
          <a:bodyPr>
            <a:normAutofit fontScale="85000" lnSpcReduction="20000"/>
          </a:bodyPr>
          <a:lstStyle/>
          <a:p>
            <a:endParaRPr lang="en-US" dirty="0"/>
          </a:p>
          <a:p>
            <a:r>
              <a:rPr lang="en-US" dirty="0"/>
              <a:t>There are two key variables contributes  the classification of type the Beer</a:t>
            </a:r>
          </a:p>
          <a:p>
            <a:r>
              <a:rPr lang="en-US" dirty="0"/>
              <a:t>Alcohol Content and bitterness</a:t>
            </a:r>
          </a:p>
          <a:p>
            <a:r>
              <a:rPr lang="en-US" dirty="0"/>
              <a:t>Table of median ABV per state</a:t>
            </a:r>
          </a:p>
          <a:p>
            <a:endParaRPr lang="en-US" dirty="0"/>
          </a:p>
          <a:p>
            <a:pPr marL="0" indent="0">
              <a:buNone/>
            </a:pPr>
            <a:endParaRPr lang="en-US" dirty="0"/>
          </a:p>
          <a:p>
            <a:endParaRPr lang="en-US" dirty="0"/>
          </a:p>
          <a:p>
            <a:endParaRPr lang="en-US" dirty="0"/>
          </a:p>
          <a:p>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5F2B167A-D7B6-41F5-8437-DC2BCDCC88A8}"/>
              </a:ext>
            </a:extLst>
          </p:cNvPr>
          <p:cNvGraphicFramePr>
            <a:graphicFrameLocks noGrp="1"/>
          </p:cNvGraphicFramePr>
          <p:nvPr>
            <p:extLst>
              <p:ext uri="{D42A27DB-BD31-4B8C-83A1-F6EECF244321}">
                <p14:modId xmlns:p14="http://schemas.microsoft.com/office/powerpoint/2010/main" val="2117418289"/>
              </p:ext>
            </p:extLst>
          </p:nvPr>
        </p:nvGraphicFramePr>
        <p:xfrm>
          <a:off x="760619" y="2687077"/>
          <a:ext cx="10396550" cy="376156"/>
        </p:xfrm>
        <a:graphic>
          <a:graphicData uri="http://schemas.openxmlformats.org/drawingml/2006/table">
            <a:tbl>
              <a:tblPr/>
              <a:tblGrid>
                <a:gridCol w="415862">
                  <a:extLst>
                    <a:ext uri="{9D8B030D-6E8A-4147-A177-3AD203B41FA5}">
                      <a16:colId xmlns:a16="http://schemas.microsoft.com/office/drawing/2014/main" val="225420683"/>
                    </a:ext>
                  </a:extLst>
                </a:gridCol>
                <a:gridCol w="415862">
                  <a:extLst>
                    <a:ext uri="{9D8B030D-6E8A-4147-A177-3AD203B41FA5}">
                      <a16:colId xmlns:a16="http://schemas.microsoft.com/office/drawing/2014/main" val="2294281785"/>
                    </a:ext>
                  </a:extLst>
                </a:gridCol>
                <a:gridCol w="415862">
                  <a:extLst>
                    <a:ext uri="{9D8B030D-6E8A-4147-A177-3AD203B41FA5}">
                      <a16:colId xmlns:a16="http://schemas.microsoft.com/office/drawing/2014/main" val="255175239"/>
                    </a:ext>
                  </a:extLst>
                </a:gridCol>
                <a:gridCol w="415862">
                  <a:extLst>
                    <a:ext uri="{9D8B030D-6E8A-4147-A177-3AD203B41FA5}">
                      <a16:colId xmlns:a16="http://schemas.microsoft.com/office/drawing/2014/main" val="2545032663"/>
                    </a:ext>
                  </a:extLst>
                </a:gridCol>
                <a:gridCol w="415862">
                  <a:extLst>
                    <a:ext uri="{9D8B030D-6E8A-4147-A177-3AD203B41FA5}">
                      <a16:colId xmlns:a16="http://schemas.microsoft.com/office/drawing/2014/main" val="2491139323"/>
                    </a:ext>
                  </a:extLst>
                </a:gridCol>
                <a:gridCol w="415862">
                  <a:extLst>
                    <a:ext uri="{9D8B030D-6E8A-4147-A177-3AD203B41FA5}">
                      <a16:colId xmlns:a16="http://schemas.microsoft.com/office/drawing/2014/main" val="1074003032"/>
                    </a:ext>
                  </a:extLst>
                </a:gridCol>
                <a:gridCol w="415862">
                  <a:extLst>
                    <a:ext uri="{9D8B030D-6E8A-4147-A177-3AD203B41FA5}">
                      <a16:colId xmlns:a16="http://schemas.microsoft.com/office/drawing/2014/main" val="4222914722"/>
                    </a:ext>
                  </a:extLst>
                </a:gridCol>
                <a:gridCol w="415862">
                  <a:extLst>
                    <a:ext uri="{9D8B030D-6E8A-4147-A177-3AD203B41FA5}">
                      <a16:colId xmlns:a16="http://schemas.microsoft.com/office/drawing/2014/main" val="3964463252"/>
                    </a:ext>
                  </a:extLst>
                </a:gridCol>
                <a:gridCol w="415862">
                  <a:extLst>
                    <a:ext uri="{9D8B030D-6E8A-4147-A177-3AD203B41FA5}">
                      <a16:colId xmlns:a16="http://schemas.microsoft.com/office/drawing/2014/main" val="900719731"/>
                    </a:ext>
                  </a:extLst>
                </a:gridCol>
                <a:gridCol w="415862">
                  <a:extLst>
                    <a:ext uri="{9D8B030D-6E8A-4147-A177-3AD203B41FA5}">
                      <a16:colId xmlns:a16="http://schemas.microsoft.com/office/drawing/2014/main" val="4011393720"/>
                    </a:ext>
                  </a:extLst>
                </a:gridCol>
                <a:gridCol w="415862">
                  <a:extLst>
                    <a:ext uri="{9D8B030D-6E8A-4147-A177-3AD203B41FA5}">
                      <a16:colId xmlns:a16="http://schemas.microsoft.com/office/drawing/2014/main" val="3416654397"/>
                    </a:ext>
                  </a:extLst>
                </a:gridCol>
                <a:gridCol w="415862">
                  <a:extLst>
                    <a:ext uri="{9D8B030D-6E8A-4147-A177-3AD203B41FA5}">
                      <a16:colId xmlns:a16="http://schemas.microsoft.com/office/drawing/2014/main" val="2601724801"/>
                    </a:ext>
                  </a:extLst>
                </a:gridCol>
                <a:gridCol w="415862">
                  <a:extLst>
                    <a:ext uri="{9D8B030D-6E8A-4147-A177-3AD203B41FA5}">
                      <a16:colId xmlns:a16="http://schemas.microsoft.com/office/drawing/2014/main" val="3847439980"/>
                    </a:ext>
                  </a:extLst>
                </a:gridCol>
                <a:gridCol w="415862">
                  <a:extLst>
                    <a:ext uri="{9D8B030D-6E8A-4147-A177-3AD203B41FA5}">
                      <a16:colId xmlns:a16="http://schemas.microsoft.com/office/drawing/2014/main" val="4222032500"/>
                    </a:ext>
                  </a:extLst>
                </a:gridCol>
                <a:gridCol w="415862">
                  <a:extLst>
                    <a:ext uri="{9D8B030D-6E8A-4147-A177-3AD203B41FA5}">
                      <a16:colId xmlns:a16="http://schemas.microsoft.com/office/drawing/2014/main" val="1320456237"/>
                    </a:ext>
                  </a:extLst>
                </a:gridCol>
                <a:gridCol w="415862">
                  <a:extLst>
                    <a:ext uri="{9D8B030D-6E8A-4147-A177-3AD203B41FA5}">
                      <a16:colId xmlns:a16="http://schemas.microsoft.com/office/drawing/2014/main" val="2447551766"/>
                    </a:ext>
                  </a:extLst>
                </a:gridCol>
                <a:gridCol w="415862">
                  <a:extLst>
                    <a:ext uri="{9D8B030D-6E8A-4147-A177-3AD203B41FA5}">
                      <a16:colId xmlns:a16="http://schemas.microsoft.com/office/drawing/2014/main" val="3127190965"/>
                    </a:ext>
                  </a:extLst>
                </a:gridCol>
                <a:gridCol w="415862">
                  <a:extLst>
                    <a:ext uri="{9D8B030D-6E8A-4147-A177-3AD203B41FA5}">
                      <a16:colId xmlns:a16="http://schemas.microsoft.com/office/drawing/2014/main" val="3541595587"/>
                    </a:ext>
                  </a:extLst>
                </a:gridCol>
                <a:gridCol w="415862">
                  <a:extLst>
                    <a:ext uri="{9D8B030D-6E8A-4147-A177-3AD203B41FA5}">
                      <a16:colId xmlns:a16="http://schemas.microsoft.com/office/drawing/2014/main" val="2709343475"/>
                    </a:ext>
                  </a:extLst>
                </a:gridCol>
                <a:gridCol w="415862">
                  <a:extLst>
                    <a:ext uri="{9D8B030D-6E8A-4147-A177-3AD203B41FA5}">
                      <a16:colId xmlns:a16="http://schemas.microsoft.com/office/drawing/2014/main" val="1823556214"/>
                    </a:ext>
                  </a:extLst>
                </a:gridCol>
                <a:gridCol w="415862">
                  <a:extLst>
                    <a:ext uri="{9D8B030D-6E8A-4147-A177-3AD203B41FA5}">
                      <a16:colId xmlns:a16="http://schemas.microsoft.com/office/drawing/2014/main" val="825381988"/>
                    </a:ext>
                  </a:extLst>
                </a:gridCol>
                <a:gridCol w="415862">
                  <a:extLst>
                    <a:ext uri="{9D8B030D-6E8A-4147-A177-3AD203B41FA5}">
                      <a16:colId xmlns:a16="http://schemas.microsoft.com/office/drawing/2014/main" val="847548346"/>
                    </a:ext>
                  </a:extLst>
                </a:gridCol>
                <a:gridCol w="415862">
                  <a:extLst>
                    <a:ext uri="{9D8B030D-6E8A-4147-A177-3AD203B41FA5}">
                      <a16:colId xmlns:a16="http://schemas.microsoft.com/office/drawing/2014/main" val="3471447478"/>
                    </a:ext>
                  </a:extLst>
                </a:gridCol>
                <a:gridCol w="415862">
                  <a:extLst>
                    <a:ext uri="{9D8B030D-6E8A-4147-A177-3AD203B41FA5}">
                      <a16:colId xmlns:a16="http://schemas.microsoft.com/office/drawing/2014/main" val="953228999"/>
                    </a:ext>
                  </a:extLst>
                </a:gridCol>
                <a:gridCol w="415862">
                  <a:extLst>
                    <a:ext uri="{9D8B030D-6E8A-4147-A177-3AD203B41FA5}">
                      <a16:colId xmlns:a16="http://schemas.microsoft.com/office/drawing/2014/main" val="4291325091"/>
                    </a:ext>
                  </a:extLst>
                </a:gridCol>
              </a:tblGrid>
              <a:tr h="124758">
                <a:tc>
                  <a:txBody>
                    <a:bodyPr/>
                    <a:lstStyle/>
                    <a:p>
                      <a:pPr algn="r" fontAlgn="b"/>
                      <a:r>
                        <a:rPr lang="en-US" sz="1200" b="0" i="0" u="none" strike="noStrike">
                          <a:solidFill>
                            <a:srgbClr val="000000"/>
                          </a:solidFill>
                          <a:effectLst/>
                          <a:latin typeface="Calibri" panose="020F0502020204030204" pitchFamily="34" charset="0"/>
                        </a:rPr>
                        <a:t> DC</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KY</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MI</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NM</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WV</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CO</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CT</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NV</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OK</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SD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CA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IN</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MS</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OH</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FL</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NC</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PA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TN</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ID</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VA</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AK</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MN</a:t>
                      </a:r>
                    </a:p>
                  </a:txBody>
                  <a:tcPr marL="5198" marR="5198" marT="5198" marB="0" anchor="b">
                    <a:lnL>
                      <a:noFill/>
                    </a:lnL>
                    <a:lnR>
                      <a:noFill/>
                    </a:lnR>
                    <a:lnT>
                      <a:noFill/>
                    </a:lnT>
                    <a:lnB>
                      <a:noFill/>
                    </a:lnB>
                  </a:tcPr>
                </a:tc>
                <a:extLst>
                  <a:ext uri="{0D108BD9-81ED-4DB2-BD59-A6C34878D82A}">
                    <a16:rowId xmlns:a16="http://schemas.microsoft.com/office/drawing/2014/main" val="3059640666"/>
                  </a:ext>
                </a:extLst>
              </a:tr>
              <a:tr h="124758">
                <a:tc>
                  <a:txBody>
                    <a:bodyPr/>
                    <a:lstStyle/>
                    <a:p>
                      <a:pPr algn="r" fontAlgn="b"/>
                      <a:r>
                        <a:rPr lang="en-US" sz="1200" b="0" i="0" u="none" strike="noStrike" dirty="0">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0.062</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0.060</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0.058</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0.057</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0.056</a:t>
                      </a:r>
                    </a:p>
                  </a:txBody>
                  <a:tcPr marL="5198" marR="5198" marT="5198" marB="0" anchor="b">
                    <a:lnL>
                      <a:noFill/>
                    </a:lnL>
                    <a:lnR>
                      <a:noFill/>
                    </a:lnR>
                    <a:lnT>
                      <a:noFill/>
                    </a:lnT>
                    <a:lnB>
                      <a:noFill/>
                    </a:lnB>
                  </a:tcPr>
                </a:tc>
                <a:extLst>
                  <a:ext uri="{0D108BD9-81ED-4DB2-BD59-A6C34878D82A}">
                    <a16:rowId xmlns:a16="http://schemas.microsoft.com/office/drawing/2014/main" val="926719459"/>
                  </a:ext>
                </a:extLst>
              </a:tr>
            </a:tbl>
          </a:graphicData>
        </a:graphic>
      </p:graphicFrame>
      <p:graphicFrame>
        <p:nvGraphicFramePr>
          <p:cNvPr id="10" name="Table 9">
            <a:extLst>
              <a:ext uri="{FF2B5EF4-FFF2-40B4-BE49-F238E27FC236}">
                <a16:creationId xmlns:a16="http://schemas.microsoft.com/office/drawing/2014/main" id="{C12C1732-07D3-40C7-BEF0-A7B120CD8BFD}"/>
              </a:ext>
            </a:extLst>
          </p:cNvPr>
          <p:cNvGraphicFramePr>
            <a:graphicFrameLocks noGrp="1"/>
          </p:cNvGraphicFramePr>
          <p:nvPr>
            <p:extLst>
              <p:ext uri="{D42A27DB-BD31-4B8C-83A1-F6EECF244321}">
                <p14:modId xmlns:p14="http://schemas.microsoft.com/office/powerpoint/2010/main" val="2094911525"/>
              </p:ext>
            </p:extLst>
          </p:nvPr>
        </p:nvGraphicFramePr>
        <p:xfrm>
          <a:off x="760619" y="3178975"/>
          <a:ext cx="10461204" cy="375756"/>
        </p:xfrm>
        <a:graphic>
          <a:graphicData uri="http://schemas.openxmlformats.org/drawingml/2006/table">
            <a:tbl>
              <a:tblPr/>
              <a:tblGrid>
                <a:gridCol w="402354">
                  <a:extLst>
                    <a:ext uri="{9D8B030D-6E8A-4147-A177-3AD203B41FA5}">
                      <a16:colId xmlns:a16="http://schemas.microsoft.com/office/drawing/2014/main" val="1530822663"/>
                    </a:ext>
                  </a:extLst>
                </a:gridCol>
                <a:gridCol w="402354">
                  <a:extLst>
                    <a:ext uri="{9D8B030D-6E8A-4147-A177-3AD203B41FA5}">
                      <a16:colId xmlns:a16="http://schemas.microsoft.com/office/drawing/2014/main" val="1904344139"/>
                    </a:ext>
                  </a:extLst>
                </a:gridCol>
                <a:gridCol w="402354">
                  <a:extLst>
                    <a:ext uri="{9D8B030D-6E8A-4147-A177-3AD203B41FA5}">
                      <a16:colId xmlns:a16="http://schemas.microsoft.com/office/drawing/2014/main" val="3162185487"/>
                    </a:ext>
                  </a:extLst>
                </a:gridCol>
                <a:gridCol w="402354">
                  <a:extLst>
                    <a:ext uri="{9D8B030D-6E8A-4147-A177-3AD203B41FA5}">
                      <a16:colId xmlns:a16="http://schemas.microsoft.com/office/drawing/2014/main" val="3981811295"/>
                    </a:ext>
                  </a:extLst>
                </a:gridCol>
                <a:gridCol w="402354">
                  <a:extLst>
                    <a:ext uri="{9D8B030D-6E8A-4147-A177-3AD203B41FA5}">
                      <a16:colId xmlns:a16="http://schemas.microsoft.com/office/drawing/2014/main" val="166875593"/>
                    </a:ext>
                  </a:extLst>
                </a:gridCol>
                <a:gridCol w="402354">
                  <a:extLst>
                    <a:ext uri="{9D8B030D-6E8A-4147-A177-3AD203B41FA5}">
                      <a16:colId xmlns:a16="http://schemas.microsoft.com/office/drawing/2014/main" val="1406060866"/>
                    </a:ext>
                  </a:extLst>
                </a:gridCol>
                <a:gridCol w="402354">
                  <a:extLst>
                    <a:ext uri="{9D8B030D-6E8A-4147-A177-3AD203B41FA5}">
                      <a16:colId xmlns:a16="http://schemas.microsoft.com/office/drawing/2014/main" val="1742852881"/>
                    </a:ext>
                  </a:extLst>
                </a:gridCol>
                <a:gridCol w="402354">
                  <a:extLst>
                    <a:ext uri="{9D8B030D-6E8A-4147-A177-3AD203B41FA5}">
                      <a16:colId xmlns:a16="http://schemas.microsoft.com/office/drawing/2014/main" val="2803897535"/>
                    </a:ext>
                  </a:extLst>
                </a:gridCol>
                <a:gridCol w="402354">
                  <a:extLst>
                    <a:ext uri="{9D8B030D-6E8A-4147-A177-3AD203B41FA5}">
                      <a16:colId xmlns:a16="http://schemas.microsoft.com/office/drawing/2014/main" val="1220091857"/>
                    </a:ext>
                  </a:extLst>
                </a:gridCol>
                <a:gridCol w="402354">
                  <a:extLst>
                    <a:ext uri="{9D8B030D-6E8A-4147-A177-3AD203B41FA5}">
                      <a16:colId xmlns:a16="http://schemas.microsoft.com/office/drawing/2014/main" val="2097345053"/>
                    </a:ext>
                  </a:extLst>
                </a:gridCol>
                <a:gridCol w="402354">
                  <a:extLst>
                    <a:ext uri="{9D8B030D-6E8A-4147-A177-3AD203B41FA5}">
                      <a16:colId xmlns:a16="http://schemas.microsoft.com/office/drawing/2014/main" val="3592780901"/>
                    </a:ext>
                  </a:extLst>
                </a:gridCol>
                <a:gridCol w="402354">
                  <a:extLst>
                    <a:ext uri="{9D8B030D-6E8A-4147-A177-3AD203B41FA5}">
                      <a16:colId xmlns:a16="http://schemas.microsoft.com/office/drawing/2014/main" val="490876288"/>
                    </a:ext>
                  </a:extLst>
                </a:gridCol>
                <a:gridCol w="402354">
                  <a:extLst>
                    <a:ext uri="{9D8B030D-6E8A-4147-A177-3AD203B41FA5}">
                      <a16:colId xmlns:a16="http://schemas.microsoft.com/office/drawing/2014/main" val="3986698816"/>
                    </a:ext>
                  </a:extLst>
                </a:gridCol>
                <a:gridCol w="402354">
                  <a:extLst>
                    <a:ext uri="{9D8B030D-6E8A-4147-A177-3AD203B41FA5}">
                      <a16:colId xmlns:a16="http://schemas.microsoft.com/office/drawing/2014/main" val="2270684237"/>
                    </a:ext>
                  </a:extLst>
                </a:gridCol>
                <a:gridCol w="402354">
                  <a:extLst>
                    <a:ext uri="{9D8B030D-6E8A-4147-A177-3AD203B41FA5}">
                      <a16:colId xmlns:a16="http://schemas.microsoft.com/office/drawing/2014/main" val="770751963"/>
                    </a:ext>
                  </a:extLst>
                </a:gridCol>
                <a:gridCol w="402354">
                  <a:extLst>
                    <a:ext uri="{9D8B030D-6E8A-4147-A177-3AD203B41FA5}">
                      <a16:colId xmlns:a16="http://schemas.microsoft.com/office/drawing/2014/main" val="294878030"/>
                    </a:ext>
                  </a:extLst>
                </a:gridCol>
                <a:gridCol w="402354">
                  <a:extLst>
                    <a:ext uri="{9D8B030D-6E8A-4147-A177-3AD203B41FA5}">
                      <a16:colId xmlns:a16="http://schemas.microsoft.com/office/drawing/2014/main" val="1111073783"/>
                    </a:ext>
                  </a:extLst>
                </a:gridCol>
                <a:gridCol w="402354">
                  <a:extLst>
                    <a:ext uri="{9D8B030D-6E8A-4147-A177-3AD203B41FA5}">
                      <a16:colId xmlns:a16="http://schemas.microsoft.com/office/drawing/2014/main" val="3911212357"/>
                    </a:ext>
                  </a:extLst>
                </a:gridCol>
                <a:gridCol w="402354">
                  <a:extLst>
                    <a:ext uri="{9D8B030D-6E8A-4147-A177-3AD203B41FA5}">
                      <a16:colId xmlns:a16="http://schemas.microsoft.com/office/drawing/2014/main" val="780968665"/>
                    </a:ext>
                  </a:extLst>
                </a:gridCol>
                <a:gridCol w="402354">
                  <a:extLst>
                    <a:ext uri="{9D8B030D-6E8A-4147-A177-3AD203B41FA5}">
                      <a16:colId xmlns:a16="http://schemas.microsoft.com/office/drawing/2014/main" val="689222130"/>
                    </a:ext>
                  </a:extLst>
                </a:gridCol>
                <a:gridCol w="402354">
                  <a:extLst>
                    <a:ext uri="{9D8B030D-6E8A-4147-A177-3AD203B41FA5}">
                      <a16:colId xmlns:a16="http://schemas.microsoft.com/office/drawing/2014/main" val="3961366244"/>
                    </a:ext>
                  </a:extLst>
                </a:gridCol>
                <a:gridCol w="402354">
                  <a:extLst>
                    <a:ext uri="{9D8B030D-6E8A-4147-A177-3AD203B41FA5}">
                      <a16:colId xmlns:a16="http://schemas.microsoft.com/office/drawing/2014/main" val="1601529779"/>
                    </a:ext>
                  </a:extLst>
                </a:gridCol>
                <a:gridCol w="402354">
                  <a:extLst>
                    <a:ext uri="{9D8B030D-6E8A-4147-A177-3AD203B41FA5}">
                      <a16:colId xmlns:a16="http://schemas.microsoft.com/office/drawing/2014/main" val="4077906254"/>
                    </a:ext>
                  </a:extLst>
                </a:gridCol>
                <a:gridCol w="402354">
                  <a:extLst>
                    <a:ext uri="{9D8B030D-6E8A-4147-A177-3AD203B41FA5}">
                      <a16:colId xmlns:a16="http://schemas.microsoft.com/office/drawing/2014/main" val="712595820"/>
                    </a:ext>
                  </a:extLst>
                </a:gridCol>
                <a:gridCol w="402354">
                  <a:extLst>
                    <a:ext uri="{9D8B030D-6E8A-4147-A177-3AD203B41FA5}">
                      <a16:colId xmlns:a16="http://schemas.microsoft.com/office/drawing/2014/main" val="411117249"/>
                    </a:ext>
                  </a:extLst>
                </a:gridCol>
                <a:gridCol w="402354">
                  <a:extLst>
                    <a:ext uri="{9D8B030D-6E8A-4147-A177-3AD203B41FA5}">
                      <a16:colId xmlns:a16="http://schemas.microsoft.com/office/drawing/2014/main" val="1542966992"/>
                    </a:ext>
                  </a:extLst>
                </a:gridCol>
              </a:tblGrid>
              <a:tr h="119960">
                <a:tc>
                  <a:txBody>
                    <a:bodyPr/>
                    <a:lstStyle/>
                    <a:p>
                      <a:pPr algn="r" fontAlgn="b"/>
                      <a:r>
                        <a:rPr lang="en-US" sz="1200" b="0" i="0" u="none" strike="noStrike">
                          <a:solidFill>
                            <a:srgbClr val="000000"/>
                          </a:solidFill>
                          <a:effectLst/>
                          <a:latin typeface="Calibri" panose="020F0502020204030204" pitchFamily="34" charset="0"/>
                        </a:rPr>
                        <a:t> NE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OR</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 IA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AZ</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DE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GA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MT</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NH</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NY</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RI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SC</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TX</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VT</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HI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AR</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LA</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MO</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WI</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ME</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KS</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ND</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WY</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NJ</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 UT</a:t>
                      </a:r>
                    </a:p>
                  </a:txBody>
                  <a:tcPr marL="4998" marR="4998" marT="4998" marB="0" anchor="b">
                    <a:lnL>
                      <a:noFill/>
                    </a:lnL>
                    <a:lnR>
                      <a:noFill/>
                    </a:lnR>
                    <a:lnT>
                      <a:noFill/>
                    </a:lnT>
                    <a:lnB>
                      <a:noFill/>
                    </a:lnB>
                  </a:tcPr>
                </a:tc>
                <a:extLst>
                  <a:ext uri="{0D108BD9-81ED-4DB2-BD59-A6C34878D82A}">
                    <a16:rowId xmlns:a16="http://schemas.microsoft.com/office/drawing/2014/main" val="3243578036"/>
                  </a:ext>
                </a:extLst>
              </a:tr>
              <a:tr h="119960">
                <a:tc>
                  <a:txBody>
                    <a:bodyPr/>
                    <a:lstStyle/>
                    <a:p>
                      <a:pPr algn="r" fontAlgn="b"/>
                      <a:r>
                        <a:rPr lang="en-US" sz="1200" b="0" i="0" u="none" strike="noStrike">
                          <a:solidFill>
                            <a:srgbClr val="000000"/>
                          </a:solidFill>
                          <a:effectLst/>
                          <a:latin typeface="Calibri" panose="020F0502020204030204" pitchFamily="34" charset="0"/>
                        </a:rPr>
                        <a:t>0.056</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0.056</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0.054</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0.054</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0.052</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0.051</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4998" marR="4998" marT="499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0.046</a:t>
                      </a:r>
                    </a:p>
                  </a:txBody>
                  <a:tcPr marL="4998" marR="4998" marT="499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0.04</a:t>
                      </a:r>
                    </a:p>
                  </a:txBody>
                  <a:tcPr marL="4998" marR="4998" marT="4998" marB="0" anchor="b">
                    <a:lnL>
                      <a:noFill/>
                    </a:lnL>
                    <a:lnR>
                      <a:noFill/>
                    </a:lnR>
                    <a:lnT>
                      <a:noFill/>
                    </a:lnT>
                    <a:lnB>
                      <a:noFill/>
                    </a:lnB>
                  </a:tcPr>
                </a:tc>
                <a:extLst>
                  <a:ext uri="{0D108BD9-81ED-4DB2-BD59-A6C34878D82A}">
                    <a16:rowId xmlns:a16="http://schemas.microsoft.com/office/drawing/2014/main" val="286909821"/>
                  </a:ext>
                </a:extLst>
              </a:tr>
            </a:tbl>
          </a:graphicData>
        </a:graphic>
      </p:graphicFrame>
      <p:sp>
        <p:nvSpPr>
          <p:cNvPr id="11" name="TextBox 10">
            <a:extLst>
              <a:ext uri="{FF2B5EF4-FFF2-40B4-BE49-F238E27FC236}">
                <a16:creationId xmlns:a16="http://schemas.microsoft.com/office/drawing/2014/main" id="{92F96A8B-FCE8-4C5C-A808-C0590C667ACF}"/>
              </a:ext>
            </a:extLst>
          </p:cNvPr>
          <p:cNvSpPr txBox="1"/>
          <p:nvPr/>
        </p:nvSpPr>
        <p:spPr>
          <a:xfrm>
            <a:off x="793867" y="3896607"/>
            <a:ext cx="2917017" cy="369332"/>
          </a:xfrm>
          <a:prstGeom prst="rect">
            <a:avLst/>
          </a:prstGeom>
          <a:noFill/>
        </p:spPr>
        <p:txBody>
          <a:bodyPr wrap="none" rtlCol="0">
            <a:spAutoFit/>
          </a:bodyPr>
          <a:lstStyle/>
          <a:p>
            <a:pPr marL="285750" indent="-285750">
              <a:buFont typeface="Arial" panose="020B0604020202020204" pitchFamily="34" charset="0"/>
              <a:buChar char="•"/>
            </a:pPr>
            <a:r>
              <a:rPr lang="en-US" dirty="0"/>
              <a:t>TABLE OF MEDIAN IBU STATE</a:t>
            </a:r>
          </a:p>
        </p:txBody>
      </p:sp>
      <p:graphicFrame>
        <p:nvGraphicFramePr>
          <p:cNvPr id="13" name="Table 12">
            <a:extLst>
              <a:ext uri="{FF2B5EF4-FFF2-40B4-BE49-F238E27FC236}">
                <a16:creationId xmlns:a16="http://schemas.microsoft.com/office/drawing/2014/main" id="{9D8796DF-99F9-476E-8DDD-C6B90E5917C5}"/>
              </a:ext>
            </a:extLst>
          </p:cNvPr>
          <p:cNvGraphicFramePr>
            <a:graphicFrameLocks noGrp="1"/>
          </p:cNvGraphicFramePr>
          <p:nvPr>
            <p:extLst>
              <p:ext uri="{D42A27DB-BD31-4B8C-83A1-F6EECF244321}">
                <p14:modId xmlns:p14="http://schemas.microsoft.com/office/powerpoint/2010/main" val="54905756"/>
              </p:ext>
            </p:extLst>
          </p:nvPr>
        </p:nvGraphicFramePr>
        <p:xfrm>
          <a:off x="825273" y="4340621"/>
          <a:ext cx="10396550" cy="376156"/>
        </p:xfrm>
        <a:graphic>
          <a:graphicData uri="http://schemas.openxmlformats.org/drawingml/2006/table">
            <a:tbl>
              <a:tblPr/>
              <a:tblGrid>
                <a:gridCol w="415862">
                  <a:extLst>
                    <a:ext uri="{9D8B030D-6E8A-4147-A177-3AD203B41FA5}">
                      <a16:colId xmlns:a16="http://schemas.microsoft.com/office/drawing/2014/main" val="3007129170"/>
                    </a:ext>
                  </a:extLst>
                </a:gridCol>
                <a:gridCol w="415862">
                  <a:extLst>
                    <a:ext uri="{9D8B030D-6E8A-4147-A177-3AD203B41FA5}">
                      <a16:colId xmlns:a16="http://schemas.microsoft.com/office/drawing/2014/main" val="3290824927"/>
                    </a:ext>
                  </a:extLst>
                </a:gridCol>
                <a:gridCol w="415862">
                  <a:extLst>
                    <a:ext uri="{9D8B030D-6E8A-4147-A177-3AD203B41FA5}">
                      <a16:colId xmlns:a16="http://schemas.microsoft.com/office/drawing/2014/main" val="4242065203"/>
                    </a:ext>
                  </a:extLst>
                </a:gridCol>
                <a:gridCol w="415862">
                  <a:extLst>
                    <a:ext uri="{9D8B030D-6E8A-4147-A177-3AD203B41FA5}">
                      <a16:colId xmlns:a16="http://schemas.microsoft.com/office/drawing/2014/main" val="594596398"/>
                    </a:ext>
                  </a:extLst>
                </a:gridCol>
                <a:gridCol w="415862">
                  <a:extLst>
                    <a:ext uri="{9D8B030D-6E8A-4147-A177-3AD203B41FA5}">
                      <a16:colId xmlns:a16="http://schemas.microsoft.com/office/drawing/2014/main" val="3308166343"/>
                    </a:ext>
                  </a:extLst>
                </a:gridCol>
                <a:gridCol w="415862">
                  <a:extLst>
                    <a:ext uri="{9D8B030D-6E8A-4147-A177-3AD203B41FA5}">
                      <a16:colId xmlns:a16="http://schemas.microsoft.com/office/drawing/2014/main" val="127846462"/>
                    </a:ext>
                  </a:extLst>
                </a:gridCol>
                <a:gridCol w="415862">
                  <a:extLst>
                    <a:ext uri="{9D8B030D-6E8A-4147-A177-3AD203B41FA5}">
                      <a16:colId xmlns:a16="http://schemas.microsoft.com/office/drawing/2014/main" val="3069380010"/>
                    </a:ext>
                  </a:extLst>
                </a:gridCol>
                <a:gridCol w="415862">
                  <a:extLst>
                    <a:ext uri="{9D8B030D-6E8A-4147-A177-3AD203B41FA5}">
                      <a16:colId xmlns:a16="http://schemas.microsoft.com/office/drawing/2014/main" val="586273845"/>
                    </a:ext>
                  </a:extLst>
                </a:gridCol>
                <a:gridCol w="415862">
                  <a:extLst>
                    <a:ext uri="{9D8B030D-6E8A-4147-A177-3AD203B41FA5}">
                      <a16:colId xmlns:a16="http://schemas.microsoft.com/office/drawing/2014/main" val="2262468600"/>
                    </a:ext>
                  </a:extLst>
                </a:gridCol>
                <a:gridCol w="415862">
                  <a:extLst>
                    <a:ext uri="{9D8B030D-6E8A-4147-A177-3AD203B41FA5}">
                      <a16:colId xmlns:a16="http://schemas.microsoft.com/office/drawing/2014/main" val="945501504"/>
                    </a:ext>
                  </a:extLst>
                </a:gridCol>
                <a:gridCol w="415862">
                  <a:extLst>
                    <a:ext uri="{9D8B030D-6E8A-4147-A177-3AD203B41FA5}">
                      <a16:colId xmlns:a16="http://schemas.microsoft.com/office/drawing/2014/main" val="2920905182"/>
                    </a:ext>
                  </a:extLst>
                </a:gridCol>
                <a:gridCol w="415862">
                  <a:extLst>
                    <a:ext uri="{9D8B030D-6E8A-4147-A177-3AD203B41FA5}">
                      <a16:colId xmlns:a16="http://schemas.microsoft.com/office/drawing/2014/main" val="2146539439"/>
                    </a:ext>
                  </a:extLst>
                </a:gridCol>
                <a:gridCol w="415862">
                  <a:extLst>
                    <a:ext uri="{9D8B030D-6E8A-4147-A177-3AD203B41FA5}">
                      <a16:colId xmlns:a16="http://schemas.microsoft.com/office/drawing/2014/main" val="816089560"/>
                    </a:ext>
                  </a:extLst>
                </a:gridCol>
                <a:gridCol w="415862">
                  <a:extLst>
                    <a:ext uri="{9D8B030D-6E8A-4147-A177-3AD203B41FA5}">
                      <a16:colId xmlns:a16="http://schemas.microsoft.com/office/drawing/2014/main" val="738604889"/>
                    </a:ext>
                  </a:extLst>
                </a:gridCol>
                <a:gridCol w="415862">
                  <a:extLst>
                    <a:ext uri="{9D8B030D-6E8A-4147-A177-3AD203B41FA5}">
                      <a16:colId xmlns:a16="http://schemas.microsoft.com/office/drawing/2014/main" val="422423008"/>
                    </a:ext>
                  </a:extLst>
                </a:gridCol>
                <a:gridCol w="415862">
                  <a:extLst>
                    <a:ext uri="{9D8B030D-6E8A-4147-A177-3AD203B41FA5}">
                      <a16:colId xmlns:a16="http://schemas.microsoft.com/office/drawing/2014/main" val="3345320855"/>
                    </a:ext>
                  </a:extLst>
                </a:gridCol>
                <a:gridCol w="415862">
                  <a:extLst>
                    <a:ext uri="{9D8B030D-6E8A-4147-A177-3AD203B41FA5}">
                      <a16:colId xmlns:a16="http://schemas.microsoft.com/office/drawing/2014/main" val="765285384"/>
                    </a:ext>
                  </a:extLst>
                </a:gridCol>
                <a:gridCol w="415862">
                  <a:extLst>
                    <a:ext uri="{9D8B030D-6E8A-4147-A177-3AD203B41FA5}">
                      <a16:colId xmlns:a16="http://schemas.microsoft.com/office/drawing/2014/main" val="2445868551"/>
                    </a:ext>
                  </a:extLst>
                </a:gridCol>
                <a:gridCol w="415862">
                  <a:extLst>
                    <a:ext uri="{9D8B030D-6E8A-4147-A177-3AD203B41FA5}">
                      <a16:colId xmlns:a16="http://schemas.microsoft.com/office/drawing/2014/main" val="2322406032"/>
                    </a:ext>
                  </a:extLst>
                </a:gridCol>
                <a:gridCol w="415862">
                  <a:extLst>
                    <a:ext uri="{9D8B030D-6E8A-4147-A177-3AD203B41FA5}">
                      <a16:colId xmlns:a16="http://schemas.microsoft.com/office/drawing/2014/main" val="312071215"/>
                    </a:ext>
                  </a:extLst>
                </a:gridCol>
                <a:gridCol w="415862">
                  <a:extLst>
                    <a:ext uri="{9D8B030D-6E8A-4147-A177-3AD203B41FA5}">
                      <a16:colId xmlns:a16="http://schemas.microsoft.com/office/drawing/2014/main" val="3896852244"/>
                    </a:ext>
                  </a:extLst>
                </a:gridCol>
                <a:gridCol w="415862">
                  <a:extLst>
                    <a:ext uri="{9D8B030D-6E8A-4147-A177-3AD203B41FA5}">
                      <a16:colId xmlns:a16="http://schemas.microsoft.com/office/drawing/2014/main" val="1695520560"/>
                    </a:ext>
                  </a:extLst>
                </a:gridCol>
                <a:gridCol w="415862">
                  <a:extLst>
                    <a:ext uri="{9D8B030D-6E8A-4147-A177-3AD203B41FA5}">
                      <a16:colId xmlns:a16="http://schemas.microsoft.com/office/drawing/2014/main" val="2232612037"/>
                    </a:ext>
                  </a:extLst>
                </a:gridCol>
                <a:gridCol w="415862">
                  <a:extLst>
                    <a:ext uri="{9D8B030D-6E8A-4147-A177-3AD203B41FA5}">
                      <a16:colId xmlns:a16="http://schemas.microsoft.com/office/drawing/2014/main" val="2436269019"/>
                    </a:ext>
                  </a:extLst>
                </a:gridCol>
                <a:gridCol w="415862">
                  <a:extLst>
                    <a:ext uri="{9D8B030D-6E8A-4147-A177-3AD203B41FA5}">
                      <a16:colId xmlns:a16="http://schemas.microsoft.com/office/drawing/2014/main" val="1743075784"/>
                    </a:ext>
                  </a:extLst>
                </a:gridCol>
              </a:tblGrid>
              <a:tr h="124758">
                <a:tc>
                  <a:txBody>
                    <a:bodyPr/>
                    <a:lstStyle/>
                    <a:p>
                      <a:pPr algn="r" fontAlgn="t"/>
                      <a:r>
                        <a:rPr lang="en-US" sz="1200" b="0" i="0" u="none" strike="noStrike">
                          <a:solidFill>
                            <a:srgbClr val="000000"/>
                          </a:solidFill>
                          <a:effectLst/>
                          <a:latin typeface="Calibri" panose="020F0502020204030204" pitchFamily="34" charset="0"/>
                        </a:rPr>
                        <a:t> ME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WV</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FL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GA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DE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NM</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NH</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DC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AK</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MS</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VA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NV</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CO</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OH</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OR</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AR</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TN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MA</a:t>
                      </a:r>
                    </a:p>
                  </a:txBody>
                  <a:tcPr marL="5198" marR="5198" marT="5198" marB="0">
                    <a:lnL>
                      <a:noFill/>
                    </a:lnL>
                    <a:lnR>
                      <a:noFill/>
                    </a:lnR>
                    <a:lnT>
                      <a:noFill/>
                    </a:lnT>
                    <a:lnB>
                      <a:noFill/>
                    </a:lnB>
                  </a:tcPr>
                </a:tc>
                <a:extLst>
                  <a:ext uri="{0D108BD9-81ED-4DB2-BD59-A6C34878D82A}">
                    <a16:rowId xmlns:a16="http://schemas.microsoft.com/office/drawing/2014/main" val="2099681504"/>
                  </a:ext>
                </a:extLst>
              </a:tr>
              <a:tr h="124758">
                <a:tc>
                  <a:txBody>
                    <a:bodyPr/>
                    <a:lstStyle/>
                    <a:p>
                      <a:pPr algn="r" fontAlgn="t"/>
                      <a:r>
                        <a:rPr lang="en-US" sz="1200" b="0" i="0" u="none" strike="noStrike">
                          <a:solidFill>
                            <a:srgbClr val="000000"/>
                          </a:solidFill>
                          <a:effectLst/>
                          <a:latin typeface="Calibri" panose="020F0502020204030204" pitchFamily="34" charset="0"/>
                        </a:rPr>
                        <a:t>61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57.5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51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48.5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47.5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47</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46</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40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38</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37</a:t>
                      </a:r>
                    </a:p>
                  </a:txBody>
                  <a:tcPr marL="5198" marR="5198" marT="5198" marB="0">
                    <a:lnL>
                      <a:noFill/>
                    </a:lnL>
                    <a:lnR>
                      <a:noFill/>
                    </a:lnR>
                    <a:lnT>
                      <a:noFill/>
                    </a:lnT>
                    <a:lnB>
                      <a:noFill/>
                    </a:lnB>
                  </a:tcPr>
                </a:tc>
                <a:tc>
                  <a:txBody>
                    <a:bodyPr/>
                    <a:lstStyle/>
                    <a:p>
                      <a:pPr algn="r" fontAlgn="t"/>
                      <a:r>
                        <a:rPr lang="en-US" sz="1200" b="0" i="0" u="none" strike="noStrike" dirty="0">
                          <a:solidFill>
                            <a:srgbClr val="000000"/>
                          </a:solidFill>
                          <a:effectLst/>
                          <a:latin typeface="Calibri" panose="020F0502020204030204" pitchFamily="34" charset="0"/>
                        </a:rPr>
                        <a:t>35</a:t>
                      </a:r>
                    </a:p>
                  </a:txBody>
                  <a:tcPr marL="5198" marR="5198" marT="5198" marB="0">
                    <a:lnL>
                      <a:noFill/>
                    </a:lnL>
                    <a:lnR>
                      <a:noFill/>
                    </a:lnR>
                    <a:lnT>
                      <a:noFill/>
                    </a:lnT>
                    <a:lnB>
                      <a:noFill/>
                    </a:lnB>
                  </a:tcPr>
                </a:tc>
                <a:extLst>
                  <a:ext uri="{0D108BD9-81ED-4DB2-BD59-A6C34878D82A}">
                    <a16:rowId xmlns:a16="http://schemas.microsoft.com/office/drawing/2014/main" val="1430599073"/>
                  </a:ext>
                </a:extLst>
              </a:tr>
            </a:tbl>
          </a:graphicData>
        </a:graphic>
      </p:graphicFrame>
      <p:graphicFrame>
        <p:nvGraphicFramePr>
          <p:cNvPr id="14" name="Table 13">
            <a:extLst>
              <a:ext uri="{FF2B5EF4-FFF2-40B4-BE49-F238E27FC236}">
                <a16:creationId xmlns:a16="http://schemas.microsoft.com/office/drawing/2014/main" id="{52986FB6-1369-48B2-858A-67FF668AE89E}"/>
              </a:ext>
            </a:extLst>
          </p:cNvPr>
          <p:cNvGraphicFramePr>
            <a:graphicFrameLocks noGrp="1"/>
          </p:cNvGraphicFramePr>
          <p:nvPr>
            <p:extLst>
              <p:ext uri="{D42A27DB-BD31-4B8C-83A1-F6EECF244321}">
                <p14:modId xmlns:p14="http://schemas.microsoft.com/office/powerpoint/2010/main" val="1505726565"/>
              </p:ext>
            </p:extLst>
          </p:nvPr>
        </p:nvGraphicFramePr>
        <p:xfrm>
          <a:off x="793867" y="4863751"/>
          <a:ext cx="10396550" cy="376156"/>
        </p:xfrm>
        <a:graphic>
          <a:graphicData uri="http://schemas.openxmlformats.org/drawingml/2006/table">
            <a:tbl>
              <a:tblPr/>
              <a:tblGrid>
                <a:gridCol w="415862">
                  <a:extLst>
                    <a:ext uri="{9D8B030D-6E8A-4147-A177-3AD203B41FA5}">
                      <a16:colId xmlns:a16="http://schemas.microsoft.com/office/drawing/2014/main" val="155975599"/>
                    </a:ext>
                  </a:extLst>
                </a:gridCol>
                <a:gridCol w="415862">
                  <a:extLst>
                    <a:ext uri="{9D8B030D-6E8A-4147-A177-3AD203B41FA5}">
                      <a16:colId xmlns:a16="http://schemas.microsoft.com/office/drawing/2014/main" val="1905106342"/>
                    </a:ext>
                  </a:extLst>
                </a:gridCol>
                <a:gridCol w="415862">
                  <a:extLst>
                    <a:ext uri="{9D8B030D-6E8A-4147-A177-3AD203B41FA5}">
                      <a16:colId xmlns:a16="http://schemas.microsoft.com/office/drawing/2014/main" val="1325553623"/>
                    </a:ext>
                  </a:extLst>
                </a:gridCol>
                <a:gridCol w="415862">
                  <a:extLst>
                    <a:ext uri="{9D8B030D-6E8A-4147-A177-3AD203B41FA5}">
                      <a16:colId xmlns:a16="http://schemas.microsoft.com/office/drawing/2014/main" val="657502349"/>
                    </a:ext>
                  </a:extLst>
                </a:gridCol>
                <a:gridCol w="415862">
                  <a:extLst>
                    <a:ext uri="{9D8B030D-6E8A-4147-A177-3AD203B41FA5}">
                      <a16:colId xmlns:a16="http://schemas.microsoft.com/office/drawing/2014/main" val="1181620651"/>
                    </a:ext>
                  </a:extLst>
                </a:gridCol>
                <a:gridCol w="415862">
                  <a:extLst>
                    <a:ext uri="{9D8B030D-6E8A-4147-A177-3AD203B41FA5}">
                      <a16:colId xmlns:a16="http://schemas.microsoft.com/office/drawing/2014/main" val="2080925500"/>
                    </a:ext>
                  </a:extLst>
                </a:gridCol>
                <a:gridCol w="415862">
                  <a:extLst>
                    <a:ext uri="{9D8B030D-6E8A-4147-A177-3AD203B41FA5}">
                      <a16:colId xmlns:a16="http://schemas.microsoft.com/office/drawing/2014/main" val="1907367254"/>
                    </a:ext>
                  </a:extLst>
                </a:gridCol>
                <a:gridCol w="415862">
                  <a:extLst>
                    <a:ext uri="{9D8B030D-6E8A-4147-A177-3AD203B41FA5}">
                      <a16:colId xmlns:a16="http://schemas.microsoft.com/office/drawing/2014/main" val="496134075"/>
                    </a:ext>
                  </a:extLst>
                </a:gridCol>
                <a:gridCol w="415862">
                  <a:extLst>
                    <a:ext uri="{9D8B030D-6E8A-4147-A177-3AD203B41FA5}">
                      <a16:colId xmlns:a16="http://schemas.microsoft.com/office/drawing/2014/main" val="3236942027"/>
                    </a:ext>
                  </a:extLst>
                </a:gridCol>
                <a:gridCol w="415862">
                  <a:extLst>
                    <a:ext uri="{9D8B030D-6E8A-4147-A177-3AD203B41FA5}">
                      <a16:colId xmlns:a16="http://schemas.microsoft.com/office/drawing/2014/main" val="276554681"/>
                    </a:ext>
                  </a:extLst>
                </a:gridCol>
                <a:gridCol w="415862">
                  <a:extLst>
                    <a:ext uri="{9D8B030D-6E8A-4147-A177-3AD203B41FA5}">
                      <a16:colId xmlns:a16="http://schemas.microsoft.com/office/drawing/2014/main" val="2565347986"/>
                    </a:ext>
                  </a:extLst>
                </a:gridCol>
                <a:gridCol w="415862">
                  <a:extLst>
                    <a:ext uri="{9D8B030D-6E8A-4147-A177-3AD203B41FA5}">
                      <a16:colId xmlns:a16="http://schemas.microsoft.com/office/drawing/2014/main" val="3596315331"/>
                    </a:ext>
                  </a:extLst>
                </a:gridCol>
                <a:gridCol w="415862">
                  <a:extLst>
                    <a:ext uri="{9D8B030D-6E8A-4147-A177-3AD203B41FA5}">
                      <a16:colId xmlns:a16="http://schemas.microsoft.com/office/drawing/2014/main" val="1297208381"/>
                    </a:ext>
                  </a:extLst>
                </a:gridCol>
                <a:gridCol w="415862">
                  <a:extLst>
                    <a:ext uri="{9D8B030D-6E8A-4147-A177-3AD203B41FA5}">
                      <a16:colId xmlns:a16="http://schemas.microsoft.com/office/drawing/2014/main" val="1439612099"/>
                    </a:ext>
                  </a:extLst>
                </a:gridCol>
                <a:gridCol w="415862">
                  <a:extLst>
                    <a:ext uri="{9D8B030D-6E8A-4147-A177-3AD203B41FA5}">
                      <a16:colId xmlns:a16="http://schemas.microsoft.com/office/drawing/2014/main" val="1044736960"/>
                    </a:ext>
                  </a:extLst>
                </a:gridCol>
                <a:gridCol w="415862">
                  <a:extLst>
                    <a:ext uri="{9D8B030D-6E8A-4147-A177-3AD203B41FA5}">
                      <a16:colId xmlns:a16="http://schemas.microsoft.com/office/drawing/2014/main" val="646849849"/>
                    </a:ext>
                  </a:extLst>
                </a:gridCol>
                <a:gridCol w="415862">
                  <a:extLst>
                    <a:ext uri="{9D8B030D-6E8A-4147-A177-3AD203B41FA5}">
                      <a16:colId xmlns:a16="http://schemas.microsoft.com/office/drawing/2014/main" val="2609092430"/>
                    </a:ext>
                  </a:extLst>
                </a:gridCol>
                <a:gridCol w="415862">
                  <a:extLst>
                    <a:ext uri="{9D8B030D-6E8A-4147-A177-3AD203B41FA5}">
                      <a16:colId xmlns:a16="http://schemas.microsoft.com/office/drawing/2014/main" val="1464825086"/>
                    </a:ext>
                  </a:extLst>
                </a:gridCol>
                <a:gridCol w="415862">
                  <a:extLst>
                    <a:ext uri="{9D8B030D-6E8A-4147-A177-3AD203B41FA5}">
                      <a16:colId xmlns:a16="http://schemas.microsoft.com/office/drawing/2014/main" val="3003501911"/>
                    </a:ext>
                  </a:extLst>
                </a:gridCol>
                <a:gridCol w="415862">
                  <a:extLst>
                    <a:ext uri="{9D8B030D-6E8A-4147-A177-3AD203B41FA5}">
                      <a16:colId xmlns:a16="http://schemas.microsoft.com/office/drawing/2014/main" val="2800441571"/>
                    </a:ext>
                  </a:extLst>
                </a:gridCol>
                <a:gridCol w="415862">
                  <a:extLst>
                    <a:ext uri="{9D8B030D-6E8A-4147-A177-3AD203B41FA5}">
                      <a16:colId xmlns:a16="http://schemas.microsoft.com/office/drawing/2014/main" val="3505837356"/>
                    </a:ext>
                  </a:extLst>
                </a:gridCol>
                <a:gridCol w="415862">
                  <a:extLst>
                    <a:ext uri="{9D8B030D-6E8A-4147-A177-3AD203B41FA5}">
                      <a16:colId xmlns:a16="http://schemas.microsoft.com/office/drawing/2014/main" val="2603108210"/>
                    </a:ext>
                  </a:extLst>
                </a:gridCol>
                <a:gridCol w="415862">
                  <a:extLst>
                    <a:ext uri="{9D8B030D-6E8A-4147-A177-3AD203B41FA5}">
                      <a16:colId xmlns:a16="http://schemas.microsoft.com/office/drawing/2014/main" val="1554041411"/>
                    </a:ext>
                  </a:extLst>
                </a:gridCol>
                <a:gridCol w="415862">
                  <a:extLst>
                    <a:ext uri="{9D8B030D-6E8A-4147-A177-3AD203B41FA5}">
                      <a16:colId xmlns:a16="http://schemas.microsoft.com/office/drawing/2014/main" val="1414144532"/>
                    </a:ext>
                  </a:extLst>
                </a:gridCol>
                <a:gridCol w="415862">
                  <a:extLst>
                    <a:ext uri="{9D8B030D-6E8A-4147-A177-3AD203B41FA5}">
                      <a16:colId xmlns:a16="http://schemas.microsoft.com/office/drawing/2014/main" val="1493121152"/>
                    </a:ext>
                  </a:extLst>
                </a:gridCol>
              </a:tblGrid>
              <a:tr h="124758">
                <a:tc>
                  <a:txBody>
                    <a:bodyPr/>
                    <a:lstStyle/>
                    <a:p>
                      <a:pPr algn="r" fontAlgn="t"/>
                      <a:r>
                        <a:rPr lang="en-US" sz="1200" b="0" i="0" u="none" strike="noStrike">
                          <a:solidFill>
                            <a:srgbClr val="000000"/>
                          </a:solidFill>
                          <a:effectLst/>
                          <a:latin typeface="Calibri" panose="020F0502020204030204" pitchFamily="34" charset="0"/>
                        </a:rPr>
                        <a:t> MI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NE</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OK</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NJ</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UT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IN</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TX</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ND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KY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LA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IL</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PA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SC</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VT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CT</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MD</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IA</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MO</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RI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HI</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WY</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AZ</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KS</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 WI</a:t>
                      </a:r>
                    </a:p>
                  </a:txBody>
                  <a:tcPr marL="5198" marR="5198" marT="5198" marB="0">
                    <a:lnL>
                      <a:noFill/>
                    </a:lnL>
                    <a:lnR>
                      <a:noFill/>
                    </a:lnR>
                    <a:lnT>
                      <a:noFill/>
                    </a:lnT>
                    <a:lnB>
                      <a:noFill/>
                    </a:lnB>
                  </a:tcPr>
                </a:tc>
                <a:extLst>
                  <a:ext uri="{0D108BD9-81ED-4DB2-BD59-A6C34878D82A}">
                    <a16:rowId xmlns:a16="http://schemas.microsoft.com/office/drawing/2014/main" val="2021101790"/>
                  </a:ext>
                </a:extLst>
              </a:tr>
              <a:tr h="124758">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34.5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33</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32</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31.5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31.5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30</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29</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26</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24</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22.5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21</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20.5</a:t>
                      </a:r>
                    </a:p>
                  </a:txBody>
                  <a:tcPr marL="5198" marR="5198" marT="5198" marB="0">
                    <a:lnL>
                      <a:noFill/>
                    </a:lnL>
                    <a:lnR>
                      <a:noFill/>
                    </a:lnR>
                    <a:lnT>
                      <a:noFill/>
                    </a:lnT>
                    <a:lnB>
                      <a:noFill/>
                    </a:lnB>
                  </a:tcPr>
                </a:tc>
                <a:tc>
                  <a:txBody>
                    <a:bodyPr/>
                    <a:lstStyle/>
                    <a:p>
                      <a:pPr algn="r" fontAlgn="t"/>
                      <a:r>
                        <a:rPr lang="en-US" sz="1200" b="0" i="0" u="none" strike="noStrike">
                          <a:solidFill>
                            <a:srgbClr val="000000"/>
                          </a:solidFill>
                          <a:effectLst/>
                          <a:latin typeface="Calibri" panose="020F0502020204030204" pitchFamily="34" charset="0"/>
                        </a:rPr>
                        <a:t>20</a:t>
                      </a:r>
                    </a:p>
                  </a:txBody>
                  <a:tcPr marL="5198" marR="5198" marT="5198" marB="0">
                    <a:lnL>
                      <a:noFill/>
                    </a:lnL>
                    <a:lnR>
                      <a:noFill/>
                    </a:lnR>
                    <a:lnT>
                      <a:noFill/>
                    </a:lnT>
                    <a:lnB>
                      <a:noFill/>
                    </a:lnB>
                  </a:tcPr>
                </a:tc>
                <a:tc>
                  <a:txBody>
                    <a:bodyPr/>
                    <a:lstStyle/>
                    <a:p>
                      <a:pPr algn="r" fontAlgn="t"/>
                      <a:r>
                        <a:rPr lang="en-US" sz="1200" b="0" i="0" u="none" strike="noStrike" dirty="0">
                          <a:solidFill>
                            <a:srgbClr val="000000"/>
                          </a:solidFill>
                          <a:effectLst/>
                          <a:latin typeface="Calibri" panose="020F0502020204030204" pitchFamily="34" charset="0"/>
                        </a:rPr>
                        <a:t>19</a:t>
                      </a:r>
                    </a:p>
                  </a:txBody>
                  <a:tcPr marL="5198" marR="5198" marT="5198" marB="0">
                    <a:lnL>
                      <a:noFill/>
                    </a:lnL>
                    <a:lnR>
                      <a:noFill/>
                    </a:lnR>
                    <a:lnT>
                      <a:noFill/>
                    </a:lnT>
                    <a:lnB>
                      <a:noFill/>
                    </a:lnB>
                  </a:tcPr>
                </a:tc>
                <a:extLst>
                  <a:ext uri="{0D108BD9-81ED-4DB2-BD59-A6C34878D82A}">
                    <a16:rowId xmlns:a16="http://schemas.microsoft.com/office/drawing/2014/main" val="638691127"/>
                  </a:ext>
                </a:extLst>
              </a:tr>
            </a:tbl>
          </a:graphicData>
        </a:graphic>
      </p:graphicFrame>
    </p:spTree>
    <p:extLst>
      <p:ext uri="{BB962C8B-B14F-4D97-AF65-F5344CB8AC3E}">
        <p14:creationId xmlns:p14="http://schemas.microsoft.com/office/powerpoint/2010/main" val="18265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C01C10-21FF-4A41-B93A-81D40E24FA26}"/>
              </a:ext>
            </a:extLst>
          </p:cNvPr>
          <p:cNvPicPr>
            <a:picLocks noChangeAspect="1"/>
          </p:cNvPicPr>
          <p:nvPr/>
        </p:nvPicPr>
        <p:blipFill>
          <a:blip r:embed="rId2"/>
          <a:stretch>
            <a:fillRect/>
          </a:stretch>
        </p:blipFill>
        <p:spPr>
          <a:xfrm>
            <a:off x="2266950" y="819150"/>
            <a:ext cx="7658100" cy="5219700"/>
          </a:xfrm>
          <a:prstGeom prst="rect">
            <a:avLst/>
          </a:prstGeom>
        </p:spPr>
      </p:pic>
    </p:spTree>
    <p:extLst>
      <p:ext uri="{BB962C8B-B14F-4D97-AF65-F5344CB8AC3E}">
        <p14:creationId xmlns:p14="http://schemas.microsoft.com/office/powerpoint/2010/main" val="296340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35763-460D-40F5-98D9-4E9563F22130}"/>
              </a:ext>
            </a:extLst>
          </p:cNvPr>
          <p:cNvPicPr>
            <a:picLocks noChangeAspect="1"/>
          </p:cNvPicPr>
          <p:nvPr/>
        </p:nvPicPr>
        <p:blipFill>
          <a:blip r:embed="rId2"/>
          <a:stretch>
            <a:fillRect/>
          </a:stretch>
        </p:blipFill>
        <p:spPr>
          <a:xfrm>
            <a:off x="2309812" y="814387"/>
            <a:ext cx="7572375" cy="5229225"/>
          </a:xfrm>
          <a:prstGeom prst="rect">
            <a:avLst/>
          </a:prstGeom>
        </p:spPr>
      </p:pic>
    </p:spTree>
    <p:extLst>
      <p:ext uri="{BB962C8B-B14F-4D97-AF65-F5344CB8AC3E}">
        <p14:creationId xmlns:p14="http://schemas.microsoft.com/office/powerpoint/2010/main" val="333165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a deeper look into IBU &amp; ABV</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685800" y="1695796"/>
            <a:ext cx="10394707" cy="3678790"/>
          </a:xfrm>
        </p:spPr>
        <p:txBody>
          <a:bodyPr>
            <a:normAutofit/>
          </a:bodyPr>
          <a:lstStyle/>
          <a:p>
            <a:r>
              <a:rPr lang="en-US" dirty="0"/>
              <a:t>Top AVB breweries </a:t>
            </a:r>
          </a:p>
          <a:p>
            <a:endParaRPr lang="en-US" dirty="0"/>
          </a:p>
          <a:p>
            <a:endParaRPr lang="en-US" dirty="0"/>
          </a:p>
          <a:p>
            <a:endParaRPr lang="en-US" dirty="0"/>
          </a:p>
          <a:p>
            <a:r>
              <a:rPr lang="en-US" dirty="0"/>
              <a:t>Top IBU Breweries</a:t>
            </a:r>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6923AAAC-F299-46A5-8661-A9527438D378}"/>
              </a:ext>
            </a:extLst>
          </p:cNvPr>
          <p:cNvGraphicFramePr>
            <a:graphicFrameLocks noGrp="1"/>
          </p:cNvGraphicFramePr>
          <p:nvPr>
            <p:extLst>
              <p:ext uri="{D42A27DB-BD31-4B8C-83A1-F6EECF244321}">
                <p14:modId xmlns:p14="http://schemas.microsoft.com/office/powerpoint/2010/main" val="3768976609"/>
              </p:ext>
            </p:extLst>
          </p:nvPr>
        </p:nvGraphicFramePr>
        <p:xfrm>
          <a:off x="818908" y="2234575"/>
          <a:ext cx="10261600" cy="914400"/>
        </p:xfrm>
        <a:graphic>
          <a:graphicData uri="http://schemas.openxmlformats.org/drawingml/2006/table">
            <a:tbl>
              <a:tblPr/>
              <a:tblGrid>
                <a:gridCol w="609600">
                  <a:extLst>
                    <a:ext uri="{9D8B030D-6E8A-4147-A177-3AD203B41FA5}">
                      <a16:colId xmlns:a16="http://schemas.microsoft.com/office/drawing/2014/main" val="1081896364"/>
                    </a:ext>
                  </a:extLst>
                </a:gridCol>
                <a:gridCol w="2870200">
                  <a:extLst>
                    <a:ext uri="{9D8B030D-6E8A-4147-A177-3AD203B41FA5}">
                      <a16:colId xmlns:a16="http://schemas.microsoft.com/office/drawing/2014/main" val="2459365826"/>
                    </a:ext>
                  </a:extLst>
                </a:gridCol>
                <a:gridCol w="609600">
                  <a:extLst>
                    <a:ext uri="{9D8B030D-6E8A-4147-A177-3AD203B41FA5}">
                      <a16:colId xmlns:a16="http://schemas.microsoft.com/office/drawing/2014/main" val="582295183"/>
                    </a:ext>
                  </a:extLst>
                </a:gridCol>
                <a:gridCol w="609600">
                  <a:extLst>
                    <a:ext uri="{9D8B030D-6E8A-4147-A177-3AD203B41FA5}">
                      <a16:colId xmlns:a16="http://schemas.microsoft.com/office/drawing/2014/main" val="1036070453"/>
                    </a:ext>
                  </a:extLst>
                </a:gridCol>
                <a:gridCol w="609600">
                  <a:extLst>
                    <a:ext uri="{9D8B030D-6E8A-4147-A177-3AD203B41FA5}">
                      <a16:colId xmlns:a16="http://schemas.microsoft.com/office/drawing/2014/main" val="186458893"/>
                    </a:ext>
                  </a:extLst>
                </a:gridCol>
                <a:gridCol w="1358900">
                  <a:extLst>
                    <a:ext uri="{9D8B030D-6E8A-4147-A177-3AD203B41FA5}">
                      <a16:colId xmlns:a16="http://schemas.microsoft.com/office/drawing/2014/main" val="908484794"/>
                    </a:ext>
                  </a:extLst>
                </a:gridCol>
                <a:gridCol w="609600">
                  <a:extLst>
                    <a:ext uri="{9D8B030D-6E8A-4147-A177-3AD203B41FA5}">
                      <a16:colId xmlns:a16="http://schemas.microsoft.com/office/drawing/2014/main" val="39301010"/>
                    </a:ext>
                  </a:extLst>
                </a:gridCol>
                <a:gridCol w="1625600">
                  <a:extLst>
                    <a:ext uri="{9D8B030D-6E8A-4147-A177-3AD203B41FA5}">
                      <a16:colId xmlns:a16="http://schemas.microsoft.com/office/drawing/2014/main" val="3695278884"/>
                    </a:ext>
                  </a:extLst>
                </a:gridCol>
                <a:gridCol w="749300">
                  <a:extLst>
                    <a:ext uri="{9D8B030D-6E8A-4147-A177-3AD203B41FA5}">
                      <a16:colId xmlns:a16="http://schemas.microsoft.com/office/drawing/2014/main" val="1733405523"/>
                    </a:ext>
                  </a:extLst>
                </a:gridCol>
                <a:gridCol w="609600">
                  <a:extLst>
                    <a:ext uri="{9D8B030D-6E8A-4147-A177-3AD203B41FA5}">
                      <a16:colId xmlns:a16="http://schemas.microsoft.com/office/drawing/2014/main" val="1786208385"/>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Brew_ID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Brew_Name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620" marR="7620" marT="7620" marB="0" anchor="b">
                    <a:lnL>
                      <a:noFill/>
                    </a:lnL>
                    <a:lnR>
                      <a:noFill/>
                    </a:lnR>
                    <a:lnT>
                      <a:noFill/>
                    </a:lnT>
                    <a:lnB>
                      <a:noFill/>
                    </a:lnB>
                  </a:tcPr>
                </a:tc>
                <a:extLst>
                  <a:ext uri="{0D108BD9-81ED-4DB2-BD59-A6C34878D82A}">
                    <a16:rowId xmlns:a16="http://schemas.microsoft.com/office/drawing/2014/main" val="4158958106"/>
                  </a:ext>
                </a:extLst>
              </a:tr>
              <a:tr h="182880">
                <a:tc>
                  <a:txBody>
                    <a:bodyPr/>
                    <a:lstStyle/>
                    <a:p>
                      <a:pPr algn="l" fontAlgn="b"/>
                      <a:r>
                        <a:rPr lang="en-US"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Lee Hill Series Vol. 5 - Belgian Style Quadrupel 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2565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Quadrupel (Quad)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Upslope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Boulder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CO</a:t>
                      </a:r>
                    </a:p>
                  </a:txBody>
                  <a:tcPr marL="7620" marR="7620" marT="7620" marB="0" anchor="b">
                    <a:lnL>
                      <a:noFill/>
                    </a:lnL>
                    <a:lnR>
                      <a:noFill/>
                    </a:lnR>
                    <a:lnT>
                      <a:noFill/>
                    </a:lnT>
                    <a:lnB>
                      <a:noFill/>
                    </a:lnB>
                  </a:tcPr>
                </a:tc>
                <a:extLst>
                  <a:ext uri="{0D108BD9-81ED-4DB2-BD59-A6C34878D82A}">
                    <a16:rowId xmlns:a16="http://schemas.microsoft.com/office/drawing/2014/main" val="3323772765"/>
                  </a:ext>
                </a:extLst>
              </a:tr>
              <a:tr h="182880">
                <a:tc>
                  <a:txBody>
                    <a:bodyPr/>
                    <a:lstStyle/>
                    <a:p>
                      <a:pPr algn="l"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London Balling</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2685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80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English Barleywine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Against the Grain Brewery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Louisville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KY</a:t>
                      </a:r>
                    </a:p>
                  </a:txBody>
                  <a:tcPr marL="7620" marR="7620" marT="7620" marB="0" anchor="b">
                    <a:lnL>
                      <a:noFill/>
                    </a:lnL>
                    <a:lnR>
                      <a:noFill/>
                    </a:lnR>
                    <a:lnT>
                      <a:noFill/>
                    </a:lnT>
                    <a:lnB>
                      <a:noFill/>
                    </a:lnB>
                  </a:tcPr>
                </a:tc>
                <a:extLst>
                  <a:ext uri="{0D108BD9-81ED-4DB2-BD59-A6C34878D82A}">
                    <a16:rowId xmlns:a16="http://schemas.microsoft.com/office/drawing/2014/main" val="3841186416"/>
                  </a:ext>
                </a:extLst>
              </a:tr>
              <a:tr h="182880">
                <a:tc>
                  <a:txBody>
                    <a:bodyPr/>
                    <a:lstStyle/>
                    <a:p>
                      <a:pPr algn="l"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Csar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2621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Russian Imperial Stout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Tin Man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Evansville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IN</a:t>
                      </a:r>
                    </a:p>
                  </a:txBody>
                  <a:tcPr marL="7620" marR="7620" marT="7620" marB="0" anchor="b">
                    <a:lnL>
                      <a:noFill/>
                    </a:lnL>
                    <a:lnR>
                      <a:noFill/>
                    </a:lnR>
                    <a:lnT>
                      <a:noFill/>
                    </a:lnT>
                    <a:lnB>
                      <a:noFill/>
                    </a:lnB>
                  </a:tcPr>
                </a:tc>
                <a:extLst>
                  <a:ext uri="{0D108BD9-81ED-4DB2-BD59-A6C34878D82A}">
                    <a16:rowId xmlns:a16="http://schemas.microsoft.com/office/drawing/2014/main" val="4030940991"/>
                  </a:ext>
                </a:extLst>
              </a:tr>
              <a:tr h="182880">
                <a:tc>
                  <a:txBody>
                    <a:bodyPr/>
                    <a:lstStyle/>
                    <a:p>
                      <a:pPr algn="l" fontAlgn="b"/>
                      <a:r>
                        <a:rPr lang="en-US"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Lee Hill Series Vol. 4 - Manhattan Style Rye 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2564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0.104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Rye Beer</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Upslope Brewing Company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Boulder</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CO</a:t>
                      </a:r>
                    </a:p>
                  </a:txBody>
                  <a:tcPr marL="7620" marR="7620" marT="7620" marB="0" anchor="b">
                    <a:lnL>
                      <a:noFill/>
                    </a:lnL>
                    <a:lnR>
                      <a:noFill/>
                    </a:lnR>
                    <a:lnT>
                      <a:noFill/>
                    </a:lnT>
                    <a:lnB>
                      <a:noFill/>
                    </a:lnB>
                  </a:tcPr>
                </a:tc>
                <a:extLst>
                  <a:ext uri="{0D108BD9-81ED-4DB2-BD59-A6C34878D82A}">
                    <a16:rowId xmlns:a16="http://schemas.microsoft.com/office/drawing/2014/main" val="2204424098"/>
                  </a:ext>
                </a:extLst>
              </a:tr>
            </a:tbl>
          </a:graphicData>
        </a:graphic>
      </p:graphicFrame>
      <p:graphicFrame>
        <p:nvGraphicFramePr>
          <p:cNvPr id="7" name="Table 6">
            <a:extLst>
              <a:ext uri="{FF2B5EF4-FFF2-40B4-BE49-F238E27FC236}">
                <a16:creationId xmlns:a16="http://schemas.microsoft.com/office/drawing/2014/main" id="{05891645-5D7A-4B3A-9BFF-4EA594CB6390}"/>
              </a:ext>
            </a:extLst>
          </p:cNvPr>
          <p:cNvGraphicFramePr>
            <a:graphicFrameLocks noGrp="1"/>
          </p:cNvGraphicFramePr>
          <p:nvPr>
            <p:extLst>
              <p:ext uri="{D42A27DB-BD31-4B8C-83A1-F6EECF244321}">
                <p14:modId xmlns:p14="http://schemas.microsoft.com/office/powerpoint/2010/main" val="3188383128"/>
              </p:ext>
            </p:extLst>
          </p:nvPr>
        </p:nvGraphicFramePr>
        <p:xfrm>
          <a:off x="818908" y="4134479"/>
          <a:ext cx="10396537" cy="906235"/>
        </p:xfrm>
        <a:graphic>
          <a:graphicData uri="http://schemas.openxmlformats.org/drawingml/2006/table">
            <a:tbl>
              <a:tblPr/>
              <a:tblGrid>
                <a:gridCol w="604157">
                  <a:extLst>
                    <a:ext uri="{9D8B030D-6E8A-4147-A177-3AD203B41FA5}">
                      <a16:colId xmlns:a16="http://schemas.microsoft.com/office/drawing/2014/main" val="1689001063"/>
                    </a:ext>
                  </a:extLst>
                </a:gridCol>
                <a:gridCol w="1900578">
                  <a:extLst>
                    <a:ext uri="{9D8B030D-6E8A-4147-A177-3AD203B41FA5}">
                      <a16:colId xmlns:a16="http://schemas.microsoft.com/office/drawing/2014/main" val="327301739"/>
                    </a:ext>
                  </a:extLst>
                </a:gridCol>
                <a:gridCol w="604157">
                  <a:extLst>
                    <a:ext uri="{9D8B030D-6E8A-4147-A177-3AD203B41FA5}">
                      <a16:colId xmlns:a16="http://schemas.microsoft.com/office/drawing/2014/main" val="2547217154"/>
                    </a:ext>
                  </a:extLst>
                </a:gridCol>
                <a:gridCol w="604157">
                  <a:extLst>
                    <a:ext uri="{9D8B030D-6E8A-4147-A177-3AD203B41FA5}">
                      <a16:colId xmlns:a16="http://schemas.microsoft.com/office/drawing/2014/main" val="3486044810"/>
                    </a:ext>
                  </a:extLst>
                </a:gridCol>
                <a:gridCol w="604157">
                  <a:extLst>
                    <a:ext uri="{9D8B030D-6E8A-4147-A177-3AD203B41FA5}">
                      <a16:colId xmlns:a16="http://schemas.microsoft.com/office/drawing/2014/main" val="2762088158"/>
                    </a:ext>
                  </a:extLst>
                </a:gridCol>
                <a:gridCol w="1887991">
                  <a:extLst>
                    <a:ext uri="{9D8B030D-6E8A-4147-A177-3AD203B41FA5}">
                      <a16:colId xmlns:a16="http://schemas.microsoft.com/office/drawing/2014/main" val="1193125408"/>
                    </a:ext>
                  </a:extLst>
                </a:gridCol>
                <a:gridCol w="604157">
                  <a:extLst>
                    <a:ext uri="{9D8B030D-6E8A-4147-A177-3AD203B41FA5}">
                      <a16:colId xmlns:a16="http://schemas.microsoft.com/office/drawing/2014/main" val="484841324"/>
                    </a:ext>
                  </a:extLst>
                </a:gridCol>
                <a:gridCol w="2177483">
                  <a:extLst>
                    <a:ext uri="{9D8B030D-6E8A-4147-A177-3AD203B41FA5}">
                      <a16:colId xmlns:a16="http://schemas.microsoft.com/office/drawing/2014/main" val="1891099414"/>
                    </a:ext>
                  </a:extLst>
                </a:gridCol>
                <a:gridCol w="805543">
                  <a:extLst>
                    <a:ext uri="{9D8B030D-6E8A-4147-A177-3AD203B41FA5}">
                      <a16:colId xmlns:a16="http://schemas.microsoft.com/office/drawing/2014/main" val="1597669142"/>
                    </a:ext>
                  </a:extLst>
                </a:gridCol>
                <a:gridCol w="604157">
                  <a:extLst>
                    <a:ext uri="{9D8B030D-6E8A-4147-A177-3AD203B41FA5}">
                      <a16:colId xmlns:a16="http://schemas.microsoft.com/office/drawing/2014/main" val="2190115342"/>
                    </a:ext>
                  </a:extLst>
                </a:gridCol>
              </a:tblGrid>
              <a:tr h="181247">
                <a:tc>
                  <a:txBody>
                    <a:bodyPr/>
                    <a:lstStyle/>
                    <a:p>
                      <a:pPr algn="l" fontAlgn="b"/>
                      <a:r>
                        <a:rPr lang="en-US" sz="1100" b="0" i="0" u="none" strike="noStrike">
                          <a:solidFill>
                            <a:srgbClr val="000000"/>
                          </a:solidFill>
                          <a:effectLst/>
                          <a:latin typeface="Calibri" panose="020F0502020204030204" pitchFamily="34" charset="0"/>
                        </a:rPr>
                        <a:t>Brew_ID</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Beer_Name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Beer_ID</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ABV</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IBU</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Style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Ounces</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Brew_Name</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City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State</a:t>
                      </a:r>
                    </a:p>
                  </a:txBody>
                  <a:tcPr marL="7552" marR="7552" marT="7552" marB="0" anchor="b">
                    <a:lnL>
                      <a:noFill/>
                    </a:lnL>
                    <a:lnR>
                      <a:noFill/>
                    </a:lnR>
                    <a:lnT>
                      <a:noFill/>
                    </a:lnT>
                    <a:lnB>
                      <a:noFill/>
                    </a:lnB>
                  </a:tcPr>
                </a:tc>
                <a:extLst>
                  <a:ext uri="{0D108BD9-81ED-4DB2-BD59-A6C34878D82A}">
                    <a16:rowId xmlns:a16="http://schemas.microsoft.com/office/drawing/2014/main" val="806524776"/>
                  </a:ext>
                </a:extLst>
              </a:tr>
              <a:tr h="181247">
                <a:tc>
                  <a:txBody>
                    <a:bodyPr/>
                    <a:lstStyle/>
                    <a:p>
                      <a:pPr algn="l" fontAlgn="b"/>
                      <a:r>
                        <a:rPr lang="en-US" sz="1100" b="0" i="0" u="none" strike="noStrike">
                          <a:solidFill>
                            <a:srgbClr val="000000"/>
                          </a:solidFill>
                          <a:effectLst/>
                          <a:latin typeface="Calibri" panose="020F0502020204030204" pitchFamily="34" charset="0"/>
                        </a:rPr>
                        <a:t>375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Bitter Bitch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980</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0.082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138</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Astoria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Astoria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OR</a:t>
                      </a:r>
                    </a:p>
                  </a:txBody>
                  <a:tcPr marL="7552" marR="7552" marT="7552" marB="0" anchor="b">
                    <a:lnL>
                      <a:noFill/>
                    </a:lnL>
                    <a:lnR>
                      <a:noFill/>
                    </a:lnR>
                    <a:lnT>
                      <a:noFill/>
                    </a:lnT>
                    <a:lnB>
                      <a:noFill/>
                    </a:lnB>
                  </a:tcPr>
                </a:tc>
                <a:extLst>
                  <a:ext uri="{0D108BD9-81ED-4DB2-BD59-A6C34878D82A}">
                    <a16:rowId xmlns:a16="http://schemas.microsoft.com/office/drawing/2014/main" val="2931450746"/>
                  </a:ext>
                </a:extLst>
              </a:tr>
              <a:tr h="181247">
                <a:tc>
                  <a:txBody>
                    <a:bodyPr/>
                    <a:lstStyle/>
                    <a:p>
                      <a:pPr algn="l" fontAlgn="b"/>
                      <a:r>
                        <a:rPr lang="en-US" sz="1100" b="0" i="0" u="none" strike="noStrike">
                          <a:solidFill>
                            <a:srgbClr val="000000"/>
                          </a:solidFill>
                          <a:effectLst/>
                          <a:latin typeface="Calibri" panose="020F0502020204030204" pitchFamily="34" charset="0"/>
                        </a:rPr>
                        <a:t>345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Troopers Alley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1676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0.059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135</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Wolf Hills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Abingdon</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VA</a:t>
                      </a:r>
                    </a:p>
                  </a:txBody>
                  <a:tcPr marL="7552" marR="7552" marT="7552" marB="0" anchor="b">
                    <a:lnL>
                      <a:noFill/>
                    </a:lnL>
                    <a:lnR>
                      <a:noFill/>
                    </a:lnR>
                    <a:lnT>
                      <a:noFill/>
                    </a:lnT>
                    <a:lnB>
                      <a:noFill/>
                    </a:lnB>
                  </a:tcPr>
                </a:tc>
                <a:extLst>
                  <a:ext uri="{0D108BD9-81ED-4DB2-BD59-A6C34878D82A}">
                    <a16:rowId xmlns:a16="http://schemas.microsoft.com/office/drawing/2014/main" val="32647417"/>
                  </a:ext>
                </a:extLst>
              </a:tr>
              <a:tr h="181247">
                <a:tc>
                  <a:txBody>
                    <a:bodyPr/>
                    <a:lstStyle/>
                    <a:p>
                      <a:pPr algn="l" fontAlgn="b"/>
                      <a:r>
                        <a:rPr lang="en-US" sz="1100" b="0" i="0" u="none" strike="noStrike">
                          <a:solidFill>
                            <a:srgbClr val="000000"/>
                          </a:solidFill>
                          <a:effectLst/>
                          <a:latin typeface="Calibri" panose="020F0502020204030204" pitchFamily="34" charset="0"/>
                        </a:rPr>
                        <a:t>231</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Dead-Eye DIPA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2067</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130</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Cape Ann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Gloucester</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MA</a:t>
                      </a:r>
                    </a:p>
                  </a:txBody>
                  <a:tcPr marL="7552" marR="7552" marT="7552" marB="0" anchor="b">
                    <a:lnL>
                      <a:noFill/>
                    </a:lnL>
                    <a:lnR>
                      <a:noFill/>
                    </a:lnR>
                    <a:lnT>
                      <a:noFill/>
                    </a:lnT>
                    <a:lnB>
                      <a:noFill/>
                    </a:lnB>
                  </a:tcPr>
                </a:tc>
                <a:extLst>
                  <a:ext uri="{0D108BD9-81ED-4DB2-BD59-A6C34878D82A}">
                    <a16:rowId xmlns:a16="http://schemas.microsoft.com/office/drawing/2014/main" val="220883158"/>
                  </a:ext>
                </a:extLst>
              </a:tr>
              <a:tr h="181247">
                <a:tc>
                  <a:txBody>
                    <a:bodyPr/>
                    <a:lstStyle/>
                    <a:p>
                      <a:pPr algn="l" fontAlgn="b"/>
                      <a:r>
                        <a:rPr lang="en-US" sz="1100" b="0" i="0" u="none" strike="noStrike">
                          <a:solidFill>
                            <a:srgbClr val="000000"/>
                          </a:solidFill>
                          <a:effectLst/>
                          <a:latin typeface="Calibri" panose="020F0502020204030204" pitchFamily="34" charset="0"/>
                        </a:rPr>
                        <a:t>100</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Bay of Bengal Double IPA (2014)</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2440</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0.089</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126</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American Double / Imperial IPA</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Christian Moerlein Brewing Company</a:t>
                      </a:r>
                    </a:p>
                  </a:txBody>
                  <a:tcPr marL="7552" marR="7552" marT="7552"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Cincinnati</a:t>
                      </a:r>
                    </a:p>
                  </a:txBody>
                  <a:tcPr marL="7552" marR="7552" marT="7552"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 OH</a:t>
                      </a:r>
                    </a:p>
                  </a:txBody>
                  <a:tcPr marL="7552" marR="7552" marT="7552" marB="0" anchor="b">
                    <a:lnL>
                      <a:noFill/>
                    </a:lnL>
                    <a:lnR>
                      <a:noFill/>
                    </a:lnR>
                    <a:lnT>
                      <a:noFill/>
                    </a:lnT>
                    <a:lnB>
                      <a:noFill/>
                    </a:lnB>
                  </a:tcPr>
                </a:tc>
                <a:extLst>
                  <a:ext uri="{0D108BD9-81ED-4DB2-BD59-A6C34878D82A}">
                    <a16:rowId xmlns:a16="http://schemas.microsoft.com/office/drawing/2014/main" val="2110798265"/>
                  </a:ext>
                </a:extLst>
              </a:tr>
            </a:tbl>
          </a:graphicData>
        </a:graphic>
      </p:graphicFrame>
    </p:spTree>
    <p:extLst>
      <p:ext uri="{BB962C8B-B14F-4D97-AF65-F5344CB8AC3E}">
        <p14:creationId xmlns:p14="http://schemas.microsoft.com/office/powerpoint/2010/main" val="36849501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520</TotalTime>
  <Words>1189</Words>
  <Application>Microsoft Office PowerPoint</Application>
  <PresentationFormat>Widescreen</PresentationFormat>
  <Paragraphs>543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Impact</vt:lpstr>
      <vt:lpstr>Wingdings</vt:lpstr>
      <vt:lpstr>Main Event</vt:lpstr>
      <vt:lpstr>Beers and Breweries</vt:lpstr>
      <vt:lpstr>Beers and Breweries</vt:lpstr>
      <vt:lpstr>Project Input and Scope</vt:lpstr>
      <vt:lpstr>Data Analysis – input data summary  </vt:lpstr>
      <vt:lpstr>Data Analysis – Number of Breweries per State</vt:lpstr>
      <vt:lpstr>Data Analysis – IBU &amp; ABV median per State</vt:lpstr>
      <vt:lpstr>PowerPoint Presentation</vt:lpstr>
      <vt:lpstr>PowerPoint Presentation</vt:lpstr>
      <vt:lpstr>Data Analysis – a deeper look into IBU &amp; ABV</vt:lpstr>
      <vt:lpstr>PowerPoint Presentation</vt:lpstr>
      <vt:lpstr>Data Analysis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dc:title>
  <dc:creator>YuMei Bennett</dc:creator>
  <cp:lastModifiedBy>YuMei Bennett</cp:lastModifiedBy>
  <cp:revision>32</cp:revision>
  <dcterms:created xsi:type="dcterms:W3CDTF">2018-02-23T17:15:00Z</dcterms:created>
  <dcterms:modified xsi:type="dcterms:W3CDTF">2018-02-25T02:12:42Z</dcterms:modified>
</cp:coreProperties>
</file>