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0" r:id="rId3"/>
    <p:sldId id="261" r:id="rId4"/>
    <p:sldId id="263" r:id="rId5"/>
    <p:sldId id="264" r:id="rId6"/>
    <p:sldId id="272" r:id="rId7"/>
    <p:sldId id="270" r:id="rId8"/>
    <p:sldId id="271" r:id="rId9"/>
    <p:sldId id="273" r:id="rId10"/>
    <p:sldId id="265" r:id="rId11"/>
    <p:sldId id="274" r:id="rId12"/>
    <p:sldId id="27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292" autoAdjust="0"/>
  </p:normalViewPr>
  <p:slideViewPr>
    <p:cSldViewPr snapToGrid="0">
      <p:cViewPr varScale="1">
        <p:scale>
          <a:sx n="53" d="100"/>
          <a:sy n="53" d="100"/>
        </p:scale>
        <p:origin x="7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C78063-8BE4-4AA2-A582-E07BFE760EA7}"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B49EF46D-BC37-4DE9-8FFA-8629C191CCEA}">
      <dgm:prSet phldrT="[Text]"/>
      <dgm:spPr/>
      <dgm:t>
        <a:bodyPr/>
        <a:lstStyle/>
        <a:p>
          <a:r>
            <a:rPr lang="en-US" dirty="0"/>
            <a:t>Dataset</a:t>
          </a:r>
        </a:p>
      </dgm:t>
    </dgm:pt>
    <dgm:pt modelId="{C0C42BF7-3B9B-403C-8BB1-69476744334A}" type="parTrans" cxnId="{E7BC5EB9-B509-427D-A5E0-17755DD0A6C0}">
      <dgm:prSet/>
      <dgm:spPr/>
      <dgm:t>
        <a:bodyPr/>
        <a:lstStyle/>
        <a:p>
          <a:endParaRPr lang="en-US"/>
        </a:p>
      </dgm:t>
    </dgm:pt>
    <dgm:pt modelId="{93EAABF1-750F-4C06-9A05-53C560EC5E3E}" type="sibTrans" cxnId="{E7BC5EB9-B509-427D-A5E0-17755DD0A6C0}">
      <dgm:prSet/>
      <dgm:spPr/>
      <dgm:t>
        <a:bodyPr/>
        <a:lstStyle/>
        <a:p>
          <a:endParaRPr lang="en-US"/>
        </a:p>
      </dgm:t>
    </dgm:pt>
    <dgm:pt modelId="{71A191E3-63CC-4E16-A02B-FDC24D39E707}">
      <dgm:prSet phldrT="[Text]"/>
      <dgm:spPr/>
      <dgm:t>
        <a:bodyPr/>
        <a:lstStyle/>
        <a:p>
          <a:r>
            <a:rPr lang="en-US" dirty="0"/>
            <a:t>Machine Churning</a:t>
          </a:r>
        </a:p>
      </dgm:t>
    </dgm:pt>
    <dgm:pt modelId="{12A40469-20C5-47C5-9BED-49514CB37757}" type="parTrans" cxnId="{7F65E226-00B3-4D55-907D-FE036AE4FDFE}">
      <dgm:prSet/>
      <dgm:spPr/>
      <dgm:t>
        <a:bodyPr/>
        <a:lstStyle/>
        <a:p>
          <a:endParaRPr lang="en-US"/>
        </a:p>
      </dgm:t>
    </dgm:pt>
    <dgm:pt modelId="{9B3C6FC9-6D03-4C5F-82BA-BB0AD44DDC99}" type="sibTrans" cxnId="{7F65E226-00B3-4D55-907D-FE036AE4FDFE}">
      <dgm:prSet/>
      <dgm:spPr/>
      <dgm:t>
        <a:bodyPr/>
        <a:lstStyle/>
        <a:p>
          <a:endParaRPr lang="en-US"/>
        </a:p>
      </dgm:t>
    </dgm:pt>
    <dgm:pt modelId="{CA993BC7-1B62-42FF-A44F-B4C7A1E34C18}">
      <dgm:prSet phldrT="[Text]"/>
      <dgm:spPr/>
      <dgm:t>
        <a:bodyPr/>
        <a:lstStyle/>
        <a:p>
          <a:r>
            <a:rPr lang="en-US" dirty="0"/>
            <a:t>Data Analytics</a:t>
          </a:r>
        </a:p>
      </dgm:t>
    </dgm:pt>
    <dgm:pt modelId="{31056B79-7F3B-46C3-A094-8F79EE0FC31E}" type="parTrans" cxnId="{68A44EA4-0521-4275-B240-F1D3097E4BEC}">
      <dgm:prSet/>
      <dgm:spPr/>
      <dgm:t>
        <a:bodyPr/>
        <a:lstStyle/>
        <a:p>
          <a:endParaRPr lang="en-US"/>
        </a:p>
      </dgm:t>
    </dgm:pt>
    <dgm:pt modelId="{76A8BD76-1A26-4A4F-9524-93110E9E9A1B}" type="sibTrans" cxnId="{68A44EA4-0521-4275-B240-F1D3097E4BEC}">
      <dgm:prSet/>
      <dgm:spPr/>
      <dgm:t>
        <a:bodyPr/>
        <a:lstStyle/>
        <a:p>
          <a:endParaRPr lang="en-US"/>
        </a:p>
      </dgm:t>
    </dgm:pt>
    <dgm:pt modelId="{CEDCA273-3DA9-4796-B84C-00E8F27F1976}">
      <dgm:prSet phldrT="[Text]"/>
      <dgm:spPr/>
      <dgm:t>
        <a:bodyPr/>
        <a:lstStyle/>
        <a:p>
          <a:r>
            <a:rPr lang="en-US" dirty="0"/>
            <a:t>Key Retention Factors</a:t>
          </a:r>
        </a:p>
      </dgm:t>
    </dgm:pt>
    <dgm:pt modelId="{07E19621-6054-4CDD-84A4-4F13A13BBEF2}" type="parTrans" cxnId="{252A9517-5E35-4AAF-9D5B-2D823F65BD65}">
      <dgm:prSet/>
      <dgm:spPr/>
      <dgm:t>
        <a:bodyPr/>
        <a:lstStyle/>
        <a:p>
          <a:endParaRPr lang="en-US"/>
        </a:p>
      </dgm:t>
    </dgm:pt>
    <dgm:pt modelId="{08BA33A1-F3AA-43FE-8692-503784798BAB}" type="sibTrans" cxnId="{252A9517-5E35-4AAF-9D5B-2D823F65BD65}">
      <dgm:prSet/>
      <dgm:spPr/>
      <dgm:t>
        <a:bodyPr/>
        <a:lstStyle/>
        <a:p>
          <a:endParaRPr lang="en-US"/>
        </a:p>
      </dgm:t>
    </dgm:pt>
    <dgm:pt modelId="{A2DE1777-26C7-4E38-9F35-0C2FA50E24FC}" type="pres">
      <dgm:prSet presAssocID="{78C78063-8BE4-4AA2-A582-E07BFE760EA7}" presName="Name0" presStyleCnt="0">
        <dgm:presLayoutVars>
          <dgm:chMax val="4"/>
          <dgm:resizeHandles val="exact"/>
        </dgm:presLayoutVars>
      </dgm:prSet>
      <dgm:spPr/>
    </dgm:pt>
    <dgm:pt modelId="{081B0B21-F96F-4593-8B18-3610D52AA4A7}" type="pres">
      <dgm:prSet presAssocID="{78C78063-8BE4-4AA2-A582-E07BFE760EA7}" presName="ellipse" presStyleLbl="trBgShp" presStyleIdx="0" presStyleCnt="1"/>
      <dgm:spPr/>
    </dgm:pt>
    <dgm:pt modelId="{71D3A028-7B64-4192-8C5A-F3DEFA939CB4}" type="pres">
      <dgm:prSet presAssocID="{78C78063-8BE4-4AA2-A582-E07BFE760EA7}" presName="arrow1" presStyleLbl="fgShp" presStyleIdx="0" presStyleCnt="1"/>
      <dgm:spPr/>
    </dgm:pt>
    <dgm:pt modelId="{AC15C6B7-3B84-4B80-B818-5B4457DAB1C4}" type="pres">
      <dgm:prSet presAssocID="{78C78063-8BE4-4AA2-A582-E07BFE760EA7}" presName="rectangle" presStyleLbl="revTx" presStyleIdx="0" presStyleCnt="1">
        <dgm:presLayoutVars>
          <dgm:bulletEnabled val="1"/>
        </dgm:presLayoutVars>
      </dgm:prSet>
      <dgm:spPr/>
    </dgm:pt>
    <dgm:pt modelId="{D99F6BE6-B9C8-4E89-AC21-16FCB69EAE5C}" type="pres">
      <dgm:prSet presAssocID="{71A191E3-63CC-4E16-A02B-FDC24D39E707}" presName="item1" presStyleLbl="node1" presStyleIdx="0" presStyleCnt="3">
        <dgm:presLayoutVars>
          <dgm:bulletEnabled val="1"/>
        </dgm:presLayoutVars>
      </dgm:prSet>
      <dgm:spPr/>
    </dgm:pt>
    <dgm:pt modelId="{319F148E-FD7F-4980-B2E1-5C08113D0E02}" type="pres">
      <dgm:prSet presAssocID="{CA993BC7-1B62-42FF-A44F-B4C7A1E34C18}" presName="item2" presStyleLbl="node1" presStyleIdx="1" presStyleCnt="3">
        <dgm:presLayoutVars>
          <dgm:bulletEnabled val="1"/>
        </dgm:presLayoutVars>
      </dgm:prSet>
      <dgm:spPr/>
    </dgm:pt>
    <dgm:pt modelId="{20F49EEE-4241-4ABB-B9B4-72CA8EF42B57}" type="pres">
      <dgm:prSet presAssocID="{CEDCA273-3DA9-4796-B84C-00E8F27F1976}" presName="item3" presStyleLbl="node1" presStyleIdx="2" presStyleCnt="3">
        <dgm:presLayoutVars>
          <dgm:bulletEnabled val="1"/>
        </dgm:presLayoutVars>
      </dgm:prSet>
      <dgm:spPr/>
    </dgm:pt>
    <dgm:pt modelId="{6A26078B-FAF6-41A6-942B-F1379352021F}" type="pres">
      <dgm:prSet presAssocID="{78C78063-8BE4-4AA2-A582-E07BFE760EA7}" presName="funnel" presStyleLbl="trAlignAcc1" presStyleIdx="0" presStyleCnt="1"/>
      <dgm:spPr/>
    </dgm:pt>
  </dgm:ptLst>
  <dgm:cxnLst>
    <dgm:cxn modelId="{252A9517-5E35-4AAF-9D5B-2D823F65BD65}" srcId="{78C78063-8BE4-4AA2-A582-E07BFE760EA7}" destId="{CEDCA273-3DA9-4796-B84C-00E8F27F1976}" srcOrd="3" destOrd="0" parTransId="{07E19621-6054-4CDD-84A4-4F13A13BBEF2}" sibTransId="{08BA33A1-F3AA-43FE-8692-503784798BAB}"/>
    <dgm:cxn modelId="{7F65E226-00B3-4D55-907D-FE036AE4FDFE}" srcId="{78C78063-8BE4-4AA2-A582-E07BFE760EA7}" destId="{71A191E3-63CC-4E16-A02B-FDC24D39E707}" srcOrd="1" destOrd="0" parTransId="{12A40469-20C5-47C5-9BED-49514CB37757}" sibTransId="{9B3C6FC9-6D03-4C5F-82BA-BB0AD44DDC99}"/>
    <dgm:cxn modelId="{8B41A931-B285-4156-853B-6A5C88EBB139}" type="presOf" srcId="{CEDCA273-3DA9-4796-B84C-00E8F27F1976}" destId="{AC15C6B7-3B84-4B80-B818-5B4457DAB1C4}" srcOrd="0" destOrd="0" presId="urn:microsoft.com/office/officeart/2005/8/layout/funnel1"/>
    <dgm:cxn modelId="{BF3CAC6B-DCD0-428B-8066-1512FF1571C3}" type="presOf" srcId="{78C78063-8BE4-4AA2-A582-E07BFE760EA7}" destId="{A2DE1777-26C7-4E38-9F35-0C2FA50E24FC}" srcOrd="0" destOrd="0" presId="urn:microsoft.com/office/officeart/2005/8/layout/funnel1"/>
    <dgm:cxn modelId="{68A44EA4-0521-4275-B240-F1D3097E4BEC}" srcId="{78C78063-8BE4-4AA2-A582-E07BFE760EA7}" destId="{CA993BC7-1B62-42FF-A44F-B4C7A1E34C18}" srcOrd="2" destOrd="0" parTransId="{31056B79-7F3B-46C3-A094-8F79EE0FC31E}" sibTransId="{76A8BD76-1A26-4A4F-9524-93110E9E9A1B}"/>
    <dgm:cxn modelId="{E7BC5EB9-B509-427D-A5E0-17755DD0A6C0}" srcId="{78C78063-8BE4-4AA2-A582-E07BFE760EA7}" destId="{B49EF46D-BC37-4DE9-8FFA-8629C191CCEA}" srcOrd="0" destOrd="0" parTransId="{C0C42BF7-3B9B-403C-8BB1-69476744334A}" sibTransId="{93EAABF1-750F-4C06-9A05-53C560EC5E3E}"/>
    <dgm:cxn modelId="{0BCE57C1-03B5-4A97-8967-EA406D0AD1C1}" type="presOf" srcId="{B49EF46D-BC37-4DE9-8FFA-8629C191CCEA}" destId="{20F49EEE-4241-4ABB-B9B4-72CA8EF42B57}" srcOrd="0" destOrd="0" presId="urn:microsoft.com/office/officeart/2005/8/layout/funnel1"/>
    <dgm:cxn modelId="{E469BCC9-9E14-49E6-BB92-E07279DC8205}" type="presOf" srcId="{71A191E3-63CC-4E16-A02B-FDC24D39E707}" destId="{319F148E-FD7F-4980-B2E1-5C08113D0E02}" srcOrd="0" destOrd="0" presId="urn:microsoft.com/office/officeart/2005/8/layout/funnel1"/>
    <dgm:cxn modelId="{CAE2B6F7-ECF5-4C6C-97DB-98B4EFA4D47C}" type="presOf" srcId="{CA993BC7-1B62-42FF-A44F-B4C7A1E34C18}" destId="{D99F6BE6-B9C8-4E89-AC21-16FCB69EAE5C}" srcOrd="0" destOrd="0" presId="urn:microsoft.com/office/officeart/2005/8/layout/funnel1"/>
    <dgm:cxn modelId="{1CA63FD9-20BC-4CB9-9E8C-CC2A2F9E5864}" type="presParOf" srcId="{A2DE1777-26C7-4E38-9F35-0C2FA50E24FC}" destId="{081B0B21-F96F-4593-8B18-3610D52AA4A7}" srcOrd="0" destOrd="0" presId="urn:microsoft.com/office/officeart/2005/8/layout/funnel1"/>
    <dgm:cxn modelId="{D137B098-7115-404B-8BA1-7FF36F18E8F7}" type="presParOf" srcId="{A2DE1777-26C7-4E38-9F35-0C2FA50E24FC}" destId="{71D3A028-7B64-4192-8C5A-F3DEFA939CB4}" srcOrd="1" destOrd="0" presId="urn:microsoft.com/office/officeart/2005/8/layout/funnel1"/>
    <dgm:cxn modelId="{78599BDB-64C5-4C46-8052-0564128DD131}" type="presParOf" srcId="{A2DE1777-26C7-4E38-9F35-0C2FA50E24FC}" destId="{AC15C6B7-3B84-4B80-B818-5B4457DAB1C4}" srcOrd="2" destOrd="0" presId="urn:microsoft.com/office/officeart/2005/8/layout/funnel1"/>
    <dgm:cxn modelId="{1AC22B21-DF3E-4F01-9E2E-3F2D45B8DA20}" type="presParOf" srcId="{A2DE1777-26C7-4E38-9F35-0C2FA50E24FC}" destId="{D99F6BE6-B9C8-4E89-AC21-16FCB69EAE5C}" srcOrd="3" destOrd="0" presId="urn:microsoft.com/office/officeart/2005/8/layout/funnel1"/>
    <dgm:cxn modelId="{5B055DF1-F707-489C-A421-255AB5C2BC1F}" type="presParOf" srcId="{A2DE1777-26C7-4E38-9F35-0C2FA50E24FC}" destId="{319F148E-FD7F-4980-B2E1-5C08113D0E02}" srcOrd="4" destOrd="0" presId="urn:microsoft.com/office/officeart/2005/8/layout/funnel1"/>
    <dgm:cxn modelId="{E0AC6611-6EBA-4E6D-B45B-4D256D780014}" type="presParOf" srcId="{A2DE1777-26C7-4E38-9F35-0C2FA50E24FC}" destId="{20F49EEE-4241-4ABB-B9B4-72CA8EF42B57}" srcOrd="5" destOrd="0" presId="urn:microsoft.com/office/officeart/2005/8/layout/funnel1"/>
    <dgm:cxn modelId="{D2F1FEBD-E19E-4B2C-AE07-2FC850620DB5}" type="presParOf" srcId="{A2DE1777-26C7-4E38-9F35-0C2FA50E24FC}" destId="{6A26078B-FAF6-41A6-942B-F1379352021F}"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B0B21-F96F-4593-8B18-3610D52AA4A7}">
      <dsp:nvSpPr>
        <dsp:cNvPr id="0" name=""/>
        <dsp:cNvSpPr/>
      </dsp:nvSpPr>
      <dsp:spPr>
        <a:xfrm>
          <a:off x="1599423" y="193648"/>
          <a:ext cx="3843179" cy="133468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3A028-7B64-4192-8C5A-F3DEFA939CB4}">
      <dsp:nvSpPr>
        <dsp:cNvPr id="0" name=""/>
        <dsp:cNvSpPr/>
      </dsp:nvSpPr>
      <dsp:spPr>
        <a:xfrm>
          <a:off x="3154570" y="3461840"/>
          <a:ext cx="744802" cy="476673"/>
        </a:xfrm>
        <a:prstGeom prst="down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15C6B7-3B84-4B80-B818-5B4457DAB1C4}">
      <dsp:nvSpPr>
        <dsp:cNvPr id="0" name=""/>
        <dsp:cNvSpPr/>
      </dsp:nvSpPr>
      <dsp:spPr>
        <a:xfrm>
          <a:off x="1739446" y="3843179"/>
          <a:ext cx="3575050" cy="893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Key Retention Factors</a:t>
          </a:r>
        </a:p>
      </dsp:txBody>
      <dsp:txXfrm>
        <a:off x="1739446" y="3843179"/>
        <a:ext cx="3575050" cy="893762"/>
      </dsp:txXfrm>
    </dsp:sp>
    <dsp:sp modelId="{D99F6BE6-B9C8-4E89-AC21-16FCB69EAE5C}">
      <dsp:nvSpPr>
        <dsp:cNvPr id="0" name=""/>
        <dsp:cNvSpPr/>
      </dsp:nvSpPr>
      <dsp:spPr>
        <a:xfrm>
          <a:off x="2996672" y="1631414"/>
          <a:ext cx="1340643" cy="1340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Analytics</a:t>
          </a:r>
        </a:p>
      </dsp:txBody>
      <dsp:txXfrm>
        <a:off x="3193005" y="1827747"/>
        <a:ext cx="947977" cy="947977"/>
      </dsp:txXfrm>
    </dsp:sp>
    <dsp:sp modelId="{319F148E-FD7F-4980-B2E1-5C08113D0E02}">
      <dsp:nvSpPr>
        <dsp:cNvPr id="0" name=""/>
        <dsp:cNvSpPr/>
      </dsp:nvSpPr>
      <dsp:spPr>
        <a:xfrm>
          <a:off x="2037367" y="625633"/>
          <a:ext cx="1340643" cy="1340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Machine Churning</a:t>
          </a:r>
        </a:p>
      </dsp:txBody>
      <dsp:txXfrm>
        <a:off x="2233700" y="821966"/>
        <a:ext cx="947977" cy="947977"/>
      </dsp:txXfrm>
    </dsp:sp>
    <dsp:sp modelId="{20F49EEE-4241-4ABB-B9B4-72CA8EF42B57}">
      <dsp:nvSpPr>
        <dsp:cNvPr id="0" name=""/>
        <dsp:cNvSpPr/>
      </dsp:nvSpPr>
      <dsp:spPr>
        <a:xfrm>
          <a:off x="3407803" y="301495"/>
          <a:ext cx="1340643" cy="1340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Dataset</a:t>
          </a:r>
        </a:p>
      </dsp:txBody>
      <dsp:txXfrm>
        <a:off x="3604136" y="497828"/>
        <a:ext cx="947977" cy="947977"/>
      </dsp:txXfrm>
    </dsp:sp>
    <dsp:sp modelId="{6A26078B-FAF6-41A6-942B-F1379352021F}">
      <dsp:nvSpPr>
        <dsp:cNvPr id="0" name=""/>
        <dsp:cNvSpPr/>
      </dsp:nvSpPr>
      <dsp:spPr>
        <a:xfrm>
          <a:off x="1441525" y="29792"/>
          <a:ext cx="4170892" cy="3336713"/>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18A74-8138-4FCC-8EE0-AFB58729C139}" type="datetimeFigureOut">
              <a:rPr lang="en-US" smtClean="0"/>
              <a:t>4/14/2018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EF1C2-C05F-4CFB-9991-C037C997049C}" type="slidenum">
              <a:rPr lang="en-US" smtClean="0"/>
              <a:t>‹#›</a:t>
            </a:fld>
            <a:endParaRPr lang="en-US"/>
          </a:p>
        </p:txBody>
      </p:sp>
    </p:spTree>
    <p:extLst>
      <p:ext uri="{BB962C8B-B14F-4D97-AF65-F5344CB8AC3E}">
        <p14:creationId xmlns:p14="http://schemas.microsoft.com/office/powerpoint/2010/main" val="315108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https://stats.stackexchange.com/questions/159444/variable-importance-in-party-vs-randomforest?utm_medium=organic&amp;utm_source=google_rich_qa&amp;utm_campaign=google_rich_qa</a:t>
            </a:r>
          </a:p>
          <a:p>
            <a:endParaRPr lang="en-US" dirty="0"/>
          </a:p>
          <a:p>
            <a:r>
              <a:rPr lang="en-US" dirty="0"/>
              <a:t>Traditional Random Forest uses "Gini Gain" splitting criterion in assessing Variable Importance, which is biased towards factor variables with many levels/categories. In contract, </a:t>
            </a:r>
            <a:r>
              <a:rPr lang="en-US" dirty="0" err="1"/>
              <a:t>cforest</a:t>
            </a:r>
            <a:r>
              <a:rPr lang="en-US" dirty="0"/>
              <a:t> function creates random forests not from CART trees, but from unbiased classification trees based on conditional inference, which gives much more robust results when multifactorial variables are involved, particularly when the function is used with subsampling without replacement. Here's a good paper that explains the differences more in depth:</a:t>
            </a:r>
          </a:p>
          <a:p>
            <a:endParaRPr lang="en-US" dirty="0"/>
          </a:p>
          <a:p>
            <a:r>
              <a:rPr lang="en-US" dirty="0"/>
              <a:t>Bias in random forest variable importance measures: Illustrations, sources and a solution. Strobl et al. (2007)</a:t>
            </a:r>
          </a:p>
          <a:p>
            <a:endParaRPr lang="en-US" dirty="0"/>
          </a:p>
        </p:txBody>
      </p:sp>
      <p:sp>
        <p:nvSpPr>
          <p:cNvPr id="4" name="Slide Number Placeholder 3"/>
          <p:cNvSpPr>
            <a:spLocks noGrp="1"/>
          </p:cNvSpPr>
          <p:nvPr>
            <p:ph type="sldNum" sz="quarter" idx="10"/>
          </p:nvPr>
        </p:nvSpPr>
        <p:spPr/>
        <p:txBody>
          <a:bodyPr/>
          <a:lstStyle/>
          <a:p>
            <a:fld id="{7A6EF1C2-C05F-4CFB-9991-C037C997049C}" type="slidenum">
              <a:rPr lang="en-US" smtClean="0"/>
              <a:t>11</a:t>
            </a:fld>
            <a:endParaRPr lang="en-US"/>
          </a:p>
        </p:txBody>
      </p:sp>
    </p:spTree>
    <p:extLst>
      <p:ext uri="{BB962C8B-B14F-4D97-AF65-F5344CB8AC3E}">
        <p14:creationId xmlns:p14="http://schemas.microsoft.com/office/powerpoint/2010/main" val="1199954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4/14/2018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4/14/2018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E4CB-41B1-40D4-BE13-94994F5F091C}"/>
              </a:ext>
            </a:extLst>
          </p:cNvPr>
          <p:cNvSpPr>
            <a:spLocks noGrp="1"/>
          </p:cNvSpPr>
          <p:nvPr>
            <p:ph type="ctrTitle"/>
          </p:nvPr>
        </p:nvSpPr>
        <p:spPr/>
        <p:txBody>
          <a:bodyPr/>
          <a:lstStyle/>
          <a:p>
            <a:r>
              <a:rPr lang="en-US" dirty="0"/>
              <a:t>Employee Attrition Factors</a:t>
            </a:r>
          </a:p>
        </p:txBody>
      </p:sp>
      <p:sp>
        <p:nvSpPr>
          <p:cNvPr id="3" name="Subtitle 2">
            <a:extLst>
              <a:ext uri="{FF2B5EF4-FFF2-40B4-BE49-F238E27FC236}">
                <a16:creationId xmlns:a16="http://schemas.microsoft.com/office/drawing/2014/main" id="{4B2DA98B-EE50-4684-827B-D0DFCA7DFE2D}"/>
              </a:ext>
            </a:extLst>
          </p:cNvPr>
          <p:cNvSpPr>
            <a:spLocks noGrp="1"/>
          </p:cNvSpPr>
          <p:nvPr>
            <p:ph type="subTitle" idx="1"/>
          </p:nvPr>
        </p:nvSpPr>
        <p:spPr/>
        <p:txBody>
          <a:bodyPr/>
          <a:lstStyle/>
          <a:p>
            <a:r>
              <a:rPr lang="en-US" dirty="0"/>
              <a:t>By Machine Churning Consulting</a:t>
            </a:r>
          </a:p>
          <a:p>
            <a:r>
              <a:rPr lang="en-US" sz="2000" b="1" dirty="0"/>
              <a:t>April 16, 2018</a:t>
            </a:r>
          </a:p>
        </p:txBody>
      </p:sp>
    </p:spTree>
    <p:extLst>
      <p:ext uri="{BB962C8B-B14F-4D97-AF65-F5344CB8AC3E}">
        <p14:creationId xmlns:p14="http://schemas.microsoft.com/office/powerpoint/2010/main" val="7669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Reformat Data</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a:xfrm>
            <a:off x="793867" y="2427316"/>
            <a:ext cx="10394707" cy="3059084"/>
          </a:xfrm>
        </p:spPr>
        <p:txBody>
          <a:bodyPr>
            <a:normAutofit fontScale="92500" lnSpcReduction="10000"/>
          </a:bodyPr>
          <a:lstStyle/>
          <a:p>
            <a:endParaRPr lang="en-US" dirty="0"/>
          </a:p>
          <a:p>
            <a:r>
              <a:rPr lang="en-US" dirty="0"/>
              <a:t>Based on scatter plot visual result, we cross check with correlation function with all interested variables and decide to do following data reformatting </a:t>
            </a:r>
          </a:p>
          <a:p>
            <a:r>
              <a:rPr lang="en-US" altLang="en-US" sz="2100" dirty="0"/>
              <a:t>combine variables with strong correlation</a:t>
            </a:r>
          </a:p>
          <a:p>
            <a:pPr lvl="1"/>
            <a:r>
              <a:rPr lang="en-US" dirty="0" err="1"/>
              <a:t>AgeIncomeLevel</a:t>
            </a:r>
            <a:r>
              <a:rPr lang="en-US" dirty="0"/>
              <a:t> = </a:t>
            </a:r>
            <a:r>
              <a:rPr lang="en-US" dirty="0" err="1"/>
              <a:t>Age+JobLevel</a:t>
            </a:r>
            <a:r>
              <a:rPr lang="en-US" dirty="0"/>
              <a:t>*</a:t>
            </a:r>
            <a:r>
              <a:rPr lang="en-US" dirty="0" err="1"/>
              <a:t>MonthlyIncome</a:t>
            </a:r>
            <a:endParaRPr lang="en-US" dirty="0"/>
          </a:p>
          <a:p>
            <a:pPr lvl="1"/>
            <a:r>
              <a:rPr lang="en-US" dirty="0"/>
              <a:t>Years = YearsAtCompany+TotalWorkingYears+YearsInCurrentRole+YearsSinceLastPromotion+YearsWithCurrManager</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265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fontScale="90000"/>
          </a:bodyPr>
          <a:lstStyle/>
          <a:p>
            <a:r>
              <a:rPr lang="en-US" dirty="0"/>
              <a:t>Data Analysis – </a:t>
            </a:r>
            <a:r>
              <a:rPr lang="en-US" sz="3100" dirty="0"/>
              <a:t>Random Forest importance analysis</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a:xfrm>
            <a:off x="793867" y="4962698"/>
            <a:ext cx="10394707" cy="523702"/>
          </a:xfrm>
        </p:spPr>
        <p:txBody>
          <a:bodyPr>
            <a:normAutofit/>
          </a:bodyPr>
          <a:lstStyle/>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AB36F37D-FABB-4516-835E-8F364DB4C0BA}"/>
              </a:ext>
            </a:extLst>
          </p:cNvPr>
          <p:cNvPicPr>
            <a:picLocks noChangeAspect="1"/>
          </p:cNvPicPr>
          <p:nvPr/>
        </p:nvPicPr>
        <p:blipFill>
          <a:blip r:embed="rId3"/>
          <a:stretch>
            <a:fillRect/>
          </a:stretch>
        </p:blipFill>
        <p:spPr>
          <a:xfrm>
            <a:off x="431791" y="1657448"/>
            <a:ext cx="5664209" cy="3828952"/>
          </a:xfrm>
          <a:prstGeom prst="rect">
            <a:avLst/>
          </a:prstGeom>
        </p:spPr>
      </p:pic>
      <p:sp>
        <p:nvSpPr>
          <p:cNvPr id="8" name="Rectangle 7">
            <a:extLst>
              <a:ext uri="{FF2B5EF4-FFF2-40B4-BE49-F238E27FC236}">
                <a16:creationId xmlns:a16="http://schemas.microsoft.com/office/drawing/2014/main" id="{EEC9DAC9-AFE2-40F9-BB15-0F0CFBB787F8}"/>
              </a:ext>
            </a:extLst>
          </p:cNvPr>
          <p:cNvSpPr/>
          <p:nvPr/>
        </p:nvSpPr>
        <p:spPr>
          <a:xfrm>
            <a:off x="6096000" y="1758297"/>
            <a:ext cx="4680065" cy="3323987"/>
          </a:xfrm>
          <a:prstGeom prst="rect">
            <a:avLst/>
          </a:prstGeom>
        </p:spPr>
        <p:txBody>
          <a:bodyPr wrap="square">
            <a:spAutoFit/>
          </a:bodyPr>
          <a:lstStyle/>
          <a:p>
            <a:r>
              <a:rPr lang="en-US" sz="1400" dirty="0"/>
              <a:t>cf1 &lt;- </a:t>
            </a:r>
            <a:r>
              <a:rPr lang="en-US" sz="1400" dirty="0" err="1"/>
              <a:t>cforest</a:t>
            </a:r>
            <a:r>
              <a:rPr lang="en-US" sz="1400" dirty="0"/>
              <a:t>(Attrition ~ . , data= turnover5, control=</a:t>
            </a:r>
            <a:r>
              <a:rPr lang="en-US" sz="1400" dirty="0" err="1"/>
              <a:t>cforest_unbiased</a:t>
            </a:r>
            <a:r>
              <a:rPr lang="en-US" sz="1400" dirty="0"/>
              <a:t>(</a:t>
            </a:r>
            <a:r>
              <a:rPr lang="en-US" sz="1400" dirty="0" err="1"/>
              <a:t>mtry</a:t>
            </a:r>
            <a:r>
              <a:rPr lang="en-US" sz="1400" dirty="0"/>
              <a:t>=5,ntree=50))</a:t>
            </a:r>
          </a:p>
          <a:p>
            <a:endParaRPr lang="en-US" sz="1400" dirty="0"/>
          </a:p>
          <a:p>
            <a:r>
              <a:rPr lang="en-US" sz="1400" dirty="0"/>
              <a:t>importance&lt;-</a:t>
            </a:r>
            <a:r>
              <a:rPr lang="en-US" sz="1400" dirty="0" err="1"/>
              <a:t>varimp</a:t>
            </a:r>
            <a:r>
              <a:rPr lang="en-US" sz="1400" dirty="0"/>
              <a:t>(cf1) # get variable importance, based on mean decrease in accuracy</a:t>
            </a:r>
          </a:p>
          <a:p>
            <a:endParaRPr lang="en-US" sz="1400" dirty="0"/>
          </a:p>
          <a:p>
            <a:r>
              <a:rPr lang="en-US" sz="1400" dirty="0" err="1"/>
              <a:t>ggplot</a:t>
            </a:r>
            <a:r>
              <a:rPr lang="en-US" sz="1400" dirty="0"/>
              <a:t>(importance3, </a:t>
            </a:r>
            <a:r>
              <a:rPr lang="en-US" sz="1400" dirty="0" err="1"/>
              <a:t>aes</a:t>
            </a:r>
            <a:r>
              <a:rPr lang="en-US" sz="1400" dirty="0"/>
              <a:t>(</a:t>
            </a:r>
            <a:r>
              <a:rPr lang="en-US" sz="1400" dirty="0" err="1"/>
              <a:t>x,y</a:t>
            </a:r>
            <a:r>
              <a:rPr lang="en-US" sz="1400" dirty="0"/>
              <a:t>, fill=x)) + </a:t>
            </a:r>
            <a:r>
              <a:rPr lang="en-US" sz="1400" dirty="0" err="1"/>
              <a:t>geom_bar</a:t>
            </a:r>
            <a:r>
              <a:rPr lang="en-US" sz="1400" dirty="0"/>
              <a:t>(stat="identity")+ </a:t>
            </a:r>
            <a:r>
              <a:rPr lang="en-US" sz="1400" dirty="0" err="1"/>
              <a:t>coord_flip</a:t>
            </a:r>
            <a:r>
              <a:rPr lang="en-US" sz="1400" dirty="0"/>
              <a:t>()+</a:t>
            </a:r>
          </a:p>
          <a:p>
            <a:r>
              <a:rPr lang="en-US" sz="1400" dirty="0"/>
              <a:t>  </a:t>
            </a:r>
            <a:r>
              <a:rPr lang="en-US" sz="1400" dirty="0" err="1"/>
              <a:t>geom_text</a:t>
            </a:r>
            <a:r>
              <a:rPr lang="en-US" sz="1400" dirty="0"/>
              <a:t>(</a:t>
            </a:r>
            <a:r>
              <a:rPr lang="en-US" sz="1400" dirty="0" err="1"/>
              <a:t>aes</a:t>
            </a:r>
            <a:r>
              <a:rPr lang="en-US" sz="1400" dirty="0"/>
              <a:t>(y=max(y), label=y), color="black")+</a:t>
            </a:r>
          </a:p>
          <a:p>
            <a:r>
              <a:rPr lang="en-US" sz="1400" dirty="0"/>
              <a:t>  </a:t>
            </a:r>
            <a:r>
              <a:rPr lang="en-US" sz="1400" dirty="0" err="1"/>
              <a:t>scale_fill_discrete</a:t>
            </a:r>
            <a:r>
              <a:rPr lang="en-US" sz="1400" dirty="0"/>
              <a:t>(guide="none")+</a:t>
            </a:r>
          </a:p>
          <a:p>
            <a:r>
              <a:rPr lang="en-US" sz="1400" dirty="0"/>
              <a:t>  </a:t>
            </a:r>
            <a:r>
              <a:rPr lang="en-US" sz="1400" dirty="0" err="1"/>
              <a:t>theme_bw</a:t>
            </a:r>
            <a:r>
              <a:rPr lang="en-US" sz="1400" dirty="0"/>
              <a:t>()+theme(</a:t>
            </a:r>
            <a:r>
              <a:rPr lang="en-US" sz="1400" dirty="0" err="1"/>
              <a:t>panel.grid</a:t>
            </a:r>
            <a:r>
              <a:rPr lang="en-US" sz="1400" dirty="0"/>
              <a:t>=</a:t>
            </a:r>
            <a:r>
              <a:rPr lang="en-US" sz="1400" dirty="0" err="1"/>
              <a:t>element_blank</a:t>
            </a:r>
            <a:r>
              <a:rPr lang="en-US" sz="1400" dirty="0"/>
              <a:t>())</a:t>
            </a:r>
          </a:p>
          <a:p>
            <a:endParaRPr lang="en-US" sz="1400" dirty="0"/>
          </a:p>
          <a:p>
            <a:r>
              <a:rPr lang="en-US" sz="1400" dirty="0" err="1">
                <a:solidFill>
                  <a:schemeClr val="accent3">
                    <a:lumMod val="75000"/>
                  </a:schemeClr>
                </a:solidFill>
              </a:rPr>
              <a:t>cforest</a:t>
            </a:r>
            <a:r>
              <a:rPr lang="en-US" sz="1400" dirty="0">
                <a:solidFill>
                  <a:schemeClr val="accent3">
                    <a:lumMod val="75000"/>
                  </a:schemeClr>
                </a:solidFill>
              </a:rPr>
              <a:t> importance analysis shows "over time" is the number one contributing factor for Attrition. Followed by Years and </a:t>
            </a:r>
            <a:r>
              <a:rPr lang="en-US" sz="1400" dirty="0" err="1">
                <a:solidFill>
                  <a:schemeClr val="accent3">
                    <a:lumMod val="75000"/>
                  </a:schemeClr>
                </a:solidFill>
              </a:rPr>
              <a:t>AgeIncomeLevel</a:t>
            </a:r>
            <a:r>
              <a:rPr lang="en-US" sz="1400" dirty="0">
                <a:solidFill>
                  <a:schemeClr val="accent3">
                    <a:lumMod val="75000"/>
                  </a:schemeClr>
                </a:solidFill>
              </a:rPr>
              <a:t>. </a:t>
            </a:r>
          </a:p>
        </p:txBody>
      </p:sp>
    </p:spTree>
    <p:extLst>
      <p:ext uri="{BB962C8B-B14F-4D97-AF65-F5344CB8AC3E}">
        <p14:creationId xmlns:p14="http://schemas.microsoft.com/office/powerpoint/2010/main" val="197450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fontScale="90000"/>
          </a:bodyPr>
          <a:lstStyle/>
          <a:p>
            <a:r>
              <a:rPr lang="en-US" dirty="0"/>
              <a:t>Data Analysis – </a:t>
            </a:r>
            <a:r>
              <a:rPr lang="en-US" sz="3100" dirty="0"/>
              <a:t>Random Forest importance analysis</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a:xfrm>
            <a:off x="793867" y="4962698"/>
            <a:ext cx="10394707" cy="523702"/>
          </a:xfrm>
        </p:spPr>
        <p:txBody>
          <a:bodyPr>
            <a:normAutofit/>
          </a:bodyPr>
          <a:lstStyle/>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0DDB2FA0-0F24-4086-9453-473C4C009668}"/>
              </a:ext>
            </a:extLst>
          </p:cNvPr>
          <p:cNvPicPr>
            <a:picLocks noChangeAspect="1"/>
          </p:cNvPicPr>
          <p:nvPr/>
        </p:nvPicPr>
        <p:blipFill>
          <a:blip r:embed="rId2"/>
          <a:stretch>
            <a:fillRect/>
          </a:stretch>
        </p:blipFill>
        <p:spPr>
          <a:xfrm>
            <a:off x="5632899" y="1612728"/>
            <a:ext cx="5538795" cy="3830568"/>
          </a:xfrm>
          <a:prstGeom prst="rect">
            <a:avLst/>
          </a:prstGeom>
        </p:spPr>
      </p:pic>
      <p:sp>
        <p:nvSpPr>
          <p:cNvPr id="6" name="Rectangle 5">
            <a:extLst>
              <a:ext uri="{FF2B5EF4-FFF2-40B4-BE49-F238E27FC236}">
                <a16:creationId xmlns:a16="http://schemas.microsoft.com/office/drawing/2014/main" id="{1EE382A8-0ADD-42EE-83E0-E803DE6E4745}"/>
              </a:ext>
            </a:extLst>
          </p:cNvPr>
          <p:cNvSpPr/>
          <p:nvPr/>
        </p:nvSpPr>
        <p:spPr>
          <a:xfrm>
            <a:off x="685801" y="1758297"/>
            <a:ext cx="4680065" cy="3539430"/>
          </a:xfrm>
          <a:prstGeom prst="rect">
            <a:avLst/>
          </a:prstGeom>
        </p:spPr>
        <p:txBody>
          <a:bodyPr wrap="square">
            <a:spAutoFit/>
          </a:bodyPr>
          <a:lstStyle/>
          <a:p>
            <a:r>
              <a:rPr lang="en-US" sz="1400" dirty="0" err="1"/>
              <a:t>model.rf</a:t>
            </a:r>
            <a:r>
              <a:rPr lang="en-US" sz="1400" dirty="0"/>
              <a:t> &lt;- </a:t>
            </a:r>
            <a:r>
              <a:rPr lang="en-US" sz="1400" dirty="0" err="1"/>
              <a:t>randomForest</a:t>
            </a:r>
            <a:r>
              <a:rPr lang="en-US" sz="1400" dirty="0"/>
              <a:t>(Attrition~., turnover5, </a:t>
            </a:r>
            <a:r>
              <a:rPr lang="en-US" sz="1400" dirty="0" err="1"/>
              <a:t>ntree</a:t>
            </a:r>
            <a:r>
              <a:rPr lang="en-US" sz="1400" dirty="0"/>
              <a:t>=100, proximity=TRUE, importance=TRUE)</a:t>
            </a:r>
          </a:p>
          <a:p>
            <a:r>
              <a:rPr lang="en-US" sz="1400" dirty="0" err="1"/>
              <a:t>meande</a:t>
            </a:r>
            <a:r>
              <a:rPr lang="en-US" sz="1400" dirty="0"/>
              <a:t>&lt;-importance(</a:t>
            </a:r>
            <a:r>
              <a:rPr lang="en-US" sz="1400" dirty="0" err="1"/>
              <a:t>model.rf</a:t>
            </a:r>
            <a:r>
              <a:rPr lang="en-US" sz="1400" dirty="0"/>
              <a:t>, type=1) </a:t>
            </a:r>
          </a:p>
          <a:p>
            <a:endParaRPr lang="en-US" sz="1400" dirty="0"/>
          </a:p>
          <a:p>
            <a:r>
              <a:rPr lang="en-US" sz="1400" dirty="0" err="1"/>
              <a:t>ggplot</a:t>
            </a:r>
            <a:r>
              <a:rPr lang="en-US" sz="1400" dirty="0"/>
              <a:t>((meande6), </a:t>
            </a:r>
            <a:r>
              <a:rPr lang="en-US" sz="1400" dirty="0" err="1"/>
              <a:t>aes</a:t>
            </a:r>
            <a:r>
              <a:rPr lang="en-US" sz="1400" dirty="0"/>
              <a:t>(</a:t>
            </a:r>
            <a:r>
              <a:rPr lang="en-US" sz="1400" dirty="0" err="1"/>
              <a:t>x,y</a:t>
            </a:r>
            <a:r>
              <a:rPr lang="en-US" sz="1400" dirty="0"/>
              <a:t>, fill=x)) + </a:t>
            </a:r>
            <a:r>
              <a:rPr lang="en-US" sz="1400" dirty="0" err="1"/>
              <a:t>geom_bar</a:t>
            </a:r>
            <a:r>
              <a:rPr lang="en-US" sz="1400" dirty="0"/>
              <a:t>(stat="identity")+ </a:t>
            </a:r>
            <a:r>
              <a:rPr lang="en-US" sz="1400" dirty="0" err="1"/>
              <a:t>coord_flip</a:t>
            </a:r>
            <a:r>
              <a:rPr lang="en-US" sz="1400" dirty="0"/>
              <a:t>()+</a:t>
            </a:r>
          </a:p>
          <a:p>
            <a:r>
              <a:rPr lang="en-US" sz="1400" dirty="0"/>
              <a:t>  </a:t>
            </a:r>
            <a:r>
              <a:rPr lang="en-US" sz="1400" dirty="0" err="1"/>
              <a:t>geom_text</a:t>
            </a:r>
            <a:r>
              <a:rPr lang="en-US" sz="1400" dirty="0"/>
              <a:t>(</a:t>
            </a:r>
            <a:r>
              <a:rPr lang="en-US" sz="1400" dirty="0" err="1"/>
              <a:t>aes</a:t>
            </a:r>
            <a:r>
              <a:rPr lang="en-US" sz="1400" dirty="0"/>
              <a:t>(y=max(y), label=y), color="black")+</a:t>
            </a:r>
          </a:p>
          <a:p>
            <a:r>
              <a:rPr lang="en-US" sz="1400" dirty="0"/>
              <a:t>  </a:t>
            </a:r>
            <a:r>
              <a:rPr lang="en-US" sz="1400" dirty="0" err="1"/>
              <a:t>scale_fill_discrete</a:t>
            </a:r>
            <a:r>
              <a:rPr lang="en-US" sz="1400" dirty="0"/>
              <a:t>(guide="none")+</a:t>
            </a:r>
          </a:p>
          <a:p>
            <a:r>
              <a:rPr lang="en-US" sz="1400" dirty="0"/>
              <a:t>  </a:t>
            </a:r>
            <a:r>
              <a:rPr lang="en-US" sz="1400" dirty="0" err="1"/>
              <a:t>theme_bw</a:t>
            </a:r>
            <a:r>
              <a:rPr lang="en-US" sz="1400" dirty="0"/>
              <a:t>()+theme(</a:t>
            </a:r>
            <a:r>
              <a:rPr lang="en-US" sz="1400" dirty="0" err="1"/>
              <a:t>panel.grid</a:t>
            </a:r>
            <a:r>
              <a:rPr lang="en-US" sz="1400" dirty="0"/>
              <a:t>=</a:t>
            </a:r>
            <a:r>
              <a:rPr lang="en-US" sz="1400" dirty="0" err="1"/>
              <a:t>element_blank</a:t>
            </a:r>
            <a:r>
              <a:rPr lang="en-US" sz="1400" dirty="0"/>
              <a:t>())</a:t>
            </a:r>
          </a:p>
          <a:p>
            <a:endParaRPr lang="en-US" sz="1400" dirty="0"/>
          </a:p>
          <a:p>
            <a:r>
              <a:rPr lang="en-US" sz="1400" dirty="0">
                <a:solidFill>
                  <a:schemeClr val="accent3">
                    <a:lumMod val="75000"/>
                  </a:schemeClr>
                </a:solidFill>
              </a:rPr>
              <a:t>This clearly agrees with </a:t>
            </a:r>
            <a:r>
              <a:rPr lang="en-US" sz="1400" dirty="0" err="1">
                <a:solidFill>
                  <a:schemeClr val="accent3">
                    <a:lumMod val="75000"/>
                  </a:schemeClr>
                </a:solidFill>
              </a:rPr>
              <a:t>cforest</a:t>
            </a:r>
            <a:r>
              <a:rPr lang="en-US" sz="1400" dirty="0">
                <a:solidFill>
                  <a:schemeClr val="accent3">
                    <a:lumMod val="75000"/>
                  </a:schemeClr>
                </a:solidFill>
              </a:rPr>
              <a:t> package analysis result, that is "over time" is the dominant factor for Attrition. There are few secondary factors include "Years" which is a aggregate of several length  of service </a:t>
            </a:r>
            <a:r>
              <a:rPr lang="en-US" sz="1400" dirty="0" err="1">
                <a:solidFill>
                  <a:schemeClr val="accent3">
                    <a:lumMod val="75000"/>
                  </a:schemeClr>
                </a:solidFill>
              </a:rPr>
              <a:t>varibles</a:t>
            </a:r>
            <a:r>
              <a:rPr lang="en-US" sz="1400" dirty="0">
                <a:solidFill>
                  <a:schemeClr val="accent3">
                    <a:lumMod val="75000"/>
                  </a:schemeClr>
                </a:solidFill>
              </a:rPr>
              <a:t>; "</a:t>
            </a:r>
            <a:r>
              <a:rPr lang="en-US" sz="1400" dirty="0" err="1">
                <a:solidFill>
                  <a:schemeClr val="accent3">
                    <a:lumMod val="75000"/>
                  </a:schemeClr>
                </a:solidFill>
              </a:rPr>
              <a:t>AgeIncomeLevel</a:t>
            </a:r>
            <a:r>
              <a:rPr lang="en-US" sz="1400" dirty="0">
                <a:solidFill>
                  <a:schemeClr val="accent3">
                    <a:lumMod val="75000"/>
                  </a:schemeClr>
                </a:solidFill>
              </a:rPr>
              <a:t>" which is another aggregate </a:t>
            </a:r>
            <a:r>
              <a:rPr lang="en-US" sz="1400" dirty="0" err="1">
                <a:solidFill>
                  <a:schemeClr val="accent3">
                    <a:lumMod val="75000"/>
                  </a:schemeClr>
                </a:solidFill>
              </a:rPr>
              <a:t>varible</a:t>
            </a:r>
            <a:r>
              <a:rPr lang="en-US" sz="1400" dirty="0">
                <a:solidFill>
                  <a:schemeClr val="accent3">
                    <a:lumMod val="75000"/>
                  </a:schemeClr>
                </a:solidFill>
              </a:rPr>
              <a:t> for Age, Job Level and Monthly Income. </a:t>
            </a:r>
          </a:p>
        </p:txBody>
      </p:sp>
    </p:spTree>
    <p:extLst>
      <p:ext uri="{BB962C8B-B14F-4D97-AF65-F5344CB8AC3E}">
        <p14:creationId xmlns:p14="http://schemas.microsoft.com/office/powerpoint/2010/main" val="163340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conclusion</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a:xfrm>
            <a:off x="685800" y="2048406"/>
            <a:ext cx="10394707" cy="3311189"/>
          </a:xfrm>
        </p:spPr>
        <p:txBody>
          <a:bodyPr>
            <a:normAutofit fontScale="70000" lnSpcReduction="20000"/>
          </a:bodyPr>
          <a:lstStyle/>
          <a:p>
            <a:r>
              <a:rPr lang="en-US" dirty="0"/>
              <a:t>Recommend to pay attention to employee </a:t>
            </a:r>
            <a:r>
              <a:rPr lang="en-US" dirty="0" err="1"/>
              <a:t>benEfit</a:t>
            </a:r>
            <a:r>
              <a:rPr lang="en-US" dirty="0"/>
              <a:t> overall packages!!</a:t>
            </a:r>
          </a:p>
          <a:p>
            <a:pPr lvl="1"/>
            <a:r>
              <a:rPr lang="en-US" dirty="0"/>
              <a:t>From the give historical dataset analysis, we can clearly tell competitive pay, with proper live and work balance will attract employee to stay long term with the company. </a:t>
            </a:r>
          </a:p>
          <a:p>
            <a:pPr lvl="1"/>
            <a:r>
              <a:rPr lang="en-US" dirty="0"/>
              <a:t>Overtime is the number one contributor for employee turnover, this shows stressful working environment with  constant overtime hours required push the employee to look elsewhere. </a:t>
            </a:r>
          </a:p>
          <a:p>
            <a:pPr lvl="1"/>
            <a:r>
              <a:rPr lang="en-US" dirty="0"/>
              <a:t>Length of service on the job is another key factor. this tells us we should encourage employee to learn new skills, encourage job rotation. It is human nature to like the daily life with some channelings, same business as usual bore people to death.</a:t>
            </a:r>
          </a:p>
          <a:p>
            <a:pPr lvl="1"/>
            <a:r>
              <a:rPr lang="en-US" dirty="0"/>
              <a:t>Income is KEY! Company should pay attention to industry pay norm, especially for high performance employees.   </a:t>
            </a:r>
          </a:p>
          <a:p>
            <a:r>
              <a:rPr lang="en-US" dirty="0"/>
              <a:t>from academic stand point, the analysis was done on observation data provided. Given we have not validated how the data is collected and its validity, we can only say that the result applies to data input population.</a:t>
            </a:r>
          </a:p>
          <a:p>
            <a:r>
              <a:rPr lang="en-US" dirty="0"/>
              <a:t>From practical stand point, we assume input data are valid from client and it does represent overall market situation, it is a good random collections of data sample. Therefore, analysis result is valid. </a:t>
            </a:r>
          </a:p>
          <a:p>
            <a:endParaRPr lang="en-US" dirty="0"/>
          </a:p>
        </p:txBody>
      </p:sp>
    </p:spTree>
    <p:extLst>
      <p:ext uri="{BB962C8B-B14F-4D97-AF65-F5344CB8AC3E}">
        <p14:creationId xmlns:p14="http://schemas.microsoft.com/office/powerpoint/2010/main" val="146441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4D76-2FFD-48DE-AE29-B492E64827D6}"/>
              </a:ext>
            </a:extLst>
          </p:cNvPr>
          <p:cNvSpPr>
            <a:spLocks noGrp="1"/>
          </p:cNvSpPr>
          <p:nvPr>
            <p:ph type="title"/>
          </p:nvPr>
        </p:nvSpPr>
        <p:spPr/>
        <p:txBody>
          <a:bodyPr/>
          <a:lstStyle/>
          <a:p>
            <a:r>
              <a:rPr lang="en-US" dirty="0"/>
              <a:t>Employee Attrition</a:t>
            </a:r>
          </a:p>
        </p:txBody>
      </p:sp>
      <p:graphicFrame>
        <p:nvGraphicFramePr>
          <p:cNvPr id="3" name="Diagram 2">
            <a:extLst>
              <a:ext uri="{FF2B5EF4-FFF2-40B4-BE49-F238E27FC236}">
                <a16:creationId xmlns:a16="http://schemas.microsoft.com/office/drawing/2014/main" id="{9C59D8BD-AE69-4921-BBD8-F37D81BA12BA}"/>
              </a:ext>
            </a:extLst>
          </p:cNvPr>
          <p:cNvGraphicFramePr/>
          <p:nvPr>
            <p:extLst>
              <p:ext uri="{D42A27DB-BD31-4B8C-83A1-F6EECF244321}">
                <p14:modId xmlns:p14="http://schemas.microsoft.com/office/powerpoint/2010/main" val="1460589570"/>
              </p:ext>
            </p:extLst>
          </p:nvPr>
        </p:nvGraphicFramePr>
        <p:xfrm>
          <a:off x="5573485" y="685800"/>
          <a:ext cx="7053943" cy="4766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7249183-3B92-45C5-BC29-C4720C481CDE}"/>
              </a:ext>
            </a:extLst>
          </p:cNvPr>
          <p:cNvSpPr txBox="1"/>
          <p:nvPr/>
        </p:nvSpPr>
        <p:spPr>
          <a:xfrm>
            <a:off x="478972" y="1857830"/>
            <a:ext cx="6401514"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Machine Churning consulting is honored to be selected for Employee Attrition Factor data analytic project.</a:t>
            </a:r>
          </a:p>
          <a:p>
            <a:pPr marL="285750" indent="-285750">
              <a:buFont typeface="Wingdings" panose="05000000000000000000" pitchFamily="2" charset="2"/>
              <a:buChar char="Ø"/>
            </a:pPr>
            <a:r>
              <a:rPr lang="en-US" sz="2400" dirty="0"/>
              <a:t>Our mission is to provide business intelligence to convert data into information and knowledge. </a:t>
            </a:r>
          </a:p>
          <a:p>
            <a:pPr marL="285750" indent="-285750">
              <a:buFont typeface="Wingdings" panose="05000000000000000000" pitchFamily="2" charset="2"/>
              <a:buChar char="Ø"/>
            </a:pPr>
            <a:r>
              <a:rPr lang="en-US" sz="2400" dirty="0"/>
              <a:t>The Case Study dataset came from a undisclosed biomedical  research agency who has experienced high employee turnover rate in recent years.</a:t>
            </a:r>
          </a:p>
        </p:txBody>
      </p:sp>
    </p:spTree>
    <p:extLst>
      <p:ext uri="{BB962C8B-B14F-4D97-AF65-F5344CB8AC3E}">
        <p14:creationId xmlns:p14="http://schemas.microsoft.com/office/powerpoint/2010/main" val="126263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lstStyle/>
          <a:p>
            <a:r>
              <a:rPr lang="en-US" dirty="0"/>
              <a:t>Project Input and Scope</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p:txBody>
          <a:bodyPr>
            <a:normAutofit/>
          </a:bodyPr>
          <a:lstStyle/>
          <a:p>
            <a:r>
              <a:rPr lang="en-US" sz="3200" dirty="0"/>
              <a:t>Looking for Key employee retention factor!</a:t>
            </a:r>
          </a:p>
          <a:p>
            <a:r>
              <a:rPr lang="en-US" dirty="0"/>
              <a:t>Through data analytics for recommendations</a:t>
            </a:r>
          </a:p>
          <a:p>
            <a:r>
              <a:rPr lang="en-US" dirty="0"/>
              <a:t>data files input provided</a:t>
            </a:r>
          </a:p>
          <a:p>
            <a:pPr lvl="1"/>
            <a:r>
              <a:rPr lang="en-US" dirty="0"/>
              <a:t>CaseStudy2.xls – contains 1470 samples of employee records</a:t>
            </a:r>
          </a:p>
          <a:p>
            <a:r>
              <a:rPr lang="en-US" dirty="0"/>
              <a:t>Project </a:t>
            </a:r>
            <a:r>
              <a:rPr lang="en-US" dirty="0" err="1"/>
              <a:t>Github</a:t>
            </a:r>
            <a:r>
              <a:rPr lang="en-US" dirty="0"/>
              <a:t> repository: </a:t>
            </a:r>
          </a:p>
          <a:p>
            <a:pPr lvl="1"/>
            <a:r>
              <a:rPr lang="en-US" dirty="0"/>
              <a:t>https://github.com/tbitxyz/SMU-DDS-Machine-Churning-Project-2</a:t>
            </a:r>
          </a:p>
          <a:p>
            <a:endParaRPr lang="en-US" dirty="0"/>
          </a:p>
        </p:txBody>
      </p:sp>
    </p:spTree>
    <p:extLst>
      <p:ext uri="{BB962C8B-B14F-4D97-AF65-F5344CB8AC3E}">
        <p14:creationId xmlns:p14="http://schemas.microsoft.com/office/powerpoint/2010/main" val="30982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input data summary  </a:t>
            </a:r>
          </a:p>
        </p:txBody>
      </p:sp>
      <p:sp>
        <p:nvSpPr>
          <p:cNvPr id="7" name="Rectangle 6">
            <a:extLst>
              <a:ext uri="{FF2B5EF4-FFF2-40B4-BE49-F238E27FC236}">
                <a16:creationId xmlns:a16="http://schemas.microsoft.com/office/drawing/2014/main" id="{696CC64D-A92B-490E-A580-A7882409F043}"/>
              </a:ext>
            </a:extLst>
          </p:cNvPr>
          <p:cNvSpPr>
            <a:spLocks noChangeArrowheads="1"/>
          </p:cNvSpPr>
          <p:nvPr/>
        </p:nvSpPr>
        <p:spPr bwMode="auto">
          <a:xfrm>
            <a:off x="685801" y="1747930"/>
            <a:ext cx="4848226"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panose="020B0604020202020204" pitchFamily="34" charset="-128"/>
              </a:rPr>
              <a:t>## '</a:t>
            </a:r>
            <a:r>
              <a:rPr kumimoji="0" lang="en-US" altLang="en-US" b="1" i="0" u="none" strike="noStrike" cap="none" normalizeH="0" baseline="0" dirty="0" err="1">
                <a:ln>
                  <a:noFill/>
                </a:ln>
                <a:solidFill>
                  <a:schemeClr val="tx1"/>
                </a:solidFill>
                <a:effectLst/>
                <a:latin typeface="Arial Unicode MS" panose="020B0604020202020204" pitchFamily="34" charset="-128"/>
              </a:rPr>
              <a:t>data.frame</a:t>
            </a:r>
            <a:r>
              <a:rPr kumimoji="0" lang="en-US" altLang="en-US" b="1" i="0" u="none" strike="noStrike" cap="none" normalizeH="0" baseline="0" dirty="0">
                <a:ln>
                  <a:noFill/>
                </a:ln>
                <a:solidFill>
                  <a:schemeClr val="tx1"/>
                </a:solidFill>
                <a:effectLst/>
                <a:latin typeface="Arial Unicode MS" panose="020B0604020202020204" pitchFamily="34" charset="-128"/>
              </a:rPr>
              <a:t>': 1470 obs. of 35 variables: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Age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41 49 37 33 27 32 59 30 38 36 ...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Attrition : Factor w/ 2 levels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No","Yes</a:t>
            </a:r>
            <a:r>
              <a:rPr kumimoji="0" lang="en-US" altLang="en-US" sz="1000" b="0" i="0" u="none" strike="noStrike" cap="none" normalizeH="0" baseline="0" dirty="0">
                <a:ln>
                  <a:noFill/>
                </a:ln>
                <a:solidFill>
                  <a:schemeClr val="tx1"/>
                </a:solidFill>
                <a:effectLst/>
                <a:latin typeface="Arial Unicode MS" panose="020B0604020202020204" pitchFamily="34" charset="-128"/>
              </a:rPr>
              <a:t>": 2 1 2 1 1 1 1 1 1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BusinessTravel</a:t>
            </a:r>
            <a:r>
              <a:rPr kumimoji="0" lang="en-US" altLang="en-US" sz="1000" b="0" i="0" u="none" strike="noStrike" cap="none" normalizeH="0" baseline="0" dirty="0">
                <a:ln>
                  <a:noFill/>
                </a:ln>
                <a:solidFill>
                  <a:schemeClr val="tx1"/>
                </a:solidFill>
                <a:effectLst/>
                <a:latin typeface="Arial Unicode MS" panose="020B0604020202020204" pitchFamily="34" charset="-128"/>
              </a:rPr>
              <a:t> : Factor w/ 3 levels "Non-Travel","</a:t>
            </a:r>
            <a:r>
              <a:rPr kumimoji="0" lang="en-US" altLang="en-US" sz="1000" b="0" i="0" u="none" strike="noStrike" cap="none" normalizeH="0" baseline="0" dirty="0" err="1">
                <a:ln>
                  <a:noFill/>
                </a:ln>
                <a:solidFill>
                  <a:schemeClr val="tx1"/>
                </a:solidFill>
                <a:effectLst/>
                <a:latin typeface="Arial Unicode MS" panose="020B0604020202020204" pitchFamily="34" charset="-128"/>
              </a:rPr>
              <a:t>Travel_Frequently</a:t>
            </a:r>
            <a:r>
              <a:rPr kumimoji="0" lang="en-US" altLang="en-US" sz="1000" b="0" i="0" u="none" strike="noStrike" cap="none" normalizeH="0" baseline="0" dirty="0">
                <a:ln>
                  <a:noFill/>
                </a:ln>
                <a:solidFill>
                  <a:schemeClr val="tx1"/>
                </a:solidFill>
                <a:effectLst/>
                <a:latin typeface="Arial Unicode MS" panose="020B0604020202020204" pitchFamily="34" charset="-128"/>
              </a:rPr>
              <a:t>",..: 3 2 3 2 3 2 3 3 2 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DailyRate</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1102 279 1373 1392 591 1005 1324 1358 216 1299 ...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Department : Factor w/ 3 levels "Human Resources",..: 3 2 2 2 2 2 2 2 2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DistanceFromHome</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1 8 2 3 2 2 3 24 23 27 ...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Education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2 1 2 4 1 2 3 1 3 3 ...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EducationField</a:t>
            </a:r>
            <a:r>
              <a:rPr kumimoji="0" lang="en-US" altLang="en-US" sz="1000" b="0" i="0" u="none" strike="noStrike" cap="none" normalizeH="0" baseline="0" dirty="0">
                <a:ln>
                  <a:noFill/>
                </a:ln>
                <a:solidFill>
                  <a:schemeClr val="tx1"/>
                </a:solidFill>
                <a:effectLst/>
                <a:latin typeface="Arial Unicode MS" panose="020B0604020202020204" pitchFamily="34" charset="-128"/>
              </a:rPr>
              <a:t> : Factor w/ 6 levels "Human Resources",..: 2 2 5 2 4 2 4 2 2 4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EmployeeCount</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1 1 1 1 1 1 1 1 1 1 ...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EmployeeNumber</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1 2 4 5 7 8 10 11 12 13 ...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EnvironmentSatisfaction</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2 3 4 4 1 4 3 4 4 3 ...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Gender : Factor w/ 2 levels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Female","Male</a:t>
            </a:r>
            <a:r>
              <a:rPr kumimoji="0" lang="en-US" altLang="en-US" sz="1000" b="0" i="0" u="none" strike="noStrike" cap="none" normalizeH="0" baseline="0" dirty="0">
                <a:ln>
                  <a:noFill/>
                </a:ln>
                <a:solidFill>
                  <a:schemeClr val="tx1"/>
                </a:solidFill>
                <a:effectLst/>
                <a:latin typeface="Arial Unicode MS" panose="020B0604020202020204" pitchFamily="34" charset="-128"/>
              </a:rPr>
              <a:t>": 1 2 2 1 2 2 1 2 2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HourlyRate</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94 61 92 56 40 79 81 67 44 94 ...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JobInvolvement</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3 2 2 3 3 3 4 3 2 3 ...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JobLevel</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2 2 1 1 1 1 1 1 3 2 ...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JobRole</a:t>
            </a:r>
            <a:r>
              <a:rPr kumimoji="0" lang="en-US" altLang="en-US" sz="1000" b="0" i="0" u="none" strike="noStrike" cap="none" normalizeH="0" baseline="0" dirty="0">
                <a:ln>
                  <a:noFill/>
                </a:ln>
                <a:solidFill>
                  <a:schemeClr val="tx1"/>
                </a:solidFill>
                <a:effectLst/>
                <a:latin typeface="Arial Unicode MS" panose="020B0604020202020204" pitchFamily="34" charset="-128"/>
              </a:rPr>
              <a:t> : Factor w/ 9 levels "Healthcare Representative",..: 8 7 3 7 3 3 3 3 5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JobSatisfaction</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4 2 3 3 2 4 1 3 3 3 ...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E4762576-29DA-4142-9F90-62B5540D1DBD}"/>
              </a:ext>
            </a:extLst>
          </p:cNvPr>
          <p:cNvSpPr>
            <a:spLocks noChangeArrowheads="1"/>
          </p:cNvSpPr>
          <p:nvPr/>
        </p:nvSpPr>
        <p:spPr bwMode="auto">
          <a:xfrm>
            <a:off x="5884242" y="2027503"/>
            <a:ext cx="5095874" cy="303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MaritalStatus</a:t>
            </a:r>
            <a:r>
              <a:rPr kumimoji="0" lang="en-US" altLang="en-US" sz="1000" b="0" i="0" u="none" strike="noStrike" cap="none" normalizeH="0" baseline="0" dirty="0">
                <a:ln>
                  <a:noFill/>
                </a:ln>
                <a:solidFill>
                  <a:schemeClr val="tx1"/>
                </a:solidFill>
                <a:effectLst/>
                <a:latin typeface="Arial Unicode MS" panose="020B0604020202020204" pitchFamily="34" charset="-128"/>
              </a:rPr>
              <a:t> : Factor w/ 3 levels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Divorced","Married</a:t>
            </a:r>
            <a:r>
              <a:rPr kumimoji="0" lang="en-US" altLang="en-US" sz="1000" b="0" i="0" u="none" strike="noStrike" cap="none" normalizeH="0" baseline="0" dirty="0">
                <a:ln>
                  <a:noFill/>
                </a:ln>
                <a:solidFill>
                  <a:schemeClr val="tx1"/>
                </a:solidFill>
                <a:effectLst/>
                <a:latin typeface="Arial Unicode MS" panose="020B0604020202020204" pitchFamily="34" charset="-128"/>
              </a:rPr>
              <a:t>",..: 3 2 3 2 2 3 2 1 3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MonthlyIncome</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5993 5130 2090 2909 3468 3068 2670 2693 9526 5237 ...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MonthlyRate</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19479 24907 2396 23159 16632 11864 9964 13335 8787 16577 ...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NumCompaniesWorked</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8 1 6 1 9 0 4 1 0 6 ...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Over18 : Factor w/ 1 level "Y": 1 1 1 1 1 1 1 1 1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OverTime</a:t>
            </a:r>
            <a:r>
              <a:rPr kumimoji="0" lang="en-US" altLang="en-US" sz="1000" b="0" i="0" u="none" strike="noStrike" cap="none" normalizeH="0" baseline="0" dirty="0">
                <a:ln>
                  <a:noFill/>
                </a:ln>
                <a:solidFill>
                  <a:schemeClr val="tx1"/>
                </a:solidFill>
                <a:effectLst/>
                <a:latin typeface="Arial Unicode MS" panose="020B0604020202020204" pitchFamily="34" charset="-128"/>
              </a:rPr>
              <a:t> : Factor w/ 2 levels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No","Yes</a:t>
            </a:r>
            <a:r>
              <a:rPr kumimoji="0" lang="en-US" altLang="en-US" sz="1000" b="0" i="0" u="none" strike="noStrike" cap="none" normalizeH="0" baseline="0" dirty="0">
                <a:ln>
                  <a:noFill/>
                </a:ln>
                <a:solidFill>
                  <a:schemeClr val="tx1"/>
                </a:solidFill>
                <a:effectLst/>
                <a:latin typeface="Arial Unicode MS" panose="020B0604020202020204" pitchFamily="34" charset="-128"/>
              </a:rPr>
              <a:t>": 2 1 2 2 1 1 2 1 1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PercentSalaryHike</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11 23 15 11 12 13 20 22 21 13 ...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PerformanceRating</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3 4 3 3 3 3 4 4 4 3 ...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RelationshipSatisfaction</a:t>
            </a:r>
            <a:r>
              <a:rPr kumimoji="0" lang="en-US" altLang="en-US" sz="1000" b="0" i="0" u="none" strike="noStrike" cap="none" normalizeH="0" baseline="0" dirty="0">
                <a:ln>
                  <a:noFill/>
                </a:ln>
                <a:solidFill>
                  <a:schemeClr val="tx1"/>
                </a:solidFill>
                <a:effectLst/>
                <a:latin typeface="Arial Unicode MS" panose="020B0604020202020204" pitchFamily="34" charset="-128"/>
              </a:rPr>
              <a:t>: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1 4 2 3 4 3 1 2 2 2 ...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StandardHours</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80 80 80 80 80 80 80 80 80 80 ...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StockOptionLevel</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0 1 0 0 1 0 3 1 0 2 ...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TotalWorkingYears</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8 10 7 8 6 8 12 1 10 17 ...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TrainingTimesLastYear</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0 3 3 3 3 2 3 2 2 3 ...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WorkLifeBalance</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1 3 3 3 3 2 2 3 3 2 ...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YearsAtCompany</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6 10 0 8 2 7 1 1 9 7 ...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YearsInCurrentRole</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4 7 0 7 2 7 0 0 7 7 ...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YearsSinceLastPromotion</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0 1 0 3 2 3 0 0 1 7 ...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YearsWithCurrManager</a:t>
            </a:r>
            <a:r>
              <a:rPr kumimoji="0" lang="en-US" altLang="en-US" sz="1000" b="0" i="0" u="none" strike="noStrike" cap="none" normalizeH="0" baseline="0" dirty="0">
                <a:ln>
                  <a:noFill/>
                </a:ln>
                <a:solidFill>
                  <a:schemeClr val="tx1"/>
                </a:solidFill>
                <a:effectLst/>
                <a:latin typeface="Arial Unicode MS" panose="020B0604020202020204" pitchFamily="34" charset="-128"/>
              </a:rPr>
              <a:t> :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int</a:t>
            </a:r>
            <a:r>
              <a:rPr kumimoji="0" lang="en-US" altLang="en-US" sz="1000" b="0" i="0" u="none" strike="noStrike" cap="none" normalizeH="0" baseline="0" dirty="0">
                <a:ln>
                  <a:noFill/>
                </a:ln>
                <a:solidFill>
                  <a:schemeClr val="tx1"/>
                </a:solidFill>
                <a:effectLst/>
                <a:latin typeface="Arial Unicode MS" panose="020B0604020202020204" pitchFamily="34" charset="-128"/>
              </a:rPr>
              <a:t> 5 7 0 0 2 6 0 0 8 7 ...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508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Data Cleaning</a:t>
            </a:r>
          </a:p>
        </p:txBody>
      </p:sp>
      <p:sp>
        <p:nvSpPr>
          <p:cNvPr id="3" name="Content Placeholder 2">
            <a:extLst>
              <a:ext uri="{FF2B5EF4-FFF2-40B4-BE49-F238E27FC236}">
                <a16:creationId xmlns:a16="http://schemas.microsoft.com/office/drawing/2014/main" id="{6F698C96-DF51-47A3-96F2-DF55CA3DB544}"/>
              </a:ext>
            </a:extLst>
          </p:cNvPr>
          <p:cNvSpPr>
            <a:spLocks noGrp="1"/>
          </p:cNvSpPr>
          <p:nvPr>
            <p:ph sz="quarter" idx="13"/>
          </p:nvPr>
        </p:nvSpPr>
        <p:spPr/>
        <p:txBody>
          <a:bodyPr>
            <a:normAutofit/>
          </a:bodyPr>
          <a:lstStyle/>
          <a:p>
            <a:r>
              <a:rPr lang="en-US" dirty="0"/>
              <a:t>Making sure no “NA” exist</a:t>
            </a:r>
          </a:p>
          <a:p>
            <a:r>
              <a:rPr lang="en-US" dirty="0"/>
              <a:t>Drop categorical variables with single level</a:t>
            </a:r>
          </a:p>
          <a:p>
            <a:r>
              <a:rPr lang="en-US" dirty="0"/>
              <a:t>Drop variables that does not make sense for attrition analysis</a:t>
            </a:r>
          </a:p>
          <a:p>
            <a:pPr lvl="1"/>
            <a:r>
              <a:rPr lang="en-US" dirty="0"/>
              <a:t>Employee Number</a:t>
            </a:r>
          </a:p>
          <a:p>
            <a:pPr lvl="1"/>
            <a:r>
              <a:rPr lang="en-US" dirty="0"/>
              <a:t>Daily Rate,</a:t>
            </a:r>
          </a:p>
          <a:p>
            <a:pPr lvl="1"/>
            <a:r>
              <a:rPr lang="en-US" dirty="0"/>
              <a:t>Hourly Rate</a:t>
            </a:r>
          </a:p>
          <a:p>
            <a:pPr lvl="1"/>
            <a:r>
              <a:rPr lang="en-US" dirty="0"/>
              <a:t>Monthly Rate</a:t>
            </a:r>
          </a:p>
        </p:txBody>
      </p:sp>
    </p:spTree>
    <p:extLst>
      <p:ext uri="{BB962C8B-B14F-4D97-AF65-F5344CB8AC3E}">
        <p14:creationId xmlns:p14="http://schemas.microsoft.com/office/powerpoint/2010/main" val="246743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exploratory analysis</a:t>
            </a:r>
          </a:p>
        </p:txBody>
      </p:sp>
      <p:pic>
        <p:nvPicPr>
          <p:cNvPr id="4" name="Picture 3">
            <a:extLst>
              <a:ext uri="{FF2B5EF4-FFF2-40B4-BE49-F238E27FC236}">
                <a16:creationId xmlns:a16="http://schemas.microsoft.com/office/drawing/2014/main" id="{26146EF2-AA65-4B81-84D6-02492D221162}"/>
              </a:ext>
            </a:extLst>
          </p:cNvPr>
          <p:cNvPicPr>
            <a:picLocks noChangeAspect="1"/>
          </p:cNvPicPr>
          <p:nvPr/>
        </p:nvPicPr>
        <p:blipFill>
          <a:blip r:embed="rId2"/>
          <a:stretch>
            <a:fillRect/>
          </a:stretch>
        </p:blipFill>
        <p:spPr>
          <a:xfrm>
            <a:off x="616268" y="1837765"/>
            <a:ext cx="2515121" cy="1724944"/>
          </a:xfrm>
          <a:prstGeom prst="rect">
            <a:avLst/>
          </a:prstGeom>
        </p:spPr>
      </p:pic>
      <p:pic>
        <p:nvPicPr>
          <p:cNvPr id="5" name="Picture 4">
            <a:extLst>
              <a:ext uri="{FF2B5EF4-FFF2-40B4-BE49-F238E27FC236}">
                <a16:creationId xmlns:a16="http://schemas.microsoft.com/office/drawing/2014/main" id="{91E8D7FB-8B3E-4B4B-9004-AC7536A8EC58}"/>
              </a:ext>
            </a:extLst>
          </p:cNvPr>
          <p:cNvPicPr>
            <a:picLocks noChangeAspect="1"/>
          </p:cNvPicPr>
          <p:nvPr/>
        </p:nvPicPr>
        <p:blipFill>
          <a:blip r:embed="rId3"/>
          <a:stretch>
            <a:fillRect/>
          </a:stretch>
        </p:blipFill>
        <p:spPr>
          <a:xfrm>
            <a:off x="3453842" y="1825293"/>
            <a:ext cx="2308603" cy="1721586"/>
          </a:xfrm>
          <a:prstGeom prst="rect">
            <a:avLst/>
          </a:prstGeom>
        </p:spPr>
      </p:pic>
      <p:pic>
        <p:nvPicPr>
          <p:cNvPr id="7" name="Picture 6">
            <a:extLst>
              <a:ext uri="{FF2B5EF4-FFF2-40B4-BE49-F238E27FC236}">
                <a16:creationId xmlns:a16="http://schemas.microsoft.com/office/drawing/2014/main" id="{7AD46A9D-F592-444F-A68C-3C3AC053327B}"/>
              </a:ext>
            </a:extLst>
          </p:cNvPr>
          <p:cNvPicPr>
            <a:picLocks noChangeAspect="1"/>
          </p:cNvPicPr>
          <p:nvPr/>
        </p:nvPicPr>
        <p:blipFill>
          <a:blip r:embed="rId4"/>
          <a:stretch>
            <a:fillRect/>
          </a:stretch>
        </p:blipFill>
        <p:spPr>
          <a:xfrm>
            <a:off x="6071860" y="1825293"/>
            <a:ext cx="2458626" cy="1708222"/>
          </a:xfrm>
          <a:prstGeom prst="rect">
            <a:avLst/>
          </a:prstGeom>
        </p:spPr>
      </p:pic>
      <p:pic>
        <p:nvPicPr>
          <p:cNvPr id="8" name="Picture 7">
            <a:extLst>
              <a:ext uri="{FF2B5EF4-FFF2-40B4-BE49-F238E27FC236}">
                <a16:creationId xmlns:a16="http://schemas.microsoft.com/office/drawing/2014/main" id="{2A5356F9-FD9B-4A02-911E-4299A200230E}"/>
              </a:ext>
            </a:extLst>
          </p:cNvPr>
          <p:cNvPicPr>
            <a:picLocks noChangeAspect="1"/>
          </p:cNvPicPr>
          <p:nvPr/>
        </p:nvPicPr>
        <p:blipFill>
          <a:blip r:embed="rId5"/>
          <a:stretch>
            <a:fillRect/>
          </a:stretch>
        </p:blipFill>
        <p:spPr>
          <a:xfrm>
            <a:off x="8839901" y="1825294"/>
            <a:ext cx="2477956" cy="1696648"/>
          </a:xfrm>
          <a:prstGeom prst="rect">
            <a:avLst/>
          </a:prstGeom>
        </p:spPr>
      </p:pic>
      <p:pic>
        <p:nvPicPr>
          <p:cNvPr id="9" name="Picture 8">
            <a:extLst>
              <a:ext uri="{FF2B5EF4-FFF2-40B4-BE49-F238E27FC236}">
                <a16:creationId xmlns:a16="http://schemas.microsoft.com/office/drawing/2014/main" id="{D36468AA-2BBA-4F2E-B446-F1C460FC412A}"/>
              </a:ext>
            </a:extLst>
          </p:cNvPr>
          <p:cNvPicPr>
            <a:picLocks noChangeAspect="1"/>
          </p:cNvPicPr>
          <p:nvPr/>
        </p:nvPicPr>
        <p:blipFill>
          <a:blip r:embed="rId6"/>
          <a:stretch>
            <a:fillRect/>
          </a:stretch>
        </p:blipFill>
        <p:spPr>
          <a:xfrm>
            <a:off x="616268" y="3803635"/>
            <a:ext cx="2515121" cy="1715768"/>
          </a:xfrm>
          <a:prstGeom prst="rect">
            <a:avLst/>
          </a:prstGeom>
        </p:spPr>
      </p:pic>
      <p:pic>
        <p:nvPicPr>
          <p:cNvPr id="10" name="Picture 9">
            <a:extLst>
              <a:ext uri="{FF2B5EF4-FFF2-40B4-BE49-F238E27FC236}">
                <a16:creationId xmlns:a16="http://schemas.microsoft.com/office/drawing/2014/main" id="{53E22213-7E82-4297-BC30-2CE33C41BA4F}"/>
              </a:ext>
            </a:extLst>
          </p:cNvPr>
          <p:cNvPicPr>
            <a:picLocks noChangeAspect="1"/>
          </p:cNvPicPr>
          <p:nvPr/>
        </p:nvPicPr>
        <p:blipFill>
          <a:blip r:embed="rId7"/>
          <a:stretch>
            <a:fillRect/>
          </a:stretch>
        </p:blipFill>
        <p:spPr>
          <a:xfrm>
            <a:off x="3453843" y="3803635"/>
            <a:ext cx="2308602" cy="1707791"/>
          </a:xfrm>
          <a:prstGeom prst="rect">
            <a:avLst/>
          </a:prstGeom>
        </p:spPr>
      </p:pic>
      <p:pic>
        <p:nvPicPr>
          <p:cNvPr id="11" name="Picture 10">
            <a:extLst>
              <a:ext uri="{FF2B5EF4-FFF2-40B4-BE49-F238E27FC236}">
                <a16:creationId xmlns:a16="http://schemas.microsoft.com/office/drawing/2014/main" id="{26F6EB2B-C52B-4671-8B2D-E21E57A6D51A}"/>
              </a:ext>
            </a:extLst>
          </p:cNvPr>
          <p:cNvPicPr>
            <a:picLocks noChangeAspect="1"/>
          </p:cNvPicPr>
          <p:nvPr/>
        </p:nvPicPr>
        <p:blipFill>
          <a:blip r:embed="rId8"/>
          <a:stretch>
            <a:fillRect/>
          </a:stretch>
        </p:blipFill>
        <p:spPr>
          <a:xfrm>
            <a:off x="6084899" y="3803635"/>
            <a:ext cx="2445587" cy="1707863"/>
          </a:xfrm>
          <a:prstGeom prst="rect">
            <a:avLst/>
          </a:prstGeom>
        </p:spPr>
      </p:pic>
      <p:pic>
        <p:nvPicPr>
          <p:cNvPr id="12" name="Picture 11">
            <a:extLst>
              <a:ext uri="{FF2B5EF4-FFF2-40B4-BE49-F238E27FC236}">
                <a16:creationId xmlns:a16="http://schemas.microsoft.com/office/drawing/2014/main" id="{B5C22398-C4F0-45BA-8D6F-86B03D78D61E}"/>
              </a:ext>
            </a:extLst>
          </p:cNvPr>
          <p:cNvPicPr>
            <a:picLocks noChangeAspect="1"/>
          </p:cNvPicPr>
          <p:nvPr/>
        </p:nvPicPr>
        <p:blipFill>
          <a:blip r:embed="rId9"/>
          <a:stretch>
            <a:fillRect/>
          </a:stretch>
        </p:blipFill>
        <p:spPr>
          <a:xfrm>
            <a:off x="8839901" y="3803635"/>
            <a:ext cx="2477956" cy="1668759"/>
          </a:xfrm>
          <a:prstGeom prst="rect">
            <a:avLst/>
          </a:prstGeom>
        </p:spPr>
      </p:pic>
    </p:spTree>
    <p:extLst>
      <p:ext uri="{BB962C8B-B14F-4D97-AF65-F5344CB8AC3E}">
        <p14:creationId xmlns:p14="http://schemas.microsoft.com/office/powerpoint/2010/main" val="194085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exploratory analysis</a:t>
            </a:r>
          </a:p>
        </p:txBody>
      </p:sp>
      <p:pic>
        <p:nvPicPr>
          <p:cNvPr id="4" name="Picture 3">
            <a:extLst>
              <a:ext uri="{FF2B5EF4-FFF2-40B4-BE49-F238E27FC236}">
                <a16:creationId xmlns:a16="http://schemas.microsoft.com/office/drawing/2014/main" id="{AF2AA0D1-5C16-4C31-AFA1-17F96EE667D3}"/>
              </a:ext>
            </a:extLst>
          </p:cNvPr>
          <p:cNvPicPr>
            <a:picLocks noChangeAspect="1"/>
          </p:cNvPicPr>
          <p:nvPr/>
        </p:nvPicPr>
        <p:blipFill>
          <a:blip r:embed="rId2"/>
          <a:stretch>
            <a:fillRect/>
          </a:stretch>
        </p:blipFill>
        <p:spPr>
          <a:xfrm>
            <a:off x="445751" y="1690688"/>
            <a:ext cx="5508229" cy="3683892"/>
          </a:xfrm>
          <a:prstGeom prst="rect">
            <a:avLst/>
          </a:prstGeom>
        </p:spPr>
      </p:pic>
      <p:pic>
        <p:nvPicPr>
          <p:cNvPr id="5" name="Picture 4">
            <a:extLst>
              <a:ext uri="{FF2B5EF4-FFF2-40B4-BE49-F238E27FC236}">
                <a16:creationId xmlns:a16="http://schemas.microsoft.com/office/drawing/2014/main" id="{AA558F01-019D-4232-B380-C0969447E633}"/>
              </a:ext>
            </a:extLst>
          </p:cNvPr>
          <p:cNvPicPr>
            <a:picLocks noChangeAspect="1"/>
          </p:cNvPicPr>
          <p:nvPr/>
        </p:nvPicPr>
        <p:blipFill>
          <a:blip r:embed="rId3"/>
          <a:stretch>
            <a:fillRect/>
          </a:stretch>
        </p:blipFill>
        <p:spPr>
          <a:xfrm>
            <a:off x="6096001" y="1690688"/>
            <a:ext cx="5308502" cy="3623154"/>
          </a:xfrm>
          <a:prstGeom prst="rect">
            <a:avLst/>
          </a:prstGeom>
        </p:spPr>
      </p:pic>
      <p:sp>
        <p:nvSpPr>
          <p:cNvPr id="6" name="Rectangle: Rounded Corners 5">
            <a:extLst>
              <a:ext uri="{FF2B5EF4-FFF2-40B4-BE49-F238E27FC236}">
                <a16:creationId xmlns:a16="http://schemas.microsoft.com/office/drawing/2014/main" id="{934EA231-66E7-41E6-8D86-A81949C54E66}"/>
              </a:ext>
            </a:extLst>
          </p:cNvPr>
          <p:cNvSpPr/>
          <p:nvPr/>
        </p:nvSpPr>
        <p:spPr>
          <a:xfrm>
            <a:off x="9936869" y="2632828"/>
            <a:ext cx="1251065" cy="94297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63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exploratory analysis</a:t>
            </a:r>
          </a:p>
        </p:txBody>
      </p:sp>
      <p:pic>
        <p:nvPicPr>
          <p:cNvPr id="3" name="Picture 2">
            <a:extLst>
              <a:ext uri="{FF2B5EF4-FFF2-40B4-BE49-F238E27FC236}">
                <a16:creationId xmlns:a16="http://schemas.microsoft.com/office/drawing/2014/main" id="{896F1BE0-6F5C-4925-8539-644BF19D003D}"/>
              </a:ext>
            </a:extLst>
          </p:cNvPr>
          <p:cNvPicPr>
            <a:picLocks noChangeAspect="1"/>
          </p:cNvPicPr>
          <p:nvPr/>
        </p:nvPicPr>
        <p:blipFill>
          <a:blip r:embed="rId2"/>
          <a:stretch>
            <a:fillRect/>
          </a:stretch>
        </p:blipFill>
        <p:spPr>
          <a:xfrm>
            <a:off x="245442" y="1662112"/>
            <a:ext cx="5467350" cy="3804305"/>
          </a:xfrm>
          <a:prstGeom prst="rect">
            <a:avLst/>
          </a:prstGeom>
        </p:spPr>
      </p:pic>
      <p:pic>
        <p:nvPicPr>
          <p:cNvPr id="6" name="Picture 5">
            <a:extLst>
              <a:ext uri="{FF2B5EF4-FFF2-40B4-BE49-F238E27FC236}">
                <a16:creationId xmlns:a16="http://schemas.microsoft.com/office/drawing/2014/main" id="{FFB1C77B-EFAF-4F30-84B6-9ED01DE81FE6}"/>
              </a:ext>
            </a:extLst>
          </p:cNvPr>
          <p:cNvPicPr>
            <a:picLocks noChangeAspect="1"/>
          </p:cNvPicPr>
          <p:nvPr/>
        </p:nvPicPr>
        <p:blipFill>
          <a:blip r:embed="rId3"/>
          <a:stretch>
            <a:fillRect/>
          </a:stretch>
        </p:blipFill>
        <p:spPr>
          <a:xfrm>
            <a:off x="5884242" y="1662112"/>
            <a:ext cx="5623125" cy="3804305"/>
          </a:xfrm>
          <a:prstGeom prst="rect">
            <a:avLst/>
          </a:prstGeom>
        </p:spPr>
      </p:pic>
      <p:sp>
        <p:nvSpPr>
          <p:cNvPr id="7" name="Rectangle: Rounded Corners 6">
            <a:extLst>
              <a:ext uri="{FF2B5EF4-FFF2-40B4-BE49-F238E27FC236}">
                <a16:creationId xmlns:a16="http://schemas.microsoft.com/office/drawing/2014/main" id="{0E92A8B9-B60C-4A54-B078-99B84F7AAE91}"/>
              </a:ext>
            </a:extLst>
          </p:cNvPr>
          <p:cNvSpPr/>
          <p:nvPr/>
        </p:nvSpPr>
        <p:spPr>
          <a:xfrm>
            <a:off x="2979117" y="2621289"/>
            <a:ext cx="1251065" cy="94297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14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8825-2372-4DA2-8541-9AC37E5F3D3A}"/>
              </a:ext>
            </a:extLst>
          </p:cNvPr>
          <p:cNvSpPr>
            <a:spLocks noGrp="1"/>
          </p:cNvSpPr>
          <p:nvPr>
            <p:ph type="title"/>
          </p:nvPr>
        </p:nvSpPr>
        <p:spPr/>
        <p:txBody>
          <a:bodyPr>
            <a:normAutofit/>
          </a:bodyPr>
          <a:lstStyle/>
          <a:p>
            <a:r>
              <a:rPr lang="en-US" dirty="0"/>
              <a:t>Data Analysis – </a:t>
            </a:r>
            <a:r>
              <a:rPr lang="en-US" sz="3100" dirty="0"/>
              <a:t>exploratory analysis</a:t>
            </a:r>
          </a:p>
        </p:txBody>
      </p:sp>
      <p:pic>
        <p:nvPicPr>
          <p:cNvPr id="4" name="Picture 3">
            <a:extLst>
              <a:ext uri="{FF2B5EF4-FFF2-40B4-BE49-F238E27FC236}">
                <a16:creationId xmlns:a16="http://schemas.microsoft.com/office/drawing/2014/main" id="{8B84F491-4D13-4BAA-A70E-E171BFC65055}"/>
              </a:ext>
            </a:extLst>
          </p:cNvPr>
          <p:cNvPicPr>
            <a:picLocks noChangeAspect="1"/>
          </p:cNvPicPr>
          <p:nvPr/>
        </p:nvPicPr>
        <p:blipFill>
          <a:blip r:embed="rId2"/>
          <a:stretch>
            <a:fillRect/>
          </a:stretch>
        </p:blipFill>
        <p:spPr>
          <a:xfrm>
            <a:off x="3181350" y="1724025"/>
            <a:ext cx="5524500" cy="3779198"/>
          </a:xfrm>
          <a:prstGeom prst="rect">
            <a:avLst/>
          </a:prstGeom>
        </p:spPr>
      </p:pic>
      <p:sp>
        <p:nvSpPr>
          <p:cNvPr id="5" name="Rectangle: Rounded Corners 4">
            <a:extLst>
              <a:ext uri="{FF2B5EF4-FFF2-40B4-BE49-F238E27FC236}">
                <a16:creationId xmlns:a16="http://schemas.microsoft.com/office/drawing/2014/main" id="{EC32D70A-4B94-48D3-BCCF-81D003BBFA21}"/>
              </a:ext>
            </a:extLst>
          </p:cNvPr>
          <p:cNvSpPr/>
          <p:nvPr/>
        </p:nvSpPr>
        <p:spPr>
          <a:xfrm>
            <a:off x="4733925" y="1914525"/>
            <a:ext cx="3724275" cy="94297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8542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645</TotalTime>
  <Words>1569</Words>
  <Application>Microsoft Office PowerPoint</Application>
  <PresentationFormat>Widescreen</PresentationFormat>
  <Paragraphs>112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 Unicode MS</vt:lpstr>
      <vt:lpstr>Arial</vt:lpstr>
      <vt:lpstr>Calibri</vt:lpstr>
      <vt:lpstr>Impact</vt:lpstr>
      <vt:lpstr>Wingdings</vt:lpstr>
      <vt:lpstr>Main Event</vt:lpstr>
      <vt:lpstr>Employee Attrition Factors</vt:lpstr>
      <vt:lpstr>Employee Attrition</vt:lpstr>
      <vt:lpstr>Project Input and Scope</vt:lpstr>
      <vt:lpstr>Data Analysis – input data summary  </vt:lpstr>
      <vt:lpstr>Data Analysis – Data Cleaning</vt:lpstr>
      <vt:lpstr>Data Analysis – exploratory analysis</vt:lpstr>
      <vt:lpstr>Data Analysis – exploratory analysis</vt:lpstr>
      <vt:lpstr>Data Analysis – exploratory analysis</vt:lpstr>
      <vt:lpstr>Data Analysis – exploratory analysis</vt:lpstr>
      <vt:lpstr>Data Analysis – Reformat Data</vt:lpstr>
      <vt:lpstr>Data Analysis – Random Forest importance analysis</vt:lpstr>
      <vt:lpstr>Data Analysis – Random Forest importance analysis</vt:lpstr>
      <vt:lpstr>Data Analysis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dc:title>
  <dc:creator>YuMei Bennett</dc:creator>
  <cp:lastModifiedBy>YuMei Bennett</cp:lastModifiedBy>
  <cp:revision>52</cp:revision>
  <dcterms:created xsi:type="dcterms:W3CDTF">2018-02-23T17:15:00Z</dcterms:created>
  <dcterms:modified xsi:type="dcterms:W3CDTF">2018-04-15T02:39:14Z</dcterms:modified>
</cp:coreProperties>
</file>