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4" r:id="rId3"/>
    <p:sldId id="293" r:id="rId4"/>
    <p:sldId id="318" r:id="rId5"/>
    <p:sldId id="292" r:id="rId6"/>
    <p:sldId id="300" r:id="rId7"/>
    <p:sldId id="299" r:id="rId8"/>
    <p:sldId id="319" r:id="rId9"/>
    <p:sldId id="320" r:id="rId10"/>
    <p:sldId id="321" r:id="rId11"/>
    <p:sldId id="322" r:id="rId12"/>
    <p:sldId id="294" r:id="rId13"/>
    <p:sldId id="317" r:id="rId14"/>
    <p:sldId id="303" r:id="rId15"/>
    <p:sldId id="297" r:id="rId16"/>
    <p:sldId id="304" r:id="rId17"/>
    <p:sldId id="296" r:id="rId18"/>
    <p:sldId id="266" r:id="rId19"/>
    <p:sldId id="301" r:id="rId20"/>
    <p:sldId id="302" r:id="rId21"/>
    <p:sldId id="305" r:id="rId22"/>
    <p:sldId id="298" r:id="rId23"/>
    <p:sldId id="295" r:id="rId24"/>
    <p:sldId id="316" r:id="rId25"/>
    <p:sldId id="306" r:id="rId26"/>
    <p:sldId id="307" r:id="rId27"/>
    <p:sldId id="309" r:id="rId28"/>
    <p:sldId id="310" r:id="rId29"/>
    <p:sldId id="311" r:id="rId30"/>
    <p:sldId id="313" r:id="rId31"/>
    <p:sldId id="314" r:id="rId32"/>
    <p:sldId id="315" r:id="rId33"/>
    <p:sldId id="26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2047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2F54-A72B-4D19-96AE-3DE3655922A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AC324F0-A547-4EFD-811B-9C6FB8BE17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87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2F54-A72B-4D19-96AE-3DE3655922A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24F0-A547-4EFD-811B-9C6FB8BE171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03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2F54-A72B-4D19-96AE-3DE3655922A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24F0-A547-4EFD-811B-9C6FB8BE17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20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2F54-A72B-4D19-96AE-3DE3655922A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24F0-A547-4EFD-811B-9C6FB8BE171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51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2F54-A72B-4D19-96AE-3DE3655922A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24F0-A547-4EFD-811B-9C6FB8BE17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83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2F54-A72B-4D19-96AE-3DE3655922A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24F0-A547-4EFD-811B-9C6FB8BE171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97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2F54-A72B-4D19-96AE-3DE3655922A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24F0-A547-4EFD-811B-9C6FB8BE171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95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2F54-A72B-4D19-96AE-3DE3655922A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24F0-A547-4EFD-811B-9C6FB8BE171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52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2F54-A72B-4D19-96AE-3DE3655922A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24F0-A547-4EFD-811B-9C6FB8BE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2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2F54-A72B-4D19-96AE-3DE3655922A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24F0-A547-4EFD-811B-9C6FB8BE171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00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BEA2F54-A72B-4D19-96AE-3DE3655922A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24F0-A547-4EFD-811B-9C6FB8BE171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22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A2F54-A72B-4D19-96AE-3DE3655922A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AC324F0-A547-4EFD-811B-9C6FB8BE17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82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vidtracking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A8DED-E565-4CFA-9FB3-3B6ABEC30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73" y="960673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Preliminary CoVID19 Data analysis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000" dirty="0"/>
              <a:t>Aug 06, 2020</a:t>
            </a:r>
            <a:br>
              <a:rPr lang="en-US" sz="2000" dirty="0"/>
            </a:br>
            <a:r>
              <a:rPr lang="en-US" sz="2000" dirty="0"/>
              <a:t>YuMei Bennett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A9A01-A34D-4478-9679-FF69FE2D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Data Source Selection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Data Preparation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Early Data Analysis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Univariant Forecast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Multivariant Forecast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85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1" y="804519"/>
            <a:ext cx="10544174" cy="1049235"/>
          </a:xfrm>
        </p:spPr>
        <p:txBody>
          <a:bodyPr>
            <a:normAutofit/>
          </a:bodyPr>
          <a:lstStyle/>
          <a:p>
            <a:r>
              <a:rPr lang="en-US" sz="3600" dirty="0"/>
              <a:t>Early Data analysis – </a:t>
            </a:r>
            <a:r>
              <a:rPr lang="en-US" sz="2400" dirty="0"/>
              <a:t>US Test positive rate correlation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03D68-6E08-4DF7-9010-21552D097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06943"/>
            <a:ext cx="9673621" cy="454866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FAEBFA7-24A0-4064-8EE4-6F422998321B}"/>
              </a:ext>
            </a:extLst>
          </p:cNvPr>
          <p:cNvSpPr/>
          <p:nvPr/>
        </p:nvSpPr>
        <p:spPr>
          <a:xfrm>
            <a:off x="9277350" y="1504950"/>
            <a:ext cx="2000250" cy="5229225"/>
          </a:xfrm>
          <a:prstGeom prst="ellipse">
            <a:avLst/>
          </a:prstGeom>
          <a:solidFill>
            <a:srgbClr val="C22047">
              <a:alpha val="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3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1" y="804519"/>
            <a:ext cx="10544174" cy="1049235"/>
          </a:xfrm>
        </p:spPr>
        <p:txBody>
          <a:bodyPr>
            <a:normAutofit/>
          </a:bodyPr>
          <a:lstStyle/>
          <a:p>
            <a:r>
              <a:rPr lang="en-US" sz="3600" dirty="0"/>
              <a:t>Early Data analysis – </a:t>
            </a:r>
            <a:r>
              <a:rPr lang="en-US" sz="2400" dirty="0"/>
              <a:t>IL Test positive rate correlation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951E22-6580-4678-823A-43211FDCF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05" y="1943099"/>
            <a:ext cx="9683195" cy="463867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FAEBFA7-24A0-4064-8EE4-6F422998321B}"/>
              </a:ext>
            </a:extLst>
          </p:cNvPr>
          <p:cNvSpPr/>
          <p:nvPr/>
        </p:nvSpPr>
        <p:spPr>
          <a:xfrm>
            <a:off x="9277350" y="1504950"/>
            <a:ext cx="2000250" cy="5229225"/>
          </a:xfrm>
          <a:prstGeom prst="ellipse">
            <a:avLst/>
          </a:prstGeom>
          <a:solidFill>
            <a:srgbClr val="C22047">
              <a:alpha val="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88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Early Data analysis – </a:t>
            </a:r>
            <a:r>
              <a:rPr lang="en-US" sz="2400" dirty="0"/>
              <a:t>ACF and Frequency Density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EB644E-7963-44C7-AE7B-9F52921390AD}"/>
              </a:ext>
            </a:extLst>
          </p:cNvPr>
          <p:cNvSpPr txBox="1"/>
          <p:nvPr/>
        </p:nvSpPr>
        <p:spPr>
          <a:xfrm>
            <a:off x="654569" y="1914702"/>
            <a:ext cx="460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 Daily Test Positive Rate – May 3</a:t>
            </a:r>
            <a:r>
              <a:rPr lang="en-US" baseline="30000" dirty="0"/>
              <a:t>rd</a:t>
            </a:r>
            <a:r>
              <a:rPr lang="en-US" dirty="0"/>
              <a:t> to July 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D6B88-9D4E-4537-AE88-F182E7F6868B}"/>
              </a:ext>
            </a:extLst>
          </p:cNvPr>
          <p:cNvSpPr txBox="1"/>
          <p:nvPr/>
        </p:nvSpPr>
        <p:spPr>
          <a:xfrm>
            <a:off x="6405701" y="1934690"/>
            <a:ext cx="490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 Daily Test Positive Rate – May 3</a:t>
            </a:r>
            <a:r>
              <a:rPr lang="en-US" baseline="30000" dirty="0"/>
              <a:t>rd</a:t>
            </a:r>
            <a:r>
              <a:rPr lang="en-US" dirty="0"/>
              <a:t> to July 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561840-CED5-4910-9190-7F068405CDA7}"/>
              </a:ext>
            </a:extLst>
          </p:cNvPr>
          <p:cNvSpPr txBox="1"/>
          <p:nvPr/>
        </p:nvSpPr>
        <p:spPr>
          <a:xfrm>
            <a:off x="953973" y="5684101"/>
            <a:ext cx="888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Datasets appear to be stationary. Significant high frequency near 0, with low peak at 0.5.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EC44C4-B0A8-47DF-A25A-6FCC9DA8D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97" y="2344982"/>
            <a:ext cx="5370486" cy="33143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8AEE1C-D7D7-47C0-9A98-DAC928407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63" y="2304021"/>
            <a:ext cx="5370486" cy="331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19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7E16-B4FE-41DA-AE43-1320364E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 Variants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A1880-C824-43AA-8D3B-8E92E004C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ARMA, ARIMA, MLP and Ensemble</a:t>
            </a:r>
          </a:p>
        </p:txBody>
      </p:sp>
    </p:spTree>
    <p:extLst>
      <p:ext uri="{BB962C8B-B14F-4D97-AF65-F5344CB8AC3E}">
        <p14:creationId xmlns:p14="http://schemas.microsoft.com/office/powerpoint/2010/main" val="95937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Univariant Models – US ARMA(7,2)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990B-7642-4BB4-AB30-2590561F4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2015732"/>
            <a:ext cx="4819036" cy="3450613"/>
          </a:xfrm>
        </p:spPr>
        <p:txBody>
          <a:bodyPr>
            <a:normAutofit fontScale="92500"/>
          </a:bodyPr>
          <a:lstStyle/>
          <a:p>
            <a:r>
              <a:rPr lang="en-US" dirty="0"/>
              <a:t>Windowed ASE = 5.927061</a:t>
            </a:r>
          </a:p>
          <a:p>
            <a:r>
              <a:rPr lang="en-US" dirty="0"/>
              <a:t>On last 20 actual compare to model forecast</a:t>
            </a:r>
          </a:p>
          <a:p>
            <a:pPr lvl="1"/>
            <a:r>
              <a:rPr lang="en-US" dirty="0"/>
              <a:t>ASE 3.689831</a:t>
            </a:r>
          </a:p>
          <a:p>
            <a:pPr lvl="1"/>
            <a:r>
              <a:rPr lang="en-US" dirty="0" err="1"/>
              <a:t>pval</a:t>
            </a:r>
            <a:r>
              <a:rPr lang="en-US" dirty="0"/>
              <a:t> = 0.1018566</a:t>
            </a:r>
          </a:p>
          <a:p>
            <a:r>
              <a:rPr lang="en-US" dirty="0"/>
              <a:t>The 20 point </a:t>
            </a:r>
            <a:r>
              <a:rPr lang="en-US" dirty="0" err="1"/>
              <a:t>lastn</a:t>
            </a:r>
            <a:r>
              <a:rPr lang="en-US" dirty="0"/>
              <a:t> forecast doesn’t look good, but ASE is ok. </a:t>
            </a:r>
          </a:p>
          <a:p>
            <a:r>
              <a:rPr lang="en-US" dirty="0"/>
              <a:t>Windowed ASE is higher compare to last 20 forecast ASE.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BB66B0-CEC0-4504-B55C-2B0778DC9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6" y="2159343"/>
            <a:ext cx="4880713" cy="301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42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Univariant models – US ARIMA(14,1,2)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990B-7642-4BB4-AB30-2590561F4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2015732"/>
            <a:ext cx="4819036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Windowed ASE = 0.7162283</a:t>
            </a:r>
          </a:p>
          <a:p>
            <a:r>
              <a:rPr lang="en-US" dirty="0"/>
              <a:t>On last 20 actual compare to model forecast</a:t>
            </a:r>
          </a:p>
          <a:p>
            <a:pPr lvl="1"/>
            <a:r>
              <a:rPr lang="en-US" dirty="0"/>
              <a:t>ASE 0.4512103</a:t>
            </a:r>
          </a:p>
          <a:p>
            <a:pPr lvl="1"/>
            <a:r>
              <a:rPr lang="en-US" dirty="0" err="1"/>
              <a:t>pval</a:t>
            </a:r>
            <a:r>
              <a:rPr lang="en-US" dirty="0"/>
              <a:t> = 0.01950805</a:t>
            </a:r>
          </a:p>
          <a:p>
            <a:r>
              <a:rPr lang="en-US" dirty="0"/>
              <a:t>Although this model did not pass Box </a:t>
            </a:r>
            <a:r>
              <a:rPr lang="en-US" dirty="0" err="1"/>
              <a:t>Ljung</a:t>
            </a:r>
            <a:r>
              <a:rPr lang="en-US" dirty="0"/>
              <a:t> test for last 20 forecast residual, we felt the model does best represent the </a:t>
            </a:r>
            <a:r>
              <a:rPr lang="en-US" b="1" dirty="0"/>
              <a:t>short term </a:t>
            </a:r>
            <a:r>
              <a:rPr lang="en-US" dirty="0"/>
              <a:t>forecast need. 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D3B8E-7FB3-4368-8DC4-17BE98EA1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2749"/>
            <a:ext cx="5341676" cy="32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88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Univariant models – US MLP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990B-7642-4BB4-AB30-2590561F4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2015732"/>
            <a:ext cx="2501403" cy="345061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Windowed ASE  1.765061</a:t>
            </a:r>
          </a:p>
          <a:p>
            <a:r>
              <a:rPr lang="en-US" dirty="0"/>
              <a:t>Graph shows 7 day forecast medium for 100 repetitions.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71D2D2-C6F3-41C5-8353-F0B003809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2015732"/>
            <a:ext cx="7006552" cy="3042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0FF91D-8998-4996-AA2D-99B9BFC5F03B}"/>
              </a:ext>
            </a:extLst>
          </p:cNvPr>
          <p:cNvSpPr txBox="1"/>
          <p:nvPr/>
        </p:nvSpPr>
        <p:spPr>
          <a:xfrm>
            <a:off x="4086225" y="5372100"/>
            <a:ext cx="687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8.61,   8.39,   8.21,   8.03,   7.79,   7.65,   7.51</a:t>
            </a:r>
          </a:p>
        </p:txBody>
      </p:sp>
    </p:spTree>
    <p:extLst>
      <p:ext uri="{BB962C8B-B14F-4D97-AF65-F5344CB8AC3E}">
        <p14:creationId xmlns:p14="http://schemas.microsoft.com/office/powerpoint/2010/main" val="273930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Univariant Models – US ensemble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990B-7642-4BB4-AB30-2590561F4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2015732"/>
            <a:ext cx="4819036" cy="3450613"/>
          </a:xfrm>
        </p:spPr>
        <p:txBody>
          <a:bodyPr>
            <a:normAutofit/>
          </a:bodyPr>
          <a:lstStyle/>
          <a:p>
            <a:r>
              <a:rPr lang="en-US" dirty="0"/>
              <a:t>Explored varies ARMA, ARIMA and MLP models</a:t>
            </a:r>
          </a:p>
          <a:p>
            <a:r>
              <a:rPr lang="en-US" dirty="0"/>
              <a:t>Tested model AIC and ASE</a:t>
            </a:r>
          </a:p>
          <a:p>
            <a:r>
              <a:rPr lang="en-US" dirty="0"/>
              <a:t>For </a:t>
            </a:r>
            <a:r>
              <a:rPr lang="en-US" b="1" dirty="0"/>
              <a:t>long term</a:t>
            </a:r>
            <a:r>
              <a:rPr lang="en-US" dirty="0"/>
              <a:t>,  choose ensemble of ARMA(7,2), ARIMA(14,1,2) and MLP Univariant model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641D-92C8-45AE-A121-61F784CCD0E9}"/>
              </a:ext>
            </a:extLst>
          </p:cNvPr>
          <p:cNvSpPr txBox="1"/>
          <p:nvPr/>
        </p:nvSpPr>
        <p:spPr>
          <a:xfrm>
            <a:off x="6771640" y="2015732"/>
            <a:ext cx="3172460" cy="29183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ARMA(7.2)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 Rolling ASE 5.927061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ARIMA(14,1,2)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Rolling ASE 0.7162283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MLP Univariant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Rolling ASE 1.765061</a:t>
            </a:r>
          </a:p>
        </p:txBody>
      </p:sp>
    </p:spTree>
    <p:extLst>
      <p:ext uri="{BB962C8B-B14F-4D97-AF65-F5344CB8AC3E}">
        <p14:creationId xmlns:p14="http://schemas.microsoft.com/office/powerpoint/2010/main" val="4234460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Univariant models – IL ARMA(12,3)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990B-7642-4BB4-AB30-2590561F4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2015732"/>
            <a:ext cx="4819036" cy="345061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Windowed ASE = 0.3608145</a:t>
            </a:r>
          </a:p>
          <a:p>
            <a:r>
              <a:rPr lang="en-US" dirty="0"/>
              <a:t>On last 20 actual compare to model forecast</a:t>
            </a:r>
          </a:p>
          <a:p>
            <a:pPr lvl="1"/>
            <a:r>
              <a:rPr lang="en-US" dirty="0"/>
              <a:t>ASE  0.7890908</a:t>
            </a:r>
          </a:p>
          <a:p>
            <a:pPr lvl="1"/>
            <a:r>
              <a:rPr lang="en-US" dirty="0"/>
              <a:t>Box-</a:t>
            </a:r>
            <a:r>
              <a:rPr lang="en-US" dirty="0" err="1"/>
              <a:t>Ljung</a:t>
            </a:r>
            <a:r>
              <a:rPr lang="en-US" dirty="0"/>
              <a:t> test </a:t>
            </a:r>
            <a:r>
              <a:rPr lang="en-US" dirty="0" err="1"/>
              <a:t>pval</a:t>
            </a:r>
            <a:r>
              <a:rPr lang="en-US" dirty="0"/>
              <a:t> 0.108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FB1EA-713A-45EC-9778-9C8A9CDDE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69504"/>
            <a:ext cx="4593335" cy="28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8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Univariant models – IL ARIMA(10,2,0)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990B-7642-4BB4-AB30-2590561F4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2015732"/>
            <a:ext cx="4819036" cy="345061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Windowed ASE = 0.3371341</a:t>
            </a:r>
          </a:p>
          <a:p>
            <a:r>
              <a:rPr lang="en-US" dirty="0"/>
              <a:t>On last 20 actual compare to model forecast</a:t>
            </a:r>
          </a:p>
          <a:p>
            <a:pPr lvl="1"/>
            <a:r>
              <a:rPr lang="en-US" dirty="0"/>
              <a:t>ASE  0.3281278</a:t>
            </a:r>
          </a:p>
          <a:p>
            <a:pPr lvl="1"/>
            <a:r>
              <a:rPr lang="en-US" dirty="0"/>
              <a:t>Box-</a:t>
            </a:r>
            <a:r>
              <a:rPr lang="en-US" dirty="0" err="1"/>
              <a:t>Ljung</a:t>
            </a:r>
            <a:r>
              <a:rPr lang="en-US" dirty="0"/>
              <a:t> test </a:t>
            </a:r>
            <a:r>
              <a:rPr lang="en-US" dirty="0" err="1"/>
              <a:t>Pval</a:t>
            </a:r>
            <a:r>
              <a:rPr lang="en-US" dirty="0"/>
              <a:t>=0.0004020852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CB7E35-330E-4E9C-AEFA-3E6DDDCA2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258" y="2228323"/>
            <a:ext cx="4902317" cy="30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8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Source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ED9C5-79C0-4CB3-89A2-311EA6FA0709}"/>
              </a:ext>
            </a:extLst>
          </p:cNvPr>
          <p:cNvSpPr txBox="1"/>
          <p:nvPr/>
        </p:nvSpPr>
        <p:spPr>
          <a:xfrm>
            <a:off x="1451579" y="2139193"/>
            <a:ext cx="951267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hlinkClick r:id="rId2"/>
              </a:rPr>
              <a:t>Data was taken from the COVID Tracking Project, https://covidtracking.com/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The public COVID tracking project by volunteers.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The compile is taken directly from the websites of state/territory public health authorities.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Same data was chosen by JHU.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Data is up to July 15, 2020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Our goal is to provide preliminary analysis on Illinois and US COVID status and forecast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Compares the State of Illinois with National US.</a:t>
            </a:r>
          </a:p>
        </p:txBody>
      </p:sp>
    </p:spTree>
    <p:extLst>
      <p:ext uri="{BB962C8B-B14F-4D97-AF65-F5344CB8AC3E}">
        <p14:creationId xmlns:p14="http://schemas.microsoft.com/office/powerpoint/2010/main" val="1220534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Univariant Models – IL MLP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990B-7642-4BB4-AB30-2590561F4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2015732"/>
            <a:ext cx="3111003" cy="345061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Windowed ASE = 0.2934345</a:t>
            </a:r>
          </a:p>
          <a:p>
            <a:r>
              <a:rPr lang="en-US" dirty="0"/>
              <a:t>Graph shows 7 day forecast medium for 100 repetitions.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2ABF53-3018-4FF8-9407-408CD83F2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76" y="2118968"/>
            <a:ext cx="6682878" cy="334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05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Univariant models – IL ensemble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990B-7642-4BB4-AB30-2590561F4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2015732"/>
            <a:ext cx="4819036" cy="3450613"/>
          </a:xfrm>
        </p:spPr>
        <p:txBody>
          <a:bodyPr>
            <a:normAutofit/>
          </a:bodyPr>
          <a:lstStyle/>
          <a:p>
            <a:r>
              <a:rPr lang="en-US" dirty="0"/>
              <a:t>Explored varies ARMA, ARIMA and MLP models</a:t>
            </a:r>
          </a:p>
          <a:p>
            <a:r>
              <a:rPr lang="en-US" dirty="0"/>
              <a:t>Tested model AIC and ASE</a:t>
            </a:r>
          </a:p>
          <a:p>
            <a:r>
              <a:rPr lang="en-US" dirty="0"/>
              <a:t>For </a:t>
            </a:r>
            <a:r>
              <a:rPr lang="en-US" b="1" dirty="0"/>
              <a:t>short and long term</a:t>
            </a:r>
            <a:r>
              <a:rPr lang="en-US" dirty="0"/>
              <a:t>,  choose ensemble of ARMA(12,3), ARIMA(10,2,0) and MLP Univariant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641D-92C8-45AE-A121-61F784CCD0E9}"/>
              </a:ext>
            </a:extLst>
          </p:cNvPr>
          <p:cNvSpPr txBox="1"/>
          <p:nvPr/>
        </p:nvSpPr>
        <p:spPr>
          <a:xfrm>
            <a:off x="6771640" y="2015732"/>
            <a:ext cx="3172460" cy="29183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ARMA(12, 3)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 Rolling ASE 0.36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ARIMA(10,2,0)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Rolling ASE 0.337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MLP Univariant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Rolling ASE 0.29</a:t>
            </a:r>
          </a:p>
        </p:txBody>
      </p:sp>
    </p:spTree>
    <p:extLst>
      <p:ext uri="{BB962C8B-B14F-4D97-AF65-F5344CB8AC3E}">
        <p14:creationId xmlns:p14="http://schemas.microsoft.com/office/powerpoint/2010/main" val="2365308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906" y="804519"/>
            <a:ext cx="9739620" cy="104923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Univariant Forecast – SHORT term  7 Days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87551-487F-42FB-B9A8-1673D0730299}"/>
              </a:ext>
            </a:extLst>
          </p:cNvPr>
          <p:cNvSpPr txBox="1"/>
          <p:nvPr/>
        </p:nvSpPr>
        <p:spPr>
          <a:xfrm>
            <a:off x="1238775" y="2013251"/>
            <a:ext cx="367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 Daily Test Positive 7 days Forecast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BBD9C-F166-4FB1-B87C-5F6796379FCD}"/>
              </a:ext>
            </a:extLst>
          </p:cNvPr>
          <p:cNvSpPr txBox="1"/>
          <p:nvPr/>
        </p:nvSpPr>
        <p:spPr>
          <a:xfrm>
            <a:off x="6693017" y="2013251"/>
            <a:ext cx="358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 Daily Test Positive 7 days Forecast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AD9B9-A010-40AB-BAFC-92CE24CA6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69" y="2487358"/>
            <a:ext cx="5193509" cy="28085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C07305-3232-48F6-A8F1-8C1F49373F24}"/>
              </a:ext>
            </a:extLst>
          </p:cNvPr>
          <p:cNvSpPr txBox="1"/>
          <p:nvPr/>
        </p:nvSpPr>
        <p:spPr>
          <a:xfrm>
            <a:off x="1075462" y="5439024"/>
            <a:ext cx="3842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ARIMA(14,1,2)</a:t>
            </a:r>
          </a:p>
          <a:p>
            <a:r>
              <a:rPr lang="en-US" dirty="0"/>
              <a:t>9.58,  8.29,  8.73,  7.67, 7.86,  8.87,  8.14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8AEF1F-3CAC-4FE7-8449-02BDD775D943}"/>
              </a:ext>
            </a:extLst>
          </p:cNvPr>
          <p:cNvSpPr txBox="1"/>
          <p:nvPr/>
        </p:nvSpPr>
        <p:spPr>
          <a:xfrm>
            <a:off x="6693017" y="5439024"/>
            <a:ext cx="506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Ensemble</a:t>
            </a:r>
          </a:p>
          <a:p>
            <a:r>
              <a:rPr lang="en-US" dirty="0"/>
              <a:t>3.09,  3.37,  2.77,  3.34,  2.87, 3.44,  2.88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9D69CE-34CF-481A-8934-E22C6DDE8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646" y="2499329"/>
            <a:ext cx="5193509" cy="282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91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906" y="804519"/>
            <a:ext cx="9739620" cy="104923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Univariant Forecast – Long Term 3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87551-487F-42FB-B9A8-1673D0730299}"/>
              </a:ext>
            </a:extLst>
          </p:cNvPr>
          <p:cNvSpPr txBox="1"/>
          <p:nvPr/>
        </p:nvSpPr>
        <p:spPr>
          <a:xfrm>
            <a:off x="1238775" y="2013251"/>
            <a:ext cx="379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 Daily Test Positive 90 days Forecast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BBD9C-F166-4FB1-B87C-5F6796379FCD}"/>
              </a:ext>
            </a:extLst>
          </p:cNvPr>
          <p:cNvSpPr txBox="1"/>
          <p:nvPr/>
        </p:nvSpPr>
        <p:spPr>
          <a:xfrm>
            <a:off x="6693017" y="2013251"/>
            <a:ext cx="369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 Daily Test Positive 90 days Forecast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93576-4B38-4F91-B4C7-32821A7AD2B0}"/>
              </a:ext>
            </a:extLst>
          </p:cNvPr>
          <p:cNvSpPr txBox="1"/>
          <p:nvPr/>
        </p:nvSpPr>
        <p:spPr>
          <a:xfrm>
            <a:off x="1017731" y="5479612"/>
            <a:ext cx="514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Ensemble of ARMA(7,2), ARIMA(14,1,2) and MLP Univariant model.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5C4DDE-62B0-4138-BBEB-9BB2B3D0B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31" y="2487863"/>
            <a:ext cx="5078269" cy="28949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AA319D-6AF3-4CF3-B691-7FA67225C3C5}"/>
              </a:ext>
            </a:extLst>
          </p:cNvPr>
          <p:cNvSpPr txBox="1"/>
          <p:nvPr/>
        </p:nvSpPr>
        <p:spPr>
          <a:xfrm>
            <a:off x="6483389" y="5407150"/>
            <a:ext cx="486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Ensemble of ARMA(12,3), ARIMA(10,2,0) and MLP Univariant model.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000F2C-EFDA-479A-9407-A59B9F1CB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389" y="2483626"/>
            <a:ext cx="4690880" cy="289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49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7E16-B4FE-41DA-AE43-1320364E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Variants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A1880-C824-43AA-8D3B-8E92E004C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VAR, MLP and Ensemble</a:t>
            </a:r>
          </a:p>
        </p:txBody>
      </p:sp>
    </p:spTree>
    <p:extLst>
      <p:ext uri="{BB962C8B-B14F-4D97-AF65-F5344CB8AC3E}">
        <p14:creationId xmlns:p14="http://schemas.microsoft.com/office/powerpoint/2010/main" val="3185936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 variant models – US VAR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990B-7642-4BB4-AB30-2590561F4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2015732"/>
            <a:ext cx="4819036" cy="3450613"/>
          </a:xfrm>
        </p:spPr>
        <p:txBody>
          <a:bodyPr>
            <a:normAutofit/>
          </a:bodyPr>
          <a:lstStyle/>
          <a:p>
            <a:r>
              <a:rPr lang="en-US" dirty="0"/>
              <a:t>Windowed ASE = 12.9346</a:t>
            </a:r>
          </a:p>
          <a:p>
            <a:r>
              <a:rPr lang="en-US" dirty="0"/>
              <a:t>hospitalizedCurrently is co-factor for VAR model building.</a:t>
            </a:r>
          </a:p>
          <a:p>
            <a:r>
              <a:rPr lang="en-US" dirty="0"/>
              <a:t>Short term forecast looks reasonable</a:t>
            </a:r>
          </a:p>
          <a:p>
            <a:r>
              <a:rPr lang="en-US" dirty="0"/>
              <a:t>Long term forecast contains many negative values.</a:t>
            </a:r>
          </a:p>
          <a:p>
            <a:r>
              <a:rPr lang="en-US" dirty="0"/>
              <a:t>Set negative rate to zero for visualization.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9237E-1704-45C3-9C16-EDE01314A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436" y="2015732"/>
            <a:ext cx="4123417" cy="2241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FDF1B7-0672-45CD-B4F4-54F002141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436" y="4333583"/>
            <a:ext cx="4123417" cy="215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95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 variant models – US MLP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990B-7642-4BB4-AB30-2590561F4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2015732"/>
            <a:ext cx="4819036" cy="3927868"/>
          </a:xfrm>
        </p:spPr>
        <p:txBody>
          <a:bodyPr>
            <a:normAutofit fontScale="92500"/>
          </a:bodyPr>
          <a:lstStyle/>
          <a:p>
            <a:r>
              <a:rPr lang="en-US" dirty="0"/>
              <a:t>Windowed ASE = 1.949447</a:t>
            </a:r>
          </a:p>
          <a:p>
            <a:r>
              <a:rPr lang="en-US" dirty="0"/>
              <a:t>Use hospitalizedCurrently as part of MLP regressor model building.</a:t>
            </a:r>
          </a:p>
          <a:p>
            <a:r>
              <a:rPr lang="en-US" dirty="0"/>
              <a:t>Short term forecast looks reasonable</a:t>
            </a:r>
          </a:p>
          <a:p>
            <a:r>
              <a:rPr lang="en-US" dirty="0"/>
              <a:t>Long term show after ~25 days, positive rate drop down to below zero. </a:t>
            </a:r>
          </a:p>
          <a:p>
            <a:r>
              <a:rPr lang="en-US" dirty="0"/>
              <a:t>Likely test positive rate will stay close to zero.</a:t>
            </a:r>
          </a:p>
          <a:p>
            <a:r>
              <a:rPr lang="en-US" dirty="0"/>
              <a:t>Set all negative rate to zero for visualization.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3A9FC-316F-40B1-8B26-CF3A0C6B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6" y="2013740"/>
            <a:ext cx="5573874" cy="2196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DB08B9-54FB-4A45-AE47-7E7FB4427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5" y="4369922"/>
            <a:ext cx="5573873" cy="208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90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 variant models – US ensemble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990B-7642-4BB4-AB30-2590561F4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2015732"/>
            <a:ext cx="4819036" cy="345061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Short Term Forecast Ensemble model is the average of VAR and MLP forecast.</a:t>
            </a:r>
          </a:p>
          <a:p>
            <a:r>
              <a:rPr lang="en-US" dirty="0"/>
              <a:t>For Long term Ensemble model, we take the average of VAR, MLP and univariant long term Ensemble forecast.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336B9-D02F-42F4-9EA8-ACA0913B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759" y="2015733"/>
            <a:ext cx="4968241" cy="2200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FD9809-71B7-4923-AC1A-E47E28218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759" y="4378381"/>
            <a:ext cx="4968241" cy="211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97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 variant models – IL VAR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990B-7642-4BB4-AB30-2590561F4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2015732"/>
            <a:ext cx="4654053" cy="396596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Windowed ASE 10.66417</a:t>
            </a:r>
          </a:p>
          <a:p>
            <a:r>
              <a:rPr lang="en-US" dirty="0"/>
              <a:t>Variant selected:</a:t>
            </a:r>
          </a:p>
          <a:p>
            <a:pPr lvl="1"/>
            <a:r>
              <a:rPr lang="en-US" dirty="0"/>
              <a:t>hospitalizedCurrently, </a:t>
            </a:r>
          </a:p>
          <a:p>
            <a:pPr lvl="1"/>
            <a:r>
              <a:rPr lang="en-US" dirty="0" err="1"/>
              <a:t>deathIncrease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inIcuCurrently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onVentilatorCurrently</a:t>
            </a:r>
            <a:r>
              <a:rPr lang="en-US" dirty="0"/>
              <a:t> and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negativeIncrease</a:t>
            </a:r>
            <a:r>
              <a:rPr lang="en-US" dirty="0"/>
              <a:t> </a:t>
            </a:r>
          </a:p>
          <a:p>
            <a:r>
              <a:rPr lang="en-US" dirty="0"/>
              <a:t>These variables has a &gt;0.5 correlation with positive rate.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CAF7F2-BDA4-4841-942E-8AAAEBBEC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2015732"/>
            <a:ext cx="5229246" cy="2231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C93C8C-7BDD-44D1-8827-9BCE785FB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4408858"/>
            <a:ext cx="5229246" cy="215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71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 variant models – IL MLP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990B-7642-4BB4-AB30-2590561F4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2015732"/>
            <a:ext cx="4819036" cy="345061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Windowed ASE 0.978842</a:t>
            </a:r>
          </a:p>
          <a:p>
            <a:r>
              <a:rPr lang="en-US" dirty="0"/>
              <a:t>Regressors:</a:t>
            </a:r>
          </a:p>
          <a:p>
            <a:pPr lvl="1"/>
            <a:r>
              <a:rPr lang="en-US" dirty="0"/>
              <a:t>hospitalizedCurrently, </a:t>
            </a:r>
          </a:p>
          <a:p>
            <a:pPr lvl="1"/>
            <a:r>
              <a:rPr lang="en-US" dirty="0" err="1"/>
              <a:t>deathIncrease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inIcuCurrently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onVentilatorCurrently</a:t>
            </a:r>
            <a:endParaRPr lang="en-US" dirty="0"/>
          </a:p>
          <a:p>
            <a:r>
              <a:rPr lang="en-US" dirty="0"/>
              <a:t>Long term forecast has some negative values, we normalized to 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24684E-FD9B-4445-9E6A-4EF1A5746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440" y="2015732"/>
            <a:ext cx="4968240" cy="2322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D6B89F-6601-4EF6-8CD0-811809FDC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440" y="4500299"/>
            <a:ext cx="4968240" cy="204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3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Preparation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ED9C5-79C0-4CB3-89A2-311EA6FA0709}"/>
              </a:ext>
            </a:extLst>
          </p:cNvPr>
          <p:cNvSpPr txBox="1"/>
          <p:nvPr/>
        </p:nvSpPr>
        <p:spPr>
          <a:xfrm>
            <a:off x="1451579" y="2139193"/>
            <a:ext cx="9512675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Dataset was recorded on daily basis, most recent first.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Dataset goes back to late Feb, but the early days, test was only done for sick people. Given what we know about long covid19 incubation period, a subset of the data is presented here. 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Forecast models are built with after May 3</a:t>
            </a:r>
            <a:r>
              <a:rPr lang="en-US" sz="2000" baseline="30000" dirty="0"/>
              <a:t>rd</a:t>
            </a:r>
            <a:r>
              <a:rPr lang="en-US" sz="2000" dirty="0"/>
              <a:t> data, when majority of the state start to broaden the COVID test coverage. 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Explored both daily test positive &amp; death count, and daily positive &amp; death rate.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8676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 variant models – IL ensemble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990B-7642-4BB4-AB30-2590561F4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2015732"/>
            <a:ext cx="4130178" cy="345061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Ensemble model is the average of VAR and MLP forecast.</a:t>
            </a:r>
          </a:p>
          <a:p>
            <a:r>
              <a:rPr lang="en-US" dirty="0"/>
              <a:t>Both short term, and long term forecast looks reasonable.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3727D-3917-4190-8AF4-583EF7CEE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2015733"/>
            <a:ext cx="5918221" cy="2175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F8D325-B4F0-452A-A933-6A1D13245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5" y="4352980"/>
            <a:ext cx="5918221" cy="217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89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906" y="804519"/>
            <a:ext cx="9739620" cy="104923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Multi variant Forecast – SHORT term 7 Days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87551-487F-42FB-B9A8-1673D0730299}"/>
              </a:ext>
            </a:extLst>
          </p:cNvPr>
          <p:cNvSpPr txBox="1"/>
          <p:nvPr/>
        </p:nvSpPr>
        <p:spPr>
          <a:xfrm>
            <a:off x="1238775" y="2013251"/>
            <a:ext cx="367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 Daily Test Positive 7 days Forecast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BBD9C-F166-4FB1-B87C-5F6796379FCD}"/>
              </a:ext>
            </a:extLst>
          </p:cNvPr>
          <p:cNvSpPr txBox="1"/>
          <p:nvPr/>
        </p:nvSpPr>
        <p:spPr>
          <a:xfrm>
            <a:off x="6693017" y="2013251"/>
            <a:ext cx="358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 Daily Test Positive 7 days Forecast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07305-3232-48F6-A8F1-8C1F49373F24}"/>
              </a:ext>
            </a:extLst>
          </p:cNvPr>
          <p:cNvSpPr txBox="1"/>
          <p:nvPr/>
        </p:nvSpPr>
        <p:spPr>
          <a:xfrm>
            <a:off x="1528666" y="5474447"/>
            <a:ext cx="3970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Ensemble</a:t>
            </a:r>
          </a:p>
          <a:p>
            <a:r>
              <a:rPr lang="en-US" dirty="0"/>
              <a:t>7.44,  8.14,  7.7,  7.73,  7.31,  7.24,  6.13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8AEF1F-3CAC-4FE7-8449-02BDD775D943}"/>
              </a:ext>
            </a:extLst>
          </p:cNvPr>
          <p:cNvSpPr txBox="1"/>
          <p:nvPr/>
        </p:nvSpPr>
        <p:spPr>
          <a:xfrm>
            <a:off x="7054967" y="5474446"/>
            <a:ext cx="4336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Ensemble</a:t>
            </a:r>
          </a:p>
          <a:p>
            <a:r>
              <a:rPr lang="en-US" dirty="0"/>
              <a:t>3.32,  3.07,  2.57,  2.54,  3.36, 2.8,  2.82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CAC24-9519-4D15-9BDB-87C257A4F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017" y="2558158"/>
            <a:ext cx="4767463" cy="2756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F46CCF-7A3D-4690-92AB-45FBC0095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775" y="2542080"/>
            <a:ext cx="5040105" cy="277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26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906" y="804519"/>
            <a:ext cx="9739620" cy="104923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Multi variant Forecast – Long Term 3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87551-487F-42FB-B9A8-1673D0730299}"/>
              </a:ext>
            </a:extLst>
          </p:cNvPr>
          <p:cNvSpPr txBox="1"/>
          <p:nvPr/>
        </p:nvSpPr>
        <p:spPr>
          <a:xfrm>
            <a:off x="1238775" y="2013251"/>
            <a:ext cx="379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 Daily Test Positive 90 days Forecast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BBD9C-F166-4FB1-B87C-5F6796379FCD}"/>
              </a:ext>
            </a:extLst>
          </p:cNvPr>
          <p:cNvSpPr txBox="1"/>
          <p:nvPr/>
        </p:nvSpPr>
        <p:spPr>
          <a:xfrm>
            <a:off x="6693017" y="2013251"/>
            <a:ext cx="369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 Daily Test Positive 90 days Forecast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93576-4B38-4F91-B4C7-32821A7AD2B0}"/>
              </a:ext>
            </a:extLst>
          </p:cNvPr>
          <p:cNvSpPr txBox="1"/>
          <p:nvPr/>
        </p:nvSpPr>
        <p:spPr>
          <a:xfrm>
            <a:off x="1017731" y="5479612"/>
            <a:ext cx="514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Ensemble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AA319D-6AF3-4CF3-B691-7FA67225C3C5}"/>
              </a:ext>
            </a:extLst>
          </p:cNvPr>
          <p:cNvSpPr txBox="1"/>
          <p:nvPr/>
        </p:nvSpPr>
        <p:spPr>
          <a:xfrm>
            <a:off x="6483389" y="5407150"/>
            <a:ext cx="486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Ensemble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D80618-10A9-48D4-B474-F7DAADC48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017" y="2578452"/>
            <a:ext cx="4652331" cy="27555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E24F8B-0AC7-40E1-9278-B7A15F8A3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31" y="2589705"/>
            <a:ext cx="4968671" cy="274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90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8DED-E565-4CFA-9FB3-3B6ABEC3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Recommendations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3A375-F9F7-407D-B382-2E03C36337A7}"/>
              </a:ext>
            </a:extLst>
          </p:cNvPr>
          <p:cNvSpPr/>
          <p:nvPr/>
        </p:nvSpPr>
        <p:spPr>
          <a:xfrm>
            <a:off x="7468713" y="5053951"/>
            <a:ext cx="3271707" cy="9233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Questions or Comments:</a:t>
            </a:r>
          </a:p>
          <a:p>
            <a:pPr algn="ctr"/>
            <a:r>
              <a:rPr lang="en-US" dirty="0"/>
              <a:t>ybennett@smu.edu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9941BD-DA2F-4639-91D7-39755C18F1D8}"/>
              </a:ext>
            </a:extLst>
          </p:cNvPr>
          <p:cNvSpPr/>
          <p:nvPr/>
        </p:nvSpPr>
        <p:spPr>
          <a:xfrm>
            <a:off x="6962775" y="2105025"/>
            <a:ext cx="4092079" cy="164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suggest to update the forecast on periodic basis, take in the new daily recorded data value for better understanding of the short and long term COVID19 behavior ahead of us.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F48B7-B616-4854-A2F7-841A19D6B3E0}"/>
              </a:ext>
            </a:extLst>
          </p:cNvPr>
          <p:cNvSpPr txBox="1"/>
          <p:nvPr/>
        </p:nvSpPr>
        <p:spPr>
          <a:xfrm>
            <a:off x="7096634" y="3996483"/>
            <a:ext cx="4263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THANK YOU!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220881-D753-4ABC-9E4A-0AA6BBA58C94}"/>
              </a:ext>
            </a:extLst>
          </p:cNvPr>
          <p:cNvSpPr/>
          <p:nvPr/>
        </p:nvSpPr>
        <p:spPr>
          <a:xfrm>
            <a:off x="1464883" y="2176119"/>
            <a:ext cx="4697792" cy="360555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In short term forecast, we see US test positive rate to start trending downwards, while Illinois stabilize around 5%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In long term forecast, us continue the downward trend for ~25 days, then stabilize around 5%. Illinois continue the 5% low rate.</a:t>
            </a:r>
          </a:p>
        </p:txBody>
      </p:sp>
    </p:spTree>
    <p:extLst>
      <p:ext uri="{BB962C8B-B14F-4D97-AF65-F5344CB8AC3E}">
        <p14:creationId xmlns:p14="http://schemas.microsoft.com/office/powerpoint/2010/main" val="379316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Please keep in mind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ED9C5-79C0-4CB3-89A2-311EA6FA0709}"/>
              </a:ext>
            </a:extLst>
          </p:cNvPr>
          <p:cNvSpPr txBox="1"/>
          <p:nvPr/>
        </p:nvSpPr>
        <p:spPr>
          <a:xfrm>
            <a:off x="1451579" y="1853754"/>
            <a:ext cx="951267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900" dirty="0"/>
              <a:t>The model can only be as accurate as the dataset itself. Many other significant impact factors didn’t record in dataset, like rules for social distancing, public gathering etc. 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900" dirty="0"/>
              <a:t>Data tracking project pulls data from various government agencies public database, for which is rely on local hospital and health agencies to input and update on daily basis.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900" dirty="0"/>
              <a:t>Procedures to input the data varies by local governance policy. 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900" dirty="0"/>
              <a:t>Methodology to record each data field criteria may be different state by state, 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900" dirty="0"/>
              <a:t>COVID testing are only done on volunteers or as part of job requirement.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900" dirty="0"/>
              <a:t>For the purpose of building statistical model, the data sample should represent a set of randomly selected subject among the interested population.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900" dirty="0"/>
              <a:t>Data collected isn’t 100% meeting the random subject sampling criteria. 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900" dirty="0"/>
              <a:t>We are here to empower you the state authority with what we see from statistical analytics view, such that you can make an informed decision!!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53447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Early Data analysis – </a:t>
            </a:r>
            <a:r>
              <a:rPr lang="en-US" sz="2400" dirty="0"/>
              <a:t>Daily Count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4468B-F007-4B89-839C-F9F1EA70D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37" y="2112271"/>
            <a:ext cx="5339532" cy="32952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651AD9-A6BA-49CC-A21F-0A7191545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607" y="2112271"/>
            <a:ext cx="5339532" cy="32952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920C6B-DA32-4AB4-B314-C03F8F664C6A}"/>
              </a:ext>
            </a:extLst>
          </p:cNvPr>
          <p:cNvSpPr txBox="1"/>
          <p:nvPr/>
        </p:nvSpPr>
        <p:spPr>
          <a:xfrm>
            <a:off x="838637" y="5614923"/>
            <a:ext cx="490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 daily test positive count is still on the rise.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D17D8-23C2-43EC-B0A1-0CE3181F450D}"/>
              </a:ext>
            </a:extLst>
          </p:cNvPr>
          <p:cNvSpPr txBox="1"/>
          <p:nvPr/>
        </p:nvSpPr>
        <p:spPr>
          <a:xfrm>
            <a:off x="6412607" y="5579969"/>
            <a:ext cx="490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Illinois daily test positive count is stabilizing. </a:t>
            </a:r>
          </a:p>
        </p:txBody>
      </p:sp>
    </p:spTree>
    <p:extLst>
      <p:ext uri="{BB962C8B-B14F-4D97-AF65-F5344CB8AC3E}">
        <p14:creationId xmlns:p14="http://schemas.microsoft.com/office/powerpoint/2010/main" val="188971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Early Data analysis – </a:t>
            </a:r>
            <a:r>
              <a:rPr lang="en-US" sz="2400" dirty="0"/>
              <a:t>Daily Rate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4E8A68-1F89-45F6-8A7D-5515C6DC0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6" y="1943042"/>
            <a:ext cx="5425439" cy="3348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139D2C-188B-4655-BD2A-F52544CB3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" y="1943042"/>
            <a:ext cx="5425440" cy="3348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529BA6-156B-46B9-BE9E-6C6453C1913F}"/>
              </a:ext>
            </a:extLst>
          </p:cNvPr>
          <p:cNvSpPr txBox="1"/>
          <p:nvPr/>
        </p:nvSpPr>
        <p:spPr>
          <a:xfrm>
            <a:off x="670560" y="5407150"/>
            <a:ext cx="490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 daily test positive rate lowered to ~5% at end of June, then climbed back up to ~10%.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01054-DF48-4004-9521-A29D31084343}"/>
              </a:ext>
            </a:extLst>
          </p:cNvPr>
          <p:cNvSpPr txBox="1"/>
          <p:nvPr/>
        </p:nvSpPr>
        <p:spPr>
          <a:xfrm>
            <a:off x="6253216" y="5407150"/>
            <a:ext cx="490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Illinois daily test positive rate lowered to ~5% since mid of June, and keeping steady. </a:t>
            </a:r>
          </a:p>
        </p:txBody>
      </p:sp>
    </p:spTree>
    <p:extLst>
      <p:ext uri="{BB962C8B-B14F-4D97-AF65-F5344CB8AC3E}">
        <p14:creationId xmlns:p14="http://schemas.microsoft.com/office/powerpoint/2010/main" val="404579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940321" cy="1049235"/>
          </a:xfrm>
        </p:spPr>
        <p:txBody>
          <a:bodyPr>
            <a:normAutofit/>
          </a:bodyPr>
          <a:lstStyle/>
          <a:p>
            <a:r>
              <a:rPr lang="en-US" sz="3600" dirty="0"/>
              <a:t>Data Preparation – </a:t>
            </a:r>
            <a:r>
              <a:rPr lang="en-US" sz="2400" dirty="0"/>
              <a:t>why focus on test positive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ED9C5-79C0-4CB3-89A2-311EA6FA0709}"/>
              </a:ext>
            </a:extLst>
          </p:cNvPr>
          <p:cNvSpPr txBox="1"/>
          <p:nvPr/>
        </p:nvSpPr>
        <p:spPr>
          <a:xfrm>
            <a:off x="1451579" y="2139193"/>
            <a:ext cx="95126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Percent positivity can also help us determine if an increase in cases is simply the result of expanded testing or if it signals increased transmission of the virus.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If a rise in cases count is the result of increased testing, the percent positive line could look flat or like it is decreasing over the time period when cases increased.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If a rise in cases count is the result of increased transmission, the line could appear to be increasing over that same time period.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On May 12, 2020 the World Health Organization (WHO) advised governments that before reopening, rates of positivity in testing (</a:t>
            </a:r>
            <a:r>
              <a:rPr lang="en-US" sz="2000" dirty="0" err="1"/>
              <a:t>ie</a:t>
            </a:r>
            <a:r>
              <a:rPr lang="en-US" sz="2000" dirty="0"/>
              <a:t>, out of all tests conducted, how many came back positive for COVID-19) of should remain at 5% or lower for at least 14 days.</a:t>
            </a:r>
          </a:p>
        </p:txBody>
      </p:sp>
    </p:spTree>
    <p:extLst>
      <p:ext uri="{BB962C8B-B14F-4D97-AF65-F5344CB8AC3E}">
        <p14:creationId xmlns:p14="http://schemas.microsoft.com/office/powerpoint/2010/main" val="38058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Early Data analysis – </a:t>
            </a:r>
            <a:r>
              <a:rPr lang="en-US" sz="2400" dirty="0"/>
              <a:t>Dataset fields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E866F9-EEE9-44B3-9688-797A70850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563387"/>
              </p:ext>
            </p:extLst>
          </p:nvPr>
        </p:nvGraphicFramePr>
        <p:xfrm>
          <a:off x="988042" y="1956619"/>
          <a:ext cx="10530348" cy="4721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929">
                  <a:extLst>
                    <a:ext uri="{9D8B030D-6E8A-4147-A177-3AD203B41FA5}">
                      <a16:colId xmlns:a16="http://schemas.microsoft.com/office/drawing/2014/main" val="1343418593"/>
                    </a:ext>
                  </a:extLst>
                </a:gridCol>
                <a:gridCol w="1128111">
                  <a:extLst>
                    <a:ext uri="{9D8B030D-6E8A-4147-A177-3AD203B41FA5}">
                      <a16:colId xmlns:a16="http://schemas.microsoft.com/office/drawing/2014/main" val="991417628"/>
                    </a:ext>
                  </a:extLst>
                </a:gridCol>
                <a:gridCol w="1408612">
                  <a:extLst>
                    <a:ext uri="{9D8B030D-6E8A-4147-A177-3AD203B41FA5}">
                      <a16:colId xmlns:a16="http://schemas.microsoft.com/office/drawing/2014/main" val="55776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2186040"/>
                    </a:ext>
                  </a:extLst>
                </a:gridCol>
                <a:gridCol w="2220287">
                  <a:extLst>
                    <a:ext uri="{9D8B030D-6E8A-4147-A177-3AD203B41FA5}">
                      <a16:colId xmlns:a16="http://schemas.microsoft.com/office/drawing/2014/main" val="1769124325"/>
                    </a:ext>
                  </a:extLst>
                </a:gridCol>
                <a:gridCol w="2035278">
                  <a:extLst>
                    <a:ext uri="{9D8B030D-6E8A-4147-A177-3AD203B41FA5}">
                      <a16:colId xmlns:a16="http://schemas.microsoft.com/office/drawing/2014/main" val="1752347464"/>
                    </a:ext>
                  </a:extLst>
                </a:gridCol>
                <a:gridCol w="1356851">
                  <a:extLst>
                    <a:ext uri="{9D8B030D-6E8A-4147-A177-3AD203B41FA5}">
                      <a16:colId xmlns:a16="http://schemas.microsoft.com/office/drawing/2014/main" val="2893866511"/>
                    </a:ext>
                  </a:extLst>
                </a:gridCol>
              </a:tblGrid>
              <a:tr h="336404">
                <a:tc>
                  <a:txBody>
                    <a:bodyPr/>
                    <a:lstStyle/>
                    <a:p>
                      <a:r>
                        <a:rPr lang="en-US" sz="1600" dirty="0"/>
                        <a:t>Data Set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Considered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Considered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70386"/>
                  </a:ext>
                </a:extLst>
              </a:tr>
              <a:tr h="336404">
                <a:tc>
                  <a:txBody>
                    <a:bodyPr/>
                    <a:lstStyle/>
                    <a:p>
                      <a:r>
                        <a:rPr lang="en-US" sz="16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Cumulative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692195"/>
                  </a:ext>
                </a:extLst>
              </a:tr>
              <a:tr h="336404">
                <a:tc>
                  <a:txBody>
                    <a:bodyPr/>
                    <a:lstStyle/>
                    <a:p>
                      <a:r>
                        <a:rPr lang="en-US" sz="1600" dirty="0"/>
                        <a:t>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Hospitalized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Cumulative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45609"/>
                  </a:ext>
                </a:extLst>
              </a:tr>
              <a:tr h="336404">
                <a:tc>
                  <a:txBody>
                    <a:bodyPr/>
                    <a:lstStyle/>
                    <a:p>
                      <a:r>
                        <a:rPr lang="en-US" sz="16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Cumulative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lastModified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Same as </a:t>
                      </a:r>
                      <a:r>
                        <a:rPr lang="en-US" sz="1600" dirty="0" err="1"/>
                        <a:t>dataChecked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90186"/>
                  </a:ext>
                </a:extLst>
              </a:tr>
              <a:tr h="336404">
                <a:tc>
                  <a:txBody>
                    <a:bodyPr/>
                    <a:lstStyle/>
                    <a:p>
                      <a:r>
                        <a:rPr lang="en-US" sz="16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Cumulative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Cumulative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20541"/>
                  </a:ext>
                </a:extLst>
              </a:tr>
              <a:tr h="336404">
                <a:tc>
                  <a:txBody>
                    <a:bodyPr/>
                    <a:lstStyle/>
                    <a:p>
                      <a:r>
                        <a:rPr lang="en-US" sz="1600" dirty="0"/>
                        <a:t>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totalTestResults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Cumulative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842609"/>
                  </a:ext>
                </a:extLst>
              </a:tr>
              <a:tr h="336404">
                <a:tc>
                  <a:txBody>
                    <a:bodyPr/>
                    <a:lstStyle/>
                    <a:p>
                      <a:r>
                        <a:rPr lang="en-US" sz="1600" dirty="0"/>
                        <a:t>hospitalizedCurrently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posNeg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Cumulative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830232"/>
                  </a:ext>
                </a:extLst>
              </a:tr>
              <a:tr h="336404">
                <a:tc>
                  <a:txBody>
                    <a:bodyPr/>
                    <a:lstStyle/>
                    <a:p>
                      <a:r>
                        <a:rPr lang="en-US" sz="1600" dirty="0" err="1"/>
                        <a:t>hospitalizedCumulative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deathIncrease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6373"/>
                  </a:ext>
                </a:extLst>
              </a:tr>
              <a:tr h="336404">
                <a:tc>
                  <a:txBody>
                    <a:bodyPr/>
                    <a:lstStyle/>
                    <a:p>
                      <a:r>
                        <a:rPr lang="en-US" sz="1600" dirty="0" err="1"/>
                        <a:t>inIncuCurrently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hospitalizedIncrease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855349"/>
                  </a:ext>
                </a:extLst>
              </a:tr>
              <a:tr h="336404">
                <a:tc>
                  <a:txBody>
                    <a:bodyPr/>
                    <a:lstStyle/>
                    <a:p>
                      <a:r>
                        <a:rPr lang="en-US" sz="1600" dirty="0" err="1"/>
                        <a:t>inIcuCumulative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negativeIncrease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478884"/>
                  </a:ext>
                </a:extLst>
              </a:tr>
              <a:tr h="336404">
                <a:tc>
                  <a:txBody>
                    <a:bodyPr/>
                    <a:lstStyle/>
                    <a:p>
                      <a:r>
                        <a:rPr lang="en-US" sz="1600" dirty="0" err="1"/>
                        <a:t>onVentilatorCurrently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positiveIncrease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3341"/>
                  </a:ext>
                </a:extLst>
              </a:tr>
              <a:tr h="336404">
                <a:tc>
                  <a:txBody>
                    <a:bodyPr/>
                    <a:lstStyle/>
                    <a:p>
                      <a:r>
                        <a:rPr lang="en-US" sz="1600" dirty="0" err="1"/>
                        <a:t>onVentilatorCumulative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totalTestResultIncrease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155530"/>
                  </a:ext>
                </a:extLst>
              </a:tr>
              <a:tr h="348339">
                <a:tc>
                  <a:txBody>
                    <a:bodyPr/>
                    <a:lstStyle/>
                    <a:p>
                      <a:r>
                        <a:rPr lang="en-US" sz="1600" dirty="0"/>
                        <a:t>Recovered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Cumulative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048605"/>
                  </a:ext>
                </a:extLst>
              </a:tr>
              <a:tr h="336404">
                <a:tc>
                  <a:txBody>
                    <a:bodyPr/>
                    <a:lstStyle/>
                    <a:p>
                      <a:r>
                        <a:rPr lang="en-US" sz="1600" dirty="0" err="1"/>
                        <a:t>dateChecked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entry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31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52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Early Data analysis – </a:t>
            </a:r>
            <a:r>
              <a:rPr lang="en-US" sz="2400" dirty="0"/>
              <a:t>test positive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DBE34-3514-4B62-B187-1310E08DA5EA}"/>
              </a:ext>
            </a:extLst>
          </p:cNvPr>
          <p:cNvSpPr txBox="1"/>
          <p:nvPr/>
        </p:nvSpPr>
        <p:spPr>
          <a:xfrm>
            <a:off x="1363089" y="2182762"/>
            <a:ext cx="100177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Focus of the analysis:</a:t>
            </a:r>
          </a:p>
          <a:p>
            <a:endParaRPr lang="en-US" sz="3200" dirty="0"/>
          </a:p>
          <a:p>
            <a:r>
              <a:rPr lang="en-US" sz="3200" b="1" dirty="0" err="1"/>
              <a:t>Posrate</a:t>
            </a:r>
            <a:r>
              <a:rPr lang="en-US" sz="3200" b="1" dirty="0"/>
              <a:t> = </a:t>
            </a:r>
            <a:r>
              <a:rPr lang="en-US" sz="3200" b="1" dirty="0" err="1"/>
              <a:t>positiveIncrease</a:t>
            </a:r>
            <a:r>
              <a:rPr lang="en-US" sz="3200" b="1" dirty="0"/>
              <a:t> / </a:t>
            </a:r>
            <a:r>
              <a:rPr lang="en-US" sz="3200" b="1" dirty="0" err="1"/>
              <a:t>totalTestResultIncrease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715694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7760</TotalTime>
  <Words>1574</Words>
  <Application>Microsoft Office PowerPoint</Application>
  <PresentationFormat>Widescreen</PresentationFormat>
  <Paragraphs>225</Paragraphs>
  <Slides>33</Slides>
  <Notes>0</Notes>
  <HiddenSlides>12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Algerian</vt:lpstr>
      <vt:lpstr>Arial</vt:lpstr>
      <vt:lpstr>Courier New</vt:lpstr>
      <vt:lpstr>Gill Sans MT</vt:lpstr>
      <vt:lpstr>Wingdings</vt:lpstr>
      <vt:lpstr>Gallery</vt:lpstr>
      <vt:lpstr>Preliminary CoVID19 Data analysis   Aug 06, 2020 YuMei Bennett</vt:lpstr>
      <vt:lpstr>Data Source</vt:lpstr>
      <vt:lpstr>Data Preparation</vt:lpstr>
      <vt:lpstr>Please keep in mind</vt:lpstr>
      <vt:lpstr>Early Data analysis – Daily Count Plot</vt:lpstr>
      <vt:lpstr>Early Data analysis – Daily Rate PLOT</vt:lpstr>
      <vt:lpstr>Data Preparation – why focus on test positive rate</vt:lpstr>
      <vt:lpstr>Early Data analysis – Dataset fields</vt:lpstr>
      <vt:lpstr>Early Data analysis – test positive rate</vt:lpstr>
      <vt:lpstr>Early Data analysis – US Test positive rate correlation </vt:lpstr>
      <vt:lpstr>Early Data analysis – IL Test positive rate correlation </vt:lpstr>
      <vt:lpstr>Early Data analysis – ACF and Frequency Density</vt:lpstr>
      <vt:lpstr>Uni Variants Analysis</vt:lpstr>
      <vt:lpstr>Univariant Models – US ARMA(7,2)</vt:lpstr>
      <vt:lpstr>Univariant models – US ARIMA(14,1,2)</vt:lpstr>
      <vt:lpstr>Univariant models – US MLP</vt:lpstr>
      <vt:lpstr>Univariant Models – US ensemble</vt:lpstr>
      <vt:lpstr>Univariant models – IL ARMA(12,3)</vt:lpstr>
      <vt:lpstr>Univariant models – IL ARIMA(10,2,0)</vt:lpstr>
      <vt:lpstr>Univariant Models – IL MLP</vt:lpstr>
      <vt:lpstr>Univariant models – IL ensemble</vt:lpstr>
      <vt:lpstr>Univariant Forecast – SHORT term  7 Days</vt:lpstr>
      <vt:lpstr>Univariant Forecast – Long Term 3 Month</vt:lpstr>
      <vt:lpstr>Multi Variants Analysis</vt:lpstr>
      <vt:lpstr>Multi variant models – US VAR</vt:lpstr>
      <vt:lpstr>Multi variant models – US MLP</vt:lpstr>
      <vt:lpstr>Multi variant models – US ensemble</vt:lpstr>
      <vt:lpstr>Multi variant models – IL VAR</vt:lpstr>
      <vt:lpstr>Multi variant models – IL MLP</vt:lpstr>
      <vt:lpstr>Multi variant models – IL ensemble</vt:lpstr>
      <vt:lpstr>Multi variant Forecast – SHORT term 7 Days</vt:lpstr>
      <vt:lpstr>Multi variant Forecast – Long Term 3 Month</vt:lpstr>
      <vt:lpstr>Summary &amp;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CoVID19 Data analysis   July 25, 2020 YuMei Bennett</dc:title>
  <dc:creator>YuMei Bennett</dc:creator>
  <cp:lastModifiedBy>YuMei Bennett</cp:lastModifiedBy>
  <cp:revision>103</cp:revision>
  <dcterms:created xsi:type="dcterms:W3CDTF">2020-07-22T21:30:19Z</dcterms:created>
  <dcterms:modified xsi:type="dcterms:W3CDTF">2020-08-04T03:07:14Z</dcterms:modified>
</cp:coreProperties>
</file>