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84" r:id="rId3"/>
    <p:sldId id="293" r:id="rId4"/>
    <p:sldId id="292" r:id="rId5"/>
    <p:sldId id="300" r:id="rId6"/>
    <p:sldId id="299" r:id="rId7"/>
    <p:sldId id="294" r:id="rId8"/>
    <p:sldId id="296" r:id="rId9"/>
    <p:sldId id="297" r:id="rId10"/>
    <p:sldId id="301" r:id="rId11"/>
    <p:sldId id="266" r:id="rId12"/>
    <p:sldId id="298" r:id="rId13"/>
    <p:sldId id="295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2F54-A72B-4D19-96AE-3DE3655922AF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AC324F0-A547-4EFD-811B-9C6FB8BE17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87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2F54-A72B-4D19-96AE-3DE3655922AF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24F0-A547-4EFD-811B-9C6FB8BE171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03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2F54-A72B-4D19-96AE-3DE3655922AF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24F0-A547-4EFD-811B-9C6FB8BE17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20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2F54-A72B-4D19-96AE-3DE3655922AF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24F0-A547-4EFD-811B-9C6FB8BE171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51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2F54-A72B-4D19-96AE-3DE3655922AF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24F0-A547-4EFD-811B-9C6FB8BE17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83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2F54-A72B-4D19-96AE-3DE3655922AF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24F0-A547-4EFD-811B-9C6FB8BE171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97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2F54-A72B-4D19-96AE-3DE3655922AF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24F0-A547-4EFD-811B-9C6FB8BE171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95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2F54-A72B-4D19-96AE-3DE3655922AF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24F0-A547-4EFD-811B-9C6FB8BE171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52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2F54-A72B-4D19-96AE-3DE3655922AF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24F0-A547-4EFD-811B-9C6FB8BE1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2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2F54-A72B-4D19-96AE-3DE3655922AF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24F0-A547-4EFD-811B-9C6FB8BE171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00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BEA2F54-A72B-4D19-96AE-3DE3655922AF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324F0-A547-4EFD-811B-9C6FB8BE171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22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A2F54-A72B-4D19-96AE-3DE3655922AF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AC324F0-A547-4EFD-811B-9C6FB8BE171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82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vidtracking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A8DED-E565-4CFA-9FB3-3B6ABEC30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73" y="960673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US" dirty="0"/>
              <a:t>Preliminary CoVID19 Data analysis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000" dirty="0"/>
              <a:t>July 25, 2020</a:t>
            </a:r>
            <a:br>
              <a:rPr lang="en-US" sz="2000" dirty="0"/>
            </a:br>
            <a:r>
              <a:rPr lang="en-US" sz="2000" dirty="0"/>
              <a:t>YuMei Bennett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A9A01-A34D-4478-9679-FF69FE2D4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Data Source Selection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Data Preparation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Early Data Analysis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Univariant Forecast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What’s Next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85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20B7-3E85-4001-9AF9-E3B9EB6D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Univariant Forecast – IL Model 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4990B-7642-4BB4-AB30-2590561F4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7" y="2015732"/>
            <a:ext cx="4819036" cy="3450613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ARIMA(10,2,0)</a:t>
            </a:r>
          </a:p>
          <a:p>
            <a:r>
              <a:rPr lang="en-US" dirty="0"/>
              <a:t>With AIC, ASE comparison, narrowed down to ARIMA (10, 2, 0) &amp; ARMA (12,3)</a:t>
            </a:r>
          </a:p>
          <a:p>
            <a:r>
              <a:rPr lang="en-US" dirty="0"/>
              <a:t>ARIMA (10, 2, 0) has lower ASE of  0.003039605 vs.  ARMA(12,3) 0.007807011.</a:t>
            </a:r>
          </a:p>
          <a:p>
            <a:r>
              <a:rPr lang="en-US" dirty="0"/>
              <a:t>ARIMA(10,2,0) did not pass Box </a:t>
            </a:r>
            <a:r>
              <a:rPr lang="en-US" dirty="0" err="1"/>
              <a:t>Ljung</a:t>
            </a:r>
            <a:r>
              <a:rPr lang="en-US" dirty="0"/>
              <a:t> residual white noise test. </a:t>
            </a:r>
          </a:p>
          <a:p>
            <a:r>
              <a:rPr lang="en-US" dirty="0" err="1"/>
              <a:t>Pval</a:t>
            </a:r>
            <a:r>
              <a:rPr lang="en-US" dirty="0"/>
              <a:t>=0.0004020852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B2693-4091-4855-998D-66E96F160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39023"/>
            <a:ext cx="5551885" cy="342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82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20B7-3E85-4001-9AF9-E3B9EB6D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Univariant Forecast – IL Model II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4990B-7642-4BB4-AB30-2590561F4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7" y="2015732"/>
            <a:ext cx="4819036" cy="345061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ARMA (12,3)</a:t>
            </a:r>
          </a:p>
          <a:p>
            <a:r>
              <a:rPr lang="en-US" dirty="0"/>
              <a:t>ASE =0.007807011</a:t>
            </a:r>
          </a:p>
          <a:p>
            <a:r>
              <a:rPr lang="en-US" dirty="0"/>
              <a:t>Box-</a:t>
            </a:r>
            <a:r>
              <a:rPr lang="en-US" dirty="0" err="1"/>
              <a:t>Ljung</a:t>
            </a:r>
            <a:r>
              <a:rPr lang="en-US" dirty="0"/>
              <a:t> test </a:t>
            </a:r>
            <a:r>
              <a:rPr lang="en-US" dirty="0" err="1"/>
              <a:t>pval</a:t>
            </a:r>
            <a:r>
              <a:rPr lang="en-US" dirty="0"/>
              <a:t> 0.1083848</a:t>
            </a:r>
          </a:p>
          <a:p>
            <a:r>
              <a:rPr lang="en-US" dirty="0"/>
              <a:t>But,  it is our opinion that ARIMA(10,2,0) model forecast is much more closer to reality.</a:t>
            </a:r>
          </a:p>
          <a:p>
            <a:r>
              <a:rPr lang="en-US" dirty="0"/>
              <a:t>Choose ARIMA(10, 2,0) model for both short term and long term forecast.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82CC60-068E-45A0-8492-61344C3F5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183" y="2015733"/>
            <a:ext cx="5591270" cy="345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8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20B7-3E85-4001-9AF9-E3B9EB6D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906" y="804519"/>
            <a:ext cx="9739620" cy="104923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Univariant Forecast – SHORT Term forecast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487551-487F-42FB-B9A8-1673D0730299}"/>
              </a:ext>
            </a:extLst>
          </p:cNvPr>
          <p:cNvSpPr txBox="1"/>
          <p:nvPr/>
        </p:nvSpPr>
        <p:spPr>
          <a:xfrm>
            <a:off x="1238775" y="2013251"/>
            <a:ext cx="367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 Daily Test Positive 7 days Forecast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BBD9C-F166-4FB1-B87C-5F6796379FCD}"/>
              </a:ext>
            </a:extLst>
          </p:cNvPr>
          <p:cNvSpPr txBox="1"/>
          <p:nvPr/>
        </p:nvSpPr>
        <p:spPr>
          <a:xfrm>
            <a:off x="6693017" y="2013251"/>
            <a:ext cx="358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 Daily Test Positive 7 days Forecast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F82591-86B9-43E9-AEC1-8F1EBDA55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041" y="2464144"/>
            <a:ext cx="4743485" cy="29274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DA7660-B4B1-4F06-ABA6-2FB0895BC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15" y="2464145"/>
            <a:ext cx="4743485" cy="292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91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20B7-3E85-4001-9AF9-E3B9EB6D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906" y="804519"/>
            <a:ext cx="9739620" cy="104923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Univariant Forecast – Long Term forecast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487551-487F-42FB-B9A8-1673D0730299}"/>
              </a:ext>
            </a:extLst>
          </p:cNvPr>
          <p:cNvSpPr txBox="1"/>
          <p:nvPr/>
        </p:nvSpPr>
        <p:spPr>
          <a:xfrm>
            <a:off x="1238775" y="2013251"/>
            <a:ext cx="379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 Daily Test Positive 90 days Forecast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BBD9C-F166-4FB1-B87C-5F6796379FCD}"/>
              </a:ext>
            </a:extLst>
          </p:cNvPr>
          <p:cNvSpPr txBox="1"/>
          <p:nvPr/>
        </p:nvSpPr>
        <p:spPr>
          <a:xfrm>
            <a:off x="6693017" y="2013251"/>
            <a:ext cx="369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 Daily Test Positive 90 days Forecast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2913B-D3AA-44FE-8E88-0AFD11F18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40" y="2487863"/>
            <a:ext cx="4690880" cy="28949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548958-E6FF-493C-A10F-BD236F34B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712" y="2487863"/>
            <a:ext cx="4690880" cy="289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49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A8DED-E565-4CFA-9FB3-3B6ABEC3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A9A01-A34D-4478-9679-FF69FE2D4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6039790" cy="3450613"/>
          </a:xfrm>
        </p:spPr>
        <p:txBody>
          <a:bodyPr>
            <a:normAutofit/>
          </a:bodyPr>
          <a:lstStyle/>
          <a:p>
            <a:r>
              <a:rPr lang="en-US" dirty="0"/>
              <a:t>Continue to look for better fitting and more realistic models, this includes:</a:t>
            </a:r>
          </a:p>
          <a:p>
            <a:pPr lvl="1"/>
            <a:r>
              <a:rPr lang="en-US" dirty="0"/>
              <a:t>Multivariant analysis</a:t>
            </a:r>
          </a:p>
          <a:p>
            <a:pPr lvl="1"/>
            <a:r>
              <a:rPr lang="en-US" dirty="0"/>
              <a:t>Vector Autoregression (VAR)</a:t>
            </a:r>
          </a:p>
          <a:p>
            <a:pPr lvl="1"/>
            <a:r>
              <a:rPr lang="en-US" dirty="0"/>
              <a:t>Multilayer Perception (MLP)  </a:t>
            </a:r>
          </a:p>
          <a:p>
            <a:pPr lvl="1"/>
            <a:r>
              <a:rPr lang="en-US" dirty="0"/>
              <a:t>Recurrent Neural Network (RNN)</a:t>
            </a:r>
          </a:p>
          <a:p>
            <a:pPr lvl="1"/>
            <a:r>
              <a:rPr lang="en-US" dirty="0"/>
              <a:t>Ensemble models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3A375-F9F7-407D-B382-2E03C36337A7}"/>
              </a:ext>
            </a:extLst>
          </p:cNvPr>
          <p:cNvSpPr/>
          <p:nvPr/>
        </p:nvSpPr>
        <p:spPr>
          <a:xfrm>
            <a:off x="7783147" y="4244829"/>
            <a:ext cx="3271707" cy="12835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Questions and Comments:</a:t>
            </a:r>
          </a:p>
          <a:p>
            <a:pPr algn="ctr"/>
            <a:r>
              <a:rPr lang="en-US" dirty="0"/>
              <a:t>ybennett@smu.edu</a:t>
            </a:r>
          </a:p>
        </p:txBody>
      </p:sp>
    </p:spTree>
    <p:extLst>
      <p:ext uri="{BB962C8B-B14F-4D97-AF65-F5344CB8AC3E}">
        <p14:creationId xmlns:p14="http://schemas.microsoft.com/office/powerpoint/2010/main" val="3793163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20B7-3E85-4001-9AF9-E3B9EB6D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Source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AED9C5-79C0-4CB3-89A2-311EA6FA0709}"/>
              </a:ext>
            </a:extLst>
          </p:cNvPr>
          <p:cNvSpPr txBox="1"/>
          <p:nvPr/>
        </p:nvSpPr>
        <p:spPr>
          <a:xfrm>
            <a:off x="1451579" y="2139193"/>
            <a:ext cx="951267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hlinkClick r:id="rId2"/>
              </a:rPr>
              <a:t>Data was taken from the COVID Tracking Project, https://covidtracking.com/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/>
              <a:t>The public COVID tracking project by volunteers.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/>
              <a:t>The compile is taken directly from the websites of state/territory public health authorities.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/>
              <a:t>Same data was chosen by JHU.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/>
              <a:t>Data is up to July 15, 2020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/>
              <a:t>Our goal is to provide preliminary analysis on Illinois and US COVID status and forecast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/>
              <a:t>Compares the State of Illinois with National US.</a:t>
            </a:r>
          </a:p>
        </p:txBody>
      </p:sp>
    </p:spTree>
    <p:extLst>
      <p:ext uri="{BB962C8B-B14F-4D97-AF65-F5344CB8AC3E}">
        <p14:creationId xmlns:p14="http://schemas.microsoft.com/office/powerpoint/2010/main" val="1220534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20B7-3E85-4001-9AF9-E3B9EB6D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Preparation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AED9C5-79C0-4CB3-89A2-311EA6FA0709}"/>
              </a:ext>
            </a:extLst>
          </p:cNvPr>
          <p:cNvSpPr txBox="1"/>
          <p:nvPr/>
        </p:nvSpPr>
        <p:spPr>
          <a:xfrm>
            <a:off x="1451579" y="2139193"/>
            <a:ext cx="951267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Dataset was recorded on daily basis, most recent first.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Dataset goes back to late Feb, but the early days, test was only done for sick people. Given what we know about long covid19 incubation period, a subset of the data is presented here. </a:t>
            </a:r>
          </a:p>
          <a:p>
            <a:pPr marL="285750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Explored both daily test positive &amp; death count, and daily positive &amp; death rate.</a:t>
            </a:r>
          </a:p>
        </p:txBody>
      </p:sp>
    </p:spTree>
    <p:extLst>
      <p:ext uri="{BB962C8B-B14F-4D97-AF65-F5344CB8AC3E}">
        <p14:creationId xmlns:p14="http://schemas.microsoft.com/office/powerpoint/2010/main" val="375867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20B7-3E85-4001-9AF9-E3B9EB6D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Early Data analysis – </a:t>
            </a:r>
            <a:r>
              <a:rPr lang="en-US" sz="2400" dirty="0"/>
              <a:t>Daily Count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4468B-F007-4B89-839C-F9F1EA70D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2363941"/>
            <a:ext cx="5339532" cy="32952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651AD9-A6BA-49CC-A21F-0A7191545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662" y="2363941"/>
            <a:ext cx="5339532" cy="329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1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20B7-3E85-4001-9AF9-E3B9EB6D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Early Data analysis – </a:t>
            </a:r>
            <a:r>
              <a:rPr lang="en-US" sz="2400" dirty="0"/>
              <a:t>Daily Rate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4E8A68-1F89-45F6-8A7D-5515C6DC0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107" y="2169545"/>
            <a:ext cx="5425439" cy="33482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139D2C-188B-4655-BD2A-F52544CB3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169545"/>
            <a:ext cx="5425440" cy="334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798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20B7-3E85-4001-9AF9-E3B9EB6D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940321" cy="1049235"/>
          </a:xfrm>
        </p:spPr>
        <p:txBody>
          <a:bodyPr>
            <a:normAutofit/>
          </a:bodyPr>
          <a:lstStyle/>
          <a:p>
            <a:r>
              <a:rPr lang="en-US" sz="3600" dirty="0"/>
              <a:t>Data Preparation – </a:t>
            </a:r>
            <a:r>
              <a:rPr lang="en-US" sz="2400" dirty="0"/>
              <a:t>why focus on test positive 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AED9C5-79C0-4CB3-89A2-311EA6FA0709}"/>
              </a:ext>
            </a:extLst>
          </p:cNvPr>
          <p:cNvSpPr txBox="1"/>
          <p:nvPr/>
        </p:nvSpPr>
        <p:spPr>
          <a:xfrm>
            <a:off x="1451579" y="2139193"/>
            <a:ext cx="951267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Percent positivity can also help us determine if an increase in cases is simply the result of expanded testing or if it signals increased transmission of the virus. 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If a rise in cases count is the result of increased testing, the percent positive line could look flat or like it is decreasing over the time period when cases increased.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If a rise in cases count is the result of increased transmission, the line could appear to be increasing over that same time period.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On May 12, 2020 the World Health Organization (WHO) advised governments that before reopening, rates of positivity in testing (</a:t>
            </a:r>
            <a:r>
              <a:rPr lang="en-US" sz="2000" dirty="0" err="1"/>
              <a:t>ie</a:t>
            </a:r>
            <a:r>
              <a:rPr lang="en-US" sz="2000" dirty="0"/>
              <a:t>, out of all tests conducted, how many came back positive for COVID-19) of should remain at 5% or lower for at least 14 days.</a:t>
            </a:r>
          </a:p>
        </p:txBody>
      </p:sp>
    </p:spTree>
    <p:extLst>
      <p:ext uri="{BB962C8B-B14F-4D97-AF65-F5344CB8AC3E}">
        <p14:creationId xmlns:p14="http://schemas.microsoft.com/office/powerpoint/2010/main" val="38058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20B7-3E85-4001-9AF9-E3B9EB6D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Early Data analysis – </a:t>
            </a:r>
            <a:r>
              <a:rPr lang="en-US" sz="2400" dirty="0"/>
              <a:t>ACF and Frequency Density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EB644E-7963-44C7-AE7B-9F52921390AD}"/>
              </a:ext>
            </a:extLst>
          </p:cNvPr>
          <p:cNvSpPr txBox="1"/>
          <p:nvPr/>
        </p:nvSpPr>
        <p:spPr>
          <a:xfrm>
            <a:off x="654569" y="1914702"/>
            <a:ext cx="460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 Daily Test Positive Rate – May 3</a:t>
            </a:r>
            <a:r>
              <a:rPr lang="en-US" baseline="30000" dirty="0"/>
              <a:t>rd</a:t>
            </a:r>
            <a:r>
              <a:rPr lang="en-US" dirty="0"/>
              <a:t> to July 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1D6B88-9D4E-4537-AE88-F182E7F6868B}"/>
              </a:ext>
            </a:extLst>
          </p:cNvPr>
          <p:cNvSpPr txBox="1"/>
          <p:nvPr/>
        </p:nvSpPr>
        <p:spPr>
          <a:xfrm>
            <a:off x="6405701" y="1934690"/>
            <a:ext cx="490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IL Daily Test Positive Rate – May 3</a:t>
            </a:r>
            <a:r>
              <a:rPr lang="en-US" baseline="30000" dirty="0"/>
              <a:t>rd</a:t>
            </a:r>
            <a:r>
              <a:rPr lang="en-US" dirty="0"/>
              <a:t> to July 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F4FBED-26FF-49E5-AEE8-1B1ADCC27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69" y="2344982"/>
            <a:ext cx="5213093" cy="32172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50C222-9300-4250-8605-91589D5B9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340" y="2344982"/>
            <a:ext cx="5213094" cy="32172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561840-CED5-4910-9190-7F068405CDA7}"/>
              </a:ext>
            </a:extLst>
          </p:cNvPr>
          <p:cNvSpPr txBox="1"/>
          <p:nvPr/>
        </p:nvSpPr>
        <p:spPr>
          <a:xfrm>
            <a:off x="953973" y="5684101"/>
            <a:ext cx="888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Datasets appear to be stationary. Significant high frequency near 0, with low peak at 0.5. </a:t>
            </a:r>
          </a:p>
        </p:txBody>
      </p:sp>
    </p:spTree>
    <p:extLst>
      <p:ext uri="{BB962C8B-B14F-4D97-AF65-F5344CB8AC3E}">
        <p14:creationId xmlns:p14="http://schemas.microsoft.com/office/powerpoint/2010/main" val="164531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20B7-3E85-4001-9AF9-E3B9EB6D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Univariant Forecast – US Long Term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4990B-7642-4BB4-AB30-2590561F4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7" y="2015732"/>
            <a:ext cx="4819036" cy="3450613"/>
          </a:xfrm>
        </p:spPr>
        <p:txBody>
          <a:bodyPr>
            <a:normAutofit/>
          </a:bodyPr>
          <a:lstStyle/>
          <a:p>
            <a:r>
              <a:rPr lang="en-US" dirty="0"/>
              <a:t>Explored varies ARMA and ARIMA model</a:t>
            </a:r>
          </a:p>
          <a:p>
            <a:r>
              <a:rPr lang="en-US" dirty="0"/>
              <a:t>Tested model AIC and ASE</a:t>
            </a:r>
          </a:p>
          <a:p>
            <a:r>
              <a:rPr lang="en-US" dirty="0"/>
              <a:t>For long term,  choose </a:t>
            </a:r>
            <a:r>
              <a:rPr lang="en-US" b="1" dirty="0"/>
              <a:t>ARMA(7,2)</a:t>
            </a:r>
            <a:r>
              <a:rPr lang="en-US" dirty="0"/>
              <a:t> model </a:t>
            </a:r>
          </a:p>
          <a:p>
            <a:r>
              <a:rPr lang="en-US" dirty="0"/>
              <a:t>ASE =0.0003084327 for last 20</a:t>
            </a:r>
          </a:p>
          <a:p>
            <a:r>
              <a:rPr lang="en-US" dirty="0"/>
              <a:t>Box-</a:t>
            </a:r>
            <a:r>
              <a:rPr lang="en-US" dirty="0" err="1"/>
              <a:t>Ljung</a:t>
            </a:r>
            <a:r>
              <a:rPr lang="en-US" dirty="0"/>
              <a:t> test </a:t>
            </a:r>
            <a:r>
              <a:rPr lang="en-US" dirty="0" err="1"/>
              <a:t>pval</a:t>
            </a:r>
            <a:r>
              <a:rPr lang="en-US" dirty="0"/>
              <a:t> =0.1019646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17CC8C-3D9E-42F6-9F4A-F11322D70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844" y="2015732"/>
            <a:ext cx="5028880" cy="310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60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20B7-3E85-4001-9AF9-E3B9EB6D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Univariant Forecast – US Short Term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4990B-7642-4BB4-AB30-2590561F4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7" y="2015732"/>
            <a:ext cx="4819036" cy="3450613"/>
          </a:xfrm>
        </p:spPr>
        <p:txBody>
          <a:bodyPr>
            <a:normAutofit/>
          </a:bodyPr>
          <a:lstStyle/>
          <a:p>
            <a:r>
              <a:rPr lang="en-US" dirty="0"/>
              <a:t>For short term forecast, </a:t>
            </a:r>
            <a:r>
              <a:rPr lang="en-US" b="1" dirty="0"/>
              <a:t>ARIMA(14,1,2)</a:t>
            </a:r>
            <a:r>
              <a:rPr lang="en-US" dirty="0"/>
              <a:t> is chosen. </a:t>
            </a:r>
          </a:p>
          <a:p>
            <a:r>
              <a:rPr lang="en-US" dirty="0"/>
              <a:t>ASE = 0.006799229</a:t>
            </a:r>
          </a:p>
          <a:p>
            <a:r>
              <a:rPr lang="en-US" dirty="0"/>
              <a:t>Box-</a:t>
            </a:r>
            <a:r>
              <a:rPr lang="en-US" dirty="0" err="1"/>
              <a:t>Ljung</a:t>
            </a:r>
            <a:r>
              <a:rPr lang="en-US" dirty="0"/>
              <a:t> test </a:t>
            </a:r>
            <a:r>
              <a:rPr lang="en-US" dirty="0" err="1"/>
              <a:t>pval</a:t>
            </a:r>
            <a:r>
              <a:rPr lang="en-US" dirty="0"/>
              <a:t> 0.01949154</a:t>
            </a:r>
          </a:p>
          <a:p>
            <a:r>
              <a:rPr lang="en-US" dirty="0"/>
              <a:t>Although this model did not pass Box </a:t>
            </a:r>
            <a:r>
              <a:rPr lang="en-US" dirty="0" err="1"/>
              <a:t>Ljung</a:t>
            </a:r>
            <a:r>
              <a:rPr lang="en-US" dirty="0"/>
              <a:t> test for residual, we felt the model does best represent the short term forecast need. 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A2EF2E-62F9-416A-A4C9-D5424E38C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15733"/>
            <a:ext cx="5278045" cy="325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883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678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Courier New</vt:lpstr>
      <vt:lpstr>Gill Sans MT</vt:lpstr>
      <vt:lpstr>Gallery</vt:lpstr>
      <vt:lpstr>Preliminary CoVID19 Data analysis   July 25, 2020 YuMei Bennett</vt:lpstr>
      <vt:lpstr>Data Source</vt:lpstr>
      <vt:lpstr>Data Preparation</vt:lpstr>
      <vt:lpstr>Early Data analysis – Daily Count Plot</vt:lpstr>
      <vt:lpstr>Early Data analysis – Daily Rate PLOT</vt:lpstr>
      <vt:lpstr>Data Preparation – why focus on test positive rate</vt:lpstr>
      <vt:lpstr>Early Data analysis – ACF and Frequency Density</vt:lpstr>
      <vt:lpstr>Univariant Forecast – US Long Term Model</vt:lpstr>
      <vt:lpstr>Univariant Forecast – US Short Term Model</vt:lpstr>
      <vt:lpstr>Univariant Forecast – IL Model I</vt:lpstr>
      <vt:lpstr>Univariant Forecast – IL Model II</vt:lpstr>
      <vt:lpstr>Univariant Forecast – SHORT Term forecast</vt:lpstr>
      <vt:lpstr>Univariant Forecast – Long Term forecast</vt:lpstr>
      <vt:lpstr>What’s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CoVID19 Data analysis   July 25, 2020 YuMei Bennett</dc:title>
  <dc:creator>YuMei Bennett</dc:creator>
  <cp:lastModifiedBy>YuMei Bennett</cp:lastModifiedBy>
  <cp:revision>40</cp:revision>
  <dcterms:created xsi:type="dcterms:W3CDTF">2020-07-22T21:30:19Z</dcterms:created>
  <dcterms:modified xsi:type="dcterms:W3CDTF">2020-07-25T20:01:37Z</dcterms:modified>
</cp:coreProperties>
</file>