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1"/>
  </p:sldMasterIdLst>
  <p:notesMasterIdLst>
    <p:notesMasterId r:id="rId12"/>
  </p:notesMasterIdLst>
  <p:handoutMasterIdLst>
    <p:handoutMasterId r:id="rId13"/>
  </p:handoutMasterIdLst>
  <p:sldIdLst>
    <p:sldId id="348" r:id="rId2"/>
    <p:sldId id="258" r:id="rId3"/>
    <p:sldId id="259" r:id="rId4"/>
    <p:sldId id="260" r:id="rId5"/>
    <p:sldId id="257" r:id="rId6"/>
    <p:sldId id="262" r:id="rId7"/>
    <p:sldId id="264" r:id="rId8"/>
    <p:sldId id="265" r:id="rId9"/>
    <p:sldId id="263" r:id="rId10"/>
    <p:sldId id="345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86502"/>
  </p:normalViewPr>
  <p:slideViewPr>
    <p:cSldViewPr snapToGrid="0">
      <p:cViewPr varScale="1">
        <p:scale>
          <a:sx n="77" d="100"/>
          <a:sy n="77" d="100"/>
        </p:scale>
        <p:origin x="141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6755496803773"/>
          <c:y val="9.8405397117448654E-2"/>
          <c:w val="0.77761285769935695"/>
          <c:h val="0.698594701881216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Exam Score out of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79375" cap="rnd">
                <a:solidFill>
                  <a:schemeClr val="accent1">
                    <a:alpha val="77000"/>
                  </a:schemeClr>
                </a:solidFill>
                <a:round/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79375" cap="rnd" cmpd="thickThin">
                  <a:solidFill>
                    <a:schemeClr val="accent1">
                      <a:alpha val="77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F0B-403B-B99B-CF573838DCDA}"/>
              </c:ext>
            </c:extLst>
          </c:dPt>
          <c:trendline>
            <c:spPr>
              <a:ln w="41275" cap="rnd">
                <a:noFill/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Sheet2!$A$2:$A$17</c:f>
              <c:numCache>
                <c:formatCode>General</c:formatCode>
                <c:ptCount val="16"/>
                <c:pt idx="0">
                  <c:v>16</c:v>
                </c:pt>
                <c:pt idx="1">
                  <c:v>34</c:v>
                </c:pt>
                <c:pt idx="2">
                  <c:v>8</c:v>
                </c:pt>
                <c:pt idx="3">
                  <c:v>37</c:v>
                </c:pt>
                <c:pt idx="4">
                  <c:v>39</c:v>
                </c:pt>
                <c:pt idx="5">
                  <c:v>40</c:v>
                </c:pt>
                <c:pt idx="6">
                  <c:v>54</c:v>
                </c:pt>
                <c:pt idx="7">
                  <c:v>21</c:v>
                </c:pt>
                <c:pt idx="8">
                  <c:v>16</c:v>
                </c:pt>
                <c:pt idx="9">
                  <c:v>67</c:v>
                </c:pt>
                <c:pt idx="10">
                  <c:v>40</c:v>
                </c:pt>
                <c:pt idx="11">
                  <c:v>43</c:v>
                </c:pt>
                <c:pt idx="12">
                  <c:v>47</c:v>
                </c:pt>
                <c:pt idx="13">
                  <c:v>56</c:v>
                </c:pt>
                <c:pt idx="14">
                  <c:v>60</c:v>
                </c:pt>
                <c:pt idx="15">
                  <c:v>80</c:v>
                </c:pt>
              </c:numCache>
            </c:numRef>
          </c:xVal>
          <c:yVal>
            <c:numRef>
              <c:f>Sheet2!$B$2:$B$17</c:f>
              <c:numCache>
                <c:formatCode>General</c:formatCode>
                <c:ptCount val="16"/>
                <c:pt idx="0">
                  <c:v>50</c:v>
                </c:pt>
                <c:pt idx="1">
                  <c:v>61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67</c:v>
                </c:pt>
                <c:pt idx="6">
                  <c:v>65</c:v>
                </c:pt>
                <c:pt idx="7">
                  <c:v>59</c:v>
                </c:pt>
                <c:pt idx="8">
                  <c:v>57</c:v>
                </c:pt>
                <c:pt idx="9">
                  <c:v>73</c:v>
                </c:pt>
                <c:pt idx="10">
                  <c:v>70</c:v>
                </c:pt>
                <c:pt idx="11">
                  <c:v>71</c:v>
                </c:pt>
                <c:pt idx="12">
                  <c:v>75</c:v>
                </c:pt>
                <c:pt idx="13">
                  <c:v>71</c:v>
                </c:pt>
                <c:pt idx="14">
                  <c:v>88</c:v>
                </c:pt>
                <c:pt idx="15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0B-403B-B99B-CF573838D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25960"/>
        <c:axId val="323924320"/>
      </c:scatterChart>
      <c:valAx>
        <c:axId val="32392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4320"/>
        <c:crosses val="autoZero"/>
        <c:crossBetween val="midCat"/>
      </c:valAx>
      <c:valAx>
        <c:axId val="32392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5960"/>
        <c:crosses val="autoZero"/>
        <c:crossBetween val="midCat"/>
      </c:valAx>
      <c:spPr>
        <a:noFill/>
        <a:ln w="25400">
          <a:solidFill>
            <a:srgbClr val="C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6755496803773"/>
          <c:y val="9.8405397117448654E-2"/>
          <c:w val="0.77761285769935695"/>
          <c:h val="0.698594701881216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Exam Score out of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79375" cap="rnd">
                <a:solidFill>
                  <a:schemeClr val="accent1"/>
                </a:solidFill>
                <a:round/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79375" cap="rnd" cmpd="thickThin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4C0-4510-92B5-D45C684C22A1}"/>
              </c:ext>
            </c:extLst>
          </c:dPt>
          <c:trendline>
            <c:spPr>
              <a:ln w="41275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Sheet2!$A$2:$A$17</c:f>
              <c:numCache>
                <c:formatCode>General</c:formatCode>
                <c:ptCount val="16"/>
                <c:pt idx="0">
                  <c:v>16</c:v>
                </c:pt>
                <c:pt idx="1">
                  <c:v>34</c:v>
                </c:pt>
                <c:pt idx="2">
                  <c:v>8</c:v>
                </c:pt>
                <c:pt idx="3">
                  <c:v>37</c:v>
                </c:pt>
                <c:pt idx="4">
                  <c:v>39</c:v>
                </c:pt>
                <c:pt idx="5">
                  <c:v>40</c:v>
                </c:pt>
                <c:pt idx="6">
                  <c:v>54</c:v>
                </c:pt>
                <c:pt idx="7">
                  <c:v>21</c:v>
                </c:pt>
                <c:pt idx="8">
                  <c:v>16</c:v>
                </c:pt>
                <c:pt idx="9">
                  <c:v>67</c:v>
                </c:pt>
                <c:pt idx="10">
                  <c:v>40</c:v>
                </c:pt>
                <c:pt idx="11">
                  <c:v>43</c:v>
                </c:pt>
                <c:pt idx="12">
                  <c:v>47</c:v>
                </c:pt>
                <c:pt idx="13">
                  <c:v>56</c:v>
                </c:pt>
                <c:pt idx="14">
                  <c:v>60</c:v>
                </c:pt>
                <c:pt idx="15">
                  <c:v>80</c:v>
                </c:pt>
              </c:numCache>
            </c:numRef>
          </c:xVal>
          <c:yVal>
            <c:numRef>
              <c:f>Sheet2!$B$2:$B$17</c:f>
              <c:numCache>
                <c:formatCode>General</c:formatCode>
                <c:ptCount val="16"/>
                <c:pt idx="0">
                  <c:v>50</c:v>
                </c:pt>
                <c:pt idx="1">
                  <c:v>61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67</c:v>
                </c:pt>
                <c:pt idx="6">
                  <c:v>65</c:v>
                </c:pt>
                <c:pt idx="7">
                  <c:v>59</c:v>
                </c:pt>
                <c:pt idx="8">
                  <c:v>57</c:v>
                </c:pt>
                <c:pt idx="9">
                  <c:v>73</c:v>
                </c:pt>
                <c:pt idx="10">
                  <c:v>70</c:v>
                </c:pt>
                <c:pt idx="11">
                  <c:v>71</c:v>
                </c:pt>
                <c:pt idx="12">
                  <c:v>75</c:v>
                </c:pt>
                <c:pt idx="13">
                  <c:v>71</c:v>
                </c:pt>
                <c:pt idx="14">
                  <c:v>88</c:v>
                </c:pt>
                <c:pt idx="15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C0-4510-92B5-D45C684C2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25960"/>
        <c:axId val="323924320"/>
      </c:scatterChart>
      <c:valAx>
        <c:axId val="32392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4320"/>
        <c:crosses val="autoZero"/>
        <c:crossBetween val="midCat"/>
      </c:valAx>
      <c:valAx>
        <c:axId val="32392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5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0.42216</cdr:x>
      <cdr:y>0.87275</cdr:y>
    </cdr:from>
    <cdr:to>
      <cdr:x>0.72562</cdr:x>
      <cdr:y>0.94818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2272690-A72E-4DA7-89EC-826DDB8F3A37}"/>
            </a:ext>
          </a:extLst>
        </cdr:cNvPr>
        <cdr:cNvSpPr txBox="1"/>
      </cdr:nvSpPr>
      <cdr:spPr>
        <a:xfrm xmlns:a="http://schemas.openxmlformats.org/drawingml/2006/main">
          <a:off x="2644257" y="3774066"/>
          <a:ext cx="1900778" cy="326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/>
            <a:t>Study Time in min</a:t>
          </a:r>
        </a:p>
      </cdr:txBody>
    </cdr:sp>
  </cdr:relSizeAnchor>
  <cdr:relSizeAnchor xmlns:cdr="http://schemas.openxmlformats.org/drawingml/2006/chartDrawing">
    <cdr:from>
      <cdr:x>0.05353</cdr:x>
      <cdr:y>0.04758</cdr:y>
    </cdr:from>
    <cdr:to>
      <cdr:x>0.11436</cdr:x>
      <cdr:y>0.76652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A47CDEE-E8DD-4E2B-BC6B-7977AF6C28F8}"/>
            </a:ext>
          </a:extLst>
        </cdr:cNvPr>
        <cdr:cNvSpPr txBox="1"/>
      </cdr:nvSpPr>
      <cdr:spPr>
        <a:xfrm xmlns:a="http://schemas.openxmlformats.org/drawingml/2006/main">
          <a:off x="335280" y="205740"/>
          <a:ext cx="381000" cy="3108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>
              <a:effectLst/>
              <a:latin typeface="+mn-lt"/>
              <a:ea typeface="+mn-ea"/>
              <a:cs typeface="+mn-cs"/>
            </a:rPr>
            <a:t>Exam Score out of 100</a:t>
          </a:r>
          <a:endParaRPr lang="en-US" sz="1800" b="1">
            <a:effectLst/>
          </a:endParaRPr>
        </a:p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0.42216</cdr:x>
      <cdr:y>0.87275</cdr:y>
    </cdr:from>
    <cdr:to>
      <cdr:x>0.72562</cdr:x>
      <cdr:y>0.94818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2272690-A72E-4DA7-89EC-826DDB8F3A37}"/>
            </a:ext>
          </a:extLst>
        </cdr:cNvPr>
        <cdr:cNvSpPr txBox="1"/>
      </cdr:nvSpPr>
      <cdr:spPr>
        <a:xfrm xmlns:a="http://schemas.openxmlformats.org/drawingml/2006/main">
          <a:off x="2644257" y="3774066"/>
          <a:ext cx="1900778" cy="326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/>
            <a:t>Study Time in min</a:t>
          </a:r>
        </a:p>
      </cdr:txBody>
    </cdr:sp>
  </cdr:relSizeAnchor>
  <cdr:relSizeAnchor xmlns:cdr="http://schemas.openxmlformats.org/drawingml/2006/chartDrawing">
    <cdr:from>
      <cdr:x>0.05353</cdr:x>
      <cdr:y>0.04758</cdr:y>
    </cdr:from>
    <cdr:to>
      <cdr:x>0.11436</cdr:x>
      <cdr:y>0.76652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A47CDEE-E8DD-4E2B-BC6B-7977AF6C28F8}"/>
            </a:ext>
          </a:extLst>
        </cdr:cNvPr>
        <cdr:cNvSpPr txBox="1"/>
      </cdr:nvSpPr>
      <cdr:spPr>
        <a:xfrm xmlns:a="http://schemas.openxmlformats.org/drawingml/2006/main">
          <a:off x="335280" y="205740"/>
          <a:ext cx="381000" cy="3108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>
              <a:effectLst/>
              <a:latin typeface="+mn-lt"/>
              <a:ea typeface="+mn-ea"/>
              <a:cs typeface="+mn-cs"/>
            </a:rPr>
            <a:t>Exam Score out of 100</a:t>
          </a:r>
          <a:endParaRPr lang="en-US" sz="1800" b="1">
            <a:effectLst/>
          </a:endParaRPr>
        </a:p>
        <a:p xmlns:a="http://schemas.openxmlformats.org/drawingml/2006/main"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7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4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748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9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5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447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hyperlink" Target="https://machinelearningmastery.com/linear-regression-for-machine-lear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40346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99638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0945-848E-9C4C-9AAB-3F85EF2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614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3BA8-DF65-7D4D-844E-D4A93B73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2268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Links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https://machinelearningmastery.com/linear-regression-for-machine-learning/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https://scikit-learn.org/stable/modules/generated/sklearn.linear_model.LinearRegression.html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3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D888-D9A4-47BC-84A1-E228CC89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98F8-FFD4-4B7D-A998-A8043456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987552"/>
            <a:ext cx="8021080" cy="58704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study hours have influence on exam score?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602FAF-53D6-4C33-A5E1-BD377435DBBA}"/>
              </a:ext>
            </a:extLst>
          </p:cNvPr>
          <p:cNvGraphicFramePr>
            <a:graphicFrameLocks noGrp="1"/>
          </p:cNvGraphicFramePr>
          <p:nvPr/>
        </p:nvGraphicFramePr>
        <p:xfrm>
          <a:off x="4514335" y="1408669"/>
          <a:ext cx="2644346" cy="536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82">
                  <a:extLst>
                    <a:ext uri="{9D8B030D-6E8A-4147-A177-3AD203B41FA5}">
                      <a16:colId xmlns:a16="http://schemas.microsoft.com/office/drawing/2014/main" val="3494132225"/>
                    </a:ext>
                  </a:extLst>
                </a:gridCol>
                <a:gridCol w="1367164">
                  <a:extLst>
                    <a:ext uri="{9D8B030D-6E8A-4147-A177-3AD203B41FA5}">
                      <a16:colId xmlns:a16="http://schemas.microsoft.com/office/drawing/2014/main" val="269788653"/>
                    </a:ext>
                  </a:extLst>
                </a:gridCol>
              </a:tblGrid>
              <a:tr h="543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time (min)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out of 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021729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938036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8474182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1792925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621874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171899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78892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93999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64011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944504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112980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289736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459367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152817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7290695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566940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10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15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F080-E6D2-4E04-B69A-A08A5A37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FD97F8-76BA-4033-B382-59AD187E4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043283"/>
              </p:ext>
            </p:extLst>
          </p:nvPr>
        </p:nvGraphicFramePr>
        <p:xfrm>
          <a:off x="2964179" y="1266825"/>
          <a:ext cx="8025553" cy="547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087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CDB8-BF52-4AEC-AD0A-CC26DBB9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say?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9C80-4C2D-412E-AAC0-A63C0519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88533"/>
            <a:ext cx="10786533" cy="4491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From the plot it appears that: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Study hours and exam score are positively related. That means, the more time someone spends studying the more score they will get.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want to derive a linear mathematical equation that can be used to predict exam score if study time is given.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563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925243" cy="1468990"/>
          </a:xfrm>
        </p:spPr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2933" y="1134533"/>
                <a:ext cx="10363200" cy="5526252"/>
              </a:xfrm>
            </p:spPr>
            <p:txBody>
              <a:bodyPr>
                <a:normAutofit fontScale="92500"/>
              </a:bodyPr>
              <a:lstStyle/>
              <a:p>
                <a:pPr marL="685800" lvl="2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Linear regression is used to make predictions on continuous data.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It is used to relate one dependent variable with one or more independent variables.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the equation of linear regression with one independent variable. This is known as simple linear regression.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is known as the coefficient of x or slope of the line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the intercept where the line intersects the y-axis,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also known as bias.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have more than one independent variable then we will have more coefficients.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933" y="1134533"/>
                <a:ext cx="10363200" cy="5526252"/>
              </a:xfrm>
              <a:blipFill>
                <a:blip r:embed="rId2"/>
                <a:stretch>
                  <a:fillRect l="-612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0EF20E-2BFE-4102-B7DD-8E1DD951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equation?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7FD11-7F45-489B-BD2A-02454915D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268" y="1168400"/>
                <a:ext cx="10735732" cy="53806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y represent exam score and let x represent study time.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Computing the linear regression will give us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Intercept = 42.944, slope = 0.575, R-squared = 0.8069.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we put them together?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=42.944+0.575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to predict the exam score for study time 75 min, substitute 75 for x in the above equation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=42.944+0.575∗75=86.069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7FD11-7F45-489B-BD2A-02454915D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268" y="1168400"/>
                <a:ext cx="10735732" cy="5380682"/>
              </a:xfrm>
              <a:blipFill>
                <a:blip r:embed="rId2"/>
                <a:stretch>
                  <a:fillRect l="-591" t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96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F092-3E39-478B-8ADB-21738F42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fit the line?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09A623-2E7C-4F4F-9767-47FC97F96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846662"/>
              </p:ext>
            </p:extLst>
          </p:nvPr>
        </p:nvGraphicFramePr>
        <p:xfrm>
          <a:off x="1576915" y="1208035"/>
          <a:ext cx="9209618" cy="546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61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7059-BDA1-4C53-8C0E-9E47E767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R-squared?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DCB74-8AE3-4389-9529-4BB45F52F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267" y="987553"/>
                <a:ext cx="10735733" cy="57180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R-squared determines goodness of fit and values range from 0 to 1. </a:t>
                </a:r>
              </a:p>
              <a:p>
                <a:pPr marL="0" indent="0">
                  <a:buNone/>
                </a:pPr>
                <a:r>
                  <a:rPr lang="en-US" sz="2400" dirty="0"/>
                  <a:t>R-squared value closer to 1 indicate that the regression line perfectly fits the data.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Coefficient of Determination,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= Sum Squared Regression Error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= Sum Squared Total Error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DCB74-8AE3-4389-9529-4BB45F52F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267" y="987553"/>
                <a:ext cx="10735733" cy="5718047"/>
              </a:xfrm>
              <a:blipFill>
                <a:blip r:embed="rId2"/>
                <a:stretch>
                  <a:fillRect l="-4429" b="-1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2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5B1E-DF98-4CBD-B559-E0635EC3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Linear Regression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B0297-53F2-4FDB-ACBD-5E038AB2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067" y="1439333"/>
                <a:ext cx="10684933" cy="44402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If we had three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one dependent variable,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then the multi linear regression will be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B0297-53F2-4FDB-ACBD-5E038AB2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067" y="1439333"/>
                <a:ext cx="10684933" cy="4440259"/>
              </a:xfrm>
              <a:blipFill>
                <a:blip r:embed="rId2"/>
                <a:stretch>
                  <a:fillRect l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572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3108</TotalTime>
  <Words>405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Gill Sans MT</vt:lpstr>
      <vt:lpstr>Impact</vt:lpstr>
      <vt:lpstr>Badge</vt:lpstr>
      <vt:lpstr>Linear Regression</vt:lpstr>
      <vt:lpstr>An Example </vt:lpstr>
      <vt:lpstr>Scatterplot</vt:lpstr>
      <vt:lpstr>What can we say? </vt:lpstr>
      <vt:lpstr>Formal Definition</vt:lpstr>
      <vt:lpstr>What’s the equation? </vt:lpstr>
      <vt:lpstr>Can we fit the line? </vt:lpstr>
      <vt:lpstr>What is R-squared? </vt:lpstr>
      <vt:lpstr>Multi Linear Regression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</cp:lastModifiedBy>
  <cp:revision>360</cp:revision>
  <cp:lastPrinted>2015-09-08T17:47:13Z</cp:lastPrinted>
  <dcterms:created xsi:type="dcterms:W3CDTF">2015-08-24T18:00:54Z</dcterms:created>
  <dcterms:modified xsi:type="dcterms:W3CDTF">2019-10-02T03:58:14Z</dcterms:modified>
</cp:coreProperties>
</file>