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9" r:id="rId1"/>
  </p:sldMasterIdLst>
  <p:notesMasterIdLst>
    <p:notesMasterId r:id="rId11"/>
  </p:notesMasterIdLst>
  <p:handoutMasterIdLst>
    <p:handoutMasterId r:id="rId12"/>
  </p:handoutMasterIdLst>
  <p:sldIdLst>
    <p:sldId id="348" r:id="rId2"/>
    <p:sldId id="257" r:id="rId3"/>
    <p:sldId id="279" r:id="rId4"/>
    <p:sldId id="280" r:id="rId5"/>
    <p:sldId id="281" r:id="rId6"/>
    <p:sldId id="276" r:id="rId7"/>
    <p:sldId id="277" r:id="rId8"/>
    <p:sldId id="278" r:id="rId9"/>
    <p:sldId id="282" r:id="rId1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1" autoAdjust="0"/>
    <p:restoredTop sz="86502"/>
  </p:normalViewPr>
  <p:slideViewPr>
    <p:cSldViewPr snapToGrid="0">
      <p:cViewPr varScale="1">
        <p:scale>
          <a:sx n="98" d="100"/>
          <a:sy n="98" d="100"/>
        </p:scale>
        <p:origin x="147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409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idevi\Dropbox\Data%20Science%20Notes\File%20for%20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259663194274628"/>
          <c:y val="4.5045045045045043E-2"/>
          <c:w val="0.84932361715655114"/>
          <c:h val="0.7365614771126581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Pass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62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  <c:pt idx="5">
                  <c:v>1.75</c:v>
                </c:pt>
                <c:pt idx="6">
                  <c:v>1.75</c:v>
                </c:pt>
                <c:pt idx="7">
                  <c:v>2</c:v>
                </c:pt>
                <c:pt idx="8">
                  <c:v>2.25</c:v>
                </c:pt>
                <c:pt idx="9">
                  <c:v>2.5</c:v>
                </c:pt>
                <c:pt idx="10">
                  <c:v>2.75</c:v>
                </c:pt>
                <c:pt idx="11">
                  <c:v>3</c:v>
                </c:pt>
                <c:pt idx="12">
                  <c:v>3.25</c:v>
                </c:pt>
                <c:pt idx="13">
                  <c:v>3.5</c:v>
                </c:pt>
                <c:pt idx="14">
                  <c:v>4</c:v>
                </c:pt>
                <c:pt idx="15">
                  <c:v>4.25</c:v>
                </c:pt>
                <c:pt idx="16">
                  <c:v>4.5</c:v>
                </c:pt>
                <c:pt idx="17">
                  <c:v>4.75</c:v>
                </c:pt>
                <c:pt idx="18">
                  <c:v>5</c:v>
                </c:pt>
                <c:pt idx="19">
                  <c:v>5.5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A76-4CF5-9F4E-D3FADDF0EB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8600256"/>
        <c:axId val="388601240"/>
      </c:scatterChart>
      <c:valAx>
        <c:axId val="388600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/>
                  <a:t>Study</a:t>
                </a:r>
                <a:r>
                  <a:rPr lang="en-US" sz="1800" b="1" baseline="0"/>
                  <a:t> Hours</a:t>
                </a:r>
                <a:endParaRPr lang="en-US" sz="1800" b="1"/>
              </a:p>
            </c:rich>
          </c:tx>
          <c:layout>
            <c:manualLayout>
              <c:xMode val="edge"/>
              <c:yMode val="edge"/>
              <c:x val="0.40768833341183081"/>
              <c:y val="0.883995581633376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601240"/>
        <c:crosses val="autoZero"/>
        <c:crossBetween val="midCat"/>
      </c:valAx>
      <c:valAx>
        <c:axId val="388601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/>
                  <a:t>Pass</a:t>
                </a:r>
              </a:p>
            </c:rich>
          </c:tx>
          <c:layout>
            <c:manualLayout>
              <c:xMode val="edge"/>
              <c:yMode val="edge"/>
              <c:x val="0"/>
              <c:y val="0.354646378662126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600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540FE18-13F7-4CDF-AB3B-D3B827BD271E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D09ADF-4C2D-4AB0-A722-6649545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84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2FF73-EC49-4036-BFBE-4A07FEBAFD4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76045-D52C-4153-BCD4-DF6EDEB5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679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6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4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4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67483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946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954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9447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9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96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ogistic_regress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740346"/>
            <a:ext cx="8077200" cy="1673352"/>
          </a:xfrm>
        </p:spPr>
        <p:txBody>
          <a:bodyPr/>
          <a:lstStyle/>
          <a:p>
            <a:pPr algn="ctr"/>
            <a:r>
              <a:rPr lang="en-US" dirty="0"/>
              <a:t>Logistic </a:t>
            </a:r>
            <a:r>
              <a:rPr lang="en-US" dirty="0" err="1"/>
              <a:t>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8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166498"/>
          </a:xfrm>
        </p:spPr>
        <p:txBody>
          <a:bodyPr>
            <a:normAutofit/>
          </a:bodyPr>
          <a:lstStyle/>
          <a:p>
            <a:r>
              <a:rPr lang="en-US" dirty="0"/>
              <a:t>Linear Vs Logistic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548883"/>
                <a:ext cx="10178322" cy="4330710"/>
              </a:xfrm>
            </p:spPr>
            <p:txBody>
              <a:bodyPr>
                <a:normAutofit fontScale="85000" lnSpcReduction="10000"/>
              </a:bodyPr>
              <a:lstStyle/>
              <a:p>
                <a:pPr marL="685800" lvl="2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600" dirty="0"/>
                  <a:t>While Linear regression is used to make predictions on continuous data, logistic is used to determine the probability of an event happening if the event only has two outcomes. 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600" dirty="0"/>
                  <a:t> </a:t>
                </a:r>
              </a:p>
              <a:p>
                <a:pPr marL="0" indent="0">
                  <a:buNone/>
                </a:pPr>
                <a:r>
                  <a:rPr lang="en-US" sz="2600" dirty="0"/>
                  <a:t> is the equation of linear regression with one independent variable.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If we have more than one independent variable then we will have more intercepts.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But we can’t use this to find probability.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548883"/>
                <a:ext cx="10178322" cy="4330710"/>
              </a:xfrm>
              <a:blipFill>
                <a:blip r:embed="rId2"/>
                <a:stretch>
                  <a:fillRect l="-778" r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44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91" y="382385"/>
            <a:ext cx="11227836" cy="1458856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When do we use logistic regression?</a:t>
            </a:r>
            <a:br>
              <a:rPr lang="en-US" sz="5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213" y="1214708"/>
            <a:ext cx="10178322" cy="49445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Whenever we have two outcomes.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Examples: </a:t>
            </a:r>
          </a:p>
          <a:p>
            <a:pPr marL="0" indent="0">
              <a:buNone/>
            </a:pPr>
            <a:r>
              <a:rPr lang="en-US" sz="2400" dirty="0"/>
              <a:t>	If students studied for a certain time, would they pass an exam or not?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Can a person with a certain credit score, get a home loan or not?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 case of student study time, there are only two outcomes. Either the student passes the exam or does not.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527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023" y="1124644"/>
            <a:ext cx="7824589" cy="66155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Graph of study hours and pass, 0 indicates fail and 1 indicates pass. 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1BFFEC2-CC47-4143-BB6B-7A9E8DD743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7123918"/>
              </p:ext>
            </p:extLst>
          </p:nvPr>
        </p:nvGraphicFramePr>
        <p:xfrm>
          <a:off x="2229290" y="1455420"/>
          <a:ext cx="7998443" cy="5402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708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72282"/>
          </a:xfrm>
        </p:spPr>
        <p:txBody>
          <a:bodyPr/>
          <a:lstStyle/>
          <a:p>
            <a:r>
              <a:rPr lang="en-US" sz="5400" dirty="0"/>
              <a:t>goals of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54667"/>
            <a:ext cx="10178322" cy="53170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Model and use the model for prediction.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Create a model using the independent variables to determine the probability of an event occurring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Use the model to predict probability that an observation would fall into one category or other. </a:t>
            </a:r>
          </a:p>
        </p:txBody>
      </p:sp>
    </p:spTree>
    <p:extLst>
      <p:ext uri="{BB962C8B-B14F-4D97-AF65-F5344CB8AC3E}">
        <p14:creationId xmlns:p14="http://schemas.microsoft.com/office/powerpoint/2010/main" val="185728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56948"/>
          </a:xfrm>
        </p:spPr>
        <p:txBody>
          <a:bodyPr/>
          <a:lstStyle/>
          <a:p>
            <a:r>
              <a:rPr lang="en-US" sz="5400" dirty="0"/>
              <a:t>sigmoid function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47774" y="1215354"/>
                <a:ext cx="8627131" cy="5007446"/>
              </a:xfrm>
              <a:ln>
                <a:miter lim="800000"/>
                <a:headEnd/>
                <a:tailEnd/>
              </a:ln>
            </p:spPr>
            <p:txBody>
              <a:bodyPr>
                <a:normAutofit fontScale="92500" lnSpcReduction="20000"/>
              </a:bodyPr>
              <a:lstStyle/>
              <a:p>
                <a:pPr marL="118872" indent="0">
                  <a:buNone/>
                  <a:defRPr/>
                </a:pPr>
                <a:r>
                  <a:rPr lang="en-US" sz="2800" dirty="0"/>
                  <a:t>We consider sigmoid function that would help us find the probability while satisfying the most important properties of probability that is </a:t>
                </a:r>
              </a:p>
              <a:p>
                <a:pPr marL="118872" indent="0">
                  <a:buNone/>
                  <a:defRPr/>
                </a:pPr>
                <a:endParaRPr lang="en-US" sz="2800" dirty="0"/>
              </a:p>
              <a:p>
                <a:pPr marL="118872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0≤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2800" dirty="0"/>
              </a:p>
              <a:p>
                <a:pPr marL="118872" indent="0">
                  <a:buNone/>
                  <a:defRPr/>
                </a:pPr>
                <a:r>
                  <a:rPr lang="en-US" sz="2800" dirty="0"/>
                  <a:t> </a:t>
                </a:r>
              </a:p>
              <a:p>
                <a:pPr marL="118872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it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)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</m:oMath>
                  </m:oMathPara>
                </a14:m>
                <a:endParaRPr lang="en-US" sz="2800" dirty="0"/>
              </a:p>
              <a:p>
                <a:pPr marL="118872" indent="0">
                  <a:buNone/>
                  <a:defRPr/>
                </a:pPr>
                <a:r>
                  <a:rPr lang="en-US" sz="2800" dirty="0"/>
                  <a:t>Solving this equation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800" dirty="0"/>
                  <a:t> will give us</a:t>
                </a:r>
              </a:p>
              <a:p>
                <a:pPr marL="118872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 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 </m:t>
                              </m:r>
                            </m:sup>
                          </m:sSup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dirty="0"/>
                                    <m:t> 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118872" indent="0">
                  <a:buNone/>
                  <a:defRPr/>
                </a:pPr>
                <a:endParaRPr lang="en-US" sz="2800" dirty="0"/>
              </a:p>
              <a:p>
                <a:pPr marL="118872" indent="0">
                  <a:buNone/>
                  <a:defRPr/>
                </a:pPr>
                <a:endParaRPr lang="en-US" sz="2800" dirty="0"/>
              </a:p>
              <a:p>
                <a:pPr marL="118872" indent="0">
                  <a:buNone/>
                  <a:defRPr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7774" y="1215354"/>
                <a:ext cx="8627131" cy="5007446"/>
              </a:xfrm>
              <a:blipFill>
                <a:blip r:embed="rId2"/>
                <a:stretch>
                  <a:fillRect t="-1825"/>
                </a:stretch>
              </a:blipFill>
              <a:ln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FDB290-9A19-EC41-BE15-3F58630A9877}" type="slidenum">
              <a:rPr lang="en-US" sz="1200">
                <a:solidFill>
                  <a:srgbClr val="898989"/>
                </a:solidFill>
              </a:rPr>
              <a:pPr/>
              <a:t>6</a:t>
            </a:fld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23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sigmoid function Graph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828799" y="1766319"/>
            <a:ext cx="9262533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rial (Body)" charset="0"/>
                <a:ea typeface="ＭＳ Ｐゴシック" charset="0"/>
                <a:cs typeface="Arial (Body)" charset="0"/>
              </a:rPr>
              <a:t>Sigmoid function looks like an ‘S’ with values between 0 and 1 making it ideal for logit function. </a:t>
            </a:r>
          </a:p>
          <a:p>
            <a:pPr marL="0" indent="0">
              <a:buNone/>
            </a:pPr>
            <a:endParaRPr lang="en-US" sz="2800" dirty="0">
              <a:latin typeface="Arial (Body)" charset="0"/>
              <a:ea typeface="ＭＳ Ｐゴシック" charset="0"/>
              <a:cs typeface="Arial (Body)" charset="0"/>
            </a:endParaRPr>
          </a:p>
          <a:p>
            <a:pPr marL="0" indent="0">
              <a:buNone/>
            </a:pPr>
            <a:endParaRPr lang="en-US" sz="2800" dirty="0">
              <a:latin typeface="Arial (Body)" charset="0"/>
              <a:ea typeface="ＭＳ Ｐゴシック" charset="0"/>
              <a:cs typeface="Arial (Body)" charset="0"/>
            </a:endParaRPr>
          </a:p>
          <a:p>
            <a:pPr marL="0" indent="0">
              <a:buNone/>
            </a:pPr>
            <a:r>
              <a:rPr lang="en-US" sz="2800" dirty="0">
                <a:latin typeface="Arial (Body)" charset="0"/>
                <a:ea typeface="ＭＳ Ｐゴシック" charset="0"/>
                <a:cs typeface="Arial (Body)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E8F8E7F-F3AA-6345-AD78-8E6DA62055CD}" type="slidenum">
              <a:rPr lang="en-US" sz="1200">
                <a:solidFill>
                  <a:srgbClr val="898989"/>
                </a:solidFill>
              </a:rPr>
              <a:pPr/>
              <a:t>7</a:t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613" y="3284964"/>
            <a:ext cx="4183386" cy="315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0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55348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0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723259"/>
                <a:ext cx="7772400" cy="4572000"/>
              </a:xfrm>
            </p:spPr>
            <p:txBody>
              <a:bodyPr/>
              <a:lstStyle/>
              <a:p>
                <a:pPr marL="118872" indent="0">
                  <a:buNone/>
                </a:pPr>
                <a:r>
                  <a:rPr lang="en-US" sz="2800" dirty="0">
                    <a:latin typeface="Arial" charset="0"/>
                    <a:ea typeface="ＭＳ Ｐゴシック" charset="0"/>
                    <a:cs typeface="ＭＳ Ｐゴシック" charset="0"/>
                  </a:rPr>
                  <a:t>After determining the probability, we can choose a cut-off value to categorize observations</a:t>
                </a:r>
              </a:p>
              <a:p>
                <a:pPr marL="118872" indent="0">
                  <a:buNone/>
                </a:pPr>
                <a:endParaRPr lang="en-US" sz="2800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  <a:p>
                <a:pPr marL="118872" indent="0">
                  <a:buNone/>
                </a:pPr>
                <a:r>
                  <a:rPr lang="en-US" sz="2800" dirty="0">
                    <a:ea typeface="ＭＳ Ｐゴシック" charset="0"/>
                    <a:cs typeface="ＭＳ Ｐゴシック" charset="0"/>
                  </a:rPr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&lt;</m:t>
                    </m:r>
                    <m:r>
                      <a:rPr lang="en-US" sz="2800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𝑣𝑎𝑙𝑢𝑒</m:t>
                    </m:r>
                    <m:r>
                      <a:rPr lang="en-US" sz="2800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, </m:t>
                    </m:r>
                  </m:oMath>
                </a14:m>
                <a:r>
                  <a:rPr lang="en-US" sz="2800" dirty="0">
                    <a:latin typeface="Arial" charset="0"/>
                    <a:ea typeface="ＭＳ Ｐゴシック" charset="0"/>
                    <a:cs typeface="ＭＳ Ｐゴシック" charset="0"/>
                  </a:rPr>
                  <a:t>outcome is 0</a:t>
                </a:r>
              </a:p>
              <a:p>
                <a:pPr marL="118872" indent="0">
                  <a:buNone/>
                </a:pPr>
                <a:endParaRPr lang="en-US" sz="2800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  <a:p>
                <a:pPr marL="118872" indent="0">
                  <a:buNone/>
                </a:pPr>
                <a:r>
                  <a:rPr lang="en-US" sz="2800" dirty="0">
                    <a:ea typeface="ＭＳ Ｐゴシック" charset="0"/>
                    <a:cs typeface="ＭＳ Ｐゴシック" charset="0"/>
                  </a:rPr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≥ </m:t>
                    </m:r>
                    <m:r>
                      <a:rPr lang="en-US" sz="2800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𝑣𝑎𝑙𝑢𝑒</m:t>
                    </m:r>
                    <m:r>
                      <a:rPr lang="en-US" sz="2800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, </m:t>
                    </m:r>
                  </m:oMath>
                </a14:m>
                <a:r>
                  <a:rPr lang="en-US" sz="2800" dirty="0">
                    <a:latin typeface="Arial" charset="0"/>
                    <a:ea typeface="ＭＳ Ｐゴシック" charset="0"/>
                    <a:cs typeface="ＭＳ Ｐゴシック" charset="0"/>
                  </a:rPr>
                  <a:t>outcome is 1</a:t>
                </a:r>
              </a:p>
            </p:txBody>
          </p:sp>
        </mc:Choice>
        <mc:Fallback>
          <p:sp>
            <p:nvSpPr>
              <p:cNvPr id="2150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723259"/>
                <a:ext cx="7772400" cy="4572000"/>
              </a:xfrm>
              <a:blipFill>
                <a:blip r:embed="rId2"/>
                <a:stretch>
                  <a:fillRect l="-78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2AE087A-5ACB-E44F-94F0-7299DE92F212}" type="slidenum">
              <a:rPr lang="en-US" sz="1200">
                <a:solidFill>
                  <a:srgbClr val="898989"/>
                </a:solidFill>
              </a:rPr>
              <a:pPr/>
              <a:t>8</a:t>
            </a:fld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25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256"/>
            <a:ext cx="7886700" cy="70370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667" y="987552"/>
            <a:ext cx="10820399" cy="5835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Considering this data from Wikipedia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https://en.wikipedia.org/wiki/Logistic_regression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964992" y="987552"/>
          <a:ext cx="1716964" cy="5788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>
                  <a:extLst>
                    <a:ext uri="{9D8B030D-6E8A-4147-A177-3AD203B41FA5}">
                      <a16:colId xmlns:a16="http://schemas.microsoft.com/office/drawing/2014/main" val="1058460694"/>
                    </a:ext>
                  </a:extLst>
                </a:gridCol>
                <a:gridCol w="864159">
                  <a:extLst>
                    <a:ext uri="{9D8B030D-6E8A-4147-A177-3AD203B41FA5}">
                      <a16:colId xmlns:a16="http://schemas.microsoft.com/office/drawing/2014/main" val="3927778409"/>
                    </a:ext>
                  </a:extLst>
                </a:gridCol>
              </a:tblGrid>
              <a:tr h="440389">
                <a:tc>
                  <a:txBody>
                    <a:bodyPr/>
                    <a:lstStyle/>
                    <a:p>
                      <a:r>
                        <a:rPr lang="en-US" sz="1000" dirty="0"/>
                        <a:t>Study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811204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87506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748787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018275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262694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209203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533956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814924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877804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91071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047279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2.75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872066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925814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044871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3.50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377191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76541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4.25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002726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4.50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730823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4.75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298886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897423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5.50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162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37042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  <wetp:taskpane dockstate="right" visibility="0" width="70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034A8D60-0A43-0A41-864B-846490CF0540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86AEDBBF-1FA4-B94B-A9BE-FDEFEBA41539}">
  <we:reference id="wa104379997" version="1.0.0.2" store="en-US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{ECF165B1-20B0-8849-9A14-6EF61616EF12}tf10001071</Template>
  <TotalTime>12521</TotalTime>
  <Words>387</Words>
  <Application>Microsoft Office PowerPoint</Application>
  <PresentationFormat>Widescreen</PresentationFormat>
  <Paragraphs>100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(Body)</vt:lpstr>
      <vt:lpstr>Calibri</vt:lpstr>
      <vt:lpstr>Cambria Math</vt:lpstr>
      <vt:lpstr>Gill Sans MT</vt:lpstr>
      <vt:lpstr>Impact</vt:lpstr>
      <vt:lpstr>Badge</vt:lpstr>
      <vt:lpstr>Logistic RegressioN</vt:lpstr>
      <vt:lpstr>Linear Vs Logistic </vt:lpstr>
      <vt:lpstr>When do we use logistic regression? </vt:lpstr>
      <vt:lpstr>An Example</vt:lpstr>
      <vt:lpstr>goals of Logistic Regression</vt:lpstr>
      <vt:lpstr>sigmoid function</vt:lpstr>
      <vt:lpstr>sigmoid function Graph</vt:lpstr>
      <vt:lpstr>Classification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using Python</dc:title>
  <dc:creator>Chityala, Ravi</dc:creator>
  <cp:lastModifiedBy>sridevi</cp:lastModifiedBy>
  <cp:revision>373</cp:revision>
  <cp:lastPrinted>2015-09-08T17:47:13Z</cp:lastPrinted>
  <dcterms:created xsi:type="dcterms:W3CDTF">2015-08-24T18:00:54Z</dcterms:created>
  <dcterms:modified xsi:type="dcterms:W3CDTF">2020-07-29T22:29:45Z</dcterms:modified>
</cp:coreProperties>
</file>