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MT" id="{9DB0AD70-B6F0-456B-AF08-98BC9FBE27E9}">
          <p14:sldIdLst>
            <p14:sldId id="256"/>
            <p14:sldId id="257"/>
            <p14:sldId id="258"/>
            <p14:sldId id="259"/>
            <p14:sldId id="260"/>
            <p14:sldId id="261"/>
            <p14:sldId id="263"/>
            <p14:sldId id="262"/>
            <p14:sldId id="264"/>
            <p14:sldId id="265"/>
            <p14:sldId id="266"/>
            <p14:sldId id="267"/>
          </p14:sldIdLst>
        </p14:section>
        <p14:section name="Méthodologie" id="{251C04F7-02AB-494A-8F07-9732C4A2D8D3}">
          <p14:sldIdLst/>
        </p14:section>
      </p14:sectionLst>
    </p:ext>
    <p:ext uri="{EFAFB233-063F-42B5-8137-9DF3F51BA10A}">
      <p15:sldGuideLst xmlns:p15="http://schemas.microsoft.com/office/powerpoint/2012/main">
        <p15:guide id="1" orient="horz" pos="1620">
          <p15:clr>
            <a:srgbClr val="A4A3A4"/>
          </p15:clr>
        </p15:guide>
        <p15:guide id="2" orient="horz" pos="715">
          <p15:clr>
            <a:srgbClr val="A4A3A4"/>
          </p15:clr>
        </p15:guide>
        <p15:guide id="3" orient="horz" pos="2798">
          <p15:clr>
            <a:srgbClr val="A4A3A4"/>
          </p15:clr>
        </p15:guide>
        <p15:guide id="4" orient="horz" pos="2743">
          <p15:clr>
            <a:srgbClr val="A4A3A4"/>
          </p15:clr>
        </p15:guide>
        <p15:guide id="5" orient="horz" pos="3111">
          <p15:clr>
            <a:srgbClr val="A4A3A4"/>
          </p15:clr>
        </p15:guide>
        <p15:guide id="6" orient="horz" pos="665">
          <p15:clr>
            <a:srgbClr val="A4A3A4"/>
          </p15:clr>
        </p15:guide>
        <p15:guide id="7" orient="horz" pos="1862">
          <p15:clr>
            <a:srgbClr val="A4A3A4"/>
          </p15:clr>
        </p15:guide>
        <p15:guide id="8" orient="horz" pos="1301">
          <p15:clr>
            <a:srgbClr val="A4A3A4"/>
          </p15:clr>
        </p15:guide>
        <p15:guide id="9" orient="horz" pos="1395">
          <p15:clr>
            <a:srgbClr val="A4A3A4"/>
          </p15:clr>
        </p15:guide>
        <p15:guide id="10" orient="horz" pos="3044">
          <p15:clr>
            <a:srgbClr val="A4A3A4"/>
          </p15:clr>
        </p15:guide>
        <p15:guide id="11" orient="horz" pos="2876">
          <p15:clr>
            <a:srgbClr val="A4A3A4"/>
          </p15:clr>
        </p15:guide>
        <p15:guide id="12" orient="horz" pos="593">
          <p15:clr>
            <a:srgbClr val="A4A3A4"/>
          </p15:clr>
        </p15:guide>
        <p15:guide id="13" pos="2880">
          <p15:clr>
            <a:srgbClr val="A4A3A4"/>
          </p15:clr>
        </p15:guide>
        <p15:guide id="14" pos="257">
          <p15:clr>
            <a:srgbClr val="A4A3A4"/>
          </p15:clr>
        </p15:guide>
        <p15:guide id="15" pos="5515">
          <p15:clr>
            <a:srgbClr val="A4A3A4"/>
          </p15:clr>
        </p15:guide>
        <p15:guide id="16" pos="5188">
          <p15:clr>
            <a:srgbClr val="A4A3A4"/>
          </p15:clr>
        </p15:guide>
        <p15:guide id="17" pos="3353">
          <p15:clr>
            <a:srgbClr val="A4A3A4"/>
          </p15:clr>
        </p15:guide>
        <p15:guide id="18" pos="4805">
          <p15:clr>
            <a:srgbClr val="A4A3A4"/>
          </p15:clr>
        </p15:guide>
        <p15:guide id="19" pos="1436">
          <p15:clr>
            <a:srgbClr val="A4A3A4"/>
          </p15:clr>
        </p15:guide>
        <p15:guide id="20" pos="794">
          <p15:clr>
            <a:srgbClr val="A4A3A4"/>
          </p15:clr>
        </p15:guide>
        <p15:guide id="21" pos="53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758" autoAdjust="0"/>
  </p:normalViewPr>
  <p:slideViewPr>
    <p:cSldViewPr showGuides="1">
      <p:cViewPr varScale="1">
        <p:scale>
          <a:sx n="84" d="100"/>
          <a:sy n="84" d="100"/>
        </p:scale>
        <p:origin x="1426" y="72"/>
      </p:cViewPr>
      <p:guideLst>
        <p:guide orient="horz" pos="1620"/>
        <p:guide orient="horz" pos="715"/>
        <p:guide orient="horz" pos="2798"/>
        <p:guide orient="horz" pos="2743"/>
        <p:guide orient="horz" pos="3111"/>
        <p:guide orient="horz" pos="665"/>
        <p:guide orient="horz" pos="1862"/>
        <p:guide orient="horz" pos="1301"/>
        <p:guide orient="horz" pos="1395"/>
        <p:guide orient="horz" pos="3044"/>
        <p:guide orient="horz" pos="2876"/>
        <p:guide orient="horz" pos="593"/>
        <p:guide pos="2880"/>
        <p:guide pos="257"/>
        <p:guide pos="5515"/>
        <p:guide pos="5188"/>
        <p:guide pos="3353"/>
        <p:guide pos="4805"/>
        <p:guide pos="1436"/>
        <p:guide pos="794"/>
        <p:guide pos="5326"/>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3A\f4b_516\516_lot1\rapport\diff_ncluster.xls"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cap="all" baseline="0">
                <a:effectLst/>
              </a:rPr>
              <a:t>AUC pour # MAXIMAL Des POINTs CARACTERISTIQUES DIFFERENT</a:t>
            </a:r>
            <a:endParaRPr lang="en-US" sz="1100">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371594639778937"/>
          <c:y val="0.44484126984126982"/>
          <c:w val="0.82603102829968034"/>
          <c:h val="0.41853362079740031"/>
        </c:manualLayout>
      </c:layout>
      <c:lineChart>
        <c:grouping val="standard"/>
        <c:varyColors val="0"/>
        <c:ser>
          <c:idx val="0"/>
          <c:order val="0"/>
          <c:tx>
            <c:strRef>
              <c:f>Sheet1!$B$1</c:f>
              <c:strCache>
                <c:ptCount val="1"/>
                <c:pt idx="0">
                  <c:v>N_50</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Sheet1!$A$2:$A$11</c:f>
              <c:numCache>
                <c:formatCode>General</c:formatCode>
                <c:ptCount val="10"/>
                <c:pt idx="0">
                  <c:v>273</c:v>
                </c:pt>
                <c:pt idx="1">
                  <c:v>274</c:v>
                </c:pt>
                <c:pt idx="2">
                  <c:v>288</c:v>
                </c:pt>
                <c:pt idx="3">
                  <c:v>309</c:v>
                </c:pt>
                <c:pt idx="4">
                  <c:v>319</c:v>
                </c:pt>
                <c:pt idx="5">
                  <c:v>324</c:v>
                </c:pt>
                <c:pt idx="6">
                  <c:v>325</c:v>
                </c:pt>
                <c:pt idx="7">
                  <c:v>330</c:v>
                </c:pt>
                <c:pt idx="8">
                  <c:v>334</c:v>
                </c:pt>
                <c:pt idx="9">
                  <c:v>349</c:v>
                </c:pt>
              </c:numCache>
            </c:numRef>
          </c:cat>
          <c:val>
            <c:numRef>
              <c:f>Sheet1!$B$2:$B$11</c:f>
              <c:numCache>
                <c:formatCode>General</c:formatCode>
                <c:ptCount val="10"/>
                <c:pt idx="0">
                  <c:v>0.94</c:v>
                </c:pt>
                <c:pt idx="1">
                  <c:v>0.94</c:v>
                </c:pt>
                <c:pt idx="2">
                  <c:v>0.94</c:v>
                </c:pt>
                <c:pt idx="3">
                  <c:v>0.89</c:v>
                </c:pt>
                <c:pt idx="4">
                  <c:v>0.96</c:v>
                </c:pt>
                <c:pt idx="5">
                  <c:v>1</c:v>
                </c:pt>
                <c:pt idx="6">
                  <c:v>0.96</c:v>
                </c:pt>
                <c:pt idx="7">
                  <c:v>0.91</c:v>
                </c:pt>
                <c:pt idx="8">
                  <c:v>0.94</c:v>
                </c:pt>
                <c:pt idx="9">
                  <c:v>0.96</c:v>
                </c:pt>
              </c:numCache>
            </c:numRef>
          </c:val>
          <c:smooth val="0"/>
        </c:ser>
        <c:ser>
          <c:idx val="1"/>
          <c:order val="1"/>
          <c:tx>
            <c:strRef>
              <c:f>Sheet1!$C$1</c:f>
              <c:strCache>
                <c:ptCount val="1"/>
                <c:pt idx="0">
                  <c:v>N_100</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Sheet1!$A$2:$A$11</c:f>
              <c:numCache>
                <c:formatCode>General</c:formatCode>
                <c:ptCount val="10"/>
                <c:pt idx="0">
                  <c:v>273</c:v>
                </c:pt>
                <c:pt idx="1">
                  <c:v>274</c:v>
                </c:pt>
                <c:pt idx="2">
                  <c:v>288</c:v>
                </c:pt>
                <c:pt idx="3">
                  <c:v>309</c:v>
                </c:pt>
                <c:pt idx="4">
                  <c:v>319</c:v>
                </c:pt>
                <c:pt idx="5">
                  <c:v>324</c:v>
                </c:pt>
                <c:pt idx="6">
                  <c:v>325</c:v>
                </c:pt>
                <c:pt idx="7">
                  <c:v>330</c:v>
                </c:pt>
                <c:pt idx="8">
                  <c:v>334</c:v>
                </c:pt>
                <c:pt idx="9">
                  <c:v>349</c:v>
                </c:pt>
              </c:numCache>
            </c:numRef>
          </c:cat>
          <c:val>
            <c:numRef>
              <c:f>Sheet1!$C$2:$C$11</c:f>
              <c:numCache>
                <c:formatCode>General</c:formatCode>
                <c:ptCount val="10"/>
                <c:pt idx="0">
                  <c:v>1</c:v>
                </c:pt>
                <c:pt idx="1">
                  <c:v>1</c:v>
                </c:pt>
                <c:pt idx="2">
                  <c:v>1</c:v>
                </c:pt>
                <c:pt idx="3">
                  <c:v>0.96</c:v>
                </c:pt>
                <c:pt idx="4">
                  <c:v>0.96</c:v>
                </c:pt>
                <c:pt idx="5">
                  <c:v>1</c:v>
                </c:pt>
                <c:pt idx="6">
                  <c:v>1</c:v>
                </c:pt>
                <c:pt idx="7">
                  <c:v>0.96</c:v>
                </c:pt>
                <c:pt idx="8">
                  <c:v>0.94</c:v>
                </c:pt>
                <c:pt idx="9">
                  <c:v>1</c:v>
                </c:pt>
              </c:numCache>
            </c:numRef>
          </c:val>
          <c:smooth val="0"/>
        </c:ser>
        <c:ser>
          <c:idx val="2"/>
          <c:order val="2"/>
          <c:tx>
            <c:strRef>
              <c:f>Sheet1!$D$1</c:f>
              <c:strCache>
                <c:ptCount val="1"/>
                <c:pt idx="0">
                  <c:v>N_200</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Sheet1!$A$2:$A$11</c:f>
              <c:numCache>
                <c:formatCode>General</c:formatCode>
                <c:ptCount val="10"/>
                <c:pt idx="0">
                  <c:v>273</c:v>
                </c:pt>
                <c:pt idx="1">
                  <c:v>274</c:v>
                </c:pt>
                <c:pt idx="2">
                  <c:v>288</c:v>
                </c:pt>
                <c:pt idx="3">
                  <c:v>309</c:v>
                </c:pt>
                <c:pt idx="4">
                  <c:v>319</c:v>
                </c:pt>
                <c:pt idx="5">
                  <c:v>324</c:v>
                </c:pt>
                <c:pt idx="6">
                  <c:v>325</c:v>
                </c:pt>
                <c:pt idx="7">
                  <c:v>330</c:v>
                </c:pt>
                <c:pt idx="8">
                  <c:v>334</c:v>
                </c:pt>
                <c:pt idx="9">
                  <c:v>349</c:v>
                </c:pt>
              </c:numCache>
            </c:numRef>
          </c:cat>
          <c:val>
            <c:numRef>
              <c:f>Sheet1!$D$2:$D$11</c:f>
              <c:numCache>
                <c:formatCode>General</c:formatCode>
                <c:ptCount val="10"/>
                <c:pt idx="0">
                  <c:v>1</c:v>
                </c:pt>
                <c:pt idx="1">
                  <c:v>1</c:v>
                </c:pt>
                <c:pt idx="2">
                  <c:v>1</c:v>
                </c:pt>
                <c:pt idx="3">
                  <c:v>1</c:v>
                </c:pt>
                <c:pt idx="4">
                  <c:v>1</c:v>
                </c:pt>
                <c:pt idx="5">
                  <c:v>0.96</c:v>
                </c:pt>
                <c:pt idx="6">
                  <c:v>1</c:v>
                </c:pt>
                <c:pt idx="7">
                  <c:v>1</c:v>
                </c:pt>
                <c:pt idx="8">
                  <c:v>0.96</c:v>
                </c:pt>
                <c:pt idx="9">
                  <c:v>1</c:v>
                </c:pt>
              </c:numCache>
            </c:numRef>
          </c:val>
          <c:smooth val="0"/>
        </c:ser>
        <c:dLbls>
          <c:showLegendKey val="0"/>
          <c:showVal val="0"/>
          <c:showCatName val="0"/>
          <c:showSerName val="0"/>
          <c:showPercent val="0"/>
          <c:showBubbleSize val="0"/>
        </c:dLbls>
        <c:marker val="1"/>
        <c:smooth val="0"/>
        <c:axId val="279370672"/>
        <c:axId val="279372848"/>
      </c:lineChart>
      <c:catAx>
        <c:axId val="2793706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altLang="zh-CN"/>
                  <a:t>CLASSE</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9372848"/>
        <c:crosses val="autoZero"/>
        <c:auto val="1"/>
        <c:lblAlgn val="ctr"/>
        <c:lblOffset val="100"/>
        <c:noMultiLvlLbl val="0"/>
      </c:catAx>
      <c:valAx>
        <c:axId val="279372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altLang="zh-CN"/>
                  <a:t>AUC</a:t>
                </a:r>
                <a:endParaRPr lang="zh-CN"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9370672"/>
        <c:crosses val="autoZero"/>
        <c:crossBetween val="between"/>
      </c:valAx>
      <c:spPr>
        <a:noFill/>
        <a:ln>
          <a:noFill/>
        </a:ln>
        <a:effectLst/>
      </c:spPr>
    </c:plotArea>
    <c:legend>
      <c:legendPos val="b"/>
      <c:layout>
        <c:manualLayout>
          <c:xMode val="edge"/>
          <c:yMode val="edge"/>
          <c:x val="0.28016163821106521"/>
          <c:y val="0.27797806524184471"/>
          <c:w val="0.48368112401791358"/>
          <c:h val="8.8904835892168993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ltLang="zh-CN" sz="900"/>
              <a:t>AUC pour la quantité des clusters différentE</a:t>
            </a:r>
            <a:endParaRPr lang="zh-CN" sz="900"/>
          </a:p>
        </c:rich>
      </c:tx>
      <c:layout>
        <c:manualLayout>
          <c:xMode val="edge"/>
          <c:yMode val="edge"/>
          <c:x val="0.10222356085270763"/>
          <c:y val="3.981797497155859E-2"/>
        </c:manualLayout>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916710411198599"/>
          <c:y val="0.3645811461067367"/>
          <c:w val="0.82749956255468071"/>
          <c:h val="0.45085083114610675"/>
        </c:manualLayout>
      </c:layout>
      <c:lineChart>
        <c:grouping val="standard"/>
        <c:varyColors val="0"/>
        <c:ser>
          <c:idx val="0"/>
          <c:order val="0"/>
          <c:tx>
            <c:strRef>
              <c:f>Sheet1!$A$2</c:f>
              <c:strCache>
                <c:ptCount val="1"/>
                <c:pt idx="0">
                  <c:v>C_25</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Sheet1!$B$1:$Q$1</c:f>
              <c:numCache>
                <c:formatCode>General</c:formatCode>
                <c:ptCount val="16"/>
                <c:pt idx="0">
                  <c:v>256</c:v>
                </c:pt>
                <c:pt idx="1">
                  <c:v>268</c:v>
                </c:pt>
                <c:pt idx="2">
                  <c:v>273</c:v>
                </c:pt>
                <c:pt idx="3">
                  <c:v>274</c:v>
                </c:pt>
                <c:pt idx="4">
                  <c:v>288</c:v>
                </c:pt>
                <c:pt idx="5">
                  <c:v>290</c:v>
                </c:pt>
                <c:pt idx="6">
                  <c:v>299</c:v>
                </c:pt>
                <c:pt idx="7">
                  <c:v>309</c:v>
                </c:pt>
                <c:pt idx="8">
                  <c:v>319</c:v>
                </c:pt>
                <c:pt idx="9">
                  <c:v>325</c:v>
                </c:pt>
                <c:pt idx="10">
                  <c:v>329</c:v>
                </c:pt>
                <c:pt idx="11">
                  <c:v>330</c:v>
                </c:pt>
                <c:pt idx="12">
                  <c:v>333</c:v>
                </c:pt>
                <c:pt idx="13">
                  <c:v>334</c:v>
                </c:pt>
                <c:pt idx="14">
                  <c:v>339</c:v>
                </c:pt>
                <c:pt idx="15">
                  <c:v>349</c:v>
                </c:pt>
              </c:numCache>
            </c:numRef>
          </c:cat>
          <c:val>
            <c:numRef>
              <c:f>Sheet1!$B$2:$Q$2</c:f>
              <c:numCache>
                <c:formatCode>General</c:formatCode>
                <c:ptCount val="16"/>
                <c:pt idx="0">
                  <c:v>1</c:v>
                </c:pt>
                <c:pt idx="1">
                  <c:v>0.92</c:v>
                </c:pt>
                <c:pt idx="2">
                  <c:v>1</c:v>
                </c:pt>
                <c:pt idx="4">
                  <c:v>0.94</c:v>
                </c:pt>
                <c:pt idx="5">
                  <c:v>0.96</c:v>
                </c:pt>
                <c:pt idx="6">
                  <c:v>1</c:v>
                </c:pt>
                <c:pt idx="7">
                  <c:v>0.92</c:v>
                </c:pt>
                <c:pt idx="8">
                  <c:v>1</c:v>
                </c:pt>
                <c:pt idx="9">
                  <c:v>1</c:v>
                </c:pt>
                <c:pt idx="10">
                  <c:v>1</c:v>
                </c:pt>
                <c:pt idx="11">
                  <c:v>0.94</c:v>
                </c:pt>
                <c:pt idx="12">
                  <c:v>0.94</c:v>
                </c:pt>
                <c:pt idx="13">
                  <c:v>1</c:v>
                </c:pt>
                <c:pt idx="14">
                  <c:v>0.92</c:v>
                </c:pt>
                <c:pt idx="15">
                  <c:v>1</c:v>
                </c:pt>
              </c:numCache>
            </c:numRef>
          </c:val>
          <c:smooth val="0"/>
          <c:extLst xmlns:c16r2="http://schemas.microsoft.com/office/drawing/2015/06/chart">
            <c:ext xmlns:c16="http://schemas.microsoft.com/office/drawing/2014/chart" uri="{C3380CC4-5D6E-409C-BE32-E72D297353CC}">
              <c16:uniqueId val="{00000000-7040-4693-BE8D-39A8C0F816A5}"/>
            </c:ext>
          </c:extLst>
        </c:ser>
        <c:ser>
          <c:idx val="1"/>
          <c:order val="1"/>
          <c:tx>
            <c:strRef>
              <c:f>Sheet1!$A$3</c:f>
              <c:strCache>
                <c:ptCount val="1"/>
                <c:pt idx="0">
                  <c:v>C_50</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numRef>
              <c:f>Sheet1!$B$1:$Q$1</c:f>
              <c:numCache>
                <c:formatCode>General</c:formatCode>
                <c:ptCount val="16"/>
                <c:pt idx="0">
                  <c:v>256</c:v>
                </c:pt>
                <c:pt idx="1">
                  <c:v>268</c:v>
                </c:pt>
                <c:pt idx="2">
                  <c:v>273</c:v>
                </c:pt>
                <c:pt idx="3">
                  <c:v>274</c:v>
                </c:pt>
                <c:pt idx="4">
                  <c:v>288</c:v>
                </c:pt>
                <c:pt idx="5">
                  <c:v>290</c:v>
                </c:pt>
                <c:pt idx="6">
                  <c:v>299</c:v>
                </c:pt>
                <c:pt idx="7">
                  <c:v>309</c:v>
                </c:pt>
                <c:pt idx="8">
                  <c:v>319</c:v>
                </c:pt>
                <c:pt idx="9">
                  <c:v>325</c:v>
                </c:pt>
                <c:pt idx="10">
                  <c:v>329</c:v>
                </c:pt>
                <c:pt idx="11">
                  <c:v>330</c:v>
                </c:pt>
                <c:pt idx="12">
                  <c:v>333</c:v>
                </c:pt>
                <c:pt idx="13">
                  <c:v>334</c:v>
                </c:pt>
                <c:pt idx="14">
                  <c:v>339</c:v>
                </c:pt>
                <c:pt idx="15">
                  <c:v>349</c:v>
                </c:pt>
              </c:numCache>
            </c:numRef>
          </c:cat>
          <c:val>
            <c:numRef>
              <c:f>Sheet1!$B$3:$Q$3</c:f>
              <c:numCache>
                <c:formatCode>General</c:formatCode>
                <c:ptCount val="16"/>
                <c:pt idx="0">
                  <c:v>1</c:v>
                </c:pt>
                <c:pt idx="1">
                  <c:v>1</c:v>
                </c:pt>
                <c:pt idx="2">
                  <c:v>0.94</c:v>
                </c:pt>
                <c:pt idx="3">
                  <c:v>0.94</c:v>
                </c:pt>
                <c:pt idx="4">
                  <c:v>0.94</c:v>
                </c:pt>
                <c:pt idx="5">
                  <c:v>1</c:v>
                </c:pt>
                <c:pt idx="6">
                  <c:v>1</c:v>
                </c:pt>
                <c:pt idx="7">
                  <c:v>0.89</c:v>
                </c:pt>
                <c:pt idx="8">
                  <c:v>0.96</c:v>
                </c:pt>
                <c:pt idx="9">
                  <c:v>0.96</c:v>
                </c:pt>
                <c:pt idx="10">
                  <c:v>1</c:v>
                </c:pt>
                <c:pt idx="11">
                  <c:v>0.91</c:v>
                </c:pt>
                <c:pt idx="12">
                  <c:v>1</c:v>
                </c:pt>
                <c:pt idx="13">
                  <c:v>0.94</c:v>
                </c:pt>
                <c:pt idx="14">
                  <c:v>1</c:v>
                </c:pt>
                <c:pt idx="15">
                  <c:v>0.96</c:v>
                </c:pt>
              </c:numCache>
            </c:numRef>
          </c:val>
          <c:smooth val="0"/>
          <c:extLst xmlns:c16r2="http://schemas.microsoft.com/office/drawing/2015/06/chart">
            <c:ext xmlns:c16="http://schemas.microsoft.com/office/drawing/2014/chart" uri="{C3380CC4-5D6E-409C-BE32-E72D297353CC}">
              <c16:uniqueId val="{00000001-7040-4693-BE8D-39A8C0F816A5}"/>
            </c:ext>
          </c:extLst>
        </c:ser>
        <c:ser>
          <c:idx val="2"/>
          <c:order val="2"/>
          <c:tx>
            <c:strRef>
              <c:f>Sheet1!$A$4</c:f>
              <c:strCache>
                <c:ptCount val="1"/>
                <c:pt idx="0">
                  <c:v>C_100</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Sheet1!$B$1:$Q$1</c:f>
              <c:numCache>
                <c:formatCode>General</c:formatCode>
                <c:ptCount val="16"/>
                <c:pt idx="0">
                  <c:v>256</c:v>
                </c:pt>
                <c:pt idx="1">
                  <c:v>268</c:v>
                </c:pt>
                <c:pt idx="2">
                  <c:v>273</c:v>
                </c:pt>
                <c:pt idx="3">
                  <c:v>274</c:v>
                </c:pt>
                <c:pt idx="4">
                  <c:v>288</c:v>
                </c:pt>
                <c:pt idx="5">
                  <c:v>290</c:v>
                </c:pt>
                <c:pt idx="6">
                  <c:v>299</c:v>
                </c:pt>
                <c:pt idx="7">
                  <c:v>309</c:v>
                </c:pt>
                <c:pt idx="8">
                  <c:v>319</c:v>
                </c:pt>
                <c:pt idx="9">
                  <c:v>325</c:v>
                </c:pt>
                <c:pt idx="10">
                  <c:v>329</c:v>
                </c:pt>
                <c:pt idx="11">
                  <c:v>330</c:v>
                </c:pt>
                <c:pt idx="12">
                  <c:v>333</c:v>
                </c:pt>
                <c:pt idx="13">
                  <c:v>334</c:v>
                </c:pt>
                <c:pt idx="14">
                  <c:v>339</c:v>
                </c:pt>
                <c:pt idx="15">
                  <c:v>349</c:v>
                </c:pt>
              </c:numCache>
            </c:numRef>
          </c:cat>
          <c:val>
            <c:numRef>
              <c:f>Sheet1!$B$4:$Q$4</c:f>
              <c:numCache>
                <c:formatCode>General</c:formatCode>
                <c:ptCount val="16"/>
                <c:pt idx="0">
                  <c:v>0.89</c:v>
                </c:pt>
                <c:pt idx="1">
                  <c:v>1</c:v>
                </c:pt>
                <c:pt idx="2">
                  <c:v>1</c:v>
                </c:pt>
                <c:pt idx="3">
                  <c:v>1</c:v>
                </c:pt>
                <c:pt idx="4">
                  <c:v>1</c:v>
                </c:pt>
                <c:pt idx="5">
                  <c:v>1</c:v>
                </c:pt>
                <c:pt idx="6">
                  <c:v>0.96</c:v>
                </c:pt>
                <c:pt idx="7">
                  <c:v>1</c:v>
                </c:pt>
                <c:pt idx="8">
                  <c:v>0.96</c:v>
                </c:pt>
                <c:pt idx="9">
                  <c:v>0.96</c:v>
                </c:pt>
                <c:pt idx="10">
                  <c:v>0.92</c:v>
                </c:pt>
                <c:pt idx="11">
                  <c:v>1</c:v>
                </c:pt>
                <c:pt idx="12">
                  <c:v>1</c:v>
                </c:pt>
                <c:pt idx="13">
                  <c:v>0.96</c:v>
                </c:pt>
                <c:pt idx="14">
                  <c:v>1</c:v>
                </c:pt>
                <c:pt idx="15">
                  <c:v>1</c:v>
                </c:pt>
              </c:numCache>
            </c:numRef>
          </c:val>
          <c:smooth val="0"/>
          <c:extLst xmlns:c16r2="http://schemas.microsoft.com/office/drawing/2015/06/chart">
            <c:ext xmlns:c16="http://schemas.microsoft.com/office/drawing/2014/chart" uri="{C3380CC4-5D6E-409C-BE32-E72D297353CC}">
              <c16:uniqueId val="{00000002-7040-4693-BE8D-39A8C0F816A5}"/>
            </c:ext>
          </c:extLst>
        </c:ser>
        <c:dLbls>
          <c:showLegendKey val="0"/>
          <c:showVal val="0"/>
          <c:showCatName val="0"/>
          <c:showSerName val="0"/>
          <c:showPercent val="0"/>
          <c:showBubbleSize val="0"/>
        </c:dLbls>
        <c:marker val="1"/>
        <c:smooth val="0"/>
        <c:axId val="279379376"/>
        <c:axId val="279376656"/>
      </c:lineChart>
      <c:catAx>
        <c:axId val="2793793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fr-FR" altLang="zh-CN"/>
                  <a:t>classe</a:t>
                </a:r>
                <a:endParaRPr lang="zh-CN" altLang="en-US"/>
              </a:p>
            </c:rich>
          </c:tx>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279376656"/>
        <c:crosses val="autoZero"/>
        <c:auto val="1"/>
        <c:lblAlgn val="ctr"/>
        <c:lblOffset val="100"/>
        <c:noMultiLvlLbl val="0"/>
      </c:catAx>
      <c:valAx>
        <c:axId val="279376656"/>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fr-FR" altLang="zh-CN"/>
                  <a:t>AUC</a:t>
                </a:r>
                <a:endParaRPr lang="zh-CN" altLang="en-US"/>
              </a:p>
            </c:rich>
          </c:tx>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937937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B50710-B8B7-4D8F-BDE7-5C763412CDFD}" type="datetimeFigureOut">
              <a:rPr lang="fr-FR" smtClean="0"/>
              <a:t>25/02/2018</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906ACB-0641-497D-A6F6-17171FCA9B16}" type="slidenum">
              <a:rPr lang="fr-FR" smtClean="0"/>
              <a:t>‹#›</a:t>
            </a:fld>
            <a:endParaRPr lang="fr-FR"/>
          </a:p>
        </p:txBody>
      </p:sp>
    </p:spTree>
    <p:extLst>
      <p:ext uri="{BB962C8B-B14F-4D97-AF65-F5344CB8AC3E}">
        <p14:creationId xmlns:p14="http://schemas.microsoft.com/office/powerpoint/2010/main" val="1215976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Dans l’exemple, le nombre de points détectés est varié. En plus, nous constatons aussi que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les points détectés par </a:t>
            </a:r>
            <a:r>
              <a:rPr lang="fr-FR" sz="1200" kern="1200" dirty="0" err="1" smtClean="0">
                <a:solidFill>
                  <a:schemeClr val="tx1"/>
                </a:solidFill>
                <a:effectLst/>
                <a:latin typeface="+mn-lt"/>
                <a:ea typeface="+mn-ea"/>
                <a:cs typeface="+mn-cs"/>
              </a:rPr>
              <a:t>Brief</a:t>
            </a:r>
            <a:r>
              <a:rPr lang="fr-FR" sz="1200" kern="1200" dirty="0" smtClean="0">
                <a:solidFill>
                  <a:schemeClr val="tx1"/>
                </a:solidFill>
                <a:effectLst/>
                <a:latin typeface="+mn-lt"/>
                <a:ea typeface="+mn-ea"/>
                <a:cs typeface="+mn-cs"/>
              </a:rPr>
              <a:t> (</a:t>
            </a:r>
            <a:r>
              <a:rPr lang="fr-FR" sz="1200" i="1" kern="1200" dirty="0" smtClean="0">
                <a:solidFill>
                  <a:schemeClr val="tx1"/>
                </a:solidFill>
                <a:effectLst/>
                <a:latin typeface="+mn-lt"/>
                <a:ea typeface="+mn-ea"/>
                <a:cs typeface="+mn-cs"/>
              </a:rPr>
              <a:t>Star detector</a:t>
            </a:r>
            <a:r>
              <a:rPr lang="fr-FR" sz="1200" kern="1200" dirty="0" smtClean="0">
                <a:solidFill>
                  <a:schemeClr val="tx1"/>
                </a:solidFill>
                <a:effectLst/>
                <a:latin typeface="+mn-lt"/>
                <a:ea typeface="+mn-ea"/>
                <a:cs typeface="+mn-cs"/>
              </a:rPr>
              <a:t>) sont plus dispersés de l’objet par rapport aux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autres détecteurs (</a:t>
            </a:r>
            <a:r>
              <a:rPr lang="fr-FR" sz="1200" kern="1200" dirty="0" err="1" smtClean="0">
                <a:solidFill>
                  <a:schemeClr val="tx1"/>
                </a:solidFill>
                <a:effectLst/>
                <a:latin typeface="+mn-lt"/>
                <a:ea typeface="+mn-ea"/>
                <a:cs typeface="+mn-cs"/>
              </a:rPr>
              <a:t>DoG</a:t>
            </a:r>
            <a:r>
              <a:rPr lang="fr-FR" sz="1200" kern="1200" dirty="0" smtClean="0">
                <a:solidFill>
                  <a:schemeClr val="tx1"/>
                </a:solidFill>
                <a:effectLst/>
                <a:latin typeface="+mn-lt"/>
                <a:ea typeface="+mn-ea"/>
                <a:cs typeface="+mn-cs"/>
              </a:rPr>
              <a:t> pour SIFT ; détecteur rapide pour ORB). SIFT est capable de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détecter les points qui couvrent chaque partie de </a:t>
            </a:r>
            <a:r>
              <a:rPr lang="fr-FR" sz="1200" kern="1200" dirty="0" err="1" smtClean="0">
                <a:solidFill>
                  <a:schemeClr val="tx1"/>
                </a:solidFill>
                <a:effectLst/>
                <a:latin typeface="+mn-lt"/>
                <a:ea typeface="+mn-ea"/>
                <a:cs typeface="+mn-cs"/>
              </a:rPr>
              <a:t>l’object</a:t>
            </a:r>
            <a:r>
              <a:rPr lang="fr-FR" sz="1200" kern="1200" dirty="0" smtClean="0">
                <a:solidFill>
                  <a:schemeClr val="tx1"/>
                </a:solidFill>
                <a:effectLst/>
                <a:latin typeface="+mn-lt"/>
                <a:ea typeface="+mn-ea"/>
                <a:cs typeface="+mn-cs"/>
              </a:rPr>
              <a:t>. Une remarque est que la taille de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l’image a une influence importante au nombre de points caractéristiques détectés. Une taille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de pixels assez grande est nécessaire pour la détection des</a:t>
            </a:r>
            <a:r>
              <a:rPr lang="fr-FR" sz="1200" i="1" kern="1200" dirty="0" smtClean="0">
                <a:solidFill>
                  <a:schemeClr val="tx1"/>
                </a:solidFill>
                <a:effectLst/>
                <a:latin typeface="+mn-lt"/>
                <a:ea typeface="+mn-ea"/>
                <a:cs typeface="+mn-cs"/>
              </a:rPr>
              <a:t> </a:t>
            </a:r>
            <a:r>
              <a:rPr lang="fr-FR" sz="1200" i="1" kern="1200" dirty="0" err="1" smtClean="0">
                <a:solidFill>
                  <a:schemeClr val="tx1"/>
                </a:solidFill>
                <a:effectLst/>
                <a:latin typeface="+mn-lt"/>
                <a:ea typeface="+mn-ea"/>
                <a:cs typeface="+mn-cs"/>
              </a:rPr>
              <a:t>keypoints</a:t>
            </a:r>
            <a:r>
              <a:rPr lang="fr-FR" sz="1200" kern="1200" dirty="0" smtClean="0">
                <a:solidFill>
                  <a:schemeClr val="tx1"/>
                </a:solidFill>
                <a:effectLst/>
                <a:latin typeface="+mn-lt"/>
                <a:ea typeface="+mn-ea"/>
                <a:cs typeface="+mn-cs"/>
              </a:rPr>
              <a:t> dans l’objet.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Dans ce projet, nous avons choisi une taille de 384x288.</a:t>
            </a:r>
            <a:endParaRPr lang="en-US" sz="1200" kern="1200" dirty="0" smtClean="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5A906ACB-0641-497D-A6F6-17171FCA9B16}" type="slidenum">
              <a:rPr lang="fr-FR" smtClean="0"/>
              <a:t>4</a:t>
            </a:fld>
            <a:endParaRPr lang="fr-FR"/>
          </a:p>
        </p:txBody>
      </p:sp>
    </p:spTree>
    <p:extLst>
      <p:ext uri="{BB962C8B-B14F-4D97-AF65-F5344CB8AC3E}">
        <p14:creationId xmlns:p14="http://schemas.microsoft.com/office/powerpoint/2010/main" val="75141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5A906ACB-0641-497D-A6F6-17171FCA9B16}" type="slidenum">
              <a:rPr lang="fr-FR" smtClean="0"/>
              <a:t>7</a:t>
            </a:fld>
            <a:endParaRPr lang="fr-FR"/>
          </a:p>
        </p:txBody>
      </p:sp>
    </p:spTree>
    <p:extLst>
      <p:ext uri="{BB962C8B-B14F-4D97-AF65-F5344CB8AC3E}">
        <p14:creationId xmlns:p14="http://schemas.microsoft.com/office/powerpoint/2010/main" val="1509366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fr-FR" sz="1200" kern="1200" dirty="0" smtClean="0">
                <a:solidFill>
                  <a:schemeClr val="tx1"/>
                </a:solidFill>
                <a:effectLst/>
                <a:latin typeface="+mn-lt"/>
                <a:ea typeface="+mn-ea"/>
                <a:cs typeface="+mn-cs"/>
              </a:rPr>
              <a:t>D’une part, l’objet tourné est difficile à trouver ses images similaires parce que la forme est déformée et une partie de l’objet est cachée. En revanche, le simple changement de la luminosité n’est pas gênant pour les détecteurs. D’autre part, nous pouvons voir que l’ORB a un meilleur résultat pour cette image (voir ci-dessous) et souvent l’ORB est capable de trouver plus de points caractéristiques que d’autres méthodes. La performance de </a:t>
            </a:r>
            <a:r>
              <a:rPr lang="fr-FR" sz="1200" kern="1200" dirty="0" err="1" smtClean="0">
                <a:solidFill>
                  <a:schemeClr val="tx1"/>
                </a:solidFill>
                <a:effectLst/>
                <a:latin typeface="+mn-lt"/>
                <a:ea typeface="+mn-ea"/>
                <a:cs typeface="+mn-cs"/>
              </a:rPr>
              <a:t>Brief</a:t>
            </a:r>
            <a:r>
              <a:rPr lang="fr-FR" sz="1200" kern="1200" dirty="0" smtClean="0">
                <a:solidFill>
                  <a:schemeClr val="tx1"/>
                </a:solidFill>
                <a:effectLst/>
                <a:latin typeface="+mn-lt"/>
                <a:ea typeface="+mn-ea"/>
                <a:cs typeface="+mn-cs"/>
              </a:rPr>
              <a:t> s’améliore quand il existe plus de patterns dans l’objet (le nombre de points détectés augmente).</a:t>
            </a:r>
            <a:endParaRPr 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A906ACB-0641-497D-A6F6-17171FCA9B16}" type="slidenum">
              <a:rPr lang="fr-FR" smtClean="0"/>
              <a:t>10</a:t>
            </a:fld>
            <a:endParaRPr lang="fr-FR"/>
          </a:p>
        </p:txBody>
      </p:sp>
    </p:spTree>
    <p:extLst>
      <p:ext uri="{BB962C8B-B14F-4D97-AF65-F5344CB8AC3E}">
        <p14:creationId xmlns:p14="http://schemas.microsoft.com/office/powerpoint/2010/main" val="746667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5A906ACB-0641-497D-A6F6-17171FCA9B16}" type="slidenum">
              <a:rPr lang="fr-FR" smtClean="0"/>
              <a:t>11</a:t>
            </a:fld>
            <a:endParaRPr lang="fr-FR"/>
          </a:p>
        </p:txBody>
      </p:sp>
    </p:spTree>
    <p:extLst>
      <p:ext uri="{BB962C8B-B14F-4D97-AF65-F5344CB8AC3E}">
        <p14:creationId xmlns:p14="http://schemas.microsoft.com/office/powerpoint/2010/main" val="586151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5A906ACB-0641-497D-A6F6-17171FCA9B16}" type="slidenum">
              <a:rPr lang="fr-FR" smtClean="0"/>
              <a:t>12</a:t>
            </a:fld>
            <a:endParaRPr lang="fr-FR"/>
          </a:p>
        </p:txBody>
      </p:sp>
    </p:spTree>
    <p:extLst>
      <p:ext uri="{BB962C8B-B14F-4D97-AF65-F5344CB8AC3E}">
        <p14:creationId xmlns:p14="http://schemas.microsoft.com/office/powerpoint/2010/main" val="15982464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Forme libre 26"/>
          <p:cNvSpPr/>
          <p:nvPr userDrawn="1"/>
        </p:nvSpPr>
        <p:spPr>
          <a:xfrm rot="8100000">
            <a:off x="615594" y="2990457"/>
            <a:ext cx="3639216" cy="4029858"/>
          </a:xfrm>
          <a:custGeom>
            <a:avLst/>
            <a:gdLst>
              <a:gd name="connsiteX0" fmla="*/ 0 w 3639216"/>
              <a:gd name="connsiteY0" fmla="*/ 4029858 h 4029858"/>
              <a:gd name="connsiteX1" fmla="*/ 0 w 3639216"/>
              <a:gd name="connsiteY1" fmla="*/ 2386471 h 4029858"/>
              <a:gd name="connsiteX2" fmla="*/ 0 w 3639216"/>
              <a:gd name="connsiteY2" fmla="*/ 0 h 4029858"/>
              <a:gd name="connsiteX3" fmla="*/ 3639216 w 3639216"/>
              <a:gd name="connsiteY3" fmla="*/ 3639216 h 4029858"/>
              <a:gd name="connsiteX4" fmla="*/ 3248574 w 3639216"/>
              <a:gd name="connsiteY4" fmla="*/ 4029858 h 4029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9216" h="4029858">
                <a:moveTo>
                  <a:pt x="0" y="4029858"/>
                </a:moveTo>
                <a:lnTo>
                  <a:pt x="0" y="2386471"/>
                </a:lnTo>
                <a:lnTo>
                  <a:pt x="0" y="0"/>
                </a:lnTo>
                <a:lnTo>
                  <a:pt x="3639216" y="3639216"/>
                </a:lnTo>
                <a:lnTo>
                  <a:pt x="3248574" y="402985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Forme libre 27"/>
          <p:cNvSpPr/>
          <p:nvPr userDrawn="1"/>
        </p:nvSpPr>
        <p:spPr>
          <a:xfrm rot="8100000">
            <a:off x="-2098600" y="-475418"/>
            <a:ext cx="6492725" cy="3246363"/>
          </a:xfrm>
          <a:custGeom>
            <a:avLst/>
            <a:gdLst>
              <a:gd name="connsiteX0" fmla="*/ 3244147 w 6492725"/>
              <a:gd name="connsiteY0" fmla="*/ 3244147 h 3246363"/>
              <a:gd name="connsiteX1" fmla="*/ 0 w 6492725"/>
              <a:gd name="connsiteY1" fmla="*/ 0 h 3246363"/>
              <a:gd name="connsiteX2" fmla="*/ 3244147 w 6492725"/>
              <a:gd name="connsiteY2" fmla="*/ 0 h 3246363"/>
              <a:gd name="connsiteX3" fmla="*/ 3246363 w 6492725"/>
              <a:gd name="connsiteY3" fmla="*/ 3246363 h 3246363"/>
              <a:gd name="connsiteX4" fmla="*/ 3244148 w 6492725"/>
              <a:gd name="connsiteY4" fmla="*/ 3244148 h 3246363"/>
              <a:gd name="connsiteX5" fmla="*/ 3244148 w 6492725"/>
              <a:gd name="connsiteY5" fmla="*/ 0 h 3246363"/>
              <a:gd name="connsiteX6" fmla="*/ 6492725 w 6492725"/>
              <a:gd name="connsiteY6" fmla="*/ 0 h 324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92725" h="3246363">
                <a:moveTo>
                  <a:pt x="3244147" y="3244147"/>
                </a:moveTo>
                <a:lnTo>
                  <a:pt x="0" y="0"/>
                </a:lnTo>
                <a:lnTo>
                  <a:pt x="3244147" y="0"/>
                </a:lnTo>
                <a:close/>
                <a:moveTo>
                  <a:pt x="3246363" y="3246363"/>
                </a:moveTo>
                <a:lnTo>
                  <a:pt x="3244148" y="3244148"/>
                </a:lnTo>
                <a:lnTo>
                  <a:pt x="3244148" y="0"/>
                </a:lnTo>
                <a:lnTo>
                  <a:pt x="649272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Forme libre 28"/>
          <p:cNvSpPr/>
          <p:nvPr userDrawn="1"/>
        </p:nvSpPr>
        <p:spPr>
          <a:xfrm rot="2700000">
            <a:off x="4980926" y="-217905"/>
            <a:ext cx="5213039" cy="6463568"/>
          </a:xfrm>
          <a:custGeom>
            <a:avLst/>
            <a:gdLst>
              <a:gd name="connsiteX0" fmla="*/ 0 w 5213039"/>
              <a:gd name="connsiteY0" fmla="*/ 1576035 h 6463568"/>
              <a:gd name="connsiteX1" fmla="*/ 1576035 w 5213039"/>
              <a:gd name="connsiteY1" fmla="*/ 0 h 6463568"/>
              <a:gd name="connsiteX2" fmla="*/ 5213039 w 5213039"/>
              <a:gd name="connsiteY2" fmla="*/ 3637004 h 6463568"/>
              <a:gd name="connsiteX3" fmla="*/ 3642725 w 5213039"/>
              <a:gd name="connsiteY3" fmla="*/ 5207318 h 6463568"/>
              <a:gd name="connsiteX4" fmla="*/ 2386474 w 5213039"/>
              <a:gd name="connsiteY4" fmla="*/ 6463568 h 6463568"/>
              <a:gd name="connsiteX5" fmla="*/ 0 w 5213039"/>
              <a:gd name="connsiteY5" fmla="*/ 6463568 h 6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13039" h="6463568">
                <a:moveTo>
                  <a:pt x="0" y="1576035"/>
                </a:moveTo>
                <a:lnTo>
                  <a:pt x="1576035" y="0"/>
                </a:lnTo>
                <a:lnTo>
                  <a:pt x="5213039" y="3637004"/>
                </a:lnTo>
                <a:lnTo>
                  <a:pt x="3642725" y="5207318"/>
                </a:lnTo>
                <a:lnTo>
                  <a:pt x="2386474" y="6463568"/>
                </a:lnTo>
                <a:lnTo>
                  <a:pt x="0" y="64635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e la date 7"/>
          <p:cNvSpPr>
            <a:spLocks noGrp="1"/>
          </p:cNvSpPr>
          <p:nvPr>
            <p:ph type="dt" sz="half" idx="10"/>
          </p:nvPr>
        </p:nvSpPr>
        <p:spPr bwMode="gray">
          <a:xfrm>
            <a:off x="-1" y="5002020"/>
            <a:ext cx="265114" cy="135000"/>
          </a:xfrm>
        </p:spPr>
        <p:txBody>
          <a:bodyPr/>
          <a:lstStyle>
            <a:lvl1pPr>
              <a:defRPr>
                <a:solidFill>
                  <a:schemeClr val="bg1">
                    <a:alpha val="0"/>
                  </a:schemeClr>
                </a:solidFill>
              </a:defRPr>
            </a:lvl1pPr>
          </a:lstStyle>
          <a:p>
            <a:fld id="{2D54133B-371A-451E-83B0-12E77C669547}" type="datetime1">
              <a:rPr lang="fr-FR" smtClean="0"/>
              <a:t>25/02/2018</a:t>
            </a:fld>
            <a:endParaRPr lang="fr-FR" dirty="0"/>
          </a:p>
        </p:txBody>
      </p:sp>
      <p:sp>
        <p:nvSpPr>
          <p:cNvPr id="11" name="Espace réservé du numéro de diapositive 10"/>
          <p:cNvSpPr>
            <a:spLocks noGrp="1"/>
          </p:cNvSpPr>
          <p:nvPr>
            <p:ph type="sldNum" sz="quarter" idx="11"/>
          </p:nvPr>
        </p:nvSpPr>
        <p:spPr bwMode="gray">
          <a:xfrm>
            <a:off x="-1" y="5002020"/>
            <a:ext cx="266400" cy="135000"/>
          </a:xfrm>
        </p:spPr>
        <p:txBody>
          <a:bodyPr/>
          <a:lstStyle>
            <a:lvl1pPr>
              <a:defRPr sz="100">
                <a:solidFill>
                  <a:schemeClr val="bg1">
                    <a:alpha val="0"/>
                  </a:schemeClr>
                </a:solidFill>
              </a:defRPr>
            </a:lvl1pPr>
          </a:lstStyle>
          <a:p>
            <a:fld id="{10C140CD-8AED-46FF-A9A2-77308F3F39AE}" type="slidenum">
              <a:rPr lang="fr-FR" smtClean="0"/>
              <a:pPr/>
              <a:t>‹#›</a:t>
            </a:fld>
            <a:endParaRPr lang="fr-FR"/>
          </a:p>
        </p:txBody>
      </p:sp>
      <p:sp>
        <p:nvSpPr>
          <p:cNvPr id="12" name="Espace réservé du pied de page 11"/>
          <p:cNvSpPr>
            <a:spLocks noGrp="1"/>
          </p:cNvSpPr>
          <p:nvPr>
            <p:ph type="ftr" sz="quarter" idx="12"/>
          </p:nvPr>
        </p:nvSpPr>
        <p:spPr bwMode="gray">
          <a:xfrm>
            <a:off x="-1" y="5002020"/>
            <a:ext cx="266400" cy="135000"/>
          </a:xfrm>
        </p:spPr>
        <p:txBody>
          <a:bodyPr/>
          <a:lstStyle>
            <a:lvl1pPr>
              <a:defRPr sz="100">
                <a:solidFill>
                  <a:schemeClr val="bg1">
                    <a:alpha val="0"/>
                  </a:schemeClr>
                </a:solidFill>
              </a:defRPr>
            </a:lvl1pPr>
          </a:lstStyle>
          <a:p>
            <a:r>
              <a:rPr lang="en-US" smtClean="0"/>
              <a:t>Markov Random Fields for Super-resolution and Texture Synthesis</a:t>
            </a:r>
            <a:endParaRPr lang="fr-FR" dirty="0"/>
          </a:p>
        </p:txBody>
      </p:sp>
      <p:sp>
        <p:nvSpPr>
          <p:cNvPr id="15" name="Espace réservé du texte 3"/>
          <p:cNvSpPr>
            <a:spLocks noGrp="1"/>
          </p:cNvSpPr>
          <p:nvPr>
            <p:ph type="body" sz="quarter" idx="13" hasCustomPrompt="1"/>
          </p:nvPr>
        </p:nvSpPr>
        <p:spPr bwMode="gray">
          <a:xfrm>
            <a:off x="3203577" y="688180"/>
            <a:ext cx="5251448" cy="3359945"/>
          </a:xfrm>
        </p:spPr>
        <p:txBody>
          <a:bodyPr anchor="ctr" anchorCtr="0"/>
          <a:lstStyle>
            <a:lvl1pPr algn="r">
              <a:defRPr sz="3400" b="1" cap="all">
                <a:solidFill>
                  <a:schemeClr val="bg1"/>
                </a:solidFill>
              </a:defRPr>
            </a:lvl1pPr>
            <a:lvl2pPr algn="r">
              <a:defRPr sz="3400" b="0" cap="all">
                <a:solidFill>
                  <a:schemeClr val="bg1"/>
                </a:solidFill>
              </a:defRPr>
            </a:lvl2pPr>
          </a:lstStyle>
          <a:p>
            <a:pPr lvl="0"/>
            <a:r>
              <a:rPr lang="fr-FR" dirty="0" smtClean="0"/>
              <a:t>TITRE</a:t>
            </a:r>
          </a:p>
          <a:p>
            <a:pPr lvl="1"/>
            <a:r>
              <a:rPr lang="fr-FR" dirty="0" smtClean="0"/>
              <a:t>TITRE</a:t>
            </a:r>
          </a:p>
        </p:txBody>
      </p:sp>
      <p:pic>
        <p:nvPicPr>
          <p:cNvPr id="30" name="Image 29" descr="logo_couv_1.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516754" y="507900"/>
            <a:ext cx="1944000" cy="1145384"/>
          </a:xfrm>
          <a:prstGeom prst="rect">
            <a:avLst/>
          </a:prstGeom>
        </p:spPr>
      </p:pic>
    </p:spTree>
    <p:extLst>
      <p:ext uri="{BB962C8B-B14F-4D97-AF65-F5344CB8AC3E}">
        <p14:creationId xmlns:p14="http://schemas.microsoft.com/office/powerpoint/2010/main" val="38659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itre">
    <p:spTree>
      <p:nvGrpSpPr>
        <p:cNvPr id="1" name=""/>
        <p:cNvGrpSpPr/>
        <p:nvPr/>
      </p:nvGrpSpPr>
      <p:grpSpPr>
        <a:xfrm>
          <a:off x="0" y="0"/>
          <a:ext cx="0" cy="0"/>
          <a:chOff x="0" y="0"/>
          <a:chExt cx="0" cy="0"/>
        </a:xfrm>
      </p:grpSpPr>
      <p:sp>
        <p:nvSpPr>
          <p:cNvPr id="25" name="Forme libre 24"/>
          <p:cNvSpPr/>
          <p:nvPr userDrawn="1"/>
        </p:nvSpPr>
        <p:spPr>
          <a:xfrm>
            <a:off x="0" y="0"/>
            <a:ext cx="3810001" cy="2664618"/>
          </a:xfrm>
          <a:custGeom>
            <a:avLst/>
            <a:gdLst>
              <a:gd name="connsiteX0" fmla="*/ 0 w 3810001"/>
              <a:gd name="connsiteY0" fmla="*/ 0 h 2664618"/>
              <a:gd name="connsiteX1" fmla="*/ 3810001 w 3810001"/>
              <a:gd name="connsiteY1" fmla="*/ 0 h 2664618"/>
              <a:gd name="connsiteX2" fmla="*/ 1145383 w 3810001"/>
              <a:gd name="connsiteY2" fmla="*/ 2664618 h 2664618"/>
              <a:gd name="connsiteX3" fmla="*/ 0 w 3810001"/>
              <a:gd name="connsiteY3" fmla="*/ 1519236 h 2664618"/>
              <a:gd name="connsiteX4" fmla="*/ 0 w 3810001"/>
              <a:gd name="connsiteY4" fmla="*/ 0 h 2664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1" h="2664618">
                <a:moveTo>
                  <a:pt x="0" y="0"/>
                </a:moveTo>
                <a:lnTo>
                  <a:pt x="3810001" y="0"/>
                </a:lnTo>
                <a:lnTo>
                  <a:pt x="1145383" y="2664618"/>
                </a:lnTo>
                <a:lnTo>
                  <a:pt x="0" y="1519236"/>
                </a:lnTo>
                <a:lnTo>
                  <a:pt x="0" y="0"/>
                </a:lnTo>
                <a:close/>
              </a:path>
            </a:pathLst>
          </a:cu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Forme libre 25"/>
          <p:cNvSpPr/>
          <p:nvPr userDrawn="1"/>
        </p:nvSpPr>
        <p:spPr>
          <a:xfrm>
            <a:off x="1145383" y="0"/>
            <a:ext cx="7998617" cy="5143500"/>
          </a:xfrm>
          <a:custGeom>
            <a:avLst/>
            <a:gdLst>
              <a:gd name="connsiteX0" fmla="*/ 2664618 w 7998617"/>
              <a:gd name="connsiteY0" fmla="*/ 0 h 5143500"/>
              <a:gd name="connsiteX1" fmla="*/ 7998617 w 7998617"/>
              <a:gd name="connsiteY1" fmla="*/ 0 h 5143500"/>
              <a:gd name="connsiteX2" fmla="*/ 7998617 w 7998617"/>
              <a:gd name="connsiteY2" fmla="*/ 5143500 h 5143500"/>
              <a:gd name="connsiteX3" fmla="*/ 2478882 w 7998617"/>
              <a:gd name="connsiteY3" fmla="*/ 5143500 h 5143500"/>
              <a:gd name="connsiteX4" fmla="*/ 0 w 7998617"/>
              <a:gd name="connsiteY4" fmla="*/ 2664618 h 5143500"/>
              <a:gd name="connsiteX5" fmla="*/ 2664618 w 7998617"/>
              <a:gd name="connsiteY5"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98617" h="5143500">
                <a:moveTo>
                  <a:pt x="2664618" y="0"/>
                </a:moveTo>
                <a:lnTo>
                  <a:pt x="7998617" y="0"/>
                </a:lnTo>
                <a:lnTo>
                  <a:pt x="7998617" y="5143500"/>
                </a:lnTo>
                <a:lnTo>
                  <a:pt x="2478882" y="5143500"/>
                </a:lnTo>
                <a:lnTo>
                  <a:pt x="0" y="2664618"/>
                </a:lnTo>
                <a:lnTo>
                  <a:pt x="2664618" y="0"/>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e la date 7"/>
          <p:cNvSpPr>
            <a:spLocks noGrp="1"/>
          </p:cNvSpPr>
          <p:nvPr>
            <p:ph type="dt" sz="half" idx="10"/>
          </p:nvPr>
        </p:nvSpPr>
        <p:spPr bwMode="gray">
          <a:xfrm>
            <a:off x="-1" y="5002020"/>
            <a:ext cx="265114" cy="135000"/>
          </a:xfrm>
        </p:spPr>
        <p:txBody>
          <a:bodyPr/>
          <a:lstStyle>
            <a:lvl1pPr>
              <a:defRPr>
                <a:solidFill>
                  <a:schemeClr val="bg1">
                    <a:alpha val="0"/>
                  </a:schemeClr>
                </a:solidFill>
              </a:defRPr>
            </a:lvl1pPr>
          </a:lstStyle>
          <a:p>
            <a:fld id="{2071B99B-66F4-44C1-85BA-391C8832129F}" type="datetime1">
              <a:rPr lang="fr-FR" smtClean="0"/>
              <a:t>25/02/2018</a:t>
            </a:fld>
            <a:endParaRPr lang="fr-FR"/>
          </a:p>
        </p:txBody>
      </p:sp>
      <p:sp>
        <p:nvSpPr>
          <p:cNvPr id="11" name="Espace réservé du numéro de diapositive 10"/>
          <p:cNvSpPr>
            <a:spLocks noGrp="1"/>
          </p:cNvSpPr>
          <p:nvPr>
            <p:ph type="sldNum" sz="quarter" idx="11"/>
          </p:nvPr>
        </p:nvSpPr>
        <p:spPr bwMode="gray">
          <a:xfrm>
            <a:off x="-1" y="5002020"/>
            <a:ext cx="266400" cy="135000"/>
          </a:xfrm>
        </p:spPr>
        <p:txBody>
          <a:bodyPr/>
          <a:lstStyle>
            <a:lvl1pPr>
              <a:defRPr sz="100">
                <a:solidFill>
                  <a:schemeClr val="bg1">
                    <a:alpha val="0"/>
                  </a:schemeClr>
                </a:solidFill>
              </a:defRPr>
            </a:lvl1pPr>
          </a:lstStyle>
          <a:p>
            <a:fld id="{10C140CD-8AED-46FF-A9A2-77308F3F39AE}" type="slidenum">
              <a:rPr lang="fr-FR" smtClean="0"/>
              <a:pPr/>
              <a:t>‹#›</a:t>
            </a:fld>
            <a:endParaRPr lang="fr-FR"/>
          </a:p>
        </p:txBody>
      </p:sp>
      <p:sp>
        <p:nvSpPr>
          <p:cNvPr id="12" name="Espace réservé du pied de page 11"/>
          <p:cNvSpPr>
            <a:spLocks noGrp="1"/>
          </p:cNvSpPr>
          <p:nvPr>
            <p:ph type="ftr" sz="quarter" idx="12"/>
          </p:nvPr>
        </p:nvSpPr>
        <p:spPr bwMode="gray">
          <a:xfrm>
            <a:off x="-1" y="5002020"/>
            <a:ext cx="266400" cy="135000"/>
          </a:xfrm>
        </p:spPr>
        <p:txBody>
          <a:bodyPr/>
          <a:lstStyle>
            <a:lvl1pPr>
              <a:defRPr sz="100">
                <a:solidFill>
                  <a:schemeClr val="bg1">
                    <a:alpha val="0"/>
                  </a:schemeClr>
                </a:solidFill>
              </a:defRPr>
            </a:lvl1pPr>
          </a:lstStyle>
          <a:p>
            <a:r>
              <a:rPr lang="en-US" smtClean="0"/>
              <a:t>Markov Random Fields for Super-resolution and Texture Synthesis</a:t>
            </a:r>
            <a:endParaRPr lang="fr-FR" dirty="0"/>
          </a:p>
        </p:txBody>
      </p:sp>
      <p:sp>
        <p:nvSpPr>
          <p:cNvPr id="15" name="Espace réservé du texte 3"/>
          <p:cNvSpPr>
            <a:spLocks noGrp="1"/>
          </p:cNvSpPr>
          <p:nvPr>
            <p:ph type="body" sz="quarter" idx="13" hasCustomPrompt="1"/>
          </p:nvPr>
        </p:nvSpPr>
        <p:spPr bwMode="gray">
          <a:xfrm>
            <a:off x="1373189" y="688180"/>
            <a:ext cx="7081836" cy="3369470"/>
          </a:xfrm>
        </p:spPr>
        <p:txBody>
          <a:bodyPr anchor="ctr" anchorCtr="0"/>
          <a:lstStyle>
            <a:lvl1pPr algn="r">
              <a:defRPr sz="3400" b="0" cap="all">
                <a:solidFill>
                  <a:schemeClr val="bg1"/>
                </a:solidFill>
              </a:defRPr>
            </a:lvl1pPr>
            <a:lvl2pPr algn="r">
              <a:defRPr sz="3400" b="1" cap="all">
                <a:solidFill>
                  <a:schemeClr val="bg1"/>
                </a:solidFill>
              </a:defRPr>
            </a:lvl2pPr>
          </a:lstStyle>
          <a:p>
            <a:pPr lvl="0"/>
            <a:r>
              <a:rPr lang="fr-FR" dirty="0" smtClean="0"/>
              <a:t>Chapitre</a:t>
            </a:r>
          </a:p>
          <a:p>
            <a:pPr lvl="1"/>
            <a:r>
              <a:rPr lang="fr-FR" dirty="0" smtClean="0"/>
              <a:t>Chapitre</a:t>
            </a:r>
          </a:p>
        </p:txBody>
      </p:sp>
      <p:pic>
        <p:nvPicPr>
          <p:cNvPr id="27" name="Image 26" descr="logo_couv_1.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539552" y="3953662"/>
            <a:ext cx="1224000" cy="721168"/>
          </a:xfrm>
          <a:prstGeom prst="rect">
            <a:avLst/>
          </a:prstGeom>
        </p:spPr>
      </p:pic>
    </p:spTree>
    <p:extLst>
      <p:ext uri="{BB962C8B-B14F-4D97-AF65-F5344CB8AC3E}">
        <p14:creationId xmlns:p14="http://schemas.microsoft.com/office/powerpoint/2010/main" val="2651176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ommaire">
    <p:spTree>
      <p:nvGrpSpPr>
        <p:cNvPr id="1" name=""/>
        <p:cNvGrpSpPr/>
        <p:nvPr/>
      </p:nvGrpSpPr>
      <p:grpSpPr>
        <a:xfrm>
          <a:off x="0" y="0"/>
          <a:ext cx="0" cy="0"/>
          <a:chOff x="0" y="0"/>
          <a:chExt cx="0" cy="0"/>
        </a:xfrm>
      </p:grpSpPr>
      <p:sp>
        <p:nvSpPr>
          <p:cNvPr id="16" name="Rectangle 15"/>
          <p:cNvSpPr/>
          <p:nvPr userDrawn="1"/>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orme libre 14"/>
          <p:cNvSpPr/>
          <p:nvPr userDrawn="1"/>
        </p:nvSpPr>
        <p:spPr>
          <a:xfrm>
            <a:off x="1145383" y="0"/>
            <a:ext cx="7998617" cy="5143500"/>
          </a:xfrm>
          <a:custGeom>
            <a:avLst/>
            <a:gdLst>
              <a:gd name="connsiteX0" fmla="*/ 2664618 w 7998617"/>
              <a:gd name="connsiteY0" fmla="*/ 0 h 5143500"/>
              <a:gd name="connsiteX1" fmla="*/ 7998617 w 7998617"/>
              <a:gd name="connsiteY1" fmla="*/ 0 h 5143500"/>
              <a:gd name="connsiteX2" fmla="*/ 7998617 w 7998617"/>
              <a:gd name="connsiteY2" fmla="*/ 5143500 h 5143500"/>
              <a:gd name="connsiteX3" fmla="*/ 2478882 w 7998617"/>
              <a:gd name="connsiteY3" fmla="*/ 5143500 h 5143500"/>
              <a:gd name="connsiteX4" fmla="*/ 0 w 7998617"/>
              <a:gd name="connsiteY4" fmla="*/ 2664618 h 5143500"/>
              <a:gd name="connsiteX5" fmla="*/ 2664618 w 7998617"/>
              <a:gd name="connsiteY5"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98617" h="5143500">
                <a:moveTo>
                  <a:pt x="2664618" y="0"/>
                </a:moveTo>
                <a:lnTo>
                  <a:pt x="7998617" y="0"/>
                </a:lnTo>
                <a:lnTo>
                  <a:pt x="7998617" y="5143500"/>
                </a:lnTo>
                <a:lnTo>
                  <a:pt x="2478882" y="5143500"/>
                </a:lnTo>
                <a:lnTo>
                  <a:pt x="0" y="2664618"/>
                </a:lnTo>
                <a:lnTo>
                  <a:pt x="2664618"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orme libre 13"/>
          <p:cNvSpPr/>
          <p:nvPr userDrawn="1"/>
        </p:nvSpPr>
        <p:spPr>
          <a:xfrm>
            <a:off x="0" y="2664618"/>
            <a:ext cx="3624265" cy="2478882"/>
          </a:xfrm>
          <a:custGeom>
            <a:avLst/>
            <a:gdLst>
              <a:gd name="connsiteX0" fmla="*/ 1145383 w 3624265"/>
              <a:gd name="connsiteY0" fmla="*/ 0 h 2478882"/>
              <a:gd name="connsiteX1" fmla="*/ 3624265 w 3624265"/>
              <a:gd name="connsiteY1" fmla="*/ 2478882 h 2478882"/>
              <a:gd name="connsiteX2" fmla="*/ 0 w 3624265"/>
              <a:gd name="connsiteY2" fmla="*/ 2478882 h 2478882"/>
              <a:gd name="connsiteX3" fmla="*/ 0 w 3624265"/>
              <a:gd name="connsiteY3" fmla="*/ 1145383 h 2478882"/>
              <a:gd name="connsiteX4" fmla="*/ 1145383 w 3624265"/>
              <a:gd name="connsiteY4" fmla="*/ 0 h 247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4265" h="2478882">
                <a:moveTo>
                  <a:pt x="1145383" y="0"/>
                </a:moveTo>
                <a:lnTo>
                  <a:pt x="3624265" y="2478882"/>
                </a:lnTo>
                <a:lnTo>
                  <a:pt x="0" y="2478882"/>
                </a:lnTo>
                <a:lnTo>
                  <a:pt x="0" y="1145383"/>
                </a:lnTo>
                <a:lnTo>
                  <a:pt x="1145383" y="0"/>
                </a:lnTo>
                <a:close/>
              </a:path>
            </a:pathLst>
          </a:cu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space réservé du texte 3"/>
          <p:cNvSpPr>
            <a:spLocks noGrp="1"/>
          </p:cNvSpPr>
          <p:nvPr>
            <p:ph type="body" sz="quarter" idx="13" hasCustomPrompt="1"/>
          </p:nvPr>
        </p:nvSpPr>
        <p:spPr bwMode="gray">
          <a:xfrm>
            <a:off x="4572000" y="736380"/>
            <a:ext cx="3883025" cy="4095970"/>
          </a:xfrm>
        </p:spPr>
        <p:txBody>
          <a:bodyPr anchor="t" anchorCtr="0"/>
          <a:lstStyle>
            <a:lvl1pPr marL="342900" indent="-342900" algn="l">
              <a:spcBef>
                <a:spcPts val="2400"/>
              </a:spcBef>
              <a:spcAft>
                <a:spcPts val="300"/>
              </a:spcAft>
              <a:buClr>
                <a:schemeClr val="bg2"/>
              </a:buClr>
              <a:buSzPct val="100000"/>
              <a:buFont typeface="+mj-lt"/>
              <a:buAutoNum type="arabicPeriod"/>
              <a:defRPr sz="1650" b="1" cap="all">
                <a:solidFill>
                  <a:schemeClr val="bg2"/>
                </a:solidFill>
              </a:defRPr>
            </a:lvl1pPr>
            <a:lvl2pPr marL="342000" indent="0" algn="l">
              <a:lnSpc>
                <a:spcPct val="130000"/>
              </a:lnSpc>
              <a:defRPr sz="1200" b="0" cap="none" baseline="0">
                <a:solidFill>
                  <a:schemeClr val="accent3"/>
                </a:solidFill>
              </a:defRPr>
            </a:lvl2pPr>
          </a:lstStyle>
          <a:p>
            <a:pPr lvl="0"/>
            <a:r>
              <a:rPr lang="fr-FR" dirty="0" smtClean="0"/>
              <a:t>Texte de niveau 1</a:t>
            </a:r>
          </a:p>
          <a:p>
            <a:pPr lvl="1"/>
            <a:r>
              <a:rPr lang="fr-FR" dirty="0" smtClean="0"/>
              <a:t>1.1 Deuxième niveau</a:t>
            </a:r>
          </a:p>
        </p:txBody>
      </p:sp>
      <p:sp>
        <p:nvSpPr>
          <p:cNvPr id="3" name="Titre 2"/>
          <p:cNvSpPr>
            <a:spLocks noGrp="1"/>
          </p:cNvSpPr>
          <p:nvPr>
            <p:ph type="title" hasCustomPrompt="1"/>
          </p:nvPr>
        </p:nvSpPr>
        <p:spPr bwMode="gray">
          <a:xfrm>
            <a:off x="539552" y="656897"/>
            <a:ext cx="2658318" cy="340202"/>
          </a:xfrm>
        </p:spPr>
        <p:txBody>
          <a:bodyPr/>
          <a:lstStyle>
            <a:lvl1pPr>
              <a:defRPr sz="2500" b="1" cap="all" baseline="0">
                <a:solidFill>
                  <a:schemeClr val="bg1"/>
                </a:solidFill>
              </a:defRPr>
            </a:lvl1pPr>
          </a:lstStyle>
          <a:p>
            <a:r>
              <a:rPr lang="fr-FR" dirty="0" smtClean="0"/>
              <a:t>Titre</a:t>
            </a:r>
            <a:endParaRPr lang="fr-FR" dirty="0"/>
          </a:p>
        </p:txBody>
      </p:sp>
      <p:pic>
        <p:nvPicPr>
          <p:cNvPr id="17" name="Image 16" descr="logo_couv_1.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539552" y="3953662"/>
            <a:ext cx="1224000" cy="721168"/>
          </a:xfrm>
          <a:prstGeom prst="rect">
            <a:avLst/>
          </a:prstGeom>
        </p:spPr>
      </p:pic>
    </p:spTree>
    <p:extLst>
      <p:ext uri="{BB962C8B-B14F-4D97-AF65-F5344CB8AC3E}">
        <p14:creationId xmlns:p14="http://schemas.microsoft.com/office/powerpoint/2010/main" val="936777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96000" y="0"/>
            <a:ext cx="7231938" cy="450000"/>
          </a:xfrm>
        </p:spPr>
        <p:txBody>
          <a:bodyPr/>
          <a:lstStyle/>
          <a:p>
            <a:r>
              <a:rPr lang="fr-FR" noProof="0" dirty="0" smtClean="0"/>
              <a:t>Chapitre 0 : Titre</a:t>
            </a:r>
            <a:endParaRPr lang="fr-FR" dirty="0"/>
          </a:p>
        </p:txBody>
      </p:sp>
      <p:sp>
        <p:nvSpPr>
          <p:cNvPr id="9" name="Espace réservé du texte 8"/>
          <p:cNvSpPr>
            <a:spLocks noGrp="1"/>
          </p:cNvSpPr>
          <p:nvPr>
            <p:ph type="body" sz="quarter" idx="13" hasCustomPrompt="1"/>
          </p:nvPr>
        </p:nvSpPr>
        <p:spPr bwMode="gray">
          <a:xfrm>
            <a:off x="396000" y="443550"/>
            <a:ext cx="7231938" cy="276090"/>
          </a:xfrm>
        </p:spPr>
        <p:txBody>
          <a:bodyPr/>
          <a:lstStyle>
            <a:lvl1pPr>
              <a:defRPr sz="1600" cap="none" baseline="0">
                <a:solidFill>
                  <a:schemeClr val="tx1"/>
                </a:solidFill>
              </a:defRPr>
            </a:lvl1pPr>
          </a:lstStyle>
          <a:p>
            <a:pPr lvl="0"/>
            <a:r>
              <a:rPr lang="fr-FR" dirty="0" smtClean="0"/>
              <a:t>0.0 Titre</a:t>
            </a:r>
            <a:endParaRPr lang="fr-FR" dirty="0"/>
          </a:p>
        </p:txBody>
      </p:sp>
      <p:sp>
        <p:nvSpPr>
          <p:cNvPr id="11" name="Espace réservé du contenu 2"/>
          <p:cNvSpPr>
            <a:spLocks noGrp="1"/>
          </p:cNvSpPr>
          <p:nvPr>
            <p:ph idx="14"/>
          </p:nvPr>
        </p:nvSpPr>
        <p:spPr bwMode="gray">
          <a:xfrm>
            <a:off x="396000" y="1055689"/>
            <a:ext cx="8359063" cy="3298824"/>
          </a:xfrm>
        </p:spPr>
        <p:txBody>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5" name="Espace réservé de la date 14"/>
          <p:cNvSpPr>
            <a:spLocks noGrp="1"/>
          </p:cNvSpPr>
          <p:nvPr>
            <p:ph type="dt" sz="half" idx="15"/>
          </p:nvPr>
        </p:nvSpPr>
        <p:spPr/>
        <p:txBody>
          <a:bodyPr/>
          <a:lstStyle/>
          <a:p>
            <a:fld id="{02F2A944-B0D2-4E65-9B75-234B8B45C846}" type="datetime1">
              <a:rPr lang="fr-FR" smtClean="0"/>
              <a:t>25/02/2018</a:t>
            </a:fld>
            <a:endParaRPr lang="fr-FR" dirty="0"/>
          </a:p>
        </p:txBody>
      </p:sp>
      <p:sp>
        <p:nvSpPr>
          <p:cNvPr id="16" name="Espace réservé du pied de page 15"/>
          <p:cNvSpPr>
            <a:spLocks noGrp="1"/>
          </p:cNvSpPr>
          <p:nvPr>
            <p:ph type="ftr" sz="quarter" idx="16"/>
          </p:nvPr>
        </p:nvSpPr>
        <p:spPr/>
        <p:txBody>
          <a:bodyPr/>
          <a:lstStyle/>
          <a:p>
            <a:r>
              <a:rPr lang="fr-FR" dirty="0" smtClean="0"/>
              <a:t>Descripteurs locaux pour la recherche d’images similaires</a:t>
            </a:r>
            <a:endParaRPr lang="fr-FR" dirty="0"/>
          </a:p>
        </p:txBody>
      </p:sp>
      <p:sp>
        <p:nvSpPr>
          <p:cNvPr id="17" name="Espace réservé du numéro de diapositive 16"/>
          <p:cNvSpPr>
            <a:spLocks noGrp="1"/>
          </p:cNvSpPr>
          <p:nvPr>
            <p:ph type="sldNum" sz="quarter" idx="17"/>
          </p:nvPr>
        </p:nvSpPr>
        <p:spPr/>
        <p:txBody>
          <a:bodyPr/>
          <a:lstStyle/>
          <a:p>
            <a:fld id="{10C140CD-8AED-46FF-A9A2-77308F3F39AE}" type="slidenum">
              <a:rPr lang="fr-FR" smtClean="0"/>
              <a:pPr/>
              <a:t>‹#›</a:t>
            </a:fld>
            <a:endParaRPr lang="fr-FR" dirty="0"/>
          </a:p>
        </p:txBody>
      </p:sp>
    </p:spTree>
    <p:extLst>
      <p:ext uri="{BB962C8B-B14F-4D97-AF65-F5344CB8AC3E}">
        <p14:creationId xmlns:p14="http://schemas.microsoft.com/office/powerpoint/2010/main" val="2321209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et contenu &amp; logo">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96000" y="0"/>
            <a:ext cx="7231938" cy="450000"/>
          </a:xfrm>
        </p:spPr>
        <p:txBody>
          <a:bodyPr/>
          <a:lstStyle/>
          <a:p>
            <a:r>
              <a:rPr lang="fr-FR" noProof="0" dirty="0" smtClean="0"/>
              <a:t>Chapitre 0 : Titre</a:t>
            </a:r>
            <a:endParaRPr lang="fr-FR" dirty="0"/>
          </a:p>
        </p:txBody>
      </p:sp>
      <p:sp>
        <p:nvSpPr>
          <p:cNvPr id="9" name="Espace réservé du texte 8"/>
          <p:cNvSpPr>
            <a:spLocks noGrp="1"/>
          </p:cNvSpPr>
          <p:nvPr>
            <p:ph type="body" sz="quarter" idx="13" hasCustomPrompt="1"/>
          </p:nvPr>
        </p:nvSpPr>
        <p:spPr bwMode="gray">
          <a:xfrm>
            <a:off x="396000" y="443550"/>
            <a:ext cx="7231938" cy="276090"/>
          </a:xfrm>
        </p:spPr>
        <p:txBody>
          <a:bodyPr/>
          <a:lstStyle>
            <a:lvl1pPr>
              <a:defRPr sz="1600" cap="none" baseline="0">
                <a:solidFill>
                  <a:schemeClr val="tx1"/>
                </a:solidFill>
              </a:defRPr>
            </a:lvl1pPr>
          </a:lstStyle>
          <a:p>
            <a:pPr lvl="0"/>
            <a:r>
              <a:rPr lang="fr-FR" dirty="0" smtClean="0"/>
              <a:t>0.0 Titre</a:t>
            </a:r>
            <a:endParaRPr lang="fr-FR" dirty="0"/>
          </a:p>
        </p:txBody>
      </p:sp>
      <p:sp>
        <p:nvSpPr>
          <p:cNvPr id="11" name="Espace réservé du contenu 2"/>
          <p:cNvSpPr>
            <a:spLocks noGrp="1"/>
          </p:cNvSpPr>
          <p:nvPr>
            <p:ph idx="14"/>
          </p:nvPr>
        </p:nvSpPr>
        <p:spPr bwMode="gray">
          <a:xfrm>
            <a:off x="396000" y="1055689"/>
            <a:ext cx="8359063" cy="3298824"/>
          </a:xfrm>
        </p:spPr>
        <p:txBody>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0" name="Espace réservé pour une image  10"/>
          <p:cNvSpPr>
            <a:spLocks noGrp="1"/>
          </p:cNvSpPr>
          <p:nvPr>
            <p:ph type="pic" sz="quarter" idx="18" hasCustomPrompt="1"/>
          </p:nvPr>
        </p:nvSpPr>
        <p:spPr bwMode="gray">
          <a:xfrm>
            <a:off x="7627938" y="4565650"/>
            <a:ext cx="608012" cy="266700"/>
          </a:xfrm>
        </p:spPr>
        <p:txBody>
          <a:bodyPr tIns="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a:solidFill>
                  <a:schemeClr val="tx1"/>
                </a:solidFill>
              </a:defRPr>
            </a:lvl1pPr>
          </a:lstStyle>
          <a:p>
            <a:r>
              <a:rPr lang="fr-FR" noProof="0" dirty="0" smtClean="0"/>
              <a:t>Logotype</a:t>
            </a:r>
            <a:br>
              <a:rPr lang="fr-FR" noProof="0" dirty="0" smtClean="0"/>
            </a:br>
            <a:r>
              <a:rPr lang="fr-FR" noProof="0" dirty="0" smtClean="0"/>
              <a:t>partenaire</a:t>
            </a:r>
          </a:p>
        </p:txBody>
      </p:sp>
      <p:sp>
        <p:nvSpPr>
          <p:cNvPr id="12" name="Espace réservé de la date 11"/>
          <p:cNvSpPr>
            <a:spLocks noGrp="1"/>
          </p:cNvSpPr>
          <p:nvPr>
            <p:ph type="dt" sz="half" idx="19"/>
          </p:nvPr>
        </p:nvSpPr>
        <p:spPr/>
        <p:txBody>
          <a:bodyPr/>
          <a:lstStyle/>
          <a:p>
            <a:fld id="{2F62CE10-E0DE-439D-8CD1-69273313363A}" type="datetime1">
              <a:rPr lang="fr-FR" smtClean="0"/>
              <a:t>25/02/2018</a:t>
            </a:fld>
            <a:endParaRPr lang="fr-FR" dirty="0"/>
          </a:p>
        </p:txBody>
      </p:sp>
      <p:sp>
        <p:nvSpPr>
          <p:cNvPr id="13" name="Espace réservé du pied de page 12"/>
          <p:cNvSpPr>
            <a:spLocks noGrp="1"/>
          </p:cNvSpPr>
          <p:nvPr>
            <p:ph type="ftr" sz="quarter" idx="20"/>
          </p:nvPr>
        </p:nvSpPr>
        <p:spPr/>
        <p:txBody>
          <a:bodyPr/>
          <a:lstStyle/>
          <a:p>
            <a:r>
              <a:rPr lang="fr-FR" dirty="0" smtClean="0"/>
              <a:t>Descripteurs locaux pour la recherche d’images similaires</a:t>
            </a:r>
            <a:endParaRPr lang="fr-FR" dirty="0"/>
          </a:p>
        </p:txBody>
      </p:sp>
      <p:sp>
        <p:nvSpPr>
          <p:cNvPr id="14" name="Espace réservé du numéro de diapositive 13"/>
          <p:cNvSpPr>
            <a:spLocks noGrp="1"/>
          </p:cNvSpPr>
          <p:nvPr>
            <p:ph type="sldNum" sz="quarter" idx="21"/>
          </p:nvPr>
        </p:nvSpPr>
        <p:spPr/>
        <p:txBody>
          <a:bodyPr/>
          <a:lstStyle/>
          <a:p>
            <a:fld id="{10C140CD-8AED-46FF-A9A2-77308F3F39AE}" type="slidenum">
              <a:rPr lang="fr-FR" smtClean="0"/>
              <a:pPr/>
              <a:t>‹#›</a:t>
            </a:fld>
            <a:endParaRPr lang="fr-FR" dirty="0"/>
          </a:p>
        </p:txBody>
      </p:sp>
    </p:spTree>
    <p:extLst>
      <p:ext uri="{BB962C8B-B14F-4D97-AF65-F5344CB8AC3E}">
        <p14:creationId xmlns:p14="http://schemas.microsoft.com/office/powerpoint/2010/main" val="652593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contenu 2 colonne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p>
            <a:r>
              <a:rPr lang="fr-FR" noProof="0" dirty="0" smtClean="0"/>
              <a:t>Chapitre 0 : Titre</a:t>
            </a:r>
            <a:endParaRPr lang="fr-FR" dirty="0"/>
          </a:p>
        </p:txBody>
      </p:sp>
      <p:sp>
        <p:nvSpPr>
          <p:cNvPr id="9" name="Espace réservé du texte 8"/>
          <p:cNvSpPr>
            <a:spLocks noGrp="1"/>
          </p:cNvSpPr>
          <p:nvPr>
            <p:ph type="body" sz="quarter" idx="13" hasCustomPrompt="1"/>
          </p:nvPr>
        </p:nvSpPr>
        <p:spPr bwMode="gray">
          <a:xfrm>
            <a:off x="396000" y="442800"/>
            <a:ext cx="7232400" cy="276090"/>
          </a:xfrm>
        </p:spPr>
        <p:txBody>
          <a:bodyPr/>
          <a:lstStyle>
            <a:lvl1pPr>
              <a:defRPr sz="1600" cap="none" baseline="0">
                <a:solidFill>
                  <a:schemeClr val="tx1"/>
                </a:solidFill>
              </a:defRPr>
            </a:lvl1pPr>
          </a:lstStyle>
          <a:p>
            <a:pPr lvl="0"/>
            <a:r>
              <a:rPr lang="fr-FR" dirty="0" smtClean="0"/>
              <a:t>0.0 Titre</a:t>
            </a:r>
            <a:endParaRPr lang="fr-FR" dirty="0"/>
          </a:p>
        </p:txBody>
      </p:sp>
      <p:sp>
        <p:nvSpPr>
          <p:cNvPr id="11" name="Espace réservé du contenu 2"/>
          <p:cNvSpPr>
            <a:spLocks noGrp="1"/>
          </p:cNvSpPr>
          <p:nvPr>
            <p:ph idx="14"/>
          </p:nvPr>
        </p:nvSpPr>
        <p:spPr bwMode="gray">
          <a:xfrm>
            <a:off x="396000" y="1055688"/>
            <a:ext cx="3888000" cy="3298428"/>
          </a:xfrm>
        </p:spPr>
        <p:txBody>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8" name="Espace réservé du contenu 2"/>
          <p:cNvSpPr>
            <a:spLocks noGrp="1"/>
          </p:cNvSpPr>
          <p:nvPr>
            <p:ph idx="15"/>
          </p:nvPr>
        </p:nvSpPr>
        <p:spPr bwMode="gray">
          <a:xfrm>
            <a:off x="4572000" y="1055688"/>
            <a:ext cx="3883025" cy="3298428"/>
          </a:xfrm>
        </p:spPr>
        <p:txBody>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9" name="Espace réservé de la date 18"/>
          <p:cNvSpPr>
            <a:spLocks noGrp="1"/>
          </p:cNvSpPr>
          <p:nvPr>
            <p:ph type="dt" sz="half" idx="16"/>
          </p:nvPr>
        </p:nvSpPr>
        <p:spPr/>
        <p:txBody>
          <a:bodyPr/>
          <a:lstStyle/>
          <a:p>
            <a:fld id="{1643EF77-D5D6-40EF-9F4B-07F203095EEF}" type="datetime1">
              <a:rPr lang="fr-FR" smtClean="0"/>
              <a:t>25/02/2018</a:t>
            </a:fld>
            <a:endParaRPr lang="fr-FR" dirty="0"/>
          </a:p>
        </p:txBody>
      </p:sp>
      <p:sp>
        <p:nvSpPr>
          <p:cNvPr id="20" name="Espace réservé du pied de page 19"/>
          <p:cNvSpPr>
            <a:spLocks noGrp="1"/>
          </p:cNvSpPr>
          <p:nvPr>
            <p:ph type="ftr" sz="quarter" idx="17"/>
          </p:nvPr>
        </p:nvSpPr>
        <p:spPr/>
        <p:txBody>
          <a:bodyPr/>
          <a:lstStyle/>
          <a:p>
            <a:r>
              <a:rPr lang="fr-FR" dirty="0" smtClean="0"/>
              <a:t>Descripteurs locaux pour la recherche d’images similaires</a:t>
            </a:r>
            <a:endParaRPr lang="fr-FR" dirty="0"/>
          </a:p>
        </p:txBody>
      </p:sp>
      <p:sp>
        <p:nvSpPr>
          <p:cNvPr id="21" name="Espace réservé du numéro de diapositive 20"/>
          <p:cNvSpPr>
            <a:spLocks noGrp="1"/>
          </p:cNvSpPr>
          <p:nvPr>
            <p:ph type="sldNum" sz="quarter" idx="18"/>
          </p:nvPr>
        </p:nvSpPr>
        <p:spPr/>
        <p:txBody>
          <a:bodyPr/>
          <a:lstStyle/>
          <a:p>
            <a:fld id="{10C140CD-8AED-46FF-A9A2-77308F3F39AE}" type="slidenum">
              <a:rPr lang="fr-FR" smtClean="0"/>
              <a:pPr/>
              <a:t>‹#›</a:t>
            </a:fld>
            <a:endParaRPr lang="fr-FR" dirty="0"/>
          </a:p>
        </p:txBody>
      </p:sp>
    </p:spTree>
    <p:extLst>
      <p:ext uri="{BB962C8B-B14F-4D97-AF65-F5344CB8AC3E}">
        <p14:creationId xmlns:p14="http://schemas.microsoft.com/office/powerpoint/2010/main" val="845761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et contenu 2 colonnes &amp; logo">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p>
            <a:r>
              <a:rPr lang="fr-FR" noProof="0" dirty="0" smtClean="0"/>
              <a:t>Chapitre 0 : Titre</a:t>
            </a:r>
            <a:endParaRPr lang="fr-FR" dirty="0"/>
          </a:p>
        </p:txBody>
      </p:sp>
      <p:sp>
        <p:nvSpPr>
          <p:cNvPr id="9" name="Espace réservé du texte 8"/>
          <p:cNvSpPr>
            <a:spLocks noGrp="1"/>
          </p:cNvSpPr>
          <p:nvPr>
            <p:ph type="body" sz="quarter" idx="13" hasCustomPrompt="1"/>
          </p:nvPr>
        </p:nvSpPr>
        <p:spPr bwMode="gray">
          <a:xfrm>
            <a:off x="396000" y="442800"/>
            <a:ext cx="7232400" cy="276090"/>
          </a:xfrm>
        </p:spPr>
        <p:txBody>
          <a:bodyPr/>
          <a:lstStyle>
            <a:lvl1pPr>
              <a:defRPr sz="1600" cap="none" baseline="0">
                <a:solidFill>
                  <a:schemeClr val="tx1"/>
                </a:solidFill>
              </a:defRPr>
            </a:lvl1pPr>
          </a:lstStyle>
          <a:p>
            <a:pPr lvl="0"/>
            <a:r>
              <a:rPr lang="fr-FR" dirty="0" smtClean="0"/>
              <a:t>0.0 Titre</a:t>
            </a:r>
            <a:endParaRPr lang="fr-FR" dirty="0"/>
          </a:p>
        </p:txBody>
      </p:sp>
      <p:sp>
        <p:nvSpPr>
          <p:cNvPr id="11" name="Espace réservé du contenu 2"/>
          <p:cNvSpPr>
            <a:spLocks noGrp="1"/>
          </p:cNvSpPr>
          <p:nvPr>
            <p:ph idx="14"/>
          </p:nvPr>
        </p:nvSpPr>
        <p:spPr bwMode="gray">
          <a:xfrm>
            <a:off x="396000" y="1054800"/>
            <a:ext cx="3888000" cy="3298031"/>
          </a:xfrm>
        </p:spPr>
        <p:txBody>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8" name="Espace réservé du contenu 2"/>
          <p:cNvSpPr>
            <a:spLocks noGrp="1"/>
          </p:cNvSpPr>
          <p:nvPr>
            <p:ph idx="15"/>
          </p:nvPr>
        </p:nvSpPr>
        <p:spPr bwMode="gray">
          <a:xfrm>
            <a:off x="4572000" y="1055688"/>
            <a:ext cx="3883025" cy="3298428"/>
          </a:xfrm>
        </p:spPr>
        <p:txBody>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0" name="Espace réservé pour une image  10"/>
          <p:cNvSpPr>
            <a:spLocks noGrp="1"/>
          </p:cNvSpPr>
          <p:nvPr>
            <p:ph type="pic" sz="quarter" idx="16" hasCustomPrompt="1"/>
          </p:nvPr>
        </p:nvSpPr>
        <p:spPr bwMode="gray">
          <a:xfrm>
            <a:off x="7627938" y="4565650"/>
            <a:ext cx="608012" cy="266700"/>
          </a:xfrm>
        </p:spPr>
        <p:txBody>
          <a:bodyPr tIns="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a:solidFill>
                  <a:schemeClr val="tx1"/>
                </a:solidFill>
              </a:defRPr>
            </a:lvl1pPr>
          </a:lstStyle>
          <a:p>
            <a:r>
              <a:rPr lang="fr-FR" noProof="0" dirty="0" smtClean="0"/>
              <a:t>Logotype</a:t>
            </a:r>
            <a:br>
              <a:rPr lang="fr-FR" noProof="0" dirty="0" smtClean="0"/>
            </a:br>
            <a:r>
              <a:rPr lang="fr-FR" noProof="0" dirty="0" smtClean="0"/>
              <a:t>partenaire</a:t>
            </a:r>
          </a:p>
        </p:txBody>
      </p:sp>
      <p:sp>
        <p:nvSpPr>
          <p:cNvPr id="16" name="Espace réservé de la date 15"/>
          <p:cNvSpPr>
            <a:spLocks noGrp="1"/>
          </p:cNvSpPr>
          <p:nvPr>
            <p:ph type="dt" sz="half" idx="17"/>
          </p:nvPr>
        </p:nvSpPr>
        <p:spPr/>
        <p:txBody>
          <a:bodyPr/>
          <a:lstStyle/>
          <a:p>
            <a:fld id="{AC5CD3B3-8D2B-4B82-9D76-E78AABAA42A0}" type="datetime1">
              <a:rPr lang="fr-FR" smtClean="0"/>
              <a:t>25/02/2018</a:t>
            </a:fld>
            <a:endParaRPr lang="fr-FR" dirty="0"/>
          </a:p>
        </p:txBody>
      </p:sp>
      <p:sp>
        <p:nvSpPr>
          <p:cNvPr id="17" name="Espace réservé du pied de page 16"/>
          <p:cNvSpPr>
            <a:spLocks noGrp="1"/>
          </p:cNvSpPr>
          <p:nvPr>
            <p:ph type="ftr" sz="quarter" idx="18"/>
          </p:nvPr>
        </p:nvSpPr>
        <p:spPr/>
        <p:txBody>
          <a:bodyPr/>
          <a:lstStyle/>
          <a:p>
            <a:r>
              <a:rPr lang="fr-FR" dirty="0" smtClean="0"/>
              <a:t>Descripteurs locaux pour la recherche d’images similaires</a:t>
            </a:r>
            <a:endParaRPr lang="fr-FR" dirty="0"/>
          </a:p>
        </p:txBody>
      </p:sp>
      <p:sp>
        <p:nvSpPr>
          <p:cNvPr id="18" name="Espace réservé du numéro de diapositive 17"/>
          <p:cNvSpPr>
            <a:spLocks noGrp="1"/>
          </p:cNvSpPr>
          <p:nvPr>
            <p:ph type="sldNum" sz="quarter" idx="19"/>
          </p:nvPr>
        </p:nvSpPr>
        <p:spPr/>
        <p:txBody>
          <a:bodyPr/>
          <a:lstStyle/>
          <a:p>
            <a:fld id="{10C140CD-8AED-46FF-A9A2-77308F3F39AE}" type="slidenum">
              <a:rPr lang="fr-FR" smtClean="0"/>
              <a:pPr/>
              <a:t>‹#›</a:t>
            </a:fld>
            <a:endParaRPr lang="fr-FR" dirty="0"/>
          </a:p>
        </p:txBody>
      </p:sp>
    </p:spTree>
    <p:extLst>
      <p:ext uri="{BB962C8B-B14F-4D97-AF65-F5344CB8AC3E}">
        <p14:creationId xmlns:p14="http://schemas.microsoft.com/office/powerpoint/2010/main" val="3469676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et contenu visuel">
    <p:spTree>
      <p:nvGrpSpPr>
        <p:cNvPr id="1" name=""/>
        <p:cNvGrpSpPr/>
        <p:nvPr/>
      </p:nvGrpSpPr>
      <p:grpSpPr>
        <a:xfrm>
          <a:off x="0" y="0"/>
          <a:ext cx="0" cy="0"/>
          <a:chOff x="0" y="0"/>
          <a:chExt cx="0" cy="0"/>
        </a:xfrm>
      </p:grpSpPr>
      <p:sp>
        <p:nvSpPr>
          <p:cNvPr id="9" name="Espace réservé pour une image  10"/>
          <p:cNvSpPr>
            <a:spLocks noGrp="1"/>
          </p:cNvSpPr>
          <p:nvPr>
            <p:ph type="pic" sz="quarter" idx="13" hasCustomPrompt="1"/>
          </p:nvPr>
        </p:nvSpPr>
        <p:spPr bwMode="gray">
          <a:xfrm>
            <a:off x="396000" y="1116000"/>
            <a:ext cx="3816000" cy="3060000"/>
          </a:xfrm>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a:solidFill>
                  <a:schemeClr val="tx1"/>
                </a:solidFill>
              </a:defRPr>
            </a:lvl1pPr>
          </a:lstStyle>
          <a:p>
            <a:r>
              <a:rPr lang="fr-FR" noProof="0" dirty="0" smtClean="0"/>
              <a:t>Sélectionner l’icône pour insérer une image</a:t>
            </a:r>
          </a:p>
        </p:txBody>
      </p:sp>
      <p:sp>
        <p:nvSpPr>
          <p:cNvPr id="5" name="Titre 4"/>
          <p:cNvSpPr>
            <a:spLocks noGrp="1"/>
          </p:cNvSpPr>
          <p:nvPr>
            <p:ph type="title" hasCustomPrompt="1"/>
          </p:nvPr>
        </p:nvSpPr>
        <p:spPr bwMode="gray"/>
        <p:txBody>
          <a:bodyPr/>
          <a:lstStyle/>
          <a:p>
            <a:r>
              <a:rPr lang="fr-FR" noProof="0" dirty="0" smtClean="0"/>
              <a:t>Chapitre 0 : Titre</a:t>
            </a:r>
            <a:endParaRPr lang="fr-FR" dirty="0"/>
          </a:p>
        </p:txBody>
      </p:sp>
      <p:sp>
        <p:nvSpPr>
          <p:cNvPr id="14" name="Espace réservé du texte 8"/>
          <p:cNvSpPr>
            <a:spLocks noGrp="1"/>
          </p:cNvSpPr>
          <p:nvPr>
            <p:ph type="body" sz="quarter" idx="14" hasCustomPrompt="1"/>
          </p:nvPr>
        </p:nvSpPr>
        <p:spPr bwMode="gray">
          <a:xfrm>
            <a:off x="396000" y="442800"/>
            <a:ext cx="7228800" cy="276090"/>
          </a:xfrm>
        </p:spPr>
        <p:txBody>
          <a:bodyPr/>
          <a:lstStyle>
            <a:lvl1pPr>
              <a:defRPr sz="1600" cap="none" baseline="0">
                <a:solidFill>
                  <a:schemeClr val="tx1"/>
                </a:solidFill>
              </a:defRPr>
            </a:lvl1pPr>
          </a:lstStyle>
          <a:p>
            <a:pPr lvl="0"/>
            <a:r>
              <a:rPr lang="fr-FR" dirty="0" smtClean="0"/>
              <a:t>0.0 Titre</a:t>
            </a:r>
            <a:endParaRPr lang="fr-FR" dirty="0"/>
          </a:p>
        </p:txBody>
      </p:sp>
      <p:sp>
        <p:nvSpPr>
          <p:cNvPr id="15" name="Espace réservé du contenu 2"/>
          <p:cNvSpPr>
            <a:spLocks noGrp="1"/>
          </p:cNvSpPr>
          <p:nvPr>
            <p:ph idx="15" hasCustomPrompt="1"/>
          </p:nvPr>
        </p:nvSpPr>
        <p:spPr bwMode="gray">
          <a:xfrm>
            <a:off x="4572000" y="1054800"/>
            <a:ext cx="3883025" cy="3298031"/>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7" name="Espace réservé de la date 6"/>
          <p:cNvSpPr>
            <a:spLocks noGrp="1"/>
          </p:cNvSpPr>
          <p:nvPr>
            <p:ph type="dt" sz="half" idx="17"/>
          </p:nvPr>
        </p:nvSpPr>
        <p:spPr/>
        <p:txBody>
          <a:bodyPr/>
          <a:lstStyle/>
          <a:p>
            <a:fld id="{603695C0-14E2-48AD-9FD9-408AC13866B4}" type="datetime1">
              <a:rPr lang="fr-FR" smtClean="0"/>
              <a:t>25/02/2018</a:t>
            </a:fld>
            <a:endParaRPr lang="fr-FR" dirty="0"/>
          </a:p>
        </p:txBody>
      </p:sp>
      <p:sp>
        <p:nvSpPr>
          <p:cNvPr id="8" name="Espace réservé du pied de page 7"/>
          <p:cNvSpPr>
            <a:spLocks noGrp="1"/>
          </p:cNvSpPr>
          <p:nvPr>
            <p:ph type="ftr" sz="quarter" idx="18"/>
          </p:nvPr>
        </p:nvSpPr>
        <p:spPr/>
        <p:txBody>
          <a:bodyPr/>
          <a:lstStyle/>
          <a:p>
            <a:r>
              <a:rPr lang="fr-FR" dirty="0" smtClean="0"/>
              <a:t>Descripteurs locaux pour la recherche d’images similaires</a:t>
            </a:r>
            <a:endParaRPr lang="fr-FR" dirty="0"/>
          </a:p>
        </p:txBody>
      </p:sp>
      <p:sp>
        <p:nvSpPr>
          <p:cNvPr id="16" name="Espace réservé du numéro de diapositive 15"/>
          <p:cNvSpPr>
            <a:spLocks noGrp="1"/>
          </p:cNvSpPr>
          <p:nvPr>
            <p:ph type="sldNum" sz="quarter" idx="19"/>
          </p:nvPr>
        </p:nvSpPr>
        <p:spPr/>
        <p:txBody>
          <a:bodyPr/>
          <a:lstStyle/>
          <a:p>
            <a:fld id="{10C140CD-8AED-46FF-A9A2-77308F3F39AE}" type="slidenum">
              <a:rPr lang="fr-FR" smtClean="0"/>
              <a:pPr/>
              <a:t>‹#›</a:t>
            </a:fld>
            <a:endParaRPr lang="fr-FR" dirty="0"/>
          </a:p>
        </p:txBody>
      </p:sp>
    </p:spTree>
    <p:extLst>
      <p:ext uri="{BB962C8B-B14F-4D97-AF65-F5344CB8AC3E}">
        <p14:creationId xmlns:p14="http://schemas.microsoft.com/office/powerpoint/2010/main" val="1215996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et contenu visuel &amp; logo">
    <p:spTree>
      <p:nvGrpSpPr>
        <p:cNvPr id="1" name=""/>
        <p:cNvGrpSpPr/>
        <p:nvPr/>
      </p:nvGrpSpPr>
      <p:grpSpPr>
        <a:xfrm>
          <a:off x="0" y="0"/>
          <a:ext cx="0" cy="0"/>
          <a:chOff x="0" y="0"/>
          <a:chExt cx="0" cy="0"/>
        </a:xfrm>
      </p:grpSpPr>
      <p:sp>
        <p:nvSpPr>
          <p:cNvPr id="9" name="Espace réservé pour une image  10"/>
          <p:cNvSpPr>
            <a:spLocks noGrp="1"/>
          </p:cNvSpPr>
          <p:nvPr>
            <p:ph type="pic" sz="quarter" idx="13" hasCustomPrompt="1"/>
          </p:nvPr>
        </p:nvSpPr>
        <p:spPr bwMode="gray">
          <a:xfrm>
            <a:off x="396000" y="1116000"/>
            <a:ext cx="3816000" cy="3060000"/>
          </a:xfrm>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a:solidFill>
                  <a:schemeClr val="tx1"/>
                </a:solidFill>
              </a:defRPr>
            </a:lvl1pPr>
          </a:lstStyle>
          <a:p>
            <a:r>
              <a:rPr lang="fr-FR" noProof="0" dirty="0" smtClean="0"/>
              <a:t>Sélectionner l’icône pour insérer une image</a:t>
            </a:r>
          </a:p>
        </p:txBody>
      </p:sp>
      <p:sp>
        <p:nvSpPr>
          <p:cNvPr id="5" name="Titre 4"/>
          <p:cNvSpPr>
            <a:spLocks noGrp="1"/>
          </p:cNvSpPr>
          <p:nvPr>
            <p:ph type="title" hasCustomPrompt="1"/>
          </p:nvPr>
        </p:nvSpPr>
        <p:spPr bwMode="gray"/>
        <p:txBody>
          <a:bodyPr/>
          <a:lstStyle/>
          <a:p>
            <a:r>
              <a:rPr lang="fr-FR" noProof="0" dirty="0" smtClean="0"/>
              <a:t>Chapitre 0 : Titre</a:t>
            </a:r>
            <a:endParaRPr lang="fr-FR" dirty="0"/>
          </a:p>
        </p:txBody>
      </p:sp>
      <p:sp>
        <p:nvSpPr>
          <p:cNvPr id="14" name="Espace réservé du texte 8"/>
          <p:cNvSpPr>
            <a:spLocks noGrp="1"/>
          </p:cNvSpPr>
          <p:nvPr>
            <p:ph type="body" sz="quarter" idx="14" hasCustomPrompt="1"/>
          </p:nvPr>
        </p:nvSpPr>
        <p:spPr bwMode="gray">
          <a:xfrm>
            <a:off x="396000" y="442800"/>
            <a:ext cx="7228800" cy="276090"/>
          </a:xfrm>
        </p:spPr>
        <p:txBody>
          <a:bodyPr/>
          <a:lstStyle>
            <a:lvl1pPr>
              <a:defRPr sz="1600" cap="none" baseline="0">
                <a:solidFill>
                  <a:schemeClr val="tx1"/>
                </a:solidFill>
              </a:defRPr>
            </a:lvl1pPr>
          </a:lstStyle>
          <a:p>
            <a:pPr lvl="0"/>
            <a:r>
              <a:rPr lang="fr-FR" dirty="0" smtClean="0"/>
              <a:t>0.0 Titre</a:t>
            </a:r>
            <a:endParaRPr lang="fr-FR" dirty="0"/>
          </a:p>
        </p:txBody>
      </p:sp>
      <p:sp>
        <p:nvSpPr>
          <p:cNvPr id="15" name="Espace réservé du contenu 2"/>
          <p:cNvSpPr>
            <a:spLocks noGrp="1"/>
          </p:cNvSpPr>
          <p:nvPr>
            <p:ph idx="15" hasCustomPrompt="1"/>
          </p:nvPr>
        </p:nvSpPr>
        <p:spPr bwMode="gray">
          <a:xfrm>
            <a:off x="4572000" y="1054800"/>
            <a:ext cx="3883025" cy="3298031"/>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10" name="Espace réservé pour une image  10"/>
          <p:cNvSpPr>
            <a:spLocks noGrp="1"/>
          </p:cNvSpPr>
          <p:nvPr>
            <p:ph type="pic" sz="quarter" idx="16" hasCustomPrompt="1"/>
          </p:nvPr>
        </p:nvSpPr>
        <p:spPr bwMode="gray">
          <a:xfrm>
            <a:off x="7627938" y="4565650"/>
            <a:ext cx="608012" cy="266700"/>
          </a:xfrm>
        </p:spPr>
        <p:txBody>
          <a:bodyPr tIns="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a:solidFill>
                  <a:schemeClr val="tx1"/>
                </a:solidFill>
              </a:defRPr>
            </a:lvl1pPr>
          </a:lstStyle>
          <a:p>
            <a:r>
              <a:rPr lang="fr-FR" noProof="0" dirty="0" smtClean="0"/>
              <a:t>Logotype</a:t>
            </a:r>
            <a:br>
              <a:rPr lang="fr-FR" noProof="0" dirty="0" smtClean="0"/>
            </a:br>
            <a:r>
              <a:rPr lang="fr-FR" noProof="0" dirty="0" smtClean="0"/>
              <a:t>partenaire</a:t>
            </a:r>
          </a:p>
        </p:txBody>
      </p:sp>
      <p:sp>
        <p:nvSpPr>
          <p:cNvPr id="7" name="Espace réservé de la date 6"/>
          <p:cNvSpPr>
            <a:spLocks noGrp="1"/>
          </p:cNvSpPr>
          <p:nvPr>
            <p:ph type="dt" sz="half" idx="17"/>
          </p:nvPr>
        </p:nvSpPr>
        <p:spPr/>
        <p:txBody>
          <a:bodyPr/>
          <a:lstStyle/>
          <a:p>
            <a:fld id="{98E2A745-9137-47F7-8E9B-5BFBAFF7B600}" type="datetime1">
              <a:rPr lang="fr-FR" smtClean="0"/>
              <a:t>25/02/2018</a:t>
            </a:fld>
            <a:endParaRPr lang="fr-FR" dirty="0"/>
          </a:p>
        </p:txBody>
      </p:sp>
      <p:sp>
        <p:nvSpPr>
          <p:cNvPr id="8" name="Espace réservé du pied de page 7"/>
          <p:cNvSpPr>
            <a:spLocks noGrp="1"/>
          </p:cNvSpPr>
          <p:nvPr>
            <p:ph type="ftr" sz="quarter" idx="18"/>
          </p:nvPr>
        </p:nvSpPr>
        <p:spPr/>
        <p:txBody>
          <a:bodyPr/>
          <a:lstStyle/>
          <a:p>
            <a:r>
              <a:rPr lang="fr-FR" dirty="0" smtClean="0"/>
              <a:t>Descripteurs locaux pour la recherche d’images similaires</a:t>
            </a:r>
            <a:endParaRPr lang="fr-FR" dirty="0"/>
          </a:p>
        </p:txBody>
      </p:sp>
      <p:sp>
        <p:nvSpPr>
          <p:cNvPr id="16" name="Espace réservé du numéro de diapositive 15"/>
          <p:cNvSpPr>
            <a:spLocks noGrp="1"/>
          </p:cNvSpPr>
          <p:nvPr>
            <p:ph type="sldNum" sz="quarter" idx="19"/>
          </p:nvPr>
        </p:nvSpPr>
        <p:spPr/>
        <p:txBody>
          <a:bodyPr/>
          <a:lstStyle/>
          <a:p>
            <a:fld id="{10C140CD-8AED-46FF-A9A2-77308F3F39AE}" type="slidenum">
              <a:rPr lang="fr-FR" smtClean="0"/>
              <a:pPr/>
              <a:t>‹#›</a:t>
            </a:fld>
            <a:endParaRPr lang="fr-FR" dirty="0"/>
          </a:p>
        </p:txBody>
      </p:sp>
    </p:spTree>
    <p:extLst>
      <p:ext uri="{BB962C8B-B14F-4D97-AF65-F5344CB8AC3E}">
        <p14:creationId xmlns:p14="http://schemas.microsoft.com/office/powerpoint/2010/main" val="83725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bwMode="gray">
          <a:xfrm>
            <a:off x="0" y="0"/>
            <a:ext cx="9144000" cy="756000"/>
          </a:xfrm>
          <a:prstGeom prst="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titre 1"/>
          <p:cNvSpPr>
            <a:spLocks noGrp="1"/>
          </p:cNvSpPr>
          <p:nvPr>
            <p:ph type="title"/>
          </p:nvPr>
        </p:nvSpPr>
        <p:spPr bwMode="gray">
          <a:xfrm>
            <a:off x="396000" y="0"/>
            <a:ext cx="7231938" cy="450000"/>
          </a:xfrm>
          <a:prstGeom prst="rect">
            <a:avLst/>
          </a:prstGeom>
        </p:spPr>
        <p:txBody>
          <a:bodyPr vert="horz" lIns="0" tIns="0" rIns="0" bIns="0" rtlCol="0" anchor="b" anchorCtr="0">
            <a:noAutofit/>
          </a:bodyPr>
          <a:lstStyle/>
          <a:p>
            <a:r>
              <a:rPr lang="fr-FR" noProof="0" dirty="0" smtClean="0"/>
              <a:t>Chapitre 0 : Titre</a:t>
            </a:r>
            <a:endParaRPr lang="fr-FR" noProof="0" dirty="0"/>
          </a:p>
        </p:txBody>
      </p:sp>
      <p:sp>
        <p:nvSpPr>
          <p:cNvPr id="3" name="Espace réservé du texte 2"/>
          <p:cNvSpPr>
            <a:spLocks noGrp="1"/>
          </p:cNvSpPr>
          <p:nvPr>
            <p:ph type="body" idx="1"/>
          </p:nvPr>
        </p:nvSpPr>
        <p:spPr bwMode="gray">
          <a:xfrm>
            <a:off x="396000" y="1056085"/>
            <a:ext cx="8366125" cy="3298428"/>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5322888" y="4565650"/>
            <a:ext cx="1980000" cy="288256"/>
          </a:xfrm>
          <a:prstGeom prst="rect">
            <a:avLst/>
          </a:prstGeom>
        </p:spPr>
        <p:txBody>
          <a:bodyPr vert="horz" lIns="0" tIns="0" rIns="0" bIns="0" rtlCol="0" anchor="b" anchorCtr="0">
            <a:noAutofit/>
          </a:bodyPr>
          <a:lstStyle>
            <a:lvl1pPr algn="l">
              <a:defRPr sz="800">
                <a:solidFill>
                  <a:schemeClr val="accent5"/>
                </a:solidFill>
              </a:defRPr>
            </a:lvl1pPr>
          </a:lstStyle>
          <a:p>
            <a:fld id="{81A6A722-77CE-483A-9C01-962190722771}" type="datetime1">
              <a:rPr lang="fr-FR" smtClean="0"/>
              <a:t>25/02/2018</a:t>
            </a:fld>
            <a:endParaRPr lang="fr-FR" dirty="0"/>
          </a:p>
        </p:txBody>
      </p:sp>
      <p:sp>
        <p:nvSpPr>
          <p:cNvPr id="5" name="Espace réservé du pied de page 4"/>
          <p:cNvSpPr>
            <a:spLocks noGrp="1"/>
          </p:cNvSpPr>
          <p:nvPr>
            <p:ph type="ftr" sz="quarter" idx="3"/>
          </p:nvPr>
        </p:nvSpPr>
        <p:spPr bwMode="gray">
          <a:xfrm>
            <a:off x="2279650" y="4565650"/>
            <a:ext cx="2652126" cy="288256"/>
          </a:xfrm>
          <a:prstGeom prst="rect">
            <a:avLst/>
          </a:prstGeom>
        </p:spPr>
        <p:txBody>
          <a:bodyPr vert="horz" lIns="0" tIns="0" rIns="0" bIns="0" rtlCol="0" anchor="b" anchorCtr="0">
            <a:noAutofit/>
          </a:bodyPr>
          <a:lstStyle>
            <a:lvl1pPr algn="l">
              <a:defRPr sz="800" cap="all" baseline="0">
                <a:solidFill>
                  <a:schemeClr val="accent5"/>
                </a:solidFill>
              </a:defRPr>
            </a:lvl1pPr>
          </a:lstStyle>
          <a:p>
            <a:r>
              <a:rPr lang="en-US" smtClean="0"/>
              <a:t>Markov Random Fields for Super-resolution and Texture Synthesis</a:t>
            </a:r>
            <a:endParaRPr lang="fr-FR" dirty="0"/>
          </a:p>
        </p:txBody>
      </p:sp>
      <p:sp>
        <p:nvSpPr>
          <p:cNvPr id="6" name="Espace réservé du numéro de diapositive 5"/>
          <p:cNvSpPr>
            <a:spLocks noGrp="1"/>
          </p:cNvSpPr>
          <p:nvPr>
            <p:ph type="sldNum" sz="quarter" idx="4"/>
          </p:nvPr>
        </p:nvSpPr>
        <p:spPr bwMode="gray">
          <a:xfrm>
            <a:off x="7627938" y="214536"/>
            <a:ext cx="1127125" cy="303609"/>
          </a:xfrm>
          <a:prstGeom prst="rect">
            <a:avLst/>
          </a:prstGeom>
        </p:spPr>
        <p:txBody>
          <a:bodyPr vert="horz" lIns="0" tIns="0" rIns="0" bIns="0" rtlCol="0" anchor="ctr" anchorCtr="0">
            <a:noAutofit/>
          </a:bodyPr>
          <a:lstStyle>
            <a:lvl1pPr algn="r">
              <a:defRPr sz="2350" b="0" cap="all" baseline="0">
                <a:solidFill>
                  <a:schemeClr val="bg2"/>
                </a:solidFill>
              </a:defRPr>
            </a:lvl1pPr>
          </a:lstStyle>
          <a:p>
            <a:fld id="{10C140CD-8AED-46FF-A9A2-77308F3F39AE}" type="slidenum">
              <a:rPr lang="fr-FR" smtClean="0"/>
              <a:pPr/>
              <a:t>‹#›</a:t>
            </a:fld>
            <a:endParaRPr lang="fr-FR" dirty="0"/>
          </a:p>
        </p:txBody>
      </p:sp>
      <p:pic>
        <p:nvPicPr>
          <p:cNvPr id="11" name="Image 10" descr="logo_couv_1.pdf"/>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bwMode="gray">
          <a:xfrm>
            <a:off x="403675" y="4433896"/>
            <a:ext cx="856800" cy="504817"/>
          </a:xfrm>
          <a:prstGeom prst="rect">
            <a:avLst/>
          </a:prstGeom>
        </p:spPr>
      </p:pic>
    </p:spTree>
  </p:cSld>
  <p:clrMap bg1="lt1" tx1="dk1" bg2="lt2" tx2="dk2" accent1="accent1" accent2="accent2" accent3="accent3" accent4="accent4" accent5="accent5" accent6="accent6" hlink="hlink" folHlink="folHlink"/>
  <p:sldLayoutIdLst>
    <p:sldLayoutId id="2147483674" r:id="rId1"/>
    <p:sldLayoutId id="2147483675" r:id="rId2"/>
    <p:sldLayoutId id="2147483670" r:id="rId3"/>
    <p:sldLayoutId id="2147483669" r:id="rId4"/>
    <p:sldLayoutId id="2147483676" r:id="rId5"/>
    <p:sldLayoutId id="2147483671" r:id="rId6"/>
    <p:sldLayoutId id="2147483673" r:id="rId7"/>
    <p:sldLayoutId id="2147483677" r:id="rId8"/>
    <p:sldLayoutId id="2147483672" r:id="rId9"/>
  </p:sldLayoutIdLst>
  <p:hf hdr="0"/>
  <p:txStyles>
    <p:titleStyle>
      <a:lvl1pPr algn="l" defTabSz="914400" rtl="0" eaLnBrk="1" latinLnBrk="0" hangingPunct="1">
        <a:lnSpc>
          <a:spcPct val="100000"/>
        </a:lnSpc>
        <a:spcBef>
          <a:spcPts val="0"/>
        </a:spcBef>
        <a:spcAft>
          <a:spcPts val="0"/>
        </a:spcAft>
        <a:buNone/>
        <a:defRPr sz="2200" b="1" kern="1200" cap="all"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0"/>
        </a:spcAft>
        <a:buSzPct val="25000"/>
        <a:buFontTx/>
        <a:buNone/>
        <a:defRPr sz="2000" b="0" kern="1200" cap="none" baseline="0">
          <a:solidFill>
            <a:schemeClr val="accent5"/>
          </a:solidFill>
          <a:latin typeface="+mn-lt"/>
          <a:ea typeface="+mn-ea"/>
          <a:cs typeface="+mn-cs"/>
        </a:defRPr>
      </a:lvl1pPr>
      <a:lvl2pPr marL="0" indent="0" algn="l" defTabSz="914400" rtl="0" eaLnBrk="1" latinLnBrk="0" hangingPunct="1">
        <a:lnSpc>
          <a:spcPct val="100000"/>
        </a:lnSpc>
        <a:spcBef>
          <a:spcPts val="0"/>
        </a:spcBef>
        <a:spcAft>
          <a:spcPts val="0"/>
        </a:spcAft>
        <a:buSzPct val="25000"/>
        <a:buFontTx/>
        <a:buNone/>
        <a:defRPr sz="1900" b="1" kern="1200" cap="none">
          <a:solidFill>
            <a:schemeClr val="bg2"/>
          </a:solidFill>
          <a:latin typeface="+mn-lt"/>
          <a:ea typeface="+mn-ea"/>
          <a:cs typeface="+mn-cs"/>
        </a:defRPr>
      </a:lvl2pPr>
      <a:lvl3pPr marL="0" indent="0" algn="l" defTabSz="914400" rtl="0" eaLnBrk="1" latinLnBrk="0" hangingPunct="1">
        <a:lnSpc>
          <a:spcPct val="100000"/>
        </a:lnSpc>
        <a:spcBef>
          <a:spcPts val="0"/>
        </a:spcBef>
        <a:spcAft>
          <a:spcPts val="0"/>
        </a:spcAft>
        <a:buSzPct val="25000"/>
        <a:buFontTx/>
        <a:buNone/>
        <a:defRPr sz="1800" kern="1200" cap="none">
          <a:solidFill>
            <a:schemeClr val="tx1"/>
          </a:solidFill>
          <a:latin typeface="+mn-lt"/>
          <a:ea typeface="+mn-ea"/>
          <a:cs typeface="+mn-cs"/>
        </a:defRPr>
      </a:lvl3pPr>
      <a:lvl4pPr marL="266700" indent="-266700" algn="l" defTabSz="914400" rtl="0" eaLnBrk="1" latinLnBrk="0" hangingPunct="1">
        <a:lnSpc>
          <a:spcPct val="100000"/>
        </a:lnSpc>
        <a:spcBef>
          <a:spcPts val="0"/>
        </a:spcBef>
        <a:spcAft>
          <a:spcPts val="0"/>
        </a:spcAft>
        <a:buClr>
          <a:schemeClr val="bg2"/>
        </a:buClr>
        <a:buSzPct val="80000"/>
        <a:buFont typeface="Arial" panose="020B0604020202020204" pitchFamily="34" charset="0"/>
        <a:buChar char="►"/>
        <a:defRPr sz="1800" kern="1200" cap="none">
          <a:solidFill>
            <a:schemeClr val="tx1"/>
          </a:solidFill>
          <a:latin typeface="+mn-lt"/>
          <a:ea typeface="+mn-ea"/>
          <a:cs typeface="+mn-cs"/>
        </a:defRPr>
      </a:lvl4pPr>
      <a:lvl5pPr marL="447675" indent="-180975" algn="l" defTabSz="914400" rtl="0" eaLnBrk="1" latinLnBrk="0" hangingPunct="1">
        <a:lnSpc>
          <a:spcPct val="100000"/>
        </a:lnSpc>
        <a:spcBef>
          <a:spcPts val="0"/>
        </a:spcBef>
        <a:spcAft>
          <a:spcPts val="0"/>
        </a:spcAft>
        <a:buClr>
          <a:schemeClr val="bg2"/>
        </a:buClr>
        <a:buSzPct val="100000"/>
        <a:buFont typeface="Arial" panose="020B0604020202020204" pitchFamily="34" charset="0"/>
        <a:buChar char="-"/>
        <a:defRPr sz="1800" kern="1200" cap="none">
          <a:solidFill>
            <a:schemeClr val="tx1"/>
          </a:solidFill>
          <a:latin typeface="+mn-lt"/>
          <a:ea typeface="+mn-ea"/>
          <a:cs typeface="+mn-cs"/>
        </a:defRPr>
      </a:lvl5pPr>
      <a:lvl6pPr marL="0" indent="0" algn="l" defTabSz="914400" rtl="0" eaLnBrk="1" latinLnBrk="0" hangingPunct="1">
        <a:spcBef>
          <a:spcPct val="20000"/>
        </a:spcBef>
        <a:buFont typeface="Arial" pitchFamily="34" charset="0"/>
        <a:buNone/>
        <a:defRPr sz="1500" kern="1200">
          <a:solidFill>
            <a:schemeClr val="tx1"/>
          </a:solidFill>
          <a:latin typeface="+mn-lt"/>
          <a:ea typeface="+mn-ea"/>
          <a:cs typeface="+mn-cs"/>
        </a:defRPr>
      </a:lvl6pPr>
      <a:lvl7pPr marL="342900" indent="-342900" algn="l" defTabSz="914400" rtl="0" eaLnBrk="1" latinLnBrk="0" hangingPunct="1">
        <a:spcBef>
          <a:spcPct val="20000"/>
        </a:spcBef>
        <a:buClr>
          <a:schemeClr val="bg2"/>
        </a:buClr>
        <a:buFont typeface="Arial" panose="020B0604020202020204" pitchFamily="34" charset="0"/>
        <a:buChar char="►"/>
        <a:defRPr sz="15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54133B-371A-451E-83B0-12E77C669547}" type="datetime1">
              <a:rPr lang="fr-FR" smtClean="0"/>
              <a:t>25/02/2018</a:t>
            </a:fld>
            <a:endParaRPr lang="fr-FR" dirty="0"/>
          </a:p>
        </p:txBody>
      </p:sp>
      <p:sp>
        <p:nvSpPr>
          <p:cNvPr id="3" name="灯片编号占位符 2"/>
          <p:cNvSpPr>
            <a:spLocks noGrp="1"/>
          </p:cNvSpPr>
          <p:nvPr>
            <p:ph type="sldNum" sz="quarter" idx="11"/>
          </p:nvPr>
        </p:nvSpPr>
        <p:spPr/>
        <p:txBody>
          <a:bodyPr/>
          <a:lstStyle/>
          <a:p>
            <a:fld id="{10C140CD-8AED-46FF-A9A2-77308F3F39AE}" type="slidenum">
              <a:rPr lang="fr-FR" smtClean="0"/>
              <a:pPr/>
              <a:t>1</a:t>
            </a:fld>
            <a:endParaRPr lang="fr-FR"/>
          </a:p>
        </p:txBody>
      </p:sp>
      <p:sp>
        <p:nvSpPr>
          <p:cNvPr id="4" name="页脚占位符 3"/>
          <p:cNvSpPr>
            <a:spLocks noGrp="1"/>
          </p:cNvSpPr>
          <p:nvPr>
            <p:ph type="ftr" sz="quarter" idx="12"/>
          </p:nvPr>
        </p:nvSpPr>
        <p:spPr/>
        <p:txBody>
          <a:bodyPr/>
          <a:lstStyle/>
          <a:p>
            <a:r>
              <a:rPr lang="en-US" smtClean="0"/>
              <a:t>Markov Random Fields for Super-resolution and Texture Synthesis</a:t>
            </a:r>
            <a:endParaRPr lang="fr-FR" dirty="0"/>
          </a:p>
        </p:txBody>
      </p:sp>
      <p:sp>
        <p:nvSpPr>
          <p:cNvPr id="5" name="文本占位符 4"/>
          <p:cNvSpPr>
            <a:spLocks noGrp="1"/>
          </p:cNvSpPr>
          <p:nvPr>
            <p:ph type="body" sz="quarter" idx="13"/>
          </p:nvPr>
        </p:nvSpPr>
        <p:spPr/>
        <p:txBody>
          <a:bodyPr/>
          <a:lstStyle/>
          <a:p>
            <a:r>
              <a:rPr lang="en-US" dirty="0" smtClean="0"/>
              <a:t>Lot1 : </a:t>
            </a:r>
            <a:r>
              <a:rPr lang="fr-FR" dirty="0"/>
              <a:t>Descripteurs locaux pour la recherche d’images </a:t>
            </a:r>
            <a:r>
              <a:rPr lang="fr-FR" dirty="0" smtClean="0"/>
              <a:t>similaires</a:t>
            </a:r>
            <a:endParaRPr lang="en-US" dirty="0"/>
          </a:p>
        </p:txBody>
      </p:sp>
      <p:sp>
        <p:nvSpPr>
          <p:cNvPr id="6" name="文本框 5"/>
          <p:cNvSpPr txBox="1"/>
          <p:nvPr/>
        </p:nvSpPr>
        <p:spPr>
          <a:xfrm>
            <a:off x="5292080" y="4011910"/>
            <a:ext cx="3384376" cy="646331"/>
          </a:xfrm>
          <a:prstGeom prst="rect">
            <a:avLst/>
          </a:prstGeom>
          <a:noFill/>
        </p:spPr>
        <p:txBody>
          <a:bodyPr wrap="square" rtlCol="0">
            <a:spAutoFit/>
          </a:bodyPr>
          <a:lstStyle/>
          <a:p>
            <a:r>
              <a:rPr lang="en-US" dirty="0" err="1" smtClean="0"/>
              <a:t>Junshuai</a:t>
            </a:r>
            <a:r>
              <a:rPr lang="en-US" dirty="0" smtClean="0"/>
              <a:t> ZHU</a:t>
            </a:r>
          </a:p>
          <a:p>
            <a:r>
              <a:rPr lang="en-US" dirty="0" smtClean="0"/>
              <a:t>Yihong XU</a:t>
            </a:r>
            <a:endParaRPr lang="en-US" dirty="0"/>
          </a:p>
        </p:txBody>
      </p:sp>
    </p:spTree>
    <p:extLst>
      <p:ext uri="{BB962C8B-B14F-4D97-AF65-F5344CB8AC3E}">
        <p14:creationId xmlns:p14="http://schemas.microsoft.com/office/powerpoint/2010/main" val="778495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000" y="0"/>
            <a:ext cx="8208448" cy="450000"/>
          </a:xfrm>
        </p:spPr>
        <p:txBody>
          <a:bodyPr/>
          <a:lstStyle/>
          <a:p>
            <a:r>
              <a:rPr lang="fr-FR" dirty="0"/>
              <a:t>PHASE DE </a:t>
            </a:r>
            <a:r>
              <a:rPr lang="fr-FR" dirty="0" err="1" smtClean="0"/>
              <a:t>TESTs</a:t>
            </a:r>
            <a:r>
              <a:rPr lang="fr-FR" dirty="0" smtClean="0"/>
              <a:t> </a:t>
            </a:r>
            <a:r>
              <a:rPr lang="fr-FR" dirty="0"/>
              <a:t>ET </a:t>
            </a:r>
            <a:r>
              <a:rPr lang="fr-FR" dirty="0" smtClean="0"/>
              <a:t>COMPARAISONS – </a:t>
            </a:r>
            <a:r>
              <a:rPr lang="fr-FR" dirty="0" err="1" smtClean="0"/>
              <a:t>ranking</a:t>
            </a:r>
            <a:endParaRPr lang="en-US" dirty="0"/>
          </a:p>
        </p:txBody>
      </p:sp>
      <p:sp>
        <p:nvSpPr>
          <p:cNvPr id="5" name="日期占位符 4"/>
          <p:cNvSpPr>
            <a:spLocks noGrp="1"/>
          </p:cNvSpPr>
          <p:nvPr>
            <p:ph type="dt" sz="half" idx="15"/>
          </p:nvPr>
        </p:nvSpPr>
        <p:spPr/>
        <p:txBody>
          <a:bodyPr/>
          <a:lstStyle/>
          <a:p>
            <a:fld id="{02F2A944-B0D2-4E65-9B75-234B8B45C846}" type="datetime1">
              <a:rPr lang="fr-FR" smtClean="0"/>
              <a:t>25/02/2018</a:t>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endParaRPr lang="fr-FR" dirty="0"/>
          </a:p>
        </p:txBody>
      </p:sp>
      <p:sp>
        <p:nvSpPr>
          <p:cNvPr id="7" name="灯片编号占位符 6"/>
          <p:cNvSpPr>
            <a:spLocks noGrp="1"/>
          </p:cNvSpPr>
          <p:nvPr>
            <p:ph type="sldNum" sz="quarter" idx="17"/>
          </p:nvPr>
        </p:nvSpPr>
        <p:spPr/>
        <p:txBody>
          <a:bodyPr/>
          <a:lstStyle/>
          <a:p>
            <a:fld id="{10C140CD-8AED-46FF-A9A2-77308F3F39AE}" type="slidenum">
              <a:rPr lang="fr-FR" smtClean="0"/>
              <a:pPr/>
              <a:t>10</a:t>
            </a:fld>
            <a:endParaRPr lang="fr-FR" dirty="0"/>
          </a:p>
        </p:txBody>
      </p:sp>
      <p:graphicFrame>
        <p:nvGraphicFramePr>
          <p:cNvPr id="8" name="表格 7"/>
          <p:cNvGraphicFramePr>
            <a:graphicFrameLocks noGrp="1"/>
          </p:cNvGraphicFramePr>
          <p:nvPr>
            <p:extLst>
              <p:ext uri="{D42A27DB-BD31-4B8C-83A1-F6EECF244321}">
                <p14:modId xmlns:p14="http://schemas.microsoft.com/office/powerpoint/2010/main" val="432247876"/>
              </p:ext>
            </p:extLst>
          </p:nvPr>
        </p:nvGraphicFramePr>
        <p:xfrm>
          <a:off x="396000" y="1204238"/>
          <a:ext cx="8496481" cy="3096344"/>
        </p:xfrm>
        <a:graphic>
          <a:graphicData uri="http://schemas.openxmlformats.org/drawingml/2006/table">
            <a:tbl>
              <a:tblPr firstRow="1" firstCol="1" bandRow="1">
                <a:tableStyleId>{5C22544A-7EE6-4342-B048-85BDC9FD1C3A}</a:tableStyleId>
              </a:tblPr>
              <a:tblGrid>
                <a:gridCol w="1213783"/>
                <a:gridCol w="1213783"/>
                <a:gridCol w="1213783"/>
                <a:gridCol w="1213783"/>
                <a:gridCol w="1213783"/>
                <a:gridCol w="1213783"/>
                <a:gridCol w="1213783"/>
              </a:tblGrid>
              <a:tr h="394869">
                <a:tc>
                  <a:txBody>
                    <a:bodyPr/>
                    <a:lstStyle/>
                    <a:p>
                      <a:pPr algn="ctr">
                        <a:lnSpc>
                          <a:spcPts val="1200"/>
                        </a:lnSpc>
                        <a:spcAft>
                          <a:spcPts val="0"/>
                        </a:spcAft>
                      </a:pPr>
                      <a:r>
                        <a:rPr lang="fr-FR" sz="1100" b="1" dirty="0" err="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Ranking</a:t>
                      </a:r>
                      <a:r>
                        <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rPr>
                        <a:t>  \ type</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gridSpan="2">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ORB</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en-US"/>
                    </a:p>
                  </a:txBody>
                  <a:tcPr/>
                </a:tc>
                <a:tc gridSpan="2">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SIFT</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en-US"/>
                    </a:p>
                  </a:txBody>
                  <a:tcPr/>
                </a:tc>
                <a:tc gridSpan="2">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Brief</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en-US"/>
                    </a:p>
                  </a:txBody>
                  <a:tcPr/>
                </a:tc>
              </a:tr>
              <a:tr h="686907">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 </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251_c (rotation)</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251_i120 (color temperature)</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dirty="0">
                          <a:effectLst/>
                          <a:latin typeface="Arial" panose="020B0604020202020204" pitchFamily="34" charset="0"/>
                          <a:ea typeface="宋体" panose="02010600030101010101" pitchFamily="2" charset="-122"/>
                          <a:cs typeface="Times New Roman" panose="02020603050405020304" pitchFamily="18" charset="0"/>
                        </a:rPr>
                        <a:t>251_c (rotation)</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251_i120 (color temperature)</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25</a:t>
                      </a:r>
                      <a:r>
                        <a:rPr lang="en-US" sz="1100">
                          <a:effectLst/>
                          <a:latin typeface="Arial" panose="020B0604020202020204" pitchFamily="34" charset="0"/>
                          <a:ea typeface="宋体" panose="02010600030101010101" pitchFamily="2" charset="-122"/>
                          <a:cs typeface="Times New Roman" panose="02020603050405020304" pitchFamily="18" charset="0"/>
                        </a:rPr>
                        <a:t>1_c (rotation)</a:t>
                      </a:r>
                    </a:p>
                  </a:txBody>
                  <a:tcPr marL="68580" marR="68580" marT="0" marB="0"/>
                </a:tc>
                <a:tc>
                  <a:txBody>
                    <a:bodyPr/>
                    <a:lstStyle/>
                    <a:p>
                      <a:pPr algn="ctr">
                        <a:lnSpc>
                          <a:spcPts val="1200"/>
                        </a:lnSpc>
                        <a:spcAft>
                          <a:spcPts val="0"/>
                        </a:spcAft>
                      </a:pPr>
                      <a:r>
                        <a:rPr lang="en-US" sz="1100">
                          <a:effectLst/>
                          <a:latin typeface="Arial" panose="020B0604020202020204" pitchFamily="34" charset="0"/>
                          <a:ea typeface="宋体" panose="02010600030101010101" pitchFamily="2" charset="-122"/>
                          <a:cs typeface="Times New Roman" panose="02020603050405020304" pitchFamily="18" charset="0"/>
                        </a:rPr>
                        <a:t>251_i120 (color temperature)</a:t>
                      </a:r>
                    </a:p>
                  </a:txBody>
                  <a:tcPr marL="68580" marR="68580" marT="0" marB="0"/>
                </a:tc>
              </a:tr>
              <a:tr h="197434">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1</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251_i190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251_i130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dirty="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251_i210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251_i130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260_l</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r>
              <a:tr h="197434">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2</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251_i180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dirty="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251_i190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304_i180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319_i210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r>
              <a:tr h="197434">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3</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251_i180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dirty="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251_i230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251_i230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304_i170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251_i250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r>
              <a:tr h="197434">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4</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251_i230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251_i140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dirty="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251_i180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251_i180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309_c</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319_i190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r>
              <a:tr h="197434">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5</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251_i250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336_i170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251_i190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285_i110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319_c</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r>
              <a:tr h="197434">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6</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251_i250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251_i250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251_i140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285_i170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251_i180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r>
              <a:tr h="197434">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7</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251_i130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251_i230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278_c</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265_i120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285_i180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319_i120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r>
              <a:tr h="197434">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8</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251_i140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251_i190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336_i110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313_i250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340_i130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251_i190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r>
              <a:tr h="197434">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9</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346_i110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260_l</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336_i120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277_c</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300_l</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r>
              <a:tr h="237662">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fr-FR" sz="1100">
                          <a:solidFill>
                            <a:srgbClr val="000000"/>
                          </a:solidFill>
                          <a:effectLst/>
                          <a:latin typeface="Arial" panose="020B0604020202020204" pitchFamily="34" charset="0"/>
                          <a:ea typeface="宋体" panose="02010600030101010101" pitchFamily="2" charset="-122"/>
                          <a:cs typeface="Times New Roman" panose="02020603050405020304" pitchFamily="18" charset="0"/>
                        </a:rPr>
                        <a:t>346_i230</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251_l</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336_i190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300_l_</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dirty="0">
                          <a:effectLst/>
                          <a:latin typeface="Arial" panose="020B0604020202020204" pitchFamily="34" charset="0"/>
                          <a:ea typeface="宋体" panose="02010600030101010101" pitchFamily="2" charset="-122"/>
                          <a:cs typeface="Times New Roman" panose="02020603050405020304" pitchFamily="18" charset="0"/>
                        </a:rPr>
                        <a:t>285_i190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dirty="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251_i130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11" name="矩形 10"/>
          <p:cNvSpPr/>
          <p:nvPr/>
        </p:nvSpPr>
        <p:spPr>
          <a:xfrm>
            <a:off x="356462" y="834906"/>
            <a:ext cx="8575551" cy="369332"/>
          </a:xfrm>
          <a:prstGeom prst="rect">
            <a:avLst/>
          </a:prstGeom>
        </p:spPr>
        <p:txBody>
          <a:bodyPr wrap="square">
            <a:spAutoFit/>
          </a:bodyPr>
          <a:lstStyle/>
          <a:p>
            <a:r>
              <a:rPr lang="fr-FR" i="1" dirty="0" smtClean="0"/>
              <a:t>251_c.png</a:t>
            </a:r>
            <a:r>
              <a:rPr lang="fr-FR" dirty="0" smtClean="0"/>
              <a:t> </a:t>
            </a:r>
            <a:r>
              <a:rPr lang="fr-FR" dirty="0"/>
              <a:t>et </a:t>
            </a:r>
            <a:r>
              <a:rPr lang="fr-FR" i="1" dirty="0" smtClean="0"/>
              <a:t>251_i120.png, </a:t>
            </a:r>
            <a:r>
              <a:rPr lang="fr-FR" dirty="0" smtClean="0">
                <a:latin typeface="Arial" panose="020B0604020202020204" pitchFamily="34" charset="0"/>
                <a:ea typeface="宋体" panose="02010600030101010101" pitchFamily="2" charset="-122"/>
                <a:cs typeface="Times New Roman" panose="02020603050405020304" pitchFamily="18" charset="0"/>
              </a:rPr>
              <a:t>#cluster </a:t>
            </a:r>
            <a:r>
              <a:rPr lang="fr-FR" dirty="0">
                <a:latin typeface="Arial" panose="020B0604020202020204" pitchFamily="34" charset="0"/>
                <a:ea typeface="宋体" panose="02010600030101010101" pitchFamily="2" charset="-122"/>
                <a:cs typeface="Times New Roman" panose="02020603050405020304" pitchFamily="18" charset="0"/>
              </a:rPr>
              <a:t>= 50</a:t>
            </a:r>
            <a:r>
              <a:rPr lang="fr-FR" dirty="0" smtClean="0">
                <a:latin typeface="Arial" panose="020B0604020202020204" pitchFamily="34" charset="0"/>
                <a:ea typeface="宋体" panose="02010600030101010101" pitchFamily="2" charset="-122"/>
                <a:cs typeface="Times New Roman" panose="02020603050405020304" pitchFamily="18" charset="0"/>
              </a:rPr>
              <a:t>, #</a:t>
            </a:r>
            <a:r>
              <a:rPr lang="fr-FR" dirty="0">
                <a:latin typeface="Arial" panose="020B0604020202020204" pitchFamily="34" charset="0"/>
                <a:ea typeface="宋体" panose="02010600030101010101" pitchFamily="2" charset="-122"/>
                <a:cs typeface="Times New Roman" panose="02020603050405020304" pitchFamily="18" charset="0"/>
              </a:rPr>
              <a:t>max </a:t>
            </a:r>
            <a:r>
              <a:rPr lang="fr-FR" dirty="0" err="1">
                <a:latin typeface="Arial" panose="020B0604020202020204" pitchFamily="34" charset="0"/>
                <a:ea typeface="宋体" panose="02010600030101010101" pitchFamily="2" charset="-122"/>
                <a:cs typeface="Times New Roman" panose="02020603050405020304" pitchFamily="18" charset="0"/>
              </a:rPr>
              <a:t>keypoints</a:t>
            </a:r>
            <a:r>
              <a:rPr lang="fr-FR" dirty="0">
                <a:latin typeface="Arial" panose="020B0604020202020204" pitchFamily="34" charset="0"/>
                <a:ea typeface="宋体" panose="02010600030101010101" pitchFamily="2" charset="-122"/>
                <a:cs typeface="Times New Roman" panose="02020603050405020304" pitchFamily="18" charset="0"/>
              </a:rPr>
              <a:t> = 100.</a:t>
            </a:r>
            <a:endParaRPr lang="en-US" dirty="0"/>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4976" y="4321336"/>
            <a:ext cx="1077912" cy="808434"/>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1416" y="4321336"/>
            <a:ext cx="1079016" cy="809262"/>
          </a:xfrm>
          <a:prstGeom prst="rect">
            <a:avLst/>
          </a:prstGeom>
        </p:spPr>
      </p:pic>
    </p:spTree>
    <p:extLst>
      <p:ext uri="{BB962C8B-B14F-4D97-AF65-F5344CB8AC3E}">
        <p14:creationId xmlns:p14="http://schemas.microsoft.com/office/powerpoint/2010/main" val="1191240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fr-FR" dirty="0" smtClean="0"/>
              <a:t>conclusions</a:t>
            </a:r>
            <a:endParaRPr lang="en-US" dirty="0"/>
          </a:p>
        </p:txBody>
      </p:sp>
      <p:sp>
        <p:nvSpPr>
          <p:cNvPr id="5" name="日期占位符 4"/>
          <p:cNvSpPr>
            <a:spLocks noGrp="1"/>
          </p:cNvSpPr>
          <p:nvPr>
            <p:ph type="dt" sz="half" idx="15"/>
          </p:nvPr>
        </p:nvSpPr>
        <p:spPr/>
        <p:txBody>
          <a:bodyPr/>
          <a:lstStyle/>
          <a:p>
            <a:fld id="{02F2A944-B0D2-4E65-9B75-234B8B45C846}" type="datetime1">
              <a:rPr lang="fr-FR" smtClean="0"/>
              <a:t>25/02/2018</a:t>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endParaRPr lang="fr-FR" dirty="0"/>
          </a:p>
        </p:txBody>
      </p:sp>
      <p:sp>
        <p:nvSpPr>
          <p:cNvPr id="7" name="灯片编号占位符 6"/>
          <p:cNvSpPr>
            <a:spLocks noGrp="1"/>
          </p:cNvSpPr>
          <p:nvPr>
            <p:ph type="sldNum" sz="quarter" idx="17"/>
          </p:nvPr>
        </p:nvSpPr>
        <p:spPr/>
        <p:txBody>
          <a:bodyPr/>
          <a:lstStyle/>
          <a:p>
            <a:fld id="{10C140CD-8AED-46FF-A9A2-77308F3F39AE}" type="slidenum">
              <a:rPr lang="fr-FR" smtClean="0"/>
              <a:pPr/>
              <a:t>11</a:t>
            </a:fld>
            <a:endParaRPr lang="fr-FR" dirty="0"/>
          </a:p>
        </p:txBody>
      </p:sp>
      <p:sp>
        <p:nvSpPr>
          <p:cNvPr id="4" name="矩形 3"/>
          <p:cNvSpPr/>
          <p:nvPr/>
        </p:nvSpPr>
        <p:spPr>
          <a:xfrm>
            <a:off x="273016" y="984331"/>
            <a:ext cx="8424936" cy="3046988"/>
          </a:xfrm>
          <a:prstGeom prst="rect">
            <a:avLst/>
          </a:prstGeom>
        </p:spPr>
        <p:txBody>
          <a:bodyPr wrap="square">
            <a:spAutoFit/>
          </a:bodyPr>
          <a:lstStyle/>
          <a:p>
            <a:pPr marL="342900" lvl="0" indent="-342900" algn="just">
              <a:spcAft>
                <a:spcPts val="0"/>
              </a:spcAft>
              <a:buFont typeface="Wingdings" panose="05000000000000000000" pitchFamily="2" charset="2"/>
              <a:buChar char=""/>
            </a:pPr>
            <a:r>
              <a:rPr lang="fr-FR" sz="1600" dirty="0">
                <a:latin typeface="Arial" panose="020B0604020202020204" pitchFamily="34" charset="0"/>
                <a:ea typeface="宋体" panose="02010600030101010101" pitchFamily="2" charset="-122"/>
                <a:cs typeface="Times New Roman" panose="02020603050405020304" pitchFamily="18" charset="0"/>
              </a:rPr>
              <a:t>L’ORB a une performance meilleure que d’autres méthodes dans le cas général parce qu’il </a:t>
            </a:r>
            <a:r>
              <a:rPr lang="fr-FR" sz="1600" dirty="0" smtClean="0">
                <a:latin typeface="Arial" panose="020B0604020202020204" pitchFamily="34" charset="0"/>
                <a:ea typeface="宋体" panose="02010600030101010101" pitchFamily="2" charset="-122"/>
                <a:cs typeface="Times New Roman" panose="02020603050405020304" pitchFamily="18" charset="0"/>
              </a:rPr>
              <a:t>est </a:t>
            </a:r>
            <a:r>
              <a:rPr lang="fr-FR" sz="1600" dirty="0">
                <a:latin typeface="Arial" panose="020B0604020202020204" pitchFamily="34" charset="0"/>
                <a:ea typeface="宋体" panose="02010600030101010101" pitchFamily="2" charset="-122"/>
                <a:cs typeface="Times New Roman" panose="02020603050405020304" pitchFamily="18" charset="0"/>
              </a:rPr>
              <a:t>capable de détecter plus de </a:t>
            </a:r>
            <a:r>
              <a:rPr lang="fr-FR" sz="1600" dirty="0" err="1" smtClean="0">
                <a:latin typeface="Arial" panose="020B0604020202020204" pitchFamily="34" charset="0"/>
                <a:ea typeface="宋体" panose="02010600030101010101" pitchFamily="2" charset="-122"/>
                <a:cs typeface="Times New Roman" panose="02020603050405020304" pitchFamily="18" charset="0"/>
              </a:rPr>
              <a:t>keypoints</a:t>
            </a:r>
            <a:r>
              <a:rPr lang="fr-FR" sz="1600" dirty="0" smtClean="0">
                <a:latin typeface="Arial" panose="020B0604020202020204" pitchFamily="34" charset="0"/>
                <a:ea typeface="宋体" panose="02010600030101010101" pitchFamily="2" charset="-122"/>
                <a:cs typeface="Times New Roman" panose="02020603050405020304" pitchFamily="18" charset="0"/>
              </a:rPr>
              <a:t>.</a:t>
            </a:r>
            <a:endParaRPr lang="en-US" sz="1600" dirty="0">
              <a:latin typeface="Arial" panose="020B060402020202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fr-FR" sz="1600" dirty="0">
                <a:latin typeface="Arial" panose="020B0604020202020204" pitchFamily="34" charset="0"/>
                <a:ea typeface="宋体" panose="02010600030101010101" pitchFamily="2" charset="-122"/>
                <a:cs typeface="Times New Roman" panose="02020603050405020304" pitchFamily="18" charset="0"/>
              </a:rPr>
              <a:t>La rotation de l’objet déforme et cache la forme de l’objet. Il est donc difficile à trouver ses images similaires</a:t>
            </a:r>
            <a:r>
              <a:rPr lang="fr-FR" sz="1600" dirty="0" smtClean="0">
                <a:latin typeface="Arial" panose="020B0604020202020204" pitchFamily="34" charset="0"/>
                <a:ea typeface="宋体" panose="02010600030101010101" pitchFamily="2" charset="-122"/>
                <a:cs typeface="Times New Roman" panose="02020603050405020304" pitchFamily="18" charset="0"/>
              </a:rPr>
              <a:t>.</a:t>
            </a:r>
            <a:endParaRPr lang="en-US" sz="1600" dirty="0">
              <a:latin typeface="Arial" panose="020B060402020202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fr-FR" sz="1600" dirty="0">
                <a:latin typeface="Arial" panose="020B0604020202020204" pitchFamily="34" charset="0"/>
                <a:ea typeface="宋体" panose="02010600030101010101" pitchFamily="2" charset="-122"/>
                <a:cs typeface="Times New Roman" panose="02020603050405020304" pitchFamily="18" charset="0"/>
              </a:rPr>
              <a:t>L’ORB est la méthode la plus rapide en termes de temps de calcul parmi les trois</a:t>
            </a:r>
            <a:r>
              <a:rPr lang="fr-FR" sz="1600" dirty="0" smtClean="0">
                <a:latin typeface="Arial" panose="020B0604020202020204" pitchFamily="34" charset="0"/>
                <a:ea typeface="宋体" panose="02010600030101010101" pitchFamily="2" charset="-122"/>
                <a:cs typeface="Times New Roman" panose="02020603050405020304" pitchFamily="18" charset="0"/>
              </a:rPr>
              <a:t>.</a:t>
            </a:r>
            <a:endParaRPr lang="en-US" sz="1600" dirty="0">
              <a:latin typeface="Arial" panose="020B060402020202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fr-FR" sz="1600" dirty="0">
                <a:latin typeface="Arial" panose="020B0604020202020204" pitchFamily="34" charset="0"/>
                <a:ea typeface="宋体" panose="02010600030101010101" pitchFamily="2" charset="-122"/>
                <a:cs typeface="Times New Roman" panose="02020603050405020304" pitchFamily="18" charset="0"/>
              </a:rPr>
              <a:t>Le nombre de points caractéristiques a une influence importante sur la performance, nous constatons qu’il a besoin au moins 100 pour caractériser l’objet dans une image</a:t>
            </a:r>
            <a:r>
              <a:rPr lang="fr-FR" sz="1600" dirty="0" smtClean="0">
                <a:latin typeface="Arial" panose="020B0604020202020204" pitchFamily="34" charset="0"/>
                <a:ea typeface="宋体" panose="02010600030101010101" pitchFamily="2" charset="-122"/>
                <a:cs typeface="Times New Roman" panose="02020603050405020304" pitchFamily="18" charset="0"/>
              </a:rPr>
              <a:t>.</a:t>
            </a:r>
            <a:endParaRPr lang="en-US" sz="1600" dirty="0">
              <a:latin typeface="Arial" panose="020B060402020202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fr-FR" sz="1600" dirty="0">
                <a:latin typeface="Arial" panose="020B0604020202020204" pitchFamily="34" charset="0"/>
                <a:ea typeface="宋体" panose="02010600030101010101" pitchFamily="2" charset="-122"/>
                <a:cs typeface="Times New Roman" panose="02020603050405020304" pitchFamily="18" charset="0"/>
              </a:rPr>
              <a:t>La performance n’est pas très sensible au nombre de clusters (c’est-à-dire, nombre de </a:t>
            </a:r>
            <a:r>
              <a:rPr lang="fr-FR" sz="1600" i="1" dirty="0" err="1">
                <a:latin typeface="Arial" panose="020B0604020202020204" pitchFamily="34" charset="0"/>
                <a:ea typeface="宋体" panose="02010600030101010101" pitchFamily="2" charset="-122"/>
                <a:cs typeface="Times New Roman" panose="02020603050405020304" pitchFamily="18" charset="0"/>
              </a:rPr>
              <a:t>visual</a:t>
            </a:r>
            <a:r>
              <a:rPr lang="fr-FR" sz="1600" i="1" dirty="0">
                <a:latin typeface="Arial" panose="020B0604020202020204" pitchFamily="34" charset="0"/>
                <a:ea typeface="宋体" panose="02010600030101010101" pitchFamily="2" charset="-122"/>
                <a:cs typeface="Times New Roman" panose="02020603050405020304" pitchFamily="18" charset="0"/>
              </a:rPr>
              <a:t> </a:t>
            </a:r>
            <a:r>
              <a:rPr lang="fr-FR" sz="1600" i="1" dirty="0" err="1">
                <a:latin typeface="Arial" panose="020B0604020202020204" pitchFamily="34" charset="0"/>
                <a:ea typeface="宋体" panose="02010600030101010101" pitchFamily="2" charset="-122"/>
                <a:cs typeface="Times New Roman" panose="02020603050405020304" pitchFamily="18" charset="0"/>
              </a:rPr>
              <a:t>words</a:t>
            </a:r>
            <a:r>
              <a:rPr lang="fr-FR" sz="1600" dirty="0">
                <a:latin typeface="Arial" panose="020B0604020202020204" pitchFamily="34" charset="0"/>
                <a:ea typeface="宋体" panose="02010600030101010101" pitchFamily="2" charset="-122"/>
                <a:cs typeface="Times New Roman" panose="02020603050405020304" pitchFamily="18" charset="0"/>
              </a:rPr>
              <a:t> pour calculer les histogrammes). Un nombre de 25, 50, 100 n’a pas de différence conséquente</a:t>
            </a:r>
            <a:r>
              <a:rPr lang="fr-FR" sz="1600" dirty="0" smtClean="0">
                <a:latin typeface="Arial" panose="020B0604020202020204" pitchFamily="34" charset="0"/>
                <a:ea typeface="宋体" panose="02010600030101010101" pitchFamily="2" charset="-122"/>
                <a:cs typeface="Times New Roman" panose="02020603050405020304" pitchFamily="18" charset="0"/>
              </a:rPr>
              <a:t>.</a:t>
            </a:r>
            <a:endParaRPr lang="en-US" sz="1600" dirty="0">
              <a:latin typeface="Arial" panose="020B060402020202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fr-FR" sz="1600" dirty="0">
                <a:latin typeface="Arial" panose="020B0604020202020204" pitchFamily="34" charset="0"/>
                <a:ea typeface="宋体" panose="02010600030101010101" pitchFamily="2" charset="-122"/>
                <a:cs typeface="Times New Roman" panose="02020603050405020304" pitchFamily="18" charset="0"/>
              </a:rPr>
              <a:t>les points caractéristiques se concentrent sur les textures et la forme de l’objet. Un objet ayant une couleur uniforme est plus difficile à extraire des points caractéristiques.</a:t>
            </a:r>
            <a:endParaRPr lang="en-US" sz="1600" dirty="0">
              <a:effectLst/>
              <a:latin typeface="Arial" panose="020B060402020202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97142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5"/>
          </p:nvPr>
        </p:nvSpPr>
        <p:spPr/>
        <p:txBody>
          <a:bodyPr/>
          <a:lstStyle/>
          <a:p>
            <a:fld id="{02F2A944-B0D2-4E65-9B75-234B8B45C846}" type="datetime1">
              <a:rPr lang="fr-FR" smtClean="0"/>
              <a:t>25/02/2018</a:t>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endParaRPr lang="fr-FR" dirty="0"/>
          </a:p>
        </p:txBody>
      </p:sp>
      <p:sp>
        <p:nvSpPr>
          <p:cNvPr id="7" name="灯片编号占位符 6"/>
          <p:cNvSpPr>
            <a:spLocks noGrp="1"/>
          </p:cNvSpPr>
          <p:nvPr>
            <p:ph type="sldNum" sz="quarter" idx="17"/>
          </p:nvPr>
        </p:nvSpPr>
        <p:spPr/>
        <p:txBody>
          <a:bodyPr/>
          <a:lstStyle/>
          <a:p>
            <a:fld id="{10C140CD-8AED-46FF-A9A2-77308F3F39AE}" type="slidenum">
              <a:rPr lang="fr-FR" smtClean="0"/>
              <a:pPr/>
              <a:t>12</a:t>
            </a:fld>
            <a:endParaRPr lang="fr-FR" dirty="0"/>
          </a:p>
        </p:txBody>
      </p:sp>
      <p:sp>
        <p:nvSpPr>
          <p:cNvPr id="3" name="矩形 2"/>
          <p:cNvSpPr/>
          <p:nvPr/>
        </p:nvSpPr>
        <p:spPr>
          <a:xfrm>
            <a:off x="3341535" y="2110085"/>
            <a:ext cx="2460931" cy="923330"/>
          </a:xfrm>
          <a:prstGeom prst="rect">
            <a:avLst/>
          </a:prstGeom>
          <a:noFill/>
        </p:spPr>
        <p:txBody>
          <a:bodyPr wrap="none" lIns="91440" tIns="45720" rIns="91440" bIns="45720">
            <a:spAutoFit/>
          </a:bodyPr>
          <a:lstStyle/>
          <a:p>
            <a:pPr algn="ctr"/>
            <a:r>
              <a:rPr lang="fr-FR" altLang="zh-CN" sz="5400" b="1" spc="50" dirty="0" smtClean="0">
                <a:ln w="0"/>
                <a:solidFill>
                  <a:schemeClr val="bg2"/>
                </a:solidFill>
                <a:effectLst>
                  <a:innerShdw blurRad="63500" dist="50800" dir="13500000">
                    <a:srgbClr val="000000">
                      <a:alpha val="50000"/>
                    </a:srgbClr>
                  </a:innerShdw>
                </a:effectLst>
              </a:rPr>
              <a:t>Merci !</a:t>
            </a:r>
            <a:endParaRPr lang="zh-CN" altLang="en-US" sz="54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2120825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pPr lvl="0"/>
            <a:r>
              <a:rPr lang="fr-FR" dirty="0" smtClean="0"/>
              <a:t>Problématique</a:t>
            </a:r>
          </a:p>
          <a:p>
            <a:pPr lvl="0"/>
            <a:r>
              <a:rPr lang="fr-FR" dirty="0" smtClean="0"/>
              <a:t>descripteurs</a:t>
            </a:r>
          </a:p>
          <a:p>
            <a:pPr lvl="0"/>
            <a:r>
              <a:rPr lang="fr-FR" dirty="0" smtClean="0"/>
              <a:t>Introduction de la BASE de données</a:t>
            </a:r>
          </a:p>
          <a:p>
            <a:r>
              <a:rPr lang="fr-FR" dirty="0"/>
              <a:t>Chaîne de traitement </a:t>
            </a:r>
            <a:endParaRPr lang="en-US" dirty="0"/>
          </a:p>
          <a:p>
            <a:r>
              <a:rPr lang="fr-FR" dirty="0"/>
              <a:t>PHASE DE TEST ET </a:t>
            </a:r>
            <a:r>
              <a:rPr lang="fr-FR" dirty="0" smtClean="0"/>
              <a:t>COMPARAISONS</a:t>
            </a:r>
            <a:endParaRPr lang="en-US" dirty="0"/>
          </a:p>
          <a:p>
            <a:r>
              <a:rPr lang="fr-FR" dirty="0" smtClean="0"/>
              <a:t>Conclusion</a:t>
            </a:r>
            <a:endParaRPr lang="en-US" dirty="0"/>
          </a:p>
        </p:txBody>
      </p:sp>
      <p:sp>
        <p:nvSpPr>
          <p:cNvPr id="3" name="标题 2"/>
          <p:cNvSpPr>
            <a:spLocks noGrp="1"/>
          </p:cNvSpPr>
          <p:nvPr>
            <p:ph type="title"/>
          </p:nvPr>
        </p:nvSpPr>
        <p:spPr/>
        <p:txBody>
          <a:bodyPr/>
          <a:lstStyle/>
          <a:p>
            <a:r>
              <a:rPr lang="en-US" dirty="0" err="1" smtClean="0"/>
              <a:t>pLAN</a:t>
            </a:r>
            <a:endParaRPr lang="en-US" dirty="0"/>
          </a:p>
        </p:txBody>
      </p:sp>
    </p:spTree>
    <p:extLst>
      <p:ext uri="{BB962C8B-B14F-4D97-AF65-F5344CB8AC3E}">
        <p14:creationId xmlns:p14="http://schemas.microsoft.com/office/powerpoint/2010/main" val="2739064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fr-FR" dirty="0" smtClean="0"/>
              <a:t>Problématique</a:t>
            </a:r>
            <a:endParaRPr lang="en-US" dirty="0"/>
          </a:p>
        </p:txBody>
      </p:sp>
      <p:sp>
        <p:nvSpPr>
          <p:cNvPr id="4" name="内容占位符 3"/>
          <p:cNvSpPr>
            <a:spLocks noGrp="1"/>
          </p:cNvSpPr>
          <p:nvPr>
            <p:ph idx="14"/>
          </p:nvPr>
        </p:nvSpPr>
        <p:spPr/>
        <p:txBody>
          <a:bodyPr/>
          <a:lstStyle/>
          <a:p>
            <a:r>
              <a:rPr lang="fr-FR" dirty="0" smtClean="0"/>
              <a:t>Objectif : </a:t>
            </a:r>
          </a:p>
          <a:p>
            <a:pPr algn="just"/>
            <a:r>
              <a:rPr lang="fr-FR" dirty="0" smtClean="0"/>
              <a:t>Rechercher </a:t>
            </a:r>
            <a:r>
              <a:rPr lang="fr-FR" dirty="0"/>
              <a:t>de manière automatique les objets similaires dans les images dont l’angle de visualisation et la condition luminaire changent. </a:t>
            </a:r>
            <a:r>
              <a:rPr lang="fr-FR" dirty="0" smtClean="0"/>
              <a:t>L’entrée et une image ayant un objet principal et la sortie souhaitée est des images des objets les plus similaires. </a:t>
            </a:r>
          </a:p>
          <a:p>
            <a:pPr algn="just"/>
            <a:r>
              <a:rPr lang="fr-FR" dirty="0" smtClean="0"/>
              <a:t>Les algorithmes : ORB</a:t>
            </a:r>
            <a:r>
              <a:rPr lang="fr-FR" dirty="0"/>
              <a:t>, </a:t>
            </a:r>
            <a:r>
              <a:rPr lang="fr-FR" dirty="0" err="1" smtClean="0"/>
              <a:t>Brief</a:t>
            </a:r>
            <a:r>
              <a:rPr lang="fr-FR" dirty="0" smtClean="0"/>
              <a:t> </a:t>
            </a:r>
            <a:r>
              <a:rPr lang="en-US" altLang="zh-CN" dirty="0" smtClean="0"/>
              <a:t>et </a:t>
            </a:r>
            <a:r>
              <a:rPr lang="fr-FR" dirty="0" smtClean="0"/>
              <a:t>SIFT</a:t>
            </a:r>
            <a:r>
              <a:rPr lang="fr-FR" dirty="0"/>
              <a:t>.</a:t>
            </a:r>
            <a:endParaRPr lang="en-US" dirty="0"/>
          </a:p>
          <a:p>
            <a:endParaRPr lang="en-US" dirty="0"/>
          </a:p>
        </p:txBody>
      </p:sp>
      <p:sp>
        <p:nvSpPr>
          <p:cNvPr id="5" name="日期占位符 4"/>
          <p:cNvSpPr>
            <a:spLocks noGrp="1"/>
          </p:cNvSpPr>
          <p:nvPr>
            <p:ph type="dt" sz="half" idx="15"/>
          </p:nvPr>
        </p:nvSpPr>
        <p:spPr/>
        <p:txBody>
          <a:bodyPr/>
          <a:lstStyle/>
          <a:p>
            <a:fld id="{02F2A944-B0D2-4E65-9B75-234B8B45C846}" type="datetime1">
              <a:rPr lang="fr-FR" smtClean="0"/>
              <a:t>25/02/2018</a:t>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endParaRPr lang="fr-FR" dirty="0"/>
          </a:p>
        </p:txBody>
      </p:sp>
      <p:sp>
        <p:nvSpPr>
          <p:cNvPr id="7" name="灯片编号占位符 6"/>
          <p:cNvSpPr>
            <a:spLocks noGrp="1"/>
          </p:cNvSpPr>
          <p:nvPr>
            <p:ph type="sldNum" sz="quarter" idx="17"/>
          </p:nvPr>
        </p:nvSpPr>
        <p:spPr/>
        <p:txBody>
          <a:bodyPr/>
          <a:lstStyle/>
          <a:p>
            <a:fld id="{10C140CD-8AED-46FF-A9A2-77308F3F39AE}" type="slidenum">
              <a:rPr lang="fr-FR" smtClean="0"/>
              <a:pPr/>
              <a:t>3</a:t>
            </a:fld>
            <a:endParaRPr lang="fr-FR" dirty="0"/>
          </a:p>
        </p:txBody>
      </p:sp>
    </p:spTree>
    <p:extLst>
      <p:ext uri="{BB962C8B-B14F-4D97-AF65-F5344CB8AC3E}">
        <p14:creationId xmlns:p14="http://schemas.microsoft.com/office/powerpoint/2010/main" val="4048826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fr-FR" dirty="0" smtClean="0"/>
              <a:t>Descripteurs</a:t>
            </a:r>
            <a:endParaRPr lang="en-US" dirty="0"/>
          </a:p>
        </p:txBody>
      </p:sp>
      <p:sp>
        <p:nvSpPr>
          <p:cNvPr id="5" name="日期占位符 4"/>
          <p:cNvSpPr>
            <a:spLocks noGrp="1"/>
          </p:cNvSpPr>
          <p:nvPr>
            <p:ph type="dt" sz="half" idx="15"/>
          </p:nvPr>
        </p:nvSpPr>
        <p:spPr/>
        <p:txBody>
          <a:bodyPr/>
          <a:lstStyle/>
          <a:p>
            <a:fld id="{02F2A944-B0D2-4E65-9B75-234B8B45C846}" type="datetime1">
              <a:rPr lang="fr-FR" smtClean="0"/>
              <a:t>25/02/2018</a:t>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endParaRPr lang="fr-FR" dirty="0"/>
          </a:p>
        </p:txBody>
      </p:sp>
      <p:sp>
        <p:nvSpPr>
          <p:cNvPr id="7" name="灯片编号占位符 6"/>
          <p:cNvSpPr>
            <a:spLocks noGrp="1"/>
          </p:cNvSpPr>
          <p:nvPr>
            <p:ph type="sldNum" sz="quarter" idx="17"/>
          </p:nvPr>
        </p:nvSpPr>
        <p:spPr/>
        <p:txBody>
          <a:bodyPr/>
          <a:lstStyle/>
          <a:p>
            <a:fld id="{10C140CD-8AED-46FF-A9A2-77308F3F39AE}" type="slidenum">
              <a:rPr lang="fr-FR" smtClean="0"/>
              <a:pPr/>
              <a:t>4</a:t>
            </a:fld>
            <a:endParaRPr lang="fr-FR" dirty="0"/>
          </a:p>
        </p:txBody>
      </p:sp>
      <p:pic>
        <p:nvPicPr>
          <p:cNvPr id="8" name="图片 7"/>
          <p:cNvPicPr/>
          <p:nvPr/>
        </p:nvPicPr>
        <p:blipFill>
          <a:blip r:embed="rId3">
            <a:extLst>
              <a:ext uri="{28A0092B-C50C-407E-A947-70E740481C1C}">
                <a14:useLocalDpi xmlns:a14="http://schemas.microsoft.com/office/drawing/2010/main" val="0"/>
              </a:ext>
            </a:extLst>
          </a:blip>
          <a:stretch>
            <a:fillRect/>
          </a:stretch>
        </p:blipFill>
        <p:spPr>
          <a:xfrm>
            <a:off x="518537" y="1319693"/>
            <a:ext cx="2397279" cy="2260169"/>
          </a:xfrm>
          <a:prstGeom prst="rect">
            <a:avLst/>
          </a:prstGeom>
        </p:spPr>
      </p:pic>
      <p:pic>
        <p:nvPicPr>
          <p:cNvPr id="9" name="图片 8"/>
          <p:cNvPicPr/>
          <p:nvPr/>
        </p:nvPicPr>
        <p:blipFill>
          <a:blip r:embed="rId4">
            <a:extLst>
              <a:ext uri="{28A0092B-C50C-407E-A947-70E740481C1C}">
                <a14:useLocalDpi xmlns:a14="http://schemas.microsoft.com/office/drawing/2010/main" val="0"/>
              </a:ext>
            </a:extLst>
          </a:blip>
          <a:stretch>
            <a:fillRect/>
          </a:stretch>
        </p:blipFill>
        <p:spPr>
          <a:xfrm>
            <a:off x="3203848" y="1285611"/>
            <a:ext cx="2592288" cy="2294251"/>
          </a:xfrm>
          <a:prstGeom prst="rect">
            <a:avLst/>
          </a:prstGeom>
        </p:spPr>
      </p:pic>
      <p:pic>
        <p:nvPicPr>
          <p:cNvPr id="10" name="图片 9"/>
          <p:cNvPicPr/>
          <p:nvPr/>
        </p:nvPicPr>
        <p:blipFill>
          <a:blip r:embed="rId5">
            <a:extLst>
              <a:ext uri="{28A0092B-C50C-407E-A947-70E740481C1C}">
                <a14:useLocalDpi xmlns:a14="http://schemas.microsoft.com/office/drawing/2010/main" val="0"/>
              </a:ext>
            </a:extLst>
          </a:blip>
          <a:stretch>
            <a:fillRect/>
          </a:stretch>
        </p:blipFill>
        <p:spPr>
          <a:xfrm>
            <a:off x="6156176" y="1285610"/>
            <a:ext cx="2598887" cy="2294251"/>
          </a:xfrm>
          <a:prstGeom prst="rect">
            <a:avLst/>
          </a:prstGeom>
        </p:spPr>
      </p:pic>
      <p:sp>
        <p:nvSpPr>
          <p:cNvPr id="3" name="矩形 2"/>
          <p:cNvSpPr/>
          <p:nvPr/>
        </p:nvSpPr>
        <p:spPr>
          <a:xfrm>
            <a:off x="323528" y="3657257"/>
            <a:ext cx="2592288" cy="282645"/>
          </a:xfrm>
          <a:prstGeom prst="rect">
            <a:avLst/>
          </a:prstGeom>
        </p:spPr>
        <p:txBody>
          <a:bodyPr wrap="square">
            <a:spAutoFit/>
          </a:bodyPr>
          <a:lstStyle/>
          <a:p>
            <a:pPr algn="ctr"/>
            <a:r>
              <a:rPr lang="fr-FR" sz="1200" b="1" dirty="0" smtClean="0">
                <a:latin typeface="Arial" panose="020B0604020202020204" pitchFamily="34" charset="0"/>
                <a:ea typeface="宋体" panose="02010600030101010101" pitchFamily="2" charset="-122"/>
                <a:cs typeface="Times New Roman" panose="02020603050405020304" pitchFamily="18" charset="0"/>
              </a:rPr>
              <a:t>SIFT </a:t>
            </a:r>
            <a:r>
              <a:rPr lang="fr-FR" sz="1200" b="1" dirty="0">
                <a:latin typeface="Arial" panose="020B0604020202020204" pitchFamily="34" charset="0"/>
                <a:ea typeface="宋体" panose="02010600030101010101" pitchFamily="2" charset="-122"/>
                <a:cs typeface="Times New Roman" panose="02020603050405020304" pitchFamily="18" charset="0"/>
              </a:rPr>
              <a:t>(178 </a:t>
            </a:r>
            <a:r>
              <a:rPr lang="fr-FR" sz="1200" b="1" i="1" dirty="0" err="1">
                <a:latin typeface="Arial" panose="020B0604020202020204" pitchFamily="34" charset="0"/>
                <a:ea typeface="宋体" panose="02010600030101010101" pitchFamily="2" charset="-122"/>
                <a:cs typeface="Times New Roman" panose="02020603050405020304" pitchFamily="18" charset="0"/>
              </a:rPr>
              <a:t>keypoints</a:t>
            </a:r>
            <a:r>
              <a:rPr lang="fr-FR" sz="1200" b="1" dirty="0">
                <a:latin typeface="Arial" panose="020B0604020202020204" pitchFamily="34" charset="0"/>
                <a:ea typeface="宋体" panose="02010600030101010101" pitchFamily="2" charset="-122"/>
                <a:cs typeface="Times New Roman" panose="02020603050405020304" pitchFamily="18" charset="0"/>
              </a:rPr>
              <a:t> détectés)</a:t>
            </a:r>
            <a:endParaRPr lang="en-US" sz="1200" b="1" dirty="0"/>
          </a:p>
        </p:txBody>
      </p:sp>
      <p:sp>
        <p:nvSpPr>
          <p:cNvPr id="12" name="矩形 11"/>
          <p:cNvSpPr/>
          <p:nvPr/>
        </p:nvSpPr>
        <p:spPr>
          <a:xfrm>
            <a:off x="3131840" y="3657257"/>
            <a:ext cx="2592288" cy="282645"/>
          </a:xfrm>
          <a:prstGeom prst="rect">
            <a:avLst/>
          </a:prstGeom>
        </p:spPr>
        <p:txBody>
          <a:bodyPr wrap="square">
            <a:spAutoFit/>
          </a:bodyPr>
          <a:lstStyle/>
          <a:p>
            <a:pPr algn="ctr"/>
            <a:r>
              <a:rPr lang="fr-FR" sz="1200" b="1" dirty="0" err="1" smtClean="0">
                <a:latin typeface="Arial" panose="020B0604020202020204" pitchFamily="34" charset="0"/>
                <a:ea typeface="宋体" panose="02010600030101010101" pitchFamily="2" charset="-122"/>
                <a:cs typeface="Times New Roman" panose="02020603050405020304" pitchFamily="18" charset="0"/>
              </a:rPr>
              <a:t>Brief</a:t>
            </a:r>
            <a:r>
              <a:rPr lang="fr-FR" sz="1200" b="1" dirty="0" smtClean="0">
                <a:latin typeface="Arial" panose="020B0604020202020204" pitchFamily="34" charset="0"/>
                <a:ea typeface="宋体" panose="02010600030101010101" pitchFamily="2" charset="-122"/>
                <a:cs typeface="Times New Roman" panose="02020603050405020304" pitchFamily="18" charset="0"/>
              </a:rPr>
              <a:t> (75 </a:t>
            </a:r>
            <a:r>
              <a:rPr lang="fr-FR" sz="1200" b="1" i="1" dirty="0" err="1" smtClean="0">
                <a:latin typeface="Arial" panose="020B0604020202020204" pitchFamily="34" charset="0"/>
                <a:ea typeface="宋体" panose="02010600030101010101" pitchFamily="2" charset="-122"/>
                <a:cs typeface="Times New Roman" panose="02020603050405020304" pitchFamily="18" charset="0"/>
              </a:rPr>
              <a:t>keypoints</a:t>
            </a:r>
            <a:r>
              <a:rPr lang="fr-FR" sz="1200" b="1" dirty="0" smtClean="0">
                <a:latin typeface="Arial" panose="020B0604020202020204" pitchFamily="34" charset="0"/>
                <a:ea typeface="宋体" panose="02010600030101010101" pitchFamily="2" charset="-122"/>
                <a:cs typeface="Times New Roman" panose="02020603050405020304" pitchFamily="18" charset="0"/>
              </a:rPr>
              <a:t> détectés)</a:t>
            </a:r>
            <a:endParaRPr lang="en-US" sz="1200" b="1" dirty="0"/>
          </a:p>
        </p:txBody>
      </p:sp>
      <p:sp>
        <p:nvSpPr>
          <p:cNvPr id="13" name="矩形 12"/>
          <p:cNvSpPr/>
          <p:nvPr/>
        </p:nvSpPr>
        <p:spPr>
          <a:xfrm>
            <a:off x="6228184" y="3657257"/>
            <a:ext cx="2592288" cy="282645"/>
          </a:xfrm>
          <a:prstGeom prst="rect">
            <a:avLst/>
          </a:prstGeom>
        </p:spPr>
        <p:txBody>
          <a:bodyPr wrap="square">
            <a:spAutoFit/>
          </a:bodyPr>
          <a:lstStyle/>
          <a:p>
            <a:pPr algn="ctr"/>
            <a:r>
              <a:rPr lang="fr-FR" sz="1200" b="1" dirty="0" smtClean="0">
                <a:latin typeface="Arial" panose="020B0604020202020204" pitchFamily="34" charset="0"/>
                <a:ea typeface="宋体" panose="02010600030101010101" pitchFamily="2" charset="-122"/>
                <a:cs typeface="Times New Roman" panose="02020603050405020304" pitchFamily="18" charset="0"/>
              </a:rPr>
              <a:t>ORB (478 </a:t>
            </a:r>
            <a:r>
              <a:rPr lang="fr-FR" sz="1200" b="1" i="1" dirty="0" err="1" smtClean="0">
                <a:latin typeface="Arial" panose="020B0604020202020204" pitchFamily="34" charset="0"/>
                <a:ea typeface="宋体" panose="02010600030101010101" pitchFamily="2" charset="-122"/>
                <a:cs typeface="Times New Roman" panose="02020603050405020304" pitchFamily="18" charset="0"/>
              </a:rPr>
              <a:t>keypoints</a:t>
            </a:r>
            <a:r>
              <a:rPr lang="fr-FR" sz="1200" b="1" dirty="0" smtClean="0">
                <a:latin typeface="Arial" panose="020B0604020202020204" pitchFamily="34" charset="0"/>
                <a:ea typeface="宋体" panose="02010600030101010101" pitchFamily="2" charset="-122"/>
                <a:cs typeface="Times New Roman" panose="02020603050405020304" pitchFamily="18" charset="0"/>
              </a:rPr>
              <a:t> détectés)</a:t>
            </a:r>
            <a:endParaRPr lang="en-US" sz="1200" b="1" dirty="0"/>
          </a:p>
        </p:txBody>
      </p:sp>
    </p:spTree>
    <p:extLst>
      <p:ext uri="{BB962C8B-B14F-4D97-AF65-F5344CB8AC3E}">
        <p14:creationId xmlns:p14="http://schemas.microsoft.com/office/powerpoint/2010/main" val="2719724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fr-FR" dirty="0"/>
              <a:t>Introduction de la de données</a:t>
            </a:r>
          </a:p>
        </p:txBody>
      </p:sp>
      <p:sp>
        <p:nvSpPr>
          <p:cNvPr id="4" name="内容占位符 3"/>
          <p:cNvSpPr>
            <a:spLocks noGrp="1"/>
          </p:cNvSpPr>
          <p:nvPr>
            <p:ph idx="14"/>
          </p:nvPr>
        </p:nvSpPr>
        <p:spPr>
          <a:xfrm>
            <a:off x="179512" y="785576"/>
            <a:ext cx="4926969" cy="3298824"/>
          </a:xfrm>
        </p:spPr>
        <p:txBody>
          <a:bodyPr/>
          <a:lstStyle/>
          <a:p>
            <a:pPr algn="just"/>
            <a:r>
              <a:rPr lang="fr-FR" b="1" dirty="0" smtClean="0"/>
              <a:t>Changement </a:t>
            </a:r>
            <a:r>
              <a:rPr lang="fr-FR" b="1" dirty="0"/>
              <a:t>de température de </a:t>
            </a:r>
            <a:r>
              <a:rPr lang="fr-FR" b="1" dirty="0" smtClean="0"/>
              <a:t>couleur</a:t>
            </a:r>
          </a:p>
          <a:p>
            <a:pPr algn="just"/>
            <a:endParaRPr lang="fr-FR" b="1" dirty="0"/>
          </a:p>
          <a:p>
            <a:pPr algn="just"/>
            <a:endParaRPr lang="fr-FR" b="1" dirty="0" smtClean="0"/>
          </a:p>
          <a:p>
            <a:pPr algn="just"/>
            <a:endParaRPr lang="fr-FR" b="1" dirty="0"/>
          </a:p>
          <a:p>
            <a:pPr algn="just"/>
            <a:endParaRPr lang="fr-FR" b="1" dirty="0"/>
          </a:p>
          <a:p>
            <a:pPr algn="just"/>
            <a:endParaRPr lang="fr-FR" b="1" dirty="0"/>
          </a:p>
          <a:p>
            <a:pPr algn="just"/>
            <a:r>
              <a:rPr lang="fr-FR" b="1" dirty="0"/>
              <a:t>Changement de l’angle de visualisation</a:t>
            </a:r>
            <a:endParaRPr lang="en-US" b="1" dirty="0"/>
          </a:p>
          <a:p>
            <a:pPr algn="just"/>
            <a:endParaRPr lang="en-US" dirty="0"/>
          </a:p>
          <a:p>
            <a:endParaRPr lang="en-US" dirty="0"/>
          </a:p>
        </p:txBody>
      </p:sp>
      <p:sp>
        <p:nvSpPr>
          <p:cNvPr id="5" name="日期占位符 4"/>
          <p:cNvSpPr>
            <a:spLocks noGrp="1"/>
          </p:cNvSpPr>
          <p:nvPr>
            <p:ph type="dt" sz="half" idx="15"/>
          </p:nvPr>
        </p:nvSpPr>
        <p:spPr/>
        <p:txBody>
          <a:bodyPr/>
          <a:lstStyle/>
          <a:p>
            <a:fld id="{02F2A944-B0D2-4E65-9B75-234B8B45C846}" type="datetime1">
              <a:rPr lang="fr-FR" smtClean="0"/>
              <a:t>25/02/2018</a:t>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endParaRPr lang="fr-FR" dirty="0"/>
          </a:p>
        </p:txBody>
      </p:sp>
      <p:sp>
        <p:nvSpPr>
          <p:cNvPr id="7" name="灯片编号占位符 6"/>
          <p:cNvSpPr>
            <a:spLocks noGrp="1"/>
          </p:cNvSpPr>
          <p:nvPr>
            <p:ph type="sldNum" sz="quarter" idx="17"/>
          </p:nvPr>
        </p:nvSpPr>
        <p:spPr/>
        <p:txBody>
          <a:bodyPr/>
          <a:lstStyle/>
          <a:p>
            <a:fld id="{10C140CD-8AED-46FF-A9A2-77308F3F39AE}" type="slidenum">
              <a:rPr lang="fr-FR" smtClean="0"/>
              <a:pPr/>
              <a:t>5</a:t>
            </a:fld>
            <a:endParaRPr lang="fr-FR" dirty="0"/>
          </a:p>
        </p:txBody>
      </p:sp>
      <p:pic>
        <p:nvPicPr>
          <p:cNvPr id="8" name="图片 7" descr="illustration of ALOI-COL"/>
          <p:cNvPicPr/>
          <p:nvPr/>
        </p:nvPicPr>
        <p:blipFill>
          <a:blip r:embed="rId2">
            <a:extLst>
              <a:ext uri="{28A0092B-C50C-407E-A947-70E740481C1C}">
                <a14:useLocalDpi xmlns:a14="http://schemas.microsoft.com/office/drawing/2010/main" val="0"/>
              </a:ext>
            </a:extLst>
          </a:blip>
          <a:srcRect/>
          <a:stretch>
            <a:fillRect/>
          </a:stretch>
        </p:blipFill>
        <p:spPr bwMode="auto">
          <a:xfrm>
            <a:off x="323528" y="1259752"/>
            <a:ext cx="4320480" cy="1209496"/>
          </a:xfrm>
          <a:prstGeom prst="rect">
            <a:avLst/>
          </a:prstGeom>
          <a:noFill/>
          <a:ln>
            <a:noFill/>
          </a:ln>
        </p:spPr>
      </p:pic>
      <p:pic>
        <p:nvPicPr>
          <p:cNvPr id="9" name="图片 8" descr="illustration of ALOI-STEREO"/>
          <p:cNvPicPr/>
          <p:nvPr/>
        </p:nvPicPr>
        <p:blipFill>
          <a:blip r:embed="rId3">
            <a:extLst>
              <a:ext uri="{28A0092B-C50C-407E-A947-70E740481C1C}">
                <a14:useLocalDpi xmlns:a14="http://schemas.microsoft.com/office/drawing/2010/main" val="0"/>
              </a:ext>
            </a:extLst>
          </a:blip>
          <a:srcRect/>
          <a:stretch>
            <a:fillRect/>
          </a:stretch>
        </p:blipFill>
        <p:spPr bwMode="auto">
          <a:xfrm>
            <a:off x="641985" y="2943423"/>
            <a:ext cx="3275330" cy="1105535"/>
          </a:xfrm>
          <a:prstGeom prst="rect">
            <a:avLst/>
          </a:prstGeom>
          <a:noFill/>
          <a:ln>
            <a:noFill/>
          </a:ln>
        </p:spPr>
      </p:pic>
      <p:sp>
        <p:nvSpPr>
          <p:cNvPr id="3" name="文本框 2"/>
          <p:cNvSpPr txBox="1"/>
          <p:nvPr/>
        </p:nvSpPr>
        <p:spPr>
          <a:xfrm>
            <a:off x="5106481" y="915566"/>
            <a:ext cx="4146039" cy="2862322"/>
          </a:xfrm>
          <a:prstGeom prst="rect">
            <a:avLst/>
          </a:prstGeom>
          <a:noFill/>
        </p:spPr>
        <p:txBody>
          <a:bodyPr wrap="square" rtlCol="0">
            <a:spAutoFit/>
          </a:bodyPr>
          <a:lstStyle/>
          <a:p>
            <a:pPr marL="285750" indent="-285750">
              <a:buFont typeface="Wingdings" panose="05000000000000000000" pitchFamily="2" charset="2"/>
              <a:buChar char="Ø"/>
            </a:pPr>
            <a:r>
              <a:rPr lang="fr-FR" dirty="0" smtClean="0"/>
              <a:t>100 classes</a:t>
            </a:r>
          </a:p>
          <a:p>
            <a:endParaRPr lang="fr-FR" dirty="0" smtClean="0"/>
          </a:p>
          <a:p>
            <a:pPr marL="285750" indent="-285750">
              <a:buFont typeface="Wingdings" panose="05000000000000000000" pitchFamily="2" charset="2"/>
              <a:buChar char="Ø"/>
            </a:pPr>
            <a:r>
              <a:rPr lang="fr-FR" dirty="0" smtClean="0"/>
              <a:t>15 images/ classe </a:t>
            </a:r>
          </a:p>
          <a:p>
            <a:r>
              <a:rPr lang="fr-FR" dirty="0" smtClean="0"/>
              <a:t>(12 températures + 3 rotations)</a:t>
            </a:r>
          </a:p>
          <a:p>
            <a:endParaRPr lang="fr-FR" dirty="0" smtClean="0"/>
          </a:p>
          <a:p>
            <a:pPr marL="285750" indent="-285750">
              <a:buFont typeface="Wingdings" panose="05000000000000000000" pitchFamily="2" charset="2"/>
              <a:buChar char="Ø"/>
            </a:pPr>
            <a:r>
              <a:rPr lang="fr-FR" dirty="0" smtClean="0"/>
              <a:t>2/3 pour la base de recherche </a:t>
            </a:r>
          </a:p>
          <a:p>
            <a:r>
              <a:rPr lang="fr-FR" dirty="0" smtClean="0"/>
              <a:t>(2 rotations + 8 températures /classe)</a:t>
            </a:r>
          </a:p>
          <a:p>
            <a:endParaRPr lang="fr-FR" dirty="0" smtClean="0"/>
          </a:p>
          <a:p>
            <a:pPr marL="285750" indent="-285750">
              <a:buFont typeface="Wingdings" panose="05000000000000000000" pitchFamily="2" charset="2"/>
              <a:buChar char="Ø"/>
            </a:pPr>
            <a:r>
              <a:rPr lang="fr-FR" dirty="0" smtClean="0"/>
              <a:t>1/3 pour le test </a:t>
            </a:r>
          </a:p>
          <a:p>
            <a:r>
              <a:rPr lang="fr-FR" dirty="0" smtClean="0"/>
              <a:t>(4 </a:t>
            </a:r>
            <a:r>
              <a:rPr lang="fr-FR" dirty="0"/>
              <a:t>rotations + </a:t>
            </a:r>
            <a:r>
              <a:rPr lang="fr-FR" dirty="0" smtClean="0"/>
              <a:t>1 température/classe)</a:t>
            </a:r>
            <a:endParaRPr lang="en-US" dirty="0"/>
          </a:p>
        </p:txBody>
      </p:sp>
    </p:spTree>
    <p:extLst>
      <p:ext uri="{BB962C8B-B14F-4D97-AF65-F5344CB8AC3E}">
        <p14:creationId xmlns:p14="http://schemas.microsoft.com/office/powerpoint/2010/main" val="970294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fr-FR" dirty="0"/>
              <a:t>Chaîne de </a:t>
            </a:r>
            <a:r>
              <a:rPr lang="fr-FR" dirty="0" smtClean="0"/>
              <a:t>traitement</a:t>
            </a:r>
            <a:endParaRPr lang="en-US" dirty="0"/>
          </a:p>
        </p:txBody>
      </p:sp>
      <p:sp>
        <p:nvSpPr>
          <p:cNvPr id="5" name="日期占位符 4"/>
          <p:cNvSpPr>
            <a:spLocks noGrp="1"/>
          </p:cNvSpPr>
          <p:nvPr>
            <p:ph type="dt" sz="half" idx="15"/>
          </p:nvPr>
        </p:nvSpPr>
        <p:spPr/>
        <p:txBody>
          <a:bodyPr/>
          <a:lstStyle/>
          <a:p>
            <a:fld id="{02F2A944-B0D2-4E65-9B75-234B8B45C846}" type="datetime1">
              <a:rPr lang="fr-FR" smtClean="0"/>
              <a:t>25/02/2018</a:t>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endParaRPr lang="fr-FR" dirty="0"/>
          </a:p>
        </p:txBody>
      </p:sp>
      <p:sp>
        <p:nvSpPr>
          <p:cNvPr id="7" name="灯片编号占位符 6"/>
          <p:cNvSpPr>
            <a:spLocks noGrp="1"/>
          </p:cNvSpPr>
          <p:nvPr>
            <p:ph type="sldNum" sz="quarter" idx="17"/>
          </p:nvPr>
        </p:nvSpPr>
        <p:spPr/>
        <p:txBody>
          <a:bodyPr/>
          <a:lstStyle/>
          <a:p>
            <a:fld id="{10C140CD-8AED-46FF-A9A2-77308F3F39AE}" type="slidenum">
              <a:rPr lang="fr-FR" smtClean="0"/>
              <a:pPr/>
              <a:t>6</a:t>
            </a:fld>
            <a:endParaRPr lang="fr-FR" dirty="0"/>
          </a:p>
        </p:txBody>
      </p:sp>
      <p:pic>
        <p:nvPicPr>
          <p:cNvPr id="11" name="图片 10"/>
          <p:cNvPicPr/>
          <p:nvPr/>
        </p:nvPicPr>
        <p:blipFill>
          <a:blip r:embed="rId2">
            <a:extLst>
              <a:ext uri="{28A0092B-C50C-407E-A947-70E740481C1C}">
                <a14:useLocalDpi xmlns:a14="http://schemas.microsoft.com/office/drawing/2010/main" val="0"/>
              </a:ext>
            </a:extLst>
          </a:blip>
          <a:stretch>
            <a:fillRect/>
          </a:stretch>
        </p:blipFill>
        <p:spPr>
          <a:xfrm>
            <a:off x="1331640" y="518146"/>
            <a:ext cx="7632848" cy="4571370"/>
          </a:xfrm>
          <a:prstGeom prst="rect">
            <a:avLst/>
          </a:prstGeom>
        </p:spPr>
      </p:pic>
    </p:spTree>
    <p:extLst>
      <p:ext uri="{BB962C8B-B14F-4D97-AF65-F5344CB8AC3E}">
        <p14:creationId xmlns:p14="http://schemas.microsoft.com/office/powerpoint/2010/main" val="357341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000" y="0"/>
            <a:ext cx="7992424" cy="450000"/>
          </a:xfrm>
        </p:spPr>
        <p:txBody>
          <a:bodyPr/>
          <a:lstStyle/>
          <a:p>
            <a:r>
              <a:rPr lang="fr-FR" dirty="0"/>
              <a:t>PHASE DE </a:t>
            </a:r>
            <a:r>
              <a:rPr lang="fr-FR" dirty="0" err="1" smtClean="0"/>
              <a:t>TESTs</a:t>
            </a:r>
            <a:r>
              <a:rPr lang="fr-FR" dirty="0" smtClean="0"/>
              <a:t> </a:t>
            </a:r>
            <a:r>
              <a:rPr lang="fr-FR" dirty="0"/>
              <a:t>ET </a:t>
            </a:r>
            <a:r>
              <a:rPr lang="fr-FR" dirty="0" smtClean="0"/>
              <a:t>COMPARAISONS – courbe p-r (1/3)</a:t>
            </a:r>
            <a:endParaRPr lang="en-US" dirty="0"/>
          </a:p>
        </p:txBody>
      </p:sp>
      <p:sp>
        <p:nvSpPr>
          <p:cNvPr id="5" name="日期占位符 4"/>
          <p:cNvSpPr>
            <a:spLocks noGrp="1"/>
          </p:cNvSpPr>
          <p:nvPr>
            <p:ph type="dt" sz="half" idx="15"/>
          </p:nvPr>
        </p:nvSpPr>
        <p:spPr/>
        <p:txBody>
          <a:bodyPr/>
          <a:lstStyle/>
          <a:p>
            <a:fld id="{02F2A944-B0D2-4E65-9B75-234B8B45C846}" type="datetime1">
              <a:rPr lang="fr-FR" smtClean="0"/>
              <a:t>25/02/2018</a:t>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endParaRPr lang="fr-FR" dirty="0"/>
          </a:p>
        </p:txBody>
      </p:sp>
      <p:sp>
        <p:nvSpPr>
          <p:cNvPr id="7" name="灯片编号占位符 6"/>
          <p:cNvSpPr>
            <a:spLocks noGrp="1"/>
          </p:cNvSpPr>
          <p:nvPr>
            <p:ph type="sldNum" sz="quarter" idx="17"/>
          </p:nvPr>
        </p:nvSpPr>
        <p:spPr/>
        <p:txBody>
          <a:bodyPr/>
          <a:lstStyle/>
          <a:p>
            <a:fld id="{10C140CD-8AED-46FF-A9A2-77308F3F39AE}" type="slidenum">
              <a:rPr lang="fr-FR" smtClean="0"/>
              <a:pPr/>
              <a:t>7</a:t>
            </a:fld>
            <a:endParaRPr lang="fr-FR" dirty="0"/>
          </a:p>
        </p:txBody>
      </p:sp>
      <mc:AlternateContent xmlns:mc="http://schemas.openxmlformats.org/markup-compatibility/2006">
        <mc:Choice xmlns:a14="http://schemas.microsoft.com/office/drawing/2010/main" Requires="a14">
          <p:sp>
            <p:nvSpPr>
              <p:cNvPr id="3" name="文本框 2"/>
              <p:cNvSpPr txBox="1"/>
              <p:nvPr/>
            </p:nvSpPr>
            <p:spPr>
              <a:xfrm>
                <a:off x="827584" y="861777"/>
                <a:ext cx="4344811" cy="89582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fr-FR" sz="1200" i="1" smtClean="0"/>
                        <m:t>𝑠𝑐𝑜𝑟𝑒</m:t>
                      </m:r>
                      <m:r>
                        <a:rPr lang="fr-FR" sz="1200" i="1"/>
                        <m:t>=</m:t>
                      </m:r>
                      <m:nary>
                        <m:naryPr>
                          <m:chr m:val="∑"/>
                          <m:limLoc m:val="undOvr"/>
                          <m:ctrlPr>
                            <a:rPr lang="en-US" sz="1200" i="1"/>
                          </m:ctrlPr>
                        </m:naryPr>
                        <m:sub>
                          <m:r>
                            <a:rPr lang="fr-FR" sz="1200" i="1"/>
                            <m:t>𝑖</m:t>
                          </m:r>
                        </m:sub>
                        <m:sup>
                          <m:r>
                            <a:rPr lang="fr-FR" sz="1200" i="1"/>
                            <m:t>𝑡𝑜𝑢𝑡𝑒𝑠</m:t>
                          </m:r>
                          <m:r>
                            <a:rPr lang="fr-FR" sz="1200" i="1"/>
                            <m:t> </m:t>
                          </m:r>
                          <m:r>
                            <a:rPr lang="fr-FR" sz="1200" i="1"/>
                            <m:t>𝑖𝑚𝑎𝑔𝑒𝑠</m:t>
                          </m:r>
                          <m:r>
                            <a:rPr lang="fr-FR" sz="1200" i="1"/>
                            <m:t> </m:t>
                          </m:r>
                          <m:r>
                            <a:rPr lang="fr-FR" sz="1200" i="1"/>
                            <m:t>𝑑𝑒</m:t>
                          </m:r>
                          <m:r>
                            <a:rPr lang="fr-FR" sz="1200" i="1"/>
                            <m:t> </m:t>
                          </m:r>
                          <m:r>
                            <a:rPr lang="fr-FR" sz="1200" i="1"/>
                            <m:t>𝑐𝑒𝑡𝑡𝑒</m:t>
                          </m:r>
                          <m:r>
                            <a:rPr lang="fr-FR" sz="1200" i="1"/>
                            <m:t> </m:t>
                          </m:r>
                          <m:r>
                            <a:rPr lang="fr-FR" sz="1200" i="1"/>
                            <m:t>𝑐𝑙𝑎𝑠𝑠𝑒</m:t>
                          </m:r>
                          <m:r>
                            <a:rPr lang="fr-FR" sz="1200" i="1"/>
                            <m:t> </m:t>
                          </m:r>
                          <m:r>
                            <a:rPr lang="fr-FR" sz="1200" i="1"/>
                            <m:t>𝑑𝑎𝑛𝑠</m:t>
                          </m:r>
                          <m:r>
                            <a:rPr lang="fr-FR" sz="1200" i="1"/>
                            <m:t> </m:t>
                          </m:r>
                          <m:r>
                            <a:rPr lang="fr-FR" sz="1200" i="1"/>
                            <m:t>𝑙𝑎</m:t>
                          </m:r>
                          <m:r>
                            <a:rPr lang="fr-FR" sz="1200" i="1"/>
                            <m:t> </m:t>
                          </m:r>
                          <m:r>
                            <a:rPr lang="fr-FR" sz="1200" i="1"/>
                            <m:t>𝑏𝑎𝑠𝑒</m:t>
                          </m:r>
                        </m:sup>
                        <m:e>
                          <m:f>
                            <m:fPr>
                              <m:ctrlPr>
                                <a:rPr lang="en-US" sz="1200" i="1"/>
                              </m:ctrlPr>
                            </m:fPr>
                            <m:num>
                              <m:r>
                                <a:rPr lang="fr-FR" sz="1200" i="1"/>
                                <m:t>1</m:t>
                              </m:r>
                            </m:num>
                            <m:den>
                              <m:r>
                                <a:rPr lang="fr-FR" sz="1200" i="1"/>
                                <m:t>𝑑𝑖𝑠𝑡𝑎𝑛𝑐𝑒</m:t>
                              </m:r>
                              <m:r>
                                <a:rPr lang="fr-FR" sz="1200" i="1"/>
                                <m:t> </m:t>
                              </m:r>
                              <m:r>
                                <a:rPr lang="fr-FR" sz="1200" b="0" i="1" smtClean="0">
                                  <a:latin typeface="Cambria Math" panose="02040503050406030204" pitchFamily="18" charset="0"/>
                                </a:rPr>
                                <m:t>𝑖</m:t>
                              </m:r>
                              <m:r>
                                <a:rPr lang="fr-FR" sz="1200" i="1"/>
                                <m:t>+0.001</m:t>
                              </m:r>
                            </m:den>
                          </m:f>
                        </m:e>
                      </m:nary>
                      <m:r>
                        <a:rPr lang="fr-FR" sz="1200" i="1"/>
                        <m:t>  </m:t>
                      </m:r>
                    </m:oMath>
                  </m:oMathPara>
                </a14:m>
                <a:endParaRPr lang="en-US" sz="1200" dirty="0"/>
              </a:p>
              <a:p>
                <a:endParaRPr lang="en-US" dirty="0"/>
              </a:p>
            </p:txBody>
          </p:sp>
        </mc:Choice>
        <mc:Fallback>
          <p:sp>
            <p:nvSpPr>
              <p:cNvPr id="3" name="文本框 2"/>
              <p:cNvSpPr txBox="1">
                <a:spLocks noRot="1" noChangeAspect="1" noMove="1" noResize="1" noEditPoints="1" noAdjustHandles="1" noChangeArrowheads="1" noChangeShapeType="1" noTextEdit="1"/>
              </p:cNvSpPr>
              <p:nvPr/>
            </p:nvSpPr>
            <p:spPr>
              <a:xfrm>
                <a:off x="827584" y="861777"/>
                <a:ext cx="4344811" cy="895823"/>
              </a:xfrm>
              <a:prstGeom prst="rect">
                <a:avLst/>
              </a:prstGeom>
              <a:blipFill rotWithShape="0">
                <a:blip r:embed="rId3"/>
                <a:stretch>
                  <a:fillRect/>
                </a:stretch>
              </a:blipFill>
            </p:spPr>
            <p:txBody>
              <a:bodyPr/>
              <a:lstStyle/>
              <a:p>
                <a:r>
                  <a:rPr lang="en-US">
                    <a:noFill/>
                  </a:rPr>
                  <a:t> </a:t>
                </a:r>
              </a:p>
            </p:txBody>
          </p:sp>
        </mc:Fallback>
      </mc:AlternateContent>
      <p:pic>
        <p:nvPicPr>
          <p:cNvPr id="8" name="图片 7"/>
          <p:cNvPicPr/>
          <p:nvPr/>
        </p:nvPicPr>
        <p:blipFill>
          <a:blip r:embed="rId4">
            <a:extLst>
              <a:ext uri="{28A0092B-C50C-407E-A947-70E740481C1C}">
                <a14:useLocalDpi xmlns:a14="http://schemas.microsoft.com/office/drawing/2010/main" val="0"/>
              </a:ext>
            </a:extLst>
          </a:blip>
          <a:stretch>
            <a:fillRect/>
          </a:stretch>
        </p:blipFill>
        <p:spPr>
          <a:xfrm>
            <a:off x="0" y="1756624"/>
            <a:ext cx="5172395" cy="2648443"/>
          </a:xfrm>
          <a:prstGeom prst="rect">
            <a:avLst/>
          </a:prstGeom>
        </p:spPr>
      </p:pic>
      <p:graphicFrame>
        <p:nvGraphicFramePr>
          <p:cNvPr id="4" name="表格 3"/>
          <p:cNvGraphicFramePr>
            <a:graphicFrameLocks noGrp="1"/>
          </p:cNvGraphicFramePr>
          <p:nvPr>
            <p:extLst>
              <p:ext uri="{D42A27DB-BD31-4B8C-83A1-F6EECF244321}">
                <p14:modId xmlns:p14="http://schemas.microsoft.com/office/powerpoint/2010/main" val="3087045497"/>
              </p:ext>
            </p:extLst>
          </p:nvPr>
        </p:nvGraphicFramePr>
        <p:xfrm>
          <a:off x="5198643" y="2355726"/>
          <a:ext cx="3893973" cy="1728648"/>
        </p:xfrm>
        <a:graphic>
          <a:graphicData uri="http://schemas.openxmlformats.org/drawingml/2006/table">
            <a:tbl>
              <a:tblPr firstRow="1" firstCol="1" bandRow="1">
                <a:tableStyleId>{5C22544A-7EE6-4342-B048-85BDC9FD1C3A}</a:tableStyleId>
              </a:tblPr>
              <a:tblGrid>
                <a:gridCol w="1297991"/>
                <a:gridCol w="1297991"/>
                <a:gridCol w="1297991"/>
              </a:tblGrid>
              <a:tr h="432162">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 </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moyenne</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Variance</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r>
              <a:tr h="432162">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Brief</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0.8844</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0.125669</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r>
              <a:tr h="432162">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ORB</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b="1" u="sng">
                          <a:effectLst/>
                          <a:latin typeface="Arial" panose="020B0604020202020204" pitchFamily="34" charset="0"/>
                          <a:ea typeface="宋体" panose="02010600030101010101" pitchFamily="2" charset="-122"/>
                          <a:cs typeface="Times New Roman" panose="02020603050405020304" pitchFamily="18" charset="0"/>
                        </a:rPr>
                        <a:t>0.9944</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0.15513</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r>
              <a:tr h="432162">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SIFT</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0.9840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b="1" u="sng" dirty="0">
                          <a:effectLst/>
                          <a:latin typeface="Arial" panose="020B0604020202020204" pitchFamily="34" charset="0"/>
                          <a:ea typeface="宋体" panose="02010600030101010101" pitchFamily="2" charset="-122"/>
                          <a:cs typeface="Times New Roman" panose="02020603050405020304" pitchFamily="18" charset="0"/>
                        </a:rPr>
                        <a:t>0.035327</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9" name="文本框 8"/>
          <p:cNvSpPr txBox="1"/>
          <p:nvPr/>
        </p:nvSpPr>
        <p:spPr>
          <a:xfrm>
            <a:off x="5322888" y="861777"/>
            <a:ext cx="3929632" cy="646331"/>
          </a:xfrm>
          <a:prstGeom prst="rect">
            <a:avLst/>
          </a:prstGeom>
          <a:noFill/>
        </p:spPr>
        <p:txBody>
          <a:bodyPr wrap="square" rtlCol="0">
            <a:spAutoFit/>
          </a:bodyPr>
          <a:lstStyle/>
          <a:p>
            <a:r>
              <a:rPr lang="fr-FR" dirty="0"/>
              <a:t> </a:t>
            </a:r>
            <a:r>
              <a:rPr lang="fr-FR" dirty="0" smtClean="0"/>
              <a:t>#</a:t>
            </a:r>
            <a:r>
              <a:rPr lang="fr-FR" dirty="0"/>
              <a:t> </a:t>
            </a:r>
            <a:r>
              <a:rPr lang="fr-FR" dirty="0" smtClean="0"/>
              <a:t>clusters (</a:t>
            </a:r>
            <a:r>
              <a:rPr lang="fr-FR" dirty="0" err="1" smtClean="0"/>
              <a:t>visual</a:t>
            </a:r>
            <a:r>
              <a:rPr lang="fr-FR" dirty="0" smtClean="0"/>
              <a:t> </a:t>
            </a:r>
            <a:r>
              <a:rPr lang="fr-FR" dirty="0" err="1" smtClean="0"/>
              <a:t>words</a:t>
            </a:r>
            <a:r>
              <a:rPr lang="fr-FR" dirty="0" smtClean="0"/>
              <a:t>) </a:t>
            </a:r>
            <a:r>
              <a:rPr lang="fr-FR" dirty="0"/>
              <a:t>=</a:t>
            </a:r>
            <a:r>
              <a:rPr lang="fr-FR" dirty="0" smtClean="0"/>
              <a:t> 50</a:t>
            </a:r>
          </a:p>
          <a:p>
            <a:r>
              <a:rPr lang="fr-FR" dirty="0" smtClean="0"/>
              <a:t> # max de key points = 100</a:t>
            </a:r>
            <a:r>
              <a:rPr lang="fr-FR" dirty="0"/>
              <a:t>.</a:t>
            </a:r>
            <a:endParaRPr lang="en-US" dirty="0"/>
          </a:p>
        </p:txBody>
      </p:sp>
    </p:spTree>
    <p:extLst>
      <p:ext uri="{BB962C8B-B14F-4D97-AF65-F5344CB8AC3E}">
        <p14:creationId xmlns:p14="http://schemas.microsoft.com/office/powerpoint/2010/main" val="1139468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000" y="0"/>
            <a:ext cx="8208448" cy="450000"/>
          </a:xfrm>
        </p:spPr>
        <p:txBody>
          <a:bodyPr/>
          <a:lstStyle/>
          <a:p>
            <a:r>
              <a:rPr lang="fr-FR" dirty="0"/>
              <a:t>PHASE DE </a:t>
            </a:r>
            <a:r>
              <a:rPr lang="fr-FR" dirty="0" err="1" smtClean="0"/>
              <a:t>TESTs</a:t>
            </a:r>
            <a:r>
              <a:rPr lang="fr-FR" dirty="0" smtClean="0"/>
              <a:t> </a:t>
            </a:r>
            <a:r>
              <a:rPr lang="fr-FR" dirty="0"/>
              <a:t>ET </a:t>
            </a:r>
            <a:r>
              <a:rPr lang="fr-FR" dirty="0" smtClean="0"/>
              <a:t>COMPARAISONS – courbe p-r (2/3)</a:t>
            </a:r>
            <a:endParaRPr lang="en-US" dirty="0"/>
          </a:p>
        </p:txBody>
      </p:sp>
      <p:sp>
        <p:nvSpPr>
          <p:cNvPr id="5" name="日期占位符 4"/>
          <p:cNvSpPr>
            <a:spLocks noGrp="1"/>
          </p:cNvSpPr>
          <p:nvPr>
            <p:ph type="dt" sz="half" idx="15"/>
          </p:nvPr>
        </p:nvSpPr>
        <p:spPr/>
        <p:txBody>
          <a:bodyPr/>
          <a:lstStyle/>
          <a:p>
            <a:fld id="{02F2A944-B0D2-4E65-9B75-234B8B45C846}" type="datetime1">
              <a:rPr lang="fr-FR" smtClean="0"/>
              <a:t>25/02/2018</a:t>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endParaRPr lang="fr-FR" dirty="0"/>
          </a:p>
        </p:txBody>
      </p:sp>
      <p:sp>
        <p:nvSpPr>
          <p:cNvPr id="7" name="灯片编号占位符 6"/>
          <p:cNvSpPr>
            <a:spLocks noGrp="1"/>
          </p:cNvSpPr>
          <p:nvPr>
            <p:ph type="sldNum" sz="quarter" idx="17"/>
          </p:nvPr>
        </p:nvSpPr>
        <p:spPr/>
        <p:txBody>
          <a:bodyPr/>
          <a:lstStyle/>
          <a:p>
            <a:fld id="{10C140CD-8AED-46FF-A9A2-77308F3F39AE}" type="slidenum">
              <a:rPr lang="fr-FR" smtClean="0"/>
              <a:pPr/>
              <a:t>8</a:t>
            </a:fld>
            <a:endParaRPr lang="fr-FR" dirty="0"/>
          </a:p>
        </p:txBody>
      </p:sp>
      <mc:AlternateContent xmlns:mc="http://schemas.openxmlformats.org/markup-compatibility/2006">
        <mc:Choice xmlns:a14="http://schemas.microsoft.com/office/drawing/2010/main" Requires="a14">
          <p:sp>
            <p:nvSpPr>
              <p:cNvPr id="3" name="文本框 2"/>
              <p:cNvSpPr txBox="1"/>
              <p:nvPr/>
            </p:nvSpPr>
            <p:spPr>
              <a:xfrm>
                <a:off x="827584" y="861777"/>
                <a:ext cx="4344811" cy="89582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fr-FR" sz="1200" i="1" smtClean="0"/>
                        <m:t>𝑠𝑐𝑜𝑟𝑒</m:t>
                      </m:r>
                      <m:r>
                        <a:rPr lang="fr-FR" sz="1200" i="1"/>
                        <m:t>=</m:t>
                      </m:r>
                      <m:nary>
                        <m:naryPr>
                          <m:chr m:val="∑"/>
                          <m:limLoc m:val="undOvr"/>
                          <m:ctrlPr>
                            <a:rPr lang="en-US" sz="1200" i="1"/>
                          </m:ctrlPr>
                        </m:naryPr>
                        <m:sub>
                          <m:r>
                            <a:rPr lang="fr-FR" sz="1200" i="1"/>
                            <m:t>𝑖</m:t>
                          </m:r>
                        </m:sub>
                        <m:sup>
                          <m:r>
                            <a:rPr lang="fr-FR" sz="1200" i="1"/>
                            <m:t>𝑡𝑜𝑢𝑡𝑒𝑠</m:t>
                          </m:r>
                          <m:r>
                            <a:rPr lang="fr-FR" sz="1200" i="1"/>
                            <m:t> </m:t>
                          </m:r>
                          <m:r>
                            <a:rPr lang="fr-FR" sz="1200" i="1"/>
                            <m:t>𝑖𝑚𝑎𝑔𝑒𝑠</m:t>
                          </m:r>
                          <m:r>
                            <a:rPr lang="fr-FR" sz="1200" i="1"/>
                            <m:t> </m:t>
                          </m:r>
                          <m:r>
                            <a:rPr lang="fr-FR" sz="1200" i="1"/>
                            <m:t>𝑑𝑒</m:t>
                          </m:r>
                          <m:r>
                            <a:rPr lang="fr-FR" sz="1200" i="1"/>
                            <m:t> </m:t>
                          </m:r>
                          <m:r>
                            <a:rPr lang="fr-FR" sz="1200" i="1"/>
                            <m:t>𝑐𝑒𝑡𝑡𝑒</m:t>
                          </m:r>
                          <m:r>
                            <a:rPr lang="fr-FR" sz="1200" i="1"/>
                            <m:t> </m:t>
                          </m:r>
                          <m:r>
                            <a:rPr lang="fr-FR" sz="1200" i="1"/>
                            <m:t>𝑐𝑙𝑎𝑠𝑠𝑒</m:t>
                          </m:r>
                          <m:r>
                            <a:rPr lang="fr-FR" sz="1200" i="1"/>
                            <m:t> </m:t>
                          </m:r>
                          <m:r>
                            <a:rPr lang="fr-FR" sz="1200" i="1"/>
                            <m:t>𝑑𝑎𝑛𝑠</m:t>
                          </m:r>
                          <m:r>
                            <a:rPr lang="fr-FR" sz="1200" i="1"/>
                            <m:t> </m:t>
                          </m:r>
                          <m:r>
                            <a:rPr lang="fr-FR" sz="1200" i="1"/>
                            <m:t>𝑙𝑎</m:t>
                          </m:r>
                          <m:r>
                            <a:rPr lang="fr-FR" sz="1200" i="1"/>
                            <m:t> </m:t>
                          </m:r>
                          <m:r>
                            <a:rPr lang="fr-FR" sz="1200" i="1"/>
                            <m:t>𝑏𝑎𝑠𝑒</m:t>
                          </m:r>
                        </m:sup>
                        <m:e>
                          <m:f>
                            <m:fPr>
                              <m:ctrlPr>
                                <a:rPr lang="en-US" sz="1200" i="1"/>
                              </m:ctrlPr>
                            </m:fPr>
                            <m:num>
                              <m:r>
                                <a:rPr lang="fr-FR" sz="1200" i="1"/>
                                <m:t>1</m:t>
                              </m:r>
                            </m:num>
                            <m:den>
                              <m:r>
                                <a:rPr lang="fr-FR" sz="1200" i="1"/>
                                <m:t>𝑑𝑖𝑠𝑡𝑎𝑛𝑐𝑒</m:t>
                              </m:r>
                              <m:r>
                                <a:rPr lang="fr-FR" sz="1200" i="1"/>
                                <m:t> </m:t>
                              </m:r>
                              <m:r>
                                <a:rPr lang="fr-FR" sz="1200" b="0" i="1" smtClean="0">
                                  <a:latin typeface="Cambria Math" panose="02040503050406030204" pitchFamily="18" charset="0"/>
                                </a:rPr>
                                <m:t>𝑖</m:t>
                              </m:r>
                              <m:r>
                                <a:rPr lang="fr-FR" sz="1200" i="1"/>
                                <m:t>+0.001</m:t>
                              </m:r>
                            </m:den>
                          </m:f>
                        </m:e>
                      </m:nary>
                      <m:r>
                        <a:rPr lang="fr-FR" sz="1200" i="1"/>
                        <m:t>  </m:t>
                      </m:r>
                    </m:oMath>
                  </m:oMathPara>
                </a14:m>
                <a:endParaRPr lang="en-US" sz="1200" dirty="0"/>
              </a:p>
              <a:p>
                <a:endParaRPr lang="en-US" dirty="0"/>
              </a:p>
            </p:txBody>
          </p:sp>
        </mc:Choice>
        <mc:Fallback>
          <p:sp>
            <p:nvSpPr>
              <p:cNvPr id="3" name="文本框 2"/>
              <p:cNvSpPr txBox="1">
                <a:spLocks noRot="1" noChangeAspect="1" noMove="1" noResize="1" noEditPoints="1" noAdjustHandles="1" noChangeArrowheads="1" noChangeShapeType="1" noTextEdit="1"/>
              </p:cNvSpPr>
              <p:nvPr/>
            </p:nvSpPr>
            <p:spPr>
              <a:xfrm>
                <a:off x="827584" y="861777"/>
                <a:ext cx="4344811" cy="895823"/>
              </a:xfrm>
              <a:prstGeom prst="rect">
                <a:avLst/>
              </a:prstGeom>
              <a:blipFill rotWithShape="0">
                <a:blip r:embed="rId2"/>
                <a:stretch>
                  <a:fillRect/>
                </a:stretch>
              </a:blipFill>
            </p:spPr>
            <p:txBody>
              <a:bodyPr/>
              <a:lstStyle/>
              <a:p>
                <a:r>
                  <a:rPr lang="en-US">
                    <a:noFill/>
                  </a:rPr>
                  <a:t> </a:t>
                </a:r>
              </a:p>
            </p:txBody>
          </p:sp>
        </mc:Fallback>
      </mc:AlternateContent>
      <p:graphicFrame>
        <p:nvGraphicFramePr>
          <p:cNvPr id="4" name="表格 3"/>
          <p:cNvGraphicFramePr>
            <a:graphicFrameLocks noGrp="1"/>
          </p:cNvGraphicFramePr>
          <p:nvPr>
            <p:extLst>
              <p:ext uri="{D42A27DB-BD31-4B8C-83A1-F6EECF244321}">
                <p14:modId xmlns:p14="http://schemas.microsoft.com/office/powerpoint/2010/main" val="1472481536"/>
              </p:ext>
            </p:extLst>
          </p:nvPr>
        </p:nvGraphicFramePr>
        <p:xfrm>
          <a:off x="5198643" y="2355726"/>
          <a:ext cx="3893973" cy="1728648"/>
        </p:xfrm>
        <a:graphic>
          <a:graphicData uri="http://schemas.openxmlformats.org/drawingml/2006/table">
            <a:tbl>
              <a:tblPr firstRow="1" firstCol="1" bandRow="1">
                <a:tableStyleId>{5C22544A-7EE6-4342-B048-85BDC9FD1C3A}</a:tableStyleId>
              </a:tblPr>
              <a:tblGrid>
                <a:gridCol w="1297991"/>
                <a:gridCol w="1297991"/>
                <a:gridCol w="1297991"/>
              </a:tblGrid>
              <a:tr h="432162">
                <a:tc>
                  <a:txBody>
                    <a:bodyPr/>
                    <a:lstStyle/>
                    <a:p>
                      <a:pPr algn="ctr">
                        <a:lnSpc>
                          <a:spcPts val="1200"/>
                        </a:lnSpc>
                        <a:spcAft>
                          <a:spcPts val="0"/>
                        </a:spcAft>
                      </a:pPr>
                      <a:r>
                        <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rPr>
                        <a:t> </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Moyenne</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Variance</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r>
              <a:tr h="432162">
                <a:tc>
                  <a:txBody>
                    <a:bodyPr/>
                    <a:lstStyle/>
                    <a:p>
                      <a:pPr algn="ctr">
                        <a:lnSpc>
                          <a:spcPts val="1200"/>
                        </a:lnSpc>
                        <a:spcAft>
                          <a:spcPts val="0"/>
                        </a:spcAft>
                      </a:pPr>
                      <a:endParaRPr lang="fr-FR" sz="1100" b="1" dirty="0" smtClean="0">
                        <a:solidFill>
                          <a:srgbClr val="FFFFFF"/>
                        </a:solidFill>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b="1" dirty="0" smtClean="0">
                          <a:solidFill>
                            <a:srgbClr val="FFFFFF"/>
                          </a:solidFill>
                          <a:effectLst/>
                          <a:latin typeface="Arial" panose="020B0604020202020204" pitchFamily="34" charset="0"/>
                          <a:ea typeface="宋体" panose="02010600030101010101" pitchFamily="2" charset="-122"/>
                          <a:cs typeface="Times New Roman" panose="02020603050405020304" pitchFamily="18" charset="0"/>
                        </a:rPr>
                        <a:t>#</a:t>
                      </a:r>
                      <a:r>
                        <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rPr>
                        <a:t>N = 50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0.9440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0.0284</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r>
              <a:tr h="432162">
                <a:tc>
                  <a:txBody>
                    <a:bodyPr/>
                    <a:lstStyle/>
                    <a:p>
                      <a:pPr algn="ctr">
                        <a:lnSpc>
                          <a:spcPts val="1200"/>
                        </a:lnSpc>
                        <a:spcAft>
                          <a:spcPts val="0"/>
                        </a:spcAft>
                      </a:pPr>
                      <a:endParaRPr lang="fr-FR" sz="1100" b="1" dirty="0" smtClean="0">
                        <a:solidFill>
                          <a:srgbClr val="FFFFFF"/>
                        </a:solidFill>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b="1" dirty="0" smtClean="0">
                          <a:solidFill>
                            <a:srgbClr val="FFFFFF"/>
                          </a:solidFill>
                          <a:effectLst/>
                          <a:latin typeface="Arial" panose="020B0604020202020204" pitchFamily="34" charset="0"/>
                          <a:ea typeface="宋体" panose="02010600030101010101" pitchFamily="2" charset="-122"/>
                          <a:cs typeface="Times New Roman" panose="02020603050405020304" pitchFamily="18" charset="0"/>
                        </a:rPr>
                        <a:t>#</a:t>
                      </a:r>
                      <a:r>
                        <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rPr>
                        <a:t>N = 100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0.9820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0.0227</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r>
              <a:tr h="432162">
                <a:tc>
                  <a:txBody>
                    <a:bodyPr/>
                    <a:lstStyle/>
                    <a:p>
                      <a:pPr algn="ctr">
                        <a:lnSpc>
                          <a:spcPts val="1200"/>
                        </a:lnSpc>
                        <a:spcAft>
                          <a:spcPts val="0"/>
                        </a:spcAft>
                      </a:pPr>
                      <a:endParaRPr lang="fr-FR" sz="1100" b="1" dirty="0" smtClean="0">
                        <a:solidFill>
                          <a:srgbClr val="FFFFFF"/>
                        </a:solidFill>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b="1" dirty="0" smtClean="0">
                          <a:solidFill>
                            <a:srgbClr val="FFFFFF"/>
                          </a:solidFill>
                          <a:effectLst/>
                          <a:latin typeface="Arial" panose="020B0604020202020204" pitchFamily="34" charset="0"/>
                          <a:ea typeface="宋体" panose="02010600030101010101" pitchFamily="2" charset="-122"/>
                          <a:cs typeface="Times New Roman" panose="02020603050405020304" pitchFamily="18" charset="0"/>
                        </a:rPr>
                        <a:t>#</a:t>
                      </a:r>
                      <a:r>
                        <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rPr>
                        <a:t>N = 200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b="1" u="sng">
                          <a:effectLst/>
                          <a:latin typeface="Arial" panose="020B0604020202020204" pitchFamily="34" charset="0"/>
                          <a:ea typeface="宋体" panose="02010600030101010101" pitchFamily="2" charset="-122"/>
                          <a:cs typeface="Times New Roman" panose="02020603050405020304" pitchFamily="18" charset="0"/>
                        </a:rPr>
                        <a:t>0.9920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fr-FR" sz="1100" b="1" u="sng" dirty="0">
                          <a:effectLst/>
                          <a:latin typeface="Arial" panose="020B0604020202020204" pitchFamily="34" charset="0"/>
                          <a:ea typeface="宋体" panose="02010600030101010101" pitchFamily="2" charset="-122"/>
                          <a:cs typeface="Times New Roman" panose="02020603050405020304" pitchFamily="18" charset="0"/>
                        </a:rPr>
                        <a:t>0.0160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9" name="文本框 8"/>
          <p:cNvSpPr txBox="1"/>
          <p:nvPr/>
        </p:nvSpPr>
        <p:spPr>
          <a:xfrm>
            <a:off x="5322888" y="861777"/>
            <a:ext cx="3929632" cy="646331"/>
          </a:xfrm>
          <a:prstGeom prst="rect">
            <a:avLst/>
          </a:prstGeom>
          <a:noFill/>
        </p:spPr>
        <p:txBody>
          <a:bodyPr wrap="square" rtlCol="0">
            <a:spAutoFit/>
          </a:bodyPr>
          <a:lstStyle/>
          <a:p>
            <a:r>
              <a:rPr lang="fr-FR" dirty="0"/>
              <a:t> </a:t>
            </a:r>
            <a:r>
              <a:rPr lang="fr-FR" dirty="0" smtClean="0"/>
              <a:t>descripteur ORB ;</a:t>
            </a:r>
          </a:p>
          <a:p>
            <a:r>
              <a:rPr lang="fr-FR" dirty="0" smtClean="0"/>
              <a:t> # clusters (</a:t>
            </a:r>
            <a:r>
              <a:rPr lang="fr-FR" dirty="0" err="1" smtClean="0"/>
              <a:t>visual</a:t>
            </a:r>
            <a:r>
              <a:rPr lang="fr-FR" dirty="0" smtClean="0"/>
              <a:t> </a:t>
            </a:r>
            <a:r>
              <a:rPr lang="fr-FR" dirty="0" err="1" smtClean="0"/>
              <a:t>words</a:t>
            </a:r>
            <a:r>
              <a:rPr lang="fr-FR" dirty="0" smtClean="0"/>
              <a:t>) = 50.</a:t>
            </a:r>
            <a:endParaRPr lang="en-US" dirty="0"/>
          </a:p>
        </p:txBody>
      </p:sp>
      <p:graphicFrame>
        <p:nvGraphicFramePr>
          <p:cNvPr id="12" name="图表 11"/>
          <p:cNvGraphicFramePr/>
          <p:nvPr>
            <p:extLst>
              <p:ext uri="{D42A27DB-BD31-4B8C-83A1-F6EECF244321}">
                <p14:modId xmlns:p14="http://schemas.microsoft.com/office/powerpoint/2010/main" val="3166836916"/>
              </p:ext>
            </p:extLst>
          </p:nvPr>
        </p:nvGraphicFramePr>
        <p:xfrm>
          <a:off x="287760" y="1851670"/>
          <a:ext cx="4617720" cy="23850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09481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000" y="0"/>
            <a:ext cx="8208448" cy="450000"/>
          </a:xfrm>
        </p:spPr>
        <p:txBody>
          <a:bodyPr/>
          <a:lstStyle/>
          <a:p>
            <a:r>
              <a:rPr lang="fr-FR" dirty="0"/>
              <a:t>PHASE DE </a:t>
            </a:r>
            <a:r>
              <a:rPr lang="fr-FR" dirty="0" err="1" smtClean="0"/>
              <a:t>TESTs</a:t>
            </a:r>
            <a:r>
              <a:rPr lang="fr-FR" dirty="0" smtClean="0"/>
              <a:t> </a:t>
            </a:r>
            <a:r>
              <a:rPr lang="fr-FR" dirty="0"/>
              <a:t>ET </a:t>
            </a:r>
            <a:r>
              <a:rPr lang="fr-FR" dirty="0" smtClean="0"/>
              <a:t>COMPARAISONS – courbe p-r (3/3)</a:t>
            </a:r>
            <a:endParaRPr lang="en-US" dirty="0"/>
          </a:p>
        </p:txBody>
      </p:sp>
      <p:sp>
        <p:nvSpPr>
          <p:cNvPr id="5" name="日期占位符 4"/>
          <p:cNvSpPr>
            <a:spLocks noGrp="1"/>
          </p:cNvSpPr>
          <p:nvPr>
            <p:ph type="dt" sz="half" idx="15"/>
          </p:nvPr>
        </p:nvSpPr>
        <p:spPr/>
        <p:txBody>
          <a:bodyPr/>
          <a:lstStyle/>
          <a:p>
            <a:fld id="{02F2A944-B0D2-4E65-9B75-234B8B45C846}" type="datetime1">
              <a:rPr lang="fr-FR" smtClean="0"/>
              <a:t>25/02/2018</a:t>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endParaRPr lang="fr-FR" dirty="0"/>
          </a:p>
        </p:txBody>
      </p:sp>
      <p:sp>
        <p:nvSpPr>
          <p:cNvPr id="7" name="灯片编号占位符 6"/>
          <p:cNvSpPr>
            <a:spLocks noGrp="1"/>
          </p:cNvSpPr>
          <p:nvPr>
            <p:ph type="sldNum" sz="quarter" idx="17"/>
          </p:nvPr>
        </p:nvSpPr>
        <p:spPr/>
        <p:txBody>
          <a:bodyPr/>
          <a:lstStyle/>
          <a:p>
            <a:fld id="{10C140CD-8AED-46FF-A9A2-77308F3F39AE}" type="slidenum">
              <a:rPr lang="fr-FR" smtClean="0"/>
              <a:pPr/>
              <a:t>9</a:t>
            </a:fld>
            <a:endParaRPr lang="fr-FR" dirty="0"/>
          </a:p>
        </p:txBody>
      </p:sp>
      <mc:AlternateContent xmlns:mc="http://schemas.openxmlformats.org/markup-compatibility/2006">
        <mc:Choice xmlns:a14="http://schemas.microsoft.com/office/drawing/2010/main" Requires="a14">
          <p:sp>
            <p:nvSpPr>
              <p:cNvPr id="3" name="文本框 2"/>
              <p:cNvSpPr txBox="1"/>
              <p:nvPr/>
            </p:nvSpPr>
            <p:spPr>
              <a:xfrm>
                <a:off x="827584" y="861777"/>
                <a:ext cx="4344811" cy="89582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fr-FR" sz="1200" i="1" smtClean="0"/>
                        <m:t>𝑠𝑐𝑜𝑟𝑒</m:t>
                      </m:r>
                      <m:r>
                        <a:rPr lang="fr-FR" sz="1200" i="1"/>
                        <m:t>=</m:t>
                      </m:r>
                      <m:nary>
                        <m:naryPr>
                          <m:chr m:val="∑"/>
                          <m:limLoc m:val="undOvr"/>
                          <m:ctrlPr>
                            <a:rPr lang="en-US" sz="1200" i="1"/>
                          </m:ctrlPr>
                        </m:naryPr>
                        <m:sub>
                          <m:r>
                            <a:rPr lang="fr-FR" sz="1200" i="1"/>
                            <m:t>𝑖</m:t>
                          </m:r>
                        </m:sub>
                        <m:sup>
                          <m:r>
                            <a:rPr lang="fr-FR" sz="1200" i="1"/>
                            <m:t>𝑡𝑜𝑢𝑡𝑒𝑠</m:t>
                          </m:r>
                          <m:r>
                            <a:rPr lang="fr-FR" sz="1200" i="1"/>
                            <m:t> </m:t>
                          </m:r>
                          <m:r>
                            <a:rPr lang="fr-FR" sz="1200" i="1"/>
                            <m:t>𝑖𝑚𝑎𝑔𝑒𝑠</m:t>
                          </m:r>
                          <m:r>
                            <a:rPr lang="fr-FR" sz="1200" i="1"/>
                            <m:t> </m:t>
                          </m:r>
                          <m:r>
                            <a:rPr lang="fr-FR" sz="1200" i="1"/>
                            <m:t>𝑑𝑒</m:t>
                          </m:r>
                          <m:r>
                            <a:rPr lang="fr-FR" sz="1200" i="1"/>
                            <m:t> </m:t>
                          </m:r>
                          <m:r>
                            <a:rPr lang="fr-FR" sz="1200" i="1"/>
                            <m:t>𝑐𝑒𝑡𝑡𝑒</m:t>
                          </m:r>
                          <m:r>
                            <a:rPr lang="fr-FR" sz="1200" i="1"/>
                            <m:t> </m:t>
                          </m:r>
                          <m:r>
                            <a:rPr lang="fr-FR" sz="1200" i="1"/>
                            <m:t>𝑐𝑙𝑎𝑠𝑠𝑒</m:t>
                          </m:r>
                          <m:r>
                            <a:rPr lang="fr-FR" sz="1200" i="1"/>
                            <m:t> </m:t>
                          </m:r>
                          <m:r>
                            <a:rPr lang="fr-FR" sz="1200" i="1"/>
                            <m:t>𝑑𝑎𝑛𝑠</m:t>
                          </m:r>
                          <m:r>
                            <a:rPr lang="fr-FR" sz="1200" i="1"/>
                            <m:t> </m:t>
                          </m:r>
                          <m:r>
                            <a:rPr lang="fr-FR" sz="1200" i="1"/>
                            <m:t>𝑙𝑎</m:t>
                          </m:r>
                          <m:r>
                            <a:rPr lang="fr-FR" sz="1200" i="1"/>
                            <m:t> </m:t>
                          </m:r>
                          <m:r>
                            <a:rPr lang="fr-FR" sz="1200" i="1"/>
                            <m:t>𝑏𝑎𝑠𝑒</m:t>
                          </m:r>
                        </m:sup>
                        <m:e>
                          <m:f>
                            <m:fPr>
                              <m:ctrlPr>
                                <a:rPr lang="en-US" sz="1200" i="1"/>
                              </m:ctrlPr>
                            </m:fPr>
                            <m:num>
                              <m:r>
                                <a:rPr lang="fr-FR" sz="1200" i="1"/>
                                <m:t>1</m:t>
                              </m:r>
                            </m:num>
                            <m:den>
                              <m:r>
                                <a:rPr lang="fr-FR" sz="1200" i="1"/>
                                <m:t>𝑑𝑖𝑠𝑡𝑎𝑛𝑐𝑒</m:t>
                              </m:r>
                              <m:r>
                                <a:rPr lang="fr-FR" sz="1200" i="1"/>
                                <m:t> </m:t>
                              </m:r>
                              <m:r>
                                <a:rPr lang="fr-FR" sz="1200" b="0" i="1" smtClean="0">
                                  <a:latin typeface="Cambria Math" panose="02040503050406030204" pitchFamily="18" charset="0"/>
                                </a:rPr>
                                <m:t>𝑖</m:t>
                              </m:r>
                              <m:r>
                                <a:rPr lang="fr-FR" sz="1200" i="1"/>
                                <m:t>+0.001</m:t>
                              </m:r>
                            </m:den>
                          </m:f>
                        </m:e>
                      </m:nary>
                      <m:r>
                        <a:rPr lang="fr-FR" sz="1200" i="1"/>
                        <m:t>  </m:t>
                      </m:r>
                    </m:oMath>
                  </m:oMathPara>
                </a14:m>
                <a:endParaRPr lang="en-US" sz="1200" dirty="0"/>
              </a:p>
              <a:p>
                <a:endParaRPr lang="en-US" dirty="0"/>
              </a:p>
            </p:txBody>
          </p:sp>
        </mc:Choice>
        <mc:Fallback>
          <p:sp>
            <p:nvSpPr>
              <p:cNvPr id="3" name="文本框 2"/>
              <p:cNvSpPr txBox="1">
                <a:spLocks noRot="1" noChangeAspect="1" noMove="1" noResize="1" noEditPoints="1" noAdjustHandles="1" noChangeArrowheads="1" noChangeShapeType="1" noTextEdit="1"/>
              </p:cNvSpPr>
              <p:nvPr/>
            </p:nvSpPr>
            <p:spPr>
              <a:xfrm>
                <a:off x="827584" y="861777"/>
                <a:ext cx="4344811" cy="895823"/>
              </a:xfrm>
              <a:prstGeom prst="rect">
                <a:avLst/>
              </a:prstGeom>
              <a:blipFill rotWithShape="0">
                <a:blip r:embed="rId2"/>
                <a:stretch>
                  <a:fillRect/>
                </a:stretch>
              </a:blipFill>
            </p:spPr>
            <p:txBody>
              <a:bodyPr/>
              <a:lstStyle/>
              <a:p>
                <a:r>
                  <a:rPr lang="en-US">
                    <a:noFill/>
                  </a:rPr>
                  <a:t> </a:t>
                </a:r>
              </a:p>
            </p:txBody>
          </p:sp>
        </mc:Fallback>
      </mc:AlternateContent>
      <p:graphicFrame>
        <p:nvGraphicFramePr>
          <p:cNvPr id="4" name="表格 3"/>
          <p:cNvGraphicFramePr>
            <a:graphicFrameLocks noGrp="1"/>
          </p:cNvGraphicFramePr>
          <p:nvPr>
            <p:extLst>
              <p:ext uri="{D42A27DB-BD31-4B8C-83A1-F6EECF244321}">
                <p14:modId xmlns:p14="http://schemas.microsoft.com/office/powerpoint/2010/main" val="1832880531"/>
              </p:ext>
            </p:extLst>
          </p:nvPr>
        </p:nvGraphicFramePr>
        <p:xfrm>
          <a:off x="5198643" y="2355726"/>
          <a:ext cx="3893973" cy="1728648"/>
        </p:xfrm>
        <a:graphic>
          <a:graphicData uri="http://schemas.openxmlformats.org/drawingml/2006/table">
            <a:tbl>
              <a:tblPr firstRow="1" firstCol="1" bandRow="1">
                <a:tableStyleId>{5C22544A-7EE6-4342-B048-85BDC9FD1C3A}</a:tableStyleId>
              </a:tblPr>
              <a:tblGrid>
                <a:gridCol w="1297991"/>
                <a:gridCol w="1297991"/>
                <a:gridCol w="1297991"/>
              </a:tblGrid>
              <a:tr h="432162">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 </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Moyenne</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Variance</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r>
              <a:tr h="432162">
                <a:tc>
                  <a:txBody>
                    <a:bodyPr/>
                    <a:lstStyle/>
                    <a:p>
                      <a:pPr algn="ctr">
                        <a:lnSpc>
                          <a:spcPts val="1200"/>
                        </a:lnSpc>
                        <a:spcAft>
                          <a:spcPts val="0"/>
                        </a:spcAft>
                      </a:pPr>
                      <a:endParaRPr lang="fr-FR" sz="1100" b="1" dirty="0" smtClean="0">
                        <a:solidFill>
                          <a:srgbClr val="FFFFFF"/>
                        </a:solidFill>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b="1" dirty="0" smtClean="0">
                          <a:solidFill>
                            <a:srgbClr val="FFFFFF"/>
                          </a:solidFill>
                          <a:effectLst/>
                          <a:latin typeface="Arial" panose="020B0604020202020204" pitchFamily="34" charset="0"/>
                          <a:ea typeface="宋体" panose="02010600030101010101" pitchFamily="2" charset="-122"/>
                          <a:cs typeface="Times New Roman" panose="02020603050405020304" pitchFamily="18" charset="0"/>
                        </a:rPr>
                        <a:t>#</a:t>
                      </a:r>
                      <a:r>
                        <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rPr>
                        <a:t>C = 25</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endParaRPr lang="fr-FR" sz="1100" dirty="0" smtClean="0">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dirty="0" smtClean="0">
                          <a:effectLst/>
                          <a:latin typeface="Arial" panose="020B0604020202020204" pitchFamily="34" charset="0"/>
                          <a:ea typeface="宋体" panose="02010600030101010101" pitchFamily="2" charset="-122"/>
                          <a:cs typeface="Times New Roman" panose="02020603050405020304" pitchFamily="18" charset="0"/>
                        </a:rPr>
                        <a:t>0.9693</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endParaRPr lang="fr-FR" sz="1100" dirty="0" smtClean="0">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dirty="0" smtClean="0">
                          <a:effectLst/>
                          <a:latin typeface="Arial" panose="020B0604020202020204" pitchFamily="34" charset="0"/>
                          <a:ea typeface="宋体" panose="02010600030101010101" pitchFamily="2" charset="-122"/>
                          <a:cs typeface="Times New Roman" panose="02020603050405020304" pitchFamily="18" charset="0"/>
                        </a:rPr>
                        <a:t>0.0342</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r>
              <a:tr h="432162">
                <a:tc>
                  <a:txBody>
                    <a:bodyPr/>
                    <a:lstStyle/>
                    <a:p>
                      <a:pPr algn="ctr">
                        <a:lnSpc>
                          <a:spcPts val="1200"/>
                        </a:lnSpc>
                        <a:spcAft>
                          <a:spcPts val="0"/>
                        </a:spcAft>
                      </a:pPr>
                      <a:endParaRPr lang="fr-FR" sz="1100" b="1" dirty="0" smtClean="0">
                        <a:solidFill>
                          <a:srgbClr val="FFFFFF"/>
                        </a:solidFill>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b="1" dirty="0" smtClean="0">
                          <a:solidFill>
                            <a:srgbClr val="FFFFFF"/>
                          </a:solidFill>
                          <a:effectLst/>
                          <a:latin typeface="Arial" panose="020B0604020202020204" pitchFamily="34" charset="0"/>
                          <a:ea typeface="宋体" panose="02010600030101010101" pitchFamily="2" charset="-122"/>
                          <a:cs typeface="Times New Roman" panose="02020603050405020304" pitchFamily="18" charset="0"/>
                        </a:rPr>
                        <a:t>#</a:t>
                      </a:r>
                      <a:r>
                        <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rPr>
                        <a:t>C = 50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endParaRPr lang="fr-FR" sz="1100" dirty="0" smtClean="0">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dirty="0" smtClean="0">
                          <a:effectLst/>
                          <a:latin typeface="Arial" panose="020B0604020202020204" pitchFamily="34" charset="0"/>
                          <a:ea typeface="宋体" panose="02010600030101010101" pitchFamily="2" charset="-122"/>
                          <a:cs typeface="Times New Roman" panose="02020603050405020304" pitchFamily="18" charset="0"/>
                        </a:rPr>
                        <a:t>0.9650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endParaRPr lang="fr-FR" sz="1100" dirty="0" smtClean="0">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dirty="0" smtClean="0">
                          <a:effectLst/>
                          <a:latin typeface="Arial" panose="020B0604020202020204" pitchFamily="34" charset="0"/>
                          <a:ea typeface="宋体" panose="02010600030101010101" pitchFamily="2" charset="-122"/>
                          <a:cs typeface="Times New Roman" panose="02020603050405020304" pitchFamily="18" charset="0"/>
                        </a:rPr>
                        <a:t>0.0352</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r>
              <a:tr h="432162">
                <a:tc>
                  <a:txBody>
                    <a:bodyPr/>
                    <a:lstStyle/>
                    <a:p>
                      <a:pPr algn="ctr">
                        <a:lnSpc>
                          <a:spcPts val="1200"/>
                        </a:lnSpc>
                        <a:spcAft>
                          <a:spcPts val="0"/>
                        </a:spcAft>
                      </a:pPr>
                      <a:endParaRPr lang="fr-FR" sz="1100" b="1" dirty="0" smtClean="0">
                        <a:solidFill>
                          <a:srgbClr val="FFFFFF"/>
                        </a:solidFill>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b="1" dirty="0" smtClean="0">
                          <a:solidFill>
                            <a:srgbClr val="FFFFFF"/>
                          </a:solidFill>
                          <a:effectLst/>
                          <a:latin typeface="Arial" panose="020B0604020202020204" pitchFamily="34" charset="0"/>
                          <a:ea typeface="宋体" panose="02010600030101010101" pitchFamily="2" charset="-122"/>
                          <a:cs typeface="Times New Roman" panose="02020603050405020304" pitchFamily="18" charset="0"/>
                        </a:rPr>
                        <a:t>#</a:t>
                      </a:r>
                      <a:r>
                        <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rPr>
                        <a:t>C = 100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endParaRPr lang="fr-FR" sz="1100" b="1" u="sng" dirty="0" smtClean="0">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b="1" u="sng" dirty="0" smtClean="0">
                          <a:effectLst/>
                          <a:latin typeface="Arial" panose="020B0604020202020204" pitchFamily="34" charset="0"/>
                          <a:ea typeface="宋体" panose="02010600030101010101" pitchFamily="2" charset="-122"/>
                          <a:cs typeface="Times New Roman" panose="02020603050405020304" pitchFamily="18" charset="0"/>
                        </a:rPr>
                        <a:t>0.9781</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endParaRPr lang="fr-FR" sz="1100" b="1" u="sng" dirty="0" smtClean="0">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b="1" u="sng" dirty="0" smtClean="0">
                          <a:effectLst/>
                          <a:latin typeface="Arial" panose="020B0604020202020204" pitchFamily="34" charset="0"/>
                          <a:ea typeface="宋体" panose="02010600030101010101" pitchFamily="2" charset="-122"/>
                          <a:cs typeface="Times New Roman" panose="02020603050405020304" pitchFamily="18" charset="0"/>
                        </a:rPr>
                        <a:t>0.0328</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9" name="文本框 8"/>
          <p:cNvSpPr txBox="1"/>
          <p:nvPr/>
        </p:nvSpPr>
        <p:spPr>
          <a:xfrm>
            <a:off x="5322888" y="861777"/>
            <a:ext cx="3929632" cy="646331"/>
          </a:xfrm>
          <a:prstGeom prst="rect">
            <a:avLst/>
          </a:prstGeom>
          <a:noFill/>
        </p:spPr>
        <p:txBody>
          <a:bodyPr wrap="square" rtlCol="0">
            <a:spAutoFit/>
          </a:bodyPr>
          <a:lstStyle/>
          <a:p>
            <a:r>
              <a:rPr lang="fr-FR" dirty="0"/>
              <a:t> </a:t>
            </a:r>
            <a:r>
              <a:rPr lang="fr-FR" dirty="0" smtClean="0"/>
              <a:t>descripteur ORB ;</a:t>
            </a:r>
          </a:p>
          <a:p>
            <a:r>
              <a:rPr lang="fr-FR" dirty="0" smtClean="0"/>
              <a:t> </a:t>
            </a:r>
            <a:r>
              <a:rPr lang="fr-FR" dirty="0"/>
              <a:t># max de key points = </a:t>
            </a:r>
            <a:r>
              <a:rPr lang="fr-FR" dirty="0" smtClean="0"/>
              <a:t>50.</a:t>
            </a:r>
            <a:endParaRPr lang="en-US" dirty="0"/>
          </a:p>
        </p:txBody>
      </p:sp>
      <p:graphicFrame>
        <p:nvGraphicFramePr>
          <p:cNvPr id="10" name="图表 9">
            <a:extLst>
              <a:ext uri="{FF2B5EF4-FFF2-40B4-BE49-F238E27FC236}">
                <a16:creationId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6="http://schemas.microsoft.com/office/drawing/2014/main" xmlns:w16se="http://schemas.microsoft.com/office/word/2015/wordml/symex" xmlns:w16cid="http://schemas.microsoft.com/office/word/2016/wordml/cid" xmlns:w="http://schemas.openxmlformats.org/wordprocessingml/2006/main" xmlns:w10="urn:schemas-microsoft-com:office:word" xmlns:v="urn:schemas-microsoft-com:vml" xmlns:o="urn:schemas-microsoft-com:office:office" xmlns:am3d="http://schemas.microsoft.com/office/drawing/2017/model3d" xmlns:aink="http://schemas.microsoft.com/office/drawing/2016/ink"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 xmlns:lc="http://schemas.openxmlformats.org/drawingml/2006/lockedCanvas" id="{0138B8E8-76E4-4738-94B7-D124E9C5E8EE}"/>
              </a:ext>
            </a:extLst>
          </p:cNvPr>
          <p:cNvGraphicFramePr/>
          <p:nvPr>
            <p:extLst>
              <p:ext uri="{D42A27DB-BD31-4B8C-83A1-F6EECF244321}">
                <p14:modId xmlns:p14="http://schemas.microsoft.com/office/powerpoint/2010/main" val="352533021"/>
              </p:ext>
            </p:extLst>
          </p:nvPr>
        </p:nvGraphicFramePr>
        <p:xfrm>
          <a:off x="373144" y="1923678"/>
          <a:ext cx="4486888" cy="22322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84328720"/>
      </p:ext>
    </p:extLst>
  </p:cSld>
  <p:clrMapOvr>
    <a:masterClrMapping/>
  </p:clrMapOvr>
</p:sld>
</file>

<file path=ppt/theme/theme1.xml><?xml version="1.0" encoding="utf-8"?>
<a:theme xmlns:a="http://schemas.openxmlformats.org/drawingml/2006/main" name="IMT Atlantique">
  <a:themeElements>
    <a:clrScheme name="PPT IMT ATLANTIQUE">
      <a:dk1>
        <a:sysClr val="windowText" lastClr="000000"/>
      </a:dk1>
      <a:lt1>
        <a:sysClr val="window" lastClr="FFFFFF"/>
      </a:lt1>
      <a:dk2>
        <a:srgbClr val="D9E1E2"/>
      </a:dk2>
      <a:lt2>
        <a:srgbClr val="A4D233"/>
      </a:lt2>
      <a:accent1>
        <a:srgbClr val="00B8DE"/>
      </a:accent1>
      <a:accent2>
        <a:srgbClr val="D9E1E2"/>
      </a:accent2>
      <a:accent3>
        <a:srgbClr val="0C2340"/>
      </a:accent3>
      <a:accent4>
        <a:srgbClr val="9B9B9B"/>
      </a:accent4>
      <a:accent5>
        <a:srgbClr val="878787"/>
      </a:accent5>
      <a:accent6>
        <a:srgbClr val="595959"/>
      </a:accent6>
      <a:hlink>
        <a:srgbClr val="000000"/>
      </a:hlink>
      <a:folHlink>
        <a:srgbClr val="00000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1955</TotalTime>
  <Words>818</Words>
  <Application>Microsoft Office PowerPoint</Application>
  <PresentationFormat>全屏显示(16:9)</PresentationFormat>
  <Paragraphs>240</Paragraphs>
  <Slides>12</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宋体</vt:lpstr>
      <vt:lpstr>Arial</vt:lpstr>
      <vt:lpstr>Calibri</vt:lpstr>
      <vt:lpstr>Cambria Math</vt:lpstr>
      <vt:lpstr>Times New Roman</vt:lpstr>
      <vt:lpstr>Wingdings</vt:lpstr>
      <vt:lpstr>IMT Atlantique</vt:lpstr>
      <vt:lpstr>PowerPoint 演示文稿</vt:lpstr>
      <vt:lpstr>pLAN</vt:lpstr>
      <vt:lpstr>Problématique</vt:lpstr>
      <vt:lpstr>Descripteurs</vt:lpstr>
      <vt:lpstr>Introduction de la de données</vt:lpstr>
      <vt:lpstr>Chaîne de traitement</vt:lpstr>
      <vt:lpstr>PHASE DE TESTs ET COMPARAISONS – courbe p-r (1/3)</vt:lpstr>
      <vt:lpstr>PHASE DE TESTs ET COMPARAISONS – courbe p-r (2/3)</vt:lpstr>
      <vt:lpstr>PHASE DE TESTs ET COMPARAISONS – courbe p-r (3/3)</vt:lpstr>
      <vt:lpstr>PHASE DE TESTs ET COMPARAISONS – ranking</vt:lpstr>
      <vt:lpstr>conclusions</vt:lpstr>
      <vt:lpstr>PowerPoint 演示文稿</vt:lpstr>
    </vt:vector>
  </TitlesOfParts>
  <Manager>IMT</Manager>
  <Company>IMT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IMT</dc:title>
  <dc:subject>IMT</dc:subject>
  <dc:creator>IMT</dc:creator>
  <cp:lastModifiedBy>yihong xu</cp:lastModifiedBy>
  <cp:revision>236</cp:revision>
  <dcterms:created xsi:type="dcterms:W3CDTF">2015-06-18T13:41:36Z</dcterms:created>
  <dcterms:modified xsi:type="dcterms:W3CDTF">2018-02-25T22:22:19Z</dcterms:modified>
</cp:coreProperties>
</file>