
<file path=[Content_Types].xml><?xml version="1.0" encoding="utf-8"?>
<Types xmlns="http://schemas.openxmlformats.org/package/2006/content-types">
  <Default Extension="jpeg" ContentType="image/jpeg"/>
  <Default Extension="xlsx" ContentType="application/vnd.openxmlformats-officedocument.spreadsheetml.shee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3" r:id="rId10"/>
    <p:sldId id="262" r:id="rId11"/>
    <p:sldId id="264" r:id="rId12"/>
    <p:sldId id="265" r:id="rId13"/>
    <p:sldId id="266" r:id="rId14"/>
    <p:sldId id="267" r:id="rId1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T" id="{9DB0AD70-B6F0-456B-AF08-98BC9FBE27E9}">
          <p14:sldIdLst>
            <p14:sldId id="256"/>
            <p14:sldId id="257"/>
            <p14:sldId id="258"/>
            <p14:sldId id="260"/>
            <p14:sldId id="261"/>
            <p14:sldId id="263"/>
            <p14:sldId id="262"/>
            <p14:sldId id="264"/>
            <p14:sldId id="265"/>
            <p14:sldId id="266"/>
            <p14:sldId id="267"/>
            <p14:sldId id="259"/>
          </p14:sldIdLst>
        </p14:section>
        <p14:section name="Méthodologie" id="{251C04F7-02AB-494A-8F07-9732C4A2D8D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58" autoAdjust="0"/>
  </p:normalViewPr>
  <p:slideViewPr>
    <p:cSldViewPr showGuides="1">
      <p:cViewPr varScale="1">
        <p:scale>
          <a:sx n="64" d="100"/>
          <a:sy n="64" d="100"/>
        </p:scale>
        <p:origin x="1340" y="40"/>
      </p:cViewPr>
      <p:guideLst>
        <p:guide orient="horz" pos="1620"/>
        <p:guide orient="horz" pos="715"/>
        <p:guide orient="horz" pos="2798"/>
        <p:guide orient="horz" pos="2743"/>
        <p:guide orient="horz" pos="3111"/>
        <p:guide orient="horz" pos="665"/>
        <p:guide orient="horz" pos="1862"/>
        <p:guide orient="horz" pos="1301"/>
        <p:guide orient="horz" pos="1395"/>
        <p:guide orient="horz" pos="3044"/>
        <p:guide orient="horz" pos="2876"/>
        <p:guide orient="horz" pos="593"/>
        <p:guide pos="2880"/>
        <p:guide pos="257"/>
        <p:guide pos="5515"/>
        <p:guide pos="5188"/>
        <p:guide pos="3353"/>
        <p:guide pos="4805"/>
        <p:guide pos="1436"/>
        <p:guide pos="794"/>
        <p:guide pos="532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3A\f4b_516\516_lot1\rapport\diff_ncluster.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sz="1400" b="1" i="0" cap="all" baseline="0" dirty="0">
                <a:effectLst/>
              </a:rPr>
              <a:t>AUC pour # MAXIMAL Des POINTs CARACTERISTIQUES DIFFERENT</a:t>
            </a:r>
            <a:endParaRPr lang="en-US" sz="1100" dirty="0">
              <a:effectLst/>
            </a:endParaRPr>
          </a:p>
        </c:rich>
      </c:tx>
      <c:layout/>
      <c:overlay val="0"/>
      <c:spPr>
        <a:noFill/>
        <a:ln>
          <a:noFill/>
        </a:ln>
        <a:effectLst/>
      </c:spPr>
    </c:title>
    <c:autoTitleDeleted val="0"/>
    <c:plotArea>
      <c:layout>
        <c:manualLayout>
          <c:layoutTarget val="inner"/>
          <c:xMode val="edge"/>
          <c:yMode val="edge"/>
          <c:x val="0.143715946397789"/>
          <c:y val="0.44484126984127"/>
          <c:w val="0.82603102829968"/>
          <c:h val="0.4185336207974"/>
        </c:manualLayout>
      </c:layout>
      <c:lineChart>
        <c:grouping val="standard"/>
        <c:varyColors val="0"/>
        <c:ser>
          <c:idx val="0"/>
          <c:order val="0"/>
          <c:tx>
            <c:strRef>
              <c:f>Sheet1!$B$1</c:f>
              <c:strCache>
                <c:ptCount val="1"/>
                <c:pt idx="0">
                  <c:v>N_50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Sheet1!$B$2:$B$11</c:f>
              <c:numCache>
                <c:formatCode>General</c:formatCode>
                <c:ptCount val="10"/>
                <c:pt idx="0">
                  <c:v>0.94</c:v>
                </c:pt>
                <c:pt idx="1">
                  <c:v>0.94</c:v>
                </c:pt>
                <c:pt idx="2">
                  <c:v>0.94</c:v>
                </c:pt>
                <c:pt idx="3">
                  <c:v>0.89</c:v>
                </c:pt>
                <c:pt idx="4">
                  <c:v>0.96</c:v>
                </c:pt>
                <c:pt idx="5">
                  <c:v>1</c:v>
                </c:pt>
                <c:pt idx="6">
                  <c:v>0.96</c:v>
                </c:pt>
                <c:pt idx="7">
                  <c:v>0.91</c:v>
                </c:pt>
                <c:pt idx="8">
                  <c:v>0.94</c:v>
                </c:pt>
                <c:pt idx="9">
                  <c:v>0.96</c:v>
                </c:pt>
              </c:numCache>
            </c:numRef>
          </c:val>
          <c:smooth val="0"/>
        </c:ser>
        <c:ser>
          <c:idx val="1"/>
          <c:order val="1"/>
          <c:tx>
            <c:strRef>
              <c:f>Sheet1!$C$1</c:f>
              <c:strCache>
                <c:ptCount val="1"/>
                <c:pt idx="0">
                  <c:v>N_100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Sheet1!$C$2:$C$11</c:f>
              <c:numCache>
                <c:formatCode>General</c:formatCode>
                <c:ptCount val="10"/>
                <c:pt idx="0">
                  <c:v>1</c:v>
                </c:pt>
                <c:pt idx="1">
                  <c:v>1</c:v>
                </c:pt>
                <c:pt idx="2">
                  <c:v>1</c:v>
                </c:pt>
                <c:pt idx="3">
                  <c:v>0.96</c:v>
                </c:pt>
                <c:pt idx="4">
                  <c:v>0.96</c:v>
                </c:pt>
                <c:pt idx="5">
                  <c:v>1</c:v>
                </c:pt>
                <c:pt idx="6">
                  <c:v>1</c:v>
                </c:pt>
                <c:pt idx="7">
                  <c:v>0.96</c:v>
                </c:pt>
                <c:pt idx="8">
                  <c:v>0.94</c:v>
                </c:pt>
                <c:pt idx="9">
                  <c:v>1</c:v>
                </c:pt>
              </c:numCache>
            </c:numRef>
          </c:val>
          <c:smooth val="0"/>
        </c:ser>
        <c:ser>
          <c:idx val="2"/>
          <c:order val="2"/>
          <c:tx>
            <c:strRef>
              <c:f>Sheet1!$D$1</c:f>
              <c:strCache>
                <c:ptCount val="1"/>
                <c:pt idx="0">
                  <c:v>N_200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Sheet1!$A$2:$A$11</c:f>
              <c:numCache>
                <c:formatCode>General</c:formatCode>
                <c:ptCount val="10"/>
                <c:pt idx="0">
                  <c:v>273</c:v>
                </c:pt>
                <c:pt idx="1">
                  <c:v>274</c:v>
                </c:pt>
                <c:pt idx="2">
                  <c:v>288</c:v>
                </c:pt>
                <c:pt idx="3">
                  <c:v>309</c:v>
                </c:pt>
                <c:pt idx="4">
                  <c:v>319</c:v>
                </c:pt>
                <c:pt idx="5">
                  <c:v>324</c:v>
                </c:pt>
                <c:pt idx="6">
                  <c:v>325</c:v>
                </c:pt>
                <c:pt idx="7">
                  <c:v>330</c:v>
                </c:pt>
                <c:pt idx="8">
                  <c:v>334</c:v>
                </c:pt>
                <c:pt idx="9">
                  <c:v>349</c:v>
                </c:pt>
              </c:numCache>
            </c:numRef>
          </c:cat>
          <c:val>
            <c:numRef>
              <c:f>Sheet1!$D$2:$D$11</c:f>
              <c:numCache>
                <c:formatCode>General</c:formatCode>
                <c:ptCount val="10"/>
                <c:pt idx="0">
                  <c:v>1</c:v>
                </c:pt>
                <c:pt idx="1">
                  <c:v>1</c:v>
                </c:pt>
                <c:pt idx="2">
                  <c:v>1</c:v>
                </c:pt>
                <c:pt idx="3">
                  <c:v>1</c:v>
                </c:pt>
                <c:pt idx="4">
                  <c:v>1</c:v>
                </c:pt>
                <c:pt idx="5">
                  <c:v>0.96</c:v>
                </c:pt>
                <c:pt idx="6">
                  <c:v>1</c:v>
                </c:pt>
                <c:pt idx="7">
                  <c:v>1</c:v>
                </c:pt>
                <c:pt idx="8">
                  <c:v>0.96</c:v>
                </c:pt>
                <c:pt idx="9">
                  <c:v>1</c:v>
                </c:pt>
              </c:numCache>
            </c:numRef>
          </c:val>
          <c:smooth val="0"/>
        </c:ser>
        <c:dLbls>
          <c:showLegendKey val="0"/>
          <c:showVal val="0"/>
          <c:showCatName val="0"/>
          <c:showSerName val="0"/>
          <c:showPercent val="0"/>
          <c:showBubbleSize val="0"/>
        </c:dLbls>
        <c:marker val="1"/>
        <c:smooth val="0"/>
        <c:axId val="279370672"/>
        <c:axId val="279372848"/>
      </c:lineChart>
      <c:catAx>
        <c:axId val="279370672"/>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CLASSE</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9372848"/>
        <c:crosses val="autoZero"/>
        <c:auto val="1"/>
        <c:lblAlgn val="ctr"/>
        <c:lblOffset val="100"/>
        <c:noMultiLvlLbl val="0"/>
      </c:catAx>
      <c:valAx>
        <c:axId val="27937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fr-FR" altLang="zh-CN"/>
                  <a:t>AUC</a:t>
                </a:r>
                <a:endParaRPr lang="zh-CN" alt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9370672"/>
        <c:crosses val="autoZero"/>
        <c:crossBetween val="between"/>
      </c:valAx>
      <c:spPr>
        <a:noFill/>
        <a:ln>
          <a:noFill/>
        </a:ln>
        <a:effectLst/>
      </c:spPr>
    </c:plotArea>
    <c:legend>
      <c:legendPos val="b"/>
      <c:layout>
        <c:manualLayout>
          <c:xMode val="edge"/>
          <c:yMode val="edge"/>
          <c:x val="0.280161638211065"/>
          <c:y val="0.277978065241845"/>
          <c:w val="0.483681124017914"/>
          <c:h val="0.088904835892169"/>
        </c:manualLayou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400" b="1" i="0" u="none" strike="noStrike" kern="1200" cap="all" spc="0" normalizeH="0" baseline="0">
                <a:solidFill>
                  <a:prstClr val="black">
                    <a:lumMod val="65000"/>
                    <a:lumOff val="35000"/>
                  </a:prstClr>
                </a:solidFill>
                <a:effectLst/>
                <a:latin typeface="+mn-lt"/>
                <a:ea typeface="+mn-ea"/>
                <a:cs typeface="+mn-cs"/>
              </a:defRPr>
            </a:pPr>
            <a:r>
              <a:rPr lang="en-US" altLang="zh-CN" sz="1400" b="1" i="0" u="none" strike="noStrike" kern="1200" cap="all" spc="0" baseline="0">
                <a:solidFill>
                  <a:prstClr val="black">
                    <a:lumMod val="65000"/>
                    <a:lumOff val="35000"/>
                  </a:prstClr>
                </a:solidFill>
                <a:effectLst/>
                <a:latin typeface="+mn-lt"/>
                <a:ea typeface="+mn-ea"/>
                <a:cs typeface="+mn-cs"/>
              </a:rPr>
              <a:t>AUC pour la quantité des clusters différentE</a:t>
            </a:r>
            <a:endParaRPr lang="en-US" altLang="zh-CN" sz="1400" b="1" i="0" u="none" strike="noStrike" kern="1200" cap="all" spc="0" baseline="0">
              <a:solidFill>
                <a:prstClr val="black">
                  <a:lumMod val="65000"/>
                  <a:lumOff val="35000"/>
                </a:prstClr>
              </a:solidFill>
              <a:effectLst/>
              <a:latin typeface="+mn-lt"/>
              <a:ea typeface="+mn-ea"/>
              <a:cs typeface="+mn-cs"/>
            </a:endParaRPr>
          </a:p>
        </c:rich>
      </c:tx>
      <c:layout>
        <c:manualLayout>
          <c:xMode val="edge"/>
          <c:yMode val="edge"/>
          <c:x val="0.204120539670257"/>
          <c:y val="0.0739541484637908"/>
        </c:manualLayout>
      </c:layout>
      <c:overlay val="0"/>
      <c:spPr>
        <a:noFill/>
        <a:ln>
          <a:noFill/>
        </a:ln>
        <a:effectLst/>
      </c:spPr>
    </c:title>
    <c:autoTitleDeleted val="0"/>
    <c:plotArea>
      <c:layout>
        <c:manualLayout>
          <c:layoutTarget val="inner"/>
          <c:xMode val="edge"/>
          <c:yMode val="edge"/>
          <c:x val="0.139167104111986"/>
          <c:y val="0.364581146106737"/>
          <c:w val="0.827499562554681"/>
          <c:h val="0.450850831146107"/>
        </c:manualLayout>
      </c:layout>
      <c:lineChart>
        <c:grouping val="standard"/>
        <c:varyColors val="0"/>
        <c:ser>
          <c:idx val="0"/>
          <c:order val="0"/>
          <c:tx>
            <c:strRef>
              <c:f>Sheet1!$A$2</c:f>
              <c:strCache>
                <c:ptCount val="1"/>
                <c:pt idx="0">
                  <c:v>C_25</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Sheet1!$B$2:$Q$2</c:f>
              <c:numCache>
                <c:formatCode>General</c:formatCode>
                <c:ptCount val="16"/>
                <c:pt idx="0">
                  <c:v>1</c:v>
                </c:pt>
                <c:pt idx="1">
                  <c:v>0.92</c:v>
                </c:pt>
                <c:pt idx="2">
                  <c:v>1</c:v>
                </c:pt>
                <c:pt idx="4">
                  <c:v>0.94</c:v>
                </c:pt>
                <c:pt idx="5">
                  <c:v>0.96</c:v>
                </c:pt>
                <c:pt idx="6">
                  <c:v>1</c:v>
                </c:pt>
                <c:pt idx="7">
                  <c:v>0.92</c:v>
                </c:pt>
                <c:pt idx="8">
                  <c:v>1</c:v>
                </c:pt>
                <c:pt idx="9">
                  <c:v>1</c:v>
                </c:pt>
                <c:pt idx="10">
                  <c:v>1</c:v>
                </c:pt>
                <c:pt idx="11">
                  <c:v>0.94</c:v>
                </c:pt>
                <c:pt idx="12">
                  <c:v>0.94</c:v>
                </c:pt>
                <c:pt idx="13">
                  <c:v>1</c:v>
                </c:pt>
                <c:pt idx="14">
                  <c:v>0.92</c:v>
                </c:pt>
                <c:pt idx="15">
                  <c:v>1</c:v>
                </c:pt>
              </c:numCache>
            </c:numRef>
          </c:val>
          <c:smooth val="0"/>
        </c:ser>
        <c:ser>
          <c:idx val="1"/>
          <c:order val="1"/>
          <c:tx>
            <c:strRef>
              <c:f>Sheet1!$A$3</c:f>
              <c:strCache>
                <c:ptCount val="1"/>
                <c:pt idx="0">
                  <c:v>C_50</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Sheet1!$B$3:$Q$3</c:f>
              <c:numCache>
                <c:formatCode>General</c:formatCode>
                <c:ptCount val="16"/>
                <c:pt idx="0">
                  <c:v>1</c:v>
                </c:pt>
                <c:pt idx="1">
                  <c:v>1</c:v>
                </c:pt>
                <c:pt idx="2">
                  <c:v>0.94</c:v>
                </c:pt>
                <c:pt idx="3">
                  <c:v>0.94</c:v>
                </c:pt>
                <c:pt idx="4">
                  <c:v>0.94</c:v>
                </c:pt>
                <c:pt idx="5">
                  <c:v>1</c:v>
                </c:pt>
                <c:pt idx="6">
                  <c:v>1</c:v>
                </c:pt>
                <c:pt idx="7">
                  <c:v>0.89</c:v>
                </c:pt>
                <c:pt idx="8">
                  <c:v>0.96</c:v>
                </c:pt>
                <c:pt idx="9">
                  <c:v>0.96</c:v>
                </c:pt>
                <c:pt idx="10">
                  <c:v>1</c:v>
                </c:pt>
                <c:pt idx="11">
                  <c:v>0.91</c:v>
                </c:pt>
                <c:pt idx="12">
                  <c:v>1</c:v>
                </c:pt>
                <c:pt idx="13">
                  <c:v>0.94</c:v>
                </c:pt>
                <c:pt idx="14">
                  <c:v>1</c:v>
                </c:pt>
                <c:pt idx="15">
                  <c:v>0.96</c:v>
                </c:pt>
              </c:numCache>
            </c:numRef>
          </c:val>
          <c:smooth val="0"/>
        </c:ser>
        <c:ser>
          <c:idx val="2"/>
          <c:order val="2"/>
          <c:tx>
            <c:strRef>
              <c:f>Sheet1!$A$4</c:f>
              <c:strCache>
                <c:ptCount val="1"/>
                <c:pt idx="0">
                  <c:v>C_100</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elete val="1"/>
          </c:dLbls>
          <c:cat>
            <c:numRef>
              <c:f>Sheet1!$B$1:$Q$1</c:f>
              <c:numCache>
                <c:formatCode>General</c:formatCode>
                <c:ptCount val="16"/>
                <c:pt idx="0">
                  <c:v>256</c:v>
                </c:pt>
                <c:pt idx="1">
                  <c:v>268</c:v>
                </c:pt>
                <c:pt idx="2">
                  <c:v>273</c:v>
                </c:pt>
                <c:pt idx="3">
                  <c:v>274</c:v>
                </c:pt>
                <c:pt idx="4">
                  <c:v>288</c:v>
                </c:pt>
                <c:pt idx="5">
                  <c:v>290</c:v>
                </c:pt>
                <c:pt idx="6">
                  <c:v>299</c:v>
                </c:pt>
                <c:pt idx="7">
                  <c:v>309</c:v>
                </c:pt>
                <c:pt idx="8">
                  <c:v>319</c:v>
                </c:pt>
                <c:pt idx="9">
                  <c:v>325</c:v>
                </c:pt>
                <c:pt idx="10">
                  <c:v>329</c:v>
                </c:pt>
                <c:pt idx="11">
                  <c:v>330</c:v>
                </c:pt>
                <c:pt idx="12">
                  <c:v>333</c:v>
                </c:pt>
                <c:pt idx="13">
                  <c:v>334</c:v>
                </c:pt>
                <c:pt idx="14">
                  <c:v>339</c:v>
                </c:pt>
                <c:pt idx="15">
                  <c:v>349</c:v>
                </c:pt>
              </c:numCache>
            </c:numRef>
          </c:cat>
          <c:val>
            <c:numRef>
              <c:f>Sheet1!$B$4:$Q$4</c:f>
              <c:numCache>
                <c:formatCode>General</c:formatCode>
                <c:ptCount val="16"/>
                <c:pt idx="0">
                  <c:v>0.89</c:v>
                </c:pt>
                <c:pt idx="1">
                  <c:v>1</c:v>
                </c:pt>
                <c:pt idx="2">
                  <c:v>1</c:v>
                </c:pt>
                <c:pt idx="3">
                  <c:v>1</c:v>
                </c:pt>
                <c:pt idx="4">
                  <c:v>1</c:v>
                </c:pt>
                <c:pt idx="5">
                  <c:v>1</c:v>
                </c:pt>
                <c:pt idx="6">
                  <c:v>0.96</c:v>
                </c:pt>
                <c:pt idx="7">
                  <c:v>1</c:v>
                </c:pt>
                <c:pt idx="8">
                  <c:v>0.96</c:v>
                </c:pt>
                <c:pt idx="9">
                  <c:v>0.96</c:v>
                </c:pt>
                <c:pt idx="10">
                  <c:v>0.92</c:v>
                </c:pt>
                <c:pt idx="11">
                  <c:v>1</c:v>
                </c:pt>
                <c:pt idx="12">
                  <c:v>1</c:v>
                </c:pt>
                <c:pt idx="13">
                  <c:v>0.96</c:v>
                </c:pt>
                <c:pt idx="14">
                  <c:v>1</c:v>
                </c:pt>
                <c:pt idx="15">
                  <c:v>1</c:v>
                </c:pt>
              </c:numCache>
            </c:numRef>
          </c:val>
          <c:smooth val="0"/>
        </c:ser>
        <c:dLbls>
          <c:showLegendKey val="0"/>
          <c:showVal val="0"/>
          <c:showCatName val="0"/>
          <c:showSerName val="0"/>
          <c:showPercent val="0"/>
          <c:showBubbleSize val="0"/>
        </c:dLbls>
        <c:marker val="1"/>
        <c:smooth val="0"/>
        <c:axId val="279379376"/>
        <c:axId val="279376656"/>
      </c:lineChart>
      <c:catAx>
        <c:axId val="279379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classe</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cap="all" spc="120" normalizeH="0" baseline="0">
                <a:solidFill>
                  <a:schemeClr val="tx1">
                    <a:lumMod val="65000"/>
                    <a:lumOff val="35000"/>
                  </a:schemeClr>
                </a:solidFill>
                <a:latin typeface="+mn-lt"/>
                <a:ea typeface="+mn-ea"/>
                <a:cs typeface="+mn-cs"/>
              </a:defRPr>
            </a:pPr>
          </a:p>
        </c:txPr>
        <c:crossAx val="279376656"/>
        <c:crosses val="autoZero"/>
        <c:auto val="1"/>
        <c:lblAlgn val="ctr"/>
        <c:lblOffset val="100"/>
        <c:noMultiLvlLbl val="0"/>
      </c:catAx>
      <c:valAx>
        <c:axId val="279376656"/>
        <c:scaling>
          <c:orientation val="minMax"/>
        </c:scaling>
        <c:delete val="0"/>
        <c:axPos val="l"/>
        <c:title>
          <c:tx>
            <c:rich>
              <a:bodyPr rot="-5400000" spcFirstLastPara="1" vertOverflow="ellipsis" vert="horz" wrap="square" anchor="ctr" anchorCtr="1"/>
              <a:lstStyle/>
              <a:p>
                <a:pPr>
                  <a:defRPr lang="zh-CN" sz="900" b="0" i="0" u="none" strike="noStrike" kern="1200" cap="all" baseline="0">
                    <a:solidFill>
                      <a:schemeClr val="tx1">
                        <a:lumMod val="65000"/>
                        <a:lumOff val="35000"/>
                      </a:schemeClr>
                    </a:solidFill>
                    <a:latin typeface="+mn-lt"/>
                    <a:ea typeface="+mn-ea"/>
                    <a:cs typeface="+mn-cs"/>
                  </a:defRPr>
                </a:pPr>
                <a:r>
                  <a:rPr lang="fr-FR" altLang="zh-CN"/>
                  <a:t>AUC</a:t>
                </a:r>
                <a:endParaRPr lang="zh-CN" altLang="en-US"/>
              </a:p>
            </c:rich>
          </c:tx>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93793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50710-B8B7-4D8F-BDE7-5C763412CDFD}" type="datetimeFigureOut">
              <a:rPr lang="fr-FR" smtClean="0"/>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06ACB-0641-497D-A6F6-17171FCA9B16}"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l’exemple, le nombre de points détectés est varié. En plus, nous constatons aussi que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les points détectés par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a:t>
            </a:r>
            <a:r>
              <a:rPr lang="fr-FR" sz="1200" i="1" kern="1200" dirty="0">
                <a:solidFill>
                  <a:schemeClr val="tx1"/>
                </a:solidFill>
                <a:effectLst/>
                <a:latin typeface="+mn-lt"/>
                <a:ea typeface="+mn-ea"/>
                <a:cs typeface="+mn-cs"/>
              </a:rPr>
              <a:t>Star detector</a:t>
            </a:r>
            <a:r>
              <a:rPr lang="fr-FR" sz="1200" kern="1200" dirty="0">
                <a:solidFill>
                  <a:schemeClr val="tx1"/>
                </a:solidFill>
                <a:effectLst/>
                <a:latin typeface="+mn-lt"/>
                <a:ea typeface="+mn-ea"/>
                <a:cs typeface="+mn-cs"/>
              </a:rPr>
              <a:t>) sont plus dispersés de l’objet par rapport aux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autres détecteurs (</a:t>
            </a:r>
            <a:r>
              <a:rPr lang="fr-FR" sz="1200" kern="1200" dirty="0" err="1">
                <a:solidFill>
                  <a:schemeClr val="tx1"/>
                </a:solidFill>
                <a:effectLst/>
                <a:latin typeface="+mn-lt"/>
                <a:ea typeface="+mn-ea"/>
                <a:cs typeface="+mn-cs"/>
              </a:rPr>
              <a:t>DoG</a:t>
            </a:r>
            <a:r>
              <a:rPr lang="fr-FR" sz="1200" kern="1200" dirty="0">
                <a:solidFill>
                  <a:schemeClr val="tx1"/>
                </a:solidFill>
                <a:effectLst/>
                <a:latin typeface="+mn-lt"/>
                <a:ea typeface="+mn-ea"/>
                <a:cs typeface="+mn-cs"/>
              </a:rPr>
              <a:t> pour SIFT ; détecteur rapide pour ORB). SIFT est capable de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détecter les points qui couvrent chaque partie de </a:t>
            </a:r>
            <a:r>
              <a:rPr lang="fr-FR" sz="1200" kern="1200" dirty="0" err="1">
                <a:solidFill>
                  <a:schemeClr val="tx1"/>
                </a:solidFill>
                <a:effectLst/>
                <a:latin typeface="+mn-lt"/>
                <a:ea typeface="+mn-ea"/>
                <a:cs typeface="+mn-cs"/>
              </a:rPr>
              <a:t>l’object</a:t>
            </a:r>
            <a:r>
              <a:rPr lang="fr-FR" sz="1200" kern="1200" dirty="0">
                <a:solidFill>
                  <a:schemeClr val="tx1"/>
                </a:solidFill>
                <a:effectLst/>
                <a:latin typeface="+mn-lt"/>
                <a:ea typeface="+mn-ea"/>
                <a:cs typeface="+mn-cs"/>
              </a:rPr>
              <a:t>. Une remarque est que la taille de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l’image a une influence importante au nombre de points caractéristiques détectés. Une taille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de pixels assez grande est nécessaire pour la détection des</a:t>
            </a:r>
            <a:r>
              <a:rPr lang="fr-FR" sz="1200" i="1" kern="1200" dirty="0">
                <a:solidFill>
                  <a:schemeClr val="tx1"/>
                </a:solidFill>
                <a:effectLst/>
                <a:latin typeface="+mn-lt"/>
                <a:ea typeface="+mn-ea"/>
                <a:cs typeface="+mn-cs"/>
              </a:rPr>
              <a:t> </a:t>
            </a:r>
            <a:r>
              <a:rPr lang="fr-FR" sz="1200" i="1" kern="1200" dirty="0" err="1">
                <a:solidFill>
                  <a:schemeClr val="tx1"/>
                </a:solidFill>
                <a:effectLst/>
                <a:latin typeface="+mn-lt"/>
                <a:ea typeface="+mn-ea"/>
                <a:cs typeface="+mn-cs"/>
              </a:rPr>
              <a:t>keypoints</a:t>
            </a:r>
            <a:r>
              <a:rPr lang="fr-FR" sz="1200" kern="1200" dirty="0">
                <a:solidFill>
                  <a:schemeClr val="tx1"/>
                </a:solidFill>
                <a:effectLst/>
                <a:latin typeface="+mn-lt"/>
                <a:ea typeface="+mn-ea"/>
                <a:cs typeface="+mn-cs"/>
              </a:rPr>
              <a:t> dans l’objet.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fr-FR" sz="1200" kern="1200" dirty="0">
                <a:solidFill>
                  <a:schemeClr val="tx1"/>
                </a:solidFill>
                <a:effectLst/>
                <a:latin typeface="+mn-lt"/>
                <a:ea typeface="+mn-ea"/>
                <a:cs typeface="+mn-cs"/>
              </a:rPr>
              <a:t>Dans ce projet, nous avons choisi une taille de 384x288.</a:t>
            </a:r>
            <a:endParaRPr lang="en-US" sz="120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fr-FR" sz="1200" kern="1200" dirty="0">
                <a:solidFill>
                  <a:schemeClr val="tx1"/>
                </a:solidFill>
                <a:effectLst/>
                <a:latin typeface="+mn-lt"/>
                <a:ea typeface="+mn-ea"/>
                <a:cs typeface="+mn-cs"/>
              </a:rPr>
              <a:t>D’une part, l’objet tourné est difficile à trouver ses images similaires parce que la forme est déformée et une partie de l’objet est cachée. En revanche, le simple changement de la luminosité n’est pas gênant pour les détecteurs. D’autre part, nous pouvons voir que l’ORB a un meilleur résultat pour cette image (voir ci-dessous) et souvent l’ORB est capable de trouver plus de points caractéristiques que d’autres méthodes. La performance de </a:t>
            </a:r>
            <a:r>
              <a:rPr lang="fr-FR" sz="1200" kern="1200" dirty="0" err="1">
                <a:solidFill>
                  <a:schemeClr val="tx1"/>
                </a:solidFill>
                <a:effectLst/>
                <a:latin typeface="+mn-lt"/>
                <a:ea typeface="+mn-ea"/>
                <a:cs typeface="+mn-cs"/>
              </a:rPr>
              <a:t>Brief</a:t>
            </a:r>
            <a:r>
              <a:rPr lang="fr-FR" sz="1200" kern="1200" dirty="0">
                <a:solidFill>
                  <a:schemeClr val="tx1"/>
                </a:solidFill>
                <a:effectLst/>
                <a:latin typeface="+mn-lt"/>
                <a:ea typeface="+mn-ea"/>
                <a:cs typeface="+mn-cs"/>
              </a:rPr>
              <a:t> s’améliore quand il existe plus de patterns dans l’objet (le nombre de points détectés augmente).</a:t>
            </a:r>
            <a:endParaRPr 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A906ACB-0641-497D-A6F6-17171FCA9B16}" type="slidenum">
              <a:rPr lang="fr-FR" smtClean="0"/>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A906ACB-0641-497D-A6F6-17171FCA9B16}" type="slidenum">
              <a:rPr lang="fr-FR" smtClean="0"/>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uverture">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26"/>
          <p:cNvSpPr/>
          <p:nvPr userDrawn="1"/>
        </p:nvSpPr>
        <p:spPr>
          <a:xfrm rot="8100000">
            <a:off x="615594" y="2990457"/>
            <a:ext cx="3639216" cy="4029858"/>
          </a:xfrm>
          <a:custGeom>
            <a:avLst/>
            <a:gdLst>
              <a:gd name="connsiteX0" fmla="*/ 0 w 3639216"/>
              <a:gd name="connsiteY0" fmla="*/ 4029858 h 4029858"/>
              <a:gd name="connsiteX1" fmla="*/ 0 w 3639216"/>
              <a:gd name="connsiteY1" fmla="*/ 2386471 h 4029858"/>
              <a:gd name="connsiteX2" fmla="*/ 0 w 3639216"/>
              <a:gd name="connsiteY2" fmla="*/ 0 h 4029858"/>
              <a:gd name="connsiteX3" fmla="*/ 3639216 w 3639216"/>
              <a:gd name="connsiteY3" fmla="*/ 3639216 h 4029858"/>
              <a:gd name="connsiteX4" fmla="*/ 3248574 w 3639216"/>
              <a:gd name="connsiteY4" fmla="*/ 4029858 h 4029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9216" h="4029858">
                <a:moveTo>
                  <a:pt x="0" y="4029858"/>
                </a:moveTo>
                <a:lnTo>
                  <a:pt x="0" y="2386471"/>
                </a:lnTo>
                <a:lnTo>
                  <a:pt x="0" y="0"/>
                </a:lnTo>
                <a:lnTo>
                  <a:pt x="3639216" y="3639216"/>
                </a:lnTo>
                <a:lnTo>
                  <a:pt x="3248574" y="40298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27"/>
          <p:cNvSpPr/>
          <p:nvPr userDrawn="1"/>
        </p:nvSpPr>
        <p:spPr>
          <a:xfrm rot="8100000">
            <a:off x="-2098600" y="-475418"/>
            <a:ext cx="6492725" cy="3246363"/>
          </a:xfrm>
          <a:custGeom>
            <a:avLst/>
            <a:gdLst>
              <a:gd name="connsiteX0" fmla="*/ 3244147 w 6492725"/>
              <a:gd name="connsiteY0" fmla="*/ 3244147 h 3246363"/>
              <a:gd name="connsiteX1" fmla="*/ 0 w 6492725"/>
              <a:gd name="connsiteY1" fmla="*/ 0 h 3246363"/>
              <a:gd name="connsiteX2" fmla="*/ 3244147 w 6492725"/>
              <a:gd name="connsiteY2" fmla="*/ 0 h 3246363"/>
              <a:gd name="connsiteX3" fmla="*/ 3246363 w 6492725"/>
              <a:gd name="connsiteY3" fmla="*/ 3246363 h 3246363"/>
              <a:gd name="connsiteX4" fmla="*/ 3244148 w 6492725"/>
              <a:gd name="connsiteY4" fmla="*/ 3244148 h 3246363"/>
              <a:gd name="connsiteX5" fmla="*/ 3244148 w 6492725"/>
              <a:gd name="connsiteY5" fmla="*/ 0 h 3246363"/>
              <a:gd name="connsiteX6" fmla="*/ 6492725 w 6492725"/>
              <a:gd name="connsiteY6" fmla="*/ 0 h 324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92725" h="3246363">
                <a:moveTo>
                  <a:pt x="3244147" y="3244147"/>
                </a:moveTo>
                <a:lnTo>
                  <a:pt x="0" y="0"/>
                </a:lnTo>
                <a:lnTo>
                  <a:pt x="3244147" y="0"/>
                </a:lnTo>
                <a:close/>
                <a:moveTo>
                  <a:pt x="3246363" y="3246363"/>
                </a:moveTo>
                <a:lnTo>
                  <a:pt x="3244148" y="3244148"/>
                </a:lnTo>
                <a:lnTo>
                  <a:pt x="3244148" y="0"/>
                </a:lnTo>
                <a:lnTo>
                  <a:pt x="649272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orme libre 28"/>
          <p:cNvSpPr/>
          <p:nvPr userDrawn="1"/>
        </p:nvSpPr>
        <p:spPr>
          <a:xfrm rot="2700000">
            <a:off x="4980926" y="-217905"/>
            <a:ext cx="5213039" cy="6463568"/>
          </a:xfrm>
          <a:custGeom>
            <a:avLst/>
            <a:gdLst>
              <a:gd name="connsiteX0" fmla="*/ 0 w 5213039"/>
              <a:gd name="connsiteY0" fmla="*/ 1576035 h 6463568"/>
              <a:gd name="connsiteX1" fmla="*/ 1576035 w 5213039"/>
              <a:gd name="connsiteY1" fmla="*/ 0 h 6463568"/>
              <a:gd name="connsiteX2" fmla="*/ 5213039 w 5213039"/>
              <a:gd name="connsiteY2" fmla="*/ 3637004 h 6463568"/>
              <a:gd name="connsiteX3" fmla="*/ 3642725 w 5213039"/>
              <a:gd name="connsiteY3" fmla="*/ 5207318 h 6463568"/>
              <a:gd name="connsiteX4" fmla="*/ 2386474 w 5213039"/>
              <a:gd name="connsiteY4" fmla="*/ 6463568 h 6463568"/>
              <a:gd name="connsiteX5" fmla="*/ 0 w 5213039"/>
              <a:gd name="connsiteY5" fmla="*/ 6463568 h 64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3039" h="6463568">
                <a:moveTo>
                  <a:pt x="0" y="1576035"/>
                </a:moveTo>
                <a:lnTo>
                  <a:pt x="1576035" y="0"/>
                </a:lnTo>
                <a:lnTo>
                  <a:pt x="5213039" y="3637004"/>
                </a:lnTo>
                <a:lnTo>
                  <a:pt x="3642725" y="5207318"/>
                </a:lnTo>
                <a:lnTo>
                  <a:pt x="2386474" y="6463568"/>
                </a:lnTo>
                <a:lnTo>
                  <a:pt x="0" y="64635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D54133B-371A-451E-83B0-12E77C669547}" type="datetime1">
              <a:rPr lang="fr-FR" smtClean="0"/>
            </a:fld>
            <a:endParaRPr lang="fr-FR" dirty="0"/>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3203577" y="688180"/>
            <a:ext cx="5251448" cy="3359945"/>
          </a:xfrm>
        </p:spPr>
        <p:txBody>
          <a:bodyPr anchor="ctr" anchorCtr="0"/>
          <a:lstStyle>
            <a:lvl1pPr algn="r">
              <a:defRPr sz="3400" b="1" cap="all">
                <a:solidFill>
                  <a:schemeClr val="bg1"/>
                </a:solidFill>
              </a:defRPr>
            </a:lvl1pPr>
            <a:lvl2pPr algn="r">
              <a:defRPr sz="3400" b="0" cap="all">
                <a:solidFill>
                  <a:schemeClr val="bg1"/>
                </a:solidFill>
              </a:defRPr>
            </a:lvl2pPr>
          </a:lstStyle>
          <a:p>
            <a:pPr lvl="0"/>
            <a:r>
              <a:rPr lang="fr-FR" dirty="0"/>
              <a:t>TITRE</a:t>
            </a:r>
            <a:endParaRPr lang="fr-FR" dirty="0"/>
          </a:p>
          <a:p>
            <a:pPr lvl="1"/>
            <a:r>
              <a:rPr lang="fr-FR" dirty="0"/>
              <a:t>TITRE</a:t>
            </a:r>
            <a:endParaRPr lang="fr-FR" dirty="0"/>
          </a:p>
        </p:txBody>
      </p:sp>
      <p:pic>
        <p:nvPicPr>
          <p:cNvPr id="30" name="Image 29"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16754" y="507900"/>
            <a:ext cx="1944000" cy="11453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Chapitre">
    <p:spTree>
      <p:nvGrpSpPr>
        <p:cNvPr id="1" name=""/>
        <p:cNvGrpSpPr/>
        <p:nvPr/>
      </p:nvGrpSpPr>
      <p:grpSpPr>
        <a:xfrm>
          <a:off x="0" y="0"/>
          <a:ext cx="0" cy="0"/>
          <a:chOff x="0" y="0"/>
          <a:chExt cx="0" cy="0"/>
        </a:xfrm>
      </p:grpSpPr>
      <p:sp>
        <p:nvSpPr>
          <p:cNvPr id="25" name="Forme libre 24"/>
          <p:cNvSpPr/>
          <p:nvPr userDrawn="1"/>
        </p:nvSpPr>
        <p:spPr>
          <a:xfrm>
            <a:off x="0" y="0"/>
            <a:ext cx="3810001" cy="2664618"/>
          </a:xfrm>
          <a:custGeom>
            <a:avLst/>
            <a:gdLst>
              <a:gd name="connsiteX0" fmla="*/ 0 w 3810001"/>
              <a:gd name="connsiteY0" fmla="*/ 0 h 2664618"/>
              <a:gd name="connsiteX1" fmla="*/ 3810001 w 3810001"/>
              <a:gd name="connsiteY1" fmla="*/ 0 h 2664618"/>
              <a:gd name="connsiteX2" fmla="*/ 1145383 w 3810001"/>
              <a:gd name="connsiteY2" fmla="*/ 2664618 h 2664618"/>
              <a:gd name="connsiteX3" fmla="*/ 0 w 3810001"/>
              <a:gd name="connsiteY3" fmla="*/ 1519236 h 2664618"/>
              <a:gd name="connsiteX4" fmla="*/ 0 w 3810001"/>
              <a:gd name="connsiteY4" fmla="*/ 0 h 2664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1" h="2664618">
                <a:moveTo>
                  <a:pt x="0" y="0"/>
                </a:moveTo>
                <a:lnTo>
                  <a:pt x="3810001" y="0"/>
                </a:lnTo>
                <a:lnTo>
                  <a:pt x="1145383" y="2664618"/>
                </a:lnTo>
                <a:lnTo>
                  <a:pt x="0" y="1519236"/>
                </a:lnTo>
                <a:lnTo>
                  <a:pt x="0" y="0"/>
                </a:lnTo>
                <a:close/>
              </a:path>
            </a:pathLst>
          </a:cu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25"/>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7"/>
          <p:cNvSpPr>
            <a:spLocks noGrp="1"/>
          </p:cNvSpPr>
          <p:nvPr>
            <p:ph type="dt" sz="half" idx="10"/>
          </p:nvPr>
        </p:nvSpPr>
        <p:spPr bwMode="gray">
          <a:xfrm>
            <a:off x="-1" y="5002020"/>
            <a:ext cx="265114" cy="135000"/>
          </a:xfrm>
        </p:spPr>
        <p:txBody>
          <a:bodyPr/>
          <a:lstStyle>
            <a:lvl1pPr>
              <a:defRPr>
                <a:solidFill>
                  <a:schemeClr val="bg1">
                    <a:alpha val="0"/>
                  </a:schemeClr>
                </a:solidFill>
              </a:defRPr>
            </a:lvl1pPr>
          </a:lstStyle>
          <a:p>
            <a:fld id="{2071B99B-66F4-44C1-85BA-391C8832129F}" type="datetime1">
              <a:rPr lang="fr-FR" smtClean="0"/>
            </a:fld>
            <a:endParaRPr lang="fr-FR"/>
          </a:p>
        </p:txBody>
      </p:sp>
      <p:sp>
        <p:nvSpPr>
          <p:cNvPr id="11" name="Espace réservé du numéro de diapositive 10"/>
          <p:cNvSpPr>
            <a:spLocks noGrp="1"/>
          </p:cNvSpPr>
          <p:nvPr>
            <p:ph type="sldNum" sz="quarter" idx="11"/>
          </p:nvPr>
        </p:nvSpPr>
        <p:spPr bwMode="gray">
          <a:xfrm>
            <a:off x="-1" y="5002020"/>
            <a:ext cx="266400" cy="135000"/>
          </a:xfrm>
        </p:spPr>
        <p:txBody>
          <a:bodyPr/>
          <a:lstStyle>
            <a:lvl1pPr>
              <a:defRPr sz="100">
                <a:solidFill>
                  <a:schemeClr val="bg1">
                    <a:alpha val="0"/>
                  </a:schemeClr>
                </a:solidFill>
              </a:defRPr>
            </a:lvl1pPr>
          </a:lstStyle>
          <a:p>
            <a:fld id="{10C140CD-8AED-46FF-A9A2-77308F3F39AE}" type="slidenum">
              <a:rPr lang="fr-FR" smtClean="0"/>
            </a:fld>
            <a:endParaRPr lang="fr-FR"/>
          </a:p>
        </p:txBody>
      </p:sp>
      <p:sp>
        <p:nvSpPr>
          <p:cNvPr id="12" name="Espace réservé du pied de page 11"/>
          <p:cNvSpPr>
            <a:spLocks noGrp="1"/>
          </p:cNvSpPr>
          <p:nvPr>
            <p:ph type="ftr" sz="quarter" idx="12"/>
          </p:nvPr>
        </p:nvSpPr>
        <p:spPr bwMode="gray">
          <a:xfrm>
            <a:off x="-1" y="5002020"/>
            <a:ext cx="266400" cy="135000"/>
          </a:xfrm>
        </p:spPr>
        <p:txBody>
          <a:bodyPr/>
          <a:lstStyle>
            <a:lvl1pPr>
              <a:defRPr sz="100">
                <a:solidFill>
                  <a:schemeClr val="bg1">
                    <a:alpha val="0"/>
                  </a:schemeClr>
                </a:solidFill>
              </a:defRPr>
            </a:lvl1pPr>
          </a:lstStyle>
          <a:p>
            <a:r>
              <a:rPr lang="en-US"/>
              <a:t>Markov Random Fields for Super-resolution and Texture Synthesis</a:t>
            </a:r>
            <a:endParaRPr lang="fr-FR" dirty="0"/>
          </a:p>
        </p:txBody>
      </p:sp>
      <p:sp>
        <p:nvSpPr>
          <p:cNvPr id="15" name="Espace réservé du texte 3"/>
          <p:cNvSpPr>
            <a:spLocks noGrp="1"/>
          </p:cNvSpPr>
          <p:nvPr>
            <p:ph type="body" sz="quarter" idx="13" hasCustomPrompt="1"/>
          </p:nvPr>
        </p:nvSpPr>
        <p:spPr bwMode="gray">
          <a:xfrm>
            <a:off x="1373189" y="688180"/>
            <a:ext cx="7081836" cy="3369470"/>
          </a:xfrm>
        </p:spPr>
        <p:txBody>
          <a:bodyPr anchor="ctr" anchorCtr="0"/>
          <a:lstStyle>
            <a:lvl1pPr algn="r">
              <a:defRPr sz="3400" b="0" cap="all">
                <a:solidFill>
                  <a:schemeClr val="bg1"/>
                </a:solidFill>
              </a:defRPr>
            </a:lvl1pPr>
            <a:lvl2pPr algn="r">
              <a:defRPr sz="3400" b="1" cap="all">
                <a:solidFill>
                  <a:schemeClr val="bg1"/>
                </a:solidFill>
              </a:defRPr>
            </a:lvl2pPr>
          </a:lstStyle>
          <a:p>
            <a:pPr lvl="0"/>
            <a:r>
              <a:rPr lang="fr-FR" dirty="0"/>
              <a:t>Chapitre</a:t>
            </a:r>
            <a:endParaRPr lang="fr-FR" dirty="0"/>
          </a:p>
          <a:p>
            <a:pPr lvl="1"/>
            <a:r>
              <a:rPr lang="fr-FR" dirty="0"/>
              <a:t>Chapitre</a:t>
            </a:r>
            <a:endParaRPr lang="fr-FR" dirty="0"/>
          </a:p>
        </p:txBody>
      </p:sp>
      <p:pic>
        <p:nvPicPr>
          <p:cNvPr id="27" name="Image 2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Sommaire">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orme libre 14"/>
          <p:cNvSpPr/>
          <p:nvPr userDrawn="1"/>
        </p:nvSpPr>
        <p:spPr>
          <a:xfrm>
            <a:off x="1145383" y="0"/>
            <a:ext cx="7998617" cy="5143500"/>
          </a:xfrm>
          <a:custGeom>
            <a:avLst/>
            <a:gdLst>
              <a:gd name="connsiteX0" fmla="*/ 2664618 w 7998617"/>
              <a:gd name="connsiteY0" fmla="*/ 0 h 5143500"/>
              <a:gd name="connsiteX1" fmla="*/ 7998617 w 7998617"/>
              <a:gd name="connsiteY1" fmla="*/ 0 h 5143500"/>
              <a:gd name="connsiteX2" fmla="*/ 7998617 w 7998617"/>
              <a:gd name="connsiteY2" fmla="*/ 5143500 h 5143500"/>
              <a:gd name="connsiteX3" fmla="*/ 2478882 w 7998617"/>
              <a:gd name="connsiteY3" fmla="*/ 5143500 h 5143500"/>
              <a:gd name="connsiteX4" fmla="*/ 0 w 7998617"/>
              <a:gd name="connsiteY4" fmla="*/ 2664618 h 5143500"/>
              <a:gd name="connsiteX5" fmla="*/ 2664618 w 7998617"/>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8617" h="5143500">
                <a:moveTo>
                  <a:pt x="2664618" y="0"/>
                </a:moveTo>
                <a:lnTo>
                  <a:pt x="7998617" y="0"/>
                </a:lnTo>
                <a:lnTo>
                  <a:pt x="7998617" y="5143500"/>
                </a:lnTo>
                <a:lnTo>
                  <a:pt x="2478882" y="5143500"/>
                </a:lnTo>
                <a:lnTo>
                  <a:pt x="0" y="2664618"/>
                </a:lnTo>
                <a:lnTo>
                  <a:pt x="2664618"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13"/>
          <p:cNvSpPr/>
          <p:nvPr userDrawn="1"/>
        </p:nvSpPr>
        <p:spPr>
          <a:xfrm>
            <a:off x="0" y="2664618"/>
            <a:ext cx="3624265" cy="2478882"/>
          </a:xfrm>
          <a:custGeom>
            <a:avLst/>
            <a:gdLst>
              <a:gd name="connsiteX0" fmla="*/ 1145383 w 3624265"/>
              <a:gd name="connsiteY0" fmla="*/ 0 h 2478882"/>
              <a:gd name="connsiteX1" fmla="*/ 3624265 w 3624265"/>
              <a:gd name="connsiteY1" fmla="*/ 2478882 h 2478882"/>
              <a:gd name="connsiteX2" fmla="*/ 0 w 3624265"/>
              <a:gd name="connsiteY2" fmla="*/ 2478882 h 2478882"/>
              <a:gd name="connsiteX3" fmla="*/ 0 w 3624265"/>
              <a:gd name="connsiteY3" fmla="*/ 1145383 h 2478882"/>
              <a:gd name="connsiteX4" fmla="*/ 1145383 w 3624265"/>
              <a:gd name="connsiteY4" fmla="*/ 0 h 247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4265" h="2478882">
                <a:moveTo>
                  <a:pt x="1145383" y="0"/>
                </a:moveTo>
                <a:lnTo>
                  <a:pt x="3624265" y="2478882"/>
                </a:lnTo>
                <a:lnTo>
                  <a:pt x="0" y="2478882"/>
                </a:lnTo>
                <a:lnTo>
                  <a:pt x="0" y="1145383"/>
                </a:lnTo>
                <a:lnTo>
                  <a:pt x="1145383" y="0"/>
                </a:ln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3" hasCustomPrompt="1"/>
          </p:nvPr>
        </p:nvSpPr>
        <p:spPr bwMode="gray">
          <a:xfrm>
            <a:off x="4572000" y="736380"/>
            <a:ext cx="3883025" cy="4095970"/>
          </a:xfrm>
        </p:spPr>
        <p:txBody>
          <a:bodyPr anchor="t" anchorCtr="0"/>
          <a:lstStyle>
            <a:lvl1pPr marL="342900" indent="-342900" algn="l">
              <a:spcBef>
                <a:spcPts val="2400"/>
              </a:spcBef>
              <a:spcAft>
                <a:spcPts val="300"/>
              </a:spcAft>
              <a:buClr>
                <a:schemeClr val="bg2"/>
              </a:buClr>
              <a:buSzPct val="100000"/>
              <a:buFont typeface="+mj-lt"/>
              <a:buAutoNum type="arabicPeriod"/>
              <a:defRPr sz="1650" b="1" cap="all">
                <a:solidFill>
                  <a:schemeClr val="bg2"/>
                </a:solidFill>
              </a:defRPr>
            </a:lvl1pPr>
            <a:lvl2pPr marL="342265" indent="0" algn="l">
              <a:lnSpc>
                <a:spcPct val="130000"/>
              </a:lnSpc>
              <a:defRPr sz="1200" b="0" cap="none" baseline="0">
                <a:solidFill>
                  <a:schemeClr val="accent3"/>
                </a:solidFill>
              </a:defRPr>
            </a:lvl2pPr>
          </a:lstStyle>
          <a:p>
            <a:pPr lvl="0"/>
            <a:r>
              <a:rPr lang="fr-FR" dirty="0"/>
              <a:t>Texte de niveau 1</a:t>
            </a:r>
            <a:endParaRPr lang="fr-FR" dirty="0"/>
          </a:p>
          <a:p>
            <a:pPr lvl="1"/>
            <a:r>
              <a:rPr lang="fr-FR" dirty="0"/>
              <a:t>1.1 Deuxième niveau</a:t>
            </a:r>
            <a:endParaRPr lang="fr-FR" dirty="0"/>
          </a:p>
        </p:txBody>
      </p:sp>
      <p:sp>
        <p:nvSpPr>
          <p:cNvPr id="3" name="Titre 2"/>
          <p:cNvSpPr>
            <a:spLocks noGrp="1"/>
          </p:cNvSpPr>
          <p:nvPr>
            <p:ph type="title" hasCustomPrompt="1"/>
          </p:nvPr>
        </p:nvSpPr>
        <p:spPr bwMode="gray">
          <a:xfrm>
            <a:off x="539552" y="656897"/>
            <a:ext cx="2658318" cy="340202"/>
          </a:xfrm>
        </p:spPr>
        <p:txBody>
          <a:bodyPr/>
          <a:lstStyle>
            <a:lvl1pPr>
              <a:defRPr sz="2500" b="1" cap="all" baseline="0">
                <a:solidFill>
                  <a:schemeClr val="bg1"/>
                </a:solidFill>
              </a:defRPr>
            </a:lvl1pPr>
          </a:lstStyle>
          <a:p>
            <a:r>
              <a:rPr lang="fr-FR" dirty="0"/>
              <a:t>Titre</a:t>
            </a:r>
            <a:endParaRPr lang="fr-FR" dirty="0"/>
          </a:p>
        </p:txBody>
      </p:sp>
      <p:pic>
        <p:nvPicPr>
          <p:cNvPr id="17" name="Image 16" descr="logo_couv_1.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39552" y="3953662"/>
            <a:ext cx="1224000" cy="7211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endParaRPr lang="fr-FR" dirty="0"/>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15" name="Espace réservé de la date 14"/>
          <p:cNvSpPr>
            <a:spLocks noGrp="1"/>
          </p:cNvSpPr>
          <p:nvPr>
            <p:ph type="dt" sz="half" idx="15"/>
          </p:nvPr>
        </p:nvSpPr>
        <p:spPr/>
        <p:txBody>
          <a:bodyPr/>
          <a:lstStyle/>
          <a:p>
            <a:fld id="{02F2A944-B0D2-4E65-9B75-234B8B45C846}" type="datetime1">
              <a:rPr lang="fr-FR" smtClean="0"/>
            </a:fld>
            <a:endParaRPr lang="fr-FR" dirty="0"/>
          </a:p>
        </p:txBody>
      </p:sp>
      <p:sp>
        <p:nvSpPr>
          <p:cNvPr id="16" name="Espace réservé du pied de page 15"/>
          <p:cNvSpPr>
            <a:spLocks noGrp="1"/>
          </p:cNvSpPr>
          <p:nvPr>
            <p:ph type="ftr" sz="quarter" idx="16"/>
          </p:nvPr>
        </p:nvSpPr>
        <p:spPr/>
        <p:txBody>
          <a:bodyPr/>
          <a:lstStyle/>
          <a:p>
            <a:r>
              <a:rPr lang="fr-FR" dirty="0"/>
              <a:t>Descripteurs locaux pour la recherche d’images similaires</a:t>
            </a:r>
            <a:endParaRPr lang="fr-FR" dirty="0"/>
          </a:p>
        </p:txBody>
      </p:sp>
      <p:sp>
        <p:nvSpPr>
          <p:cNvPr id="17" name="Espace réservé du numéro de diapositive 16"/>
          <p:cNvSpPr>
            <a:spLocks noGrp="1"/>
          </p:cNvSpPr>
          <p:nvPr>
            <p:ph type="sldNum" sz="quarter" idx="17"/>
          </p:nvPr>
        </p:nvSpPr>
        <p:spPr/>
        <p:txBody>
          <a:bodyPr/>
          <a:lstStyle/>
          <a:p>
            <a:fld id="{10C140CD-8AED-46FF-A9A2-77308F3F39AE}" type="slidenum">
              <a:rPr lang="fr-FR" smtClean="0"/>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96000" y="0"/>
            <a:ext cx="7231938" cy="450000"/>
          </a:xfrm>
        </p:spPr>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3550"/>
            <a:ext cx="7231938" cy="276090"/>
          </a:xfrm>
        </p:spPr>
        <p:txBody>
          <a:bodyPr/>
          <a:lstStyle>
            <a:lvl1pPr>
              <a:defRPr sz="1600" cap="none" baseline="0">
                <a:solidFill>
                  <a:schemeClr val="tx1"/>
                </a:solidFill>
              </a:defRPr>
            </a:lvl1pPr>
          </a:lstStyle>
          <a:p>
            <a:pPr lvl="0"/>
            <a:r>
              <a:rPr lang="fr-FR" dirty="0"/>
              <a:t>0.0 Titre</a:t>
            </a:r>
            <a:endParaRPr lang="fr-FR" dirty="0"/>
          </a:p>
        </p:txBody>
      </p:sp>
      <p:sp>
        <p:nvSpPr>
          <p:cNvPr id="11" name="Espace réservé du contenu 2"/>
          <p:cNvSpPr>
            <a:spLocks noGrp="1"/>
          </p:cNvSpPr>
          <p:nvPr>
            <p:ph idx="14" hasCustomPrompt="1"/>
          </p:nvPr>
        </p:nvSpPr>
        <p:spPr bwMode="gray">
          <a:xfrm>
            <a:off x="396000" y="1055689"/>
            <a:ext cx="8359063" cy="3298824"/>
          </a:xfrm>
        </p:spPr>
        <p:txBody>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10" name="Espace réservé pour une image  10"/>
          <p:cNvSpPr>
            <a:spLocks noGrp="1"/>
          </p:cNvSpPr>
          <p:nvPr>
            <p:ph type="pic" sz="quarter" idx="18"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endParaRPr lang="fr-FR" noProof="0" dirty="0"/>
          </a:p>
        </p:txBody>
      </p:sp>
      <p:sp>
        <p:nvSpPr>
          <p:cNvPr id="12" name="Espace réservé de la date 11"/>
          <p:cNvSpPr>
            <a:spLocks noGrp="1"/>
          </p:cNvSpPr>
          <p:nvPr>
            <p:ph type="dt" sz="half" idx="19"/>
          </p:nvPr>
        </p:nvSpPr>
        <p:spPr/>
        <p:txBody>
          <a:bodyPr/>
          <a:lstStyle/>
          <a:p>
            <a:fld id="{2F62CE10-E0DE-439D-8CD1-69273313363A}" type="datetime1">
              <a:rPr lang="fr-FR" smtClean="0"/>
            </a:fld>
            <a:endParaRPr lang="fr-FR" dirty="0"/>
          </a:p>
        </p:txBody>
      </p:sp>
      <p:sp>
        <p:nvSpPr>
          <p:cNvPr id="13" name="Espace réservé du pied de page 12"/>
          <p:cNvSpPr>
            <a:spLocks noGrp="1"/>
          </p:cNvSpPr>
          <p:nvPr>
            <p:ph type="ftr" sz="quarter" idx="20"/>
          </p:nvPr>
        </p:nvSpPr>
        <p:spPr/>
        <p:txBody>
          <a:bodyPr/>
          <a:lstStyle/>
          <a:p>
            <a:r>
              <a:rPr lang="fr-FR" dirty="0"/>
              <a:t>Descripteurs locaux pour la recherche d’images similaires</a:t>
            </a:r>
            <a:endParaRPr lang="fr-FR" dirty="0"/>
          </a:p>
        </p:txBody>
      </p:sp>
      <p:sp>
        <p:nvSpPr>
          <p:cNvPr id="14" name="Espace réservé du numéro de diapositive 13"/>
          <p:cNvSpPr>
            <a:spLocks noGrp="1"/>
          </p:cNvSpPr>
          <p:nvPr>
            <p:ph type="sldNum" sz="quarter" idx="21"/>
          </p:nvPr>
        </p:nvSpPr>
        <p:spPr/>
        <p:txBody>
          <a:bodyPr/>
          <a:lstStyle/>
          <a:p>
            <a:fld id="{10C140CD-8AED-46FF-A9A2-77308F3F39AE}" type="slidenum">
              <a:rPr lang="fr-FR" smtClean="0"/>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2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endParaRPr lang="fr-FR" dirty="0"/>
          </a:p>
        </p:txBody>
      </p:sp>
      <p:sp>
        <p:nvSpPr>
          <p:cNvPr id="11" name="Espace réservé du contenu 2"/>
          <p:cNvSpPr>
            <a:spLocks noGrp="1"/>
          </p:cNvSpPr>
          <p:nvPr>
            <p:ph idx="14" hasCustomPrompt="1"/>
          </p:nvPr>
        </p:nvSpPr>
        <p:spPr bwMode="gray">
          <a:xfrm>
            <a:off x="396000" y="1055688"/>
            <a:ext cx="3888000" cy="3298428"/>
          </a:xfrm>
        </p:spPr>
        <p:txBody>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19" name="Espace réservé de la date 18"/>
          <p:cNvSpPr>
            <a:spLocks noGrp="1"/>
          </p:cNvSpPr>
          <p:nvPr>
            <p:ph type="dt" sz="half" idx="16"/>
          </p:nvPr>
        </p:nvSpPr>
        <p:spPr/>
        <p:txBody>
          <a:bodyPr/>
          <a:lstStyle/>
          <a:p>
            <a:fld id="{1643EF77-D5D6-40EF-9F4B-07F203095EEF}" type="datetime1">
              <a:rPr lang="fr-FR" smtClean="0"/>
            </a:fld>
            <a:endParaRPr lang="fr-FR" dirty="0"/>
          </a:p>
        </p:txBody>
      </p:sp>
      <p:sp>
        <p:nvSpPr>
          <p:cNvPr id="20" name="Espace réservé du pied de page 19"/>
          <p:cNvSpPr>
            <a:spLocks noGrp="1"/>
          </p:cNvSpPr>
          <p:nvPr>
            <p:ph type="ftr" sz="quarter" idx="17"/>
          </p:nvPr>
        </p:nvSpPr>
        <p:spPr/>
        <p:txBody>
          <a:bodyPr/>
          <a:lstStyle/>
          <a:p>
            <a:r>
              <a:rPr lang="fr-FR" dirty="0"/>
              <a:t>Descripteurs locaux pour la recherche d’images similaires</a:t>
            </a:r>
            <a:endParaRPr lang="fr-FR" dirty="0"/>
          </a:p>
        </p:txBody>
      </p:sp>
      <p:sp>
        <p:nvSpPr>
          <p:cNvPr id="21" name="Espace réservé du numéro de diapositive 20"/>
          <p:cNvSpPr>
            <a:spLocks noGrp="1"/>
          </p:cNvSpPr>
          <p:nvPr>
            <p:ph type="sldNum" sz="quarter" idx="18"/>
          </p:nvPr>
        </p:nvSpPr>
        <p:spPr/>
        <p:txBody>
          <a:bodyPr/>
          <a:lstStyle/>
          <a:p>
            <a:fld id="{10C140CD-8AED-46FF-A9A2-77308F3F39AE}" type="slidenum">
              <a:rPr lang="fr-FR" smtClean="0"/>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2 colonnes &amp; logo">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fr-FR" noProof="0" dirty="0"/>
              <a:t>Chapitre 0 : Titre</a:t>
            </a:r>
            <a:endParaRPr lang="fr-FR" dirty="0"/>
          </a:p>
        </p:txBody>
      </p:sp>
      <p:sp>
        <p:nvSpPr>
          <p:cNvPr id="9" name="Espace réservé du texte 8"/>
          <p:cNvSpPr>
            <a:spLocks noGrp="1"/>
          </p:cNvSpPr>
          <p:nvPr>
            <p:ph type="body" sz="quarter" idx="13" hasCustomPrompt="1"/>
          </p:nvPr>
        </p:nvSpPr>
        <p:spPr bwMode="gray">
          <a:xfrm>
            <a:off x="396000" y="442800"/>
            <a:ext cx="7232400" cy="276090"/>
          </a:xfrm>
        </p:spPr>
        <p:txBody>
          <a:bodyPr/>
          <a:lstStyle>
            <a:lvl1pPr>
              <a:defRPr sz="1600" cap="none" baseline="0">
                <a:solidFill>
                  <a:schemeClr val="tx1"/>
                </a:solidFill>
              </a:defRPr>
            </a:lvl1pPr>
          </a:lstStyle>
          <a:p>
            <a:pPr lvl="0"/>
            <a:r>
              <a:rPr lang="fr-FR" dirty="0"/>
              <a:t>0.0 Titre</a:t>
            </a:r>
            <a:endParaRPr lang="fr-FR" dirty="0"/>
          </a:p>
        </p:txBody>
      </p:sp>
      <p:sp>
        <p:nvSpPr>
          <p:cNvPr id="11" name="Espace réservé du contenu 2"/>
          <p:cNvSpPr>
            <a:spLocks noGrp="1"/>
          </p:cNvSpPr>
          <p:nvPr>
            <p:ph idx="14" hasCustomPrompt="1"/>
          </p:nvPr>
        </p:nvSpPr>
        <p:spPr bwMode="gray">
          <a:xfrm>
            <a:off x="396000" y="1054800"/>
            <a:ext cx="3888000" cy="3298031"/>
          </a:xfrm>
        </p:spPr>
        <p:txBody>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8" name="Espace réservé du contenu 2"/>
          <p:cNvSpPr>
            <a:spLocks noGrp="1"/>
          </p:cNvSpPr>
          <p:nvPr>
            <p:ph idx="15" hasCustomPrompt="1"/>
          </p:nvPr>
        </p:nvSpPr>
        <p:spPr bwMode="gray">
          <a:xfrm>
            <a:off x="4572000" y="1055688"/>
            <a:ext cx="3883025" cy="3298428"/>
          </a:xfrm>
        </p:spPr>
        <p:txBody>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endParaRPr lang="fr-FR" noProof="0" dirty="0"/>
          </a:p>
        </p:txBody>
      </p:sp>
      <p:sp>
        <p:nvSpPr>
          <p:cNvPr id="16" name="Espace réservé de la date 15"/>
          <p:cNvSpPr>
            <a:spLocks noGrp="1"/>
          </p:cNvSpPr>
          <p:nvPr>
            <p:ph type="dt" sz="half" idx="17"/>
          </p:nvPr>
        </p:nvSpPr>
        <p:spPr/>
        <p:txBody>
          <a:bodyPr/>
          <a:lstStyle/>
          <a:p>
            <a:fld id="{AC5CD3B3-8D2B-4B82-9D76-E78AABAA42A0}" type="datetime1">
              <a:rPr lang="fr-FR" smtClean="0"/>
            </a:fld>
            <a:endParaRPr lang="fr-FR" dirty="0"/>
          </a:p>
        </p:txBody>
      </p:sp>
      <p:sp>
        <p:nvSpPr>
          <p:cNvPr id="17" name="Espace réservé du pied de page 16"/>
          <p:cNvSpPr>
            <a:spLocks noGrp="1"/>
          </p:cNvSpPr>
          <p:nvPr>
            <p:ph type="ftr" sz="quarter" idx="18"/>
          </p:nvPr>
        </p:nvSpPr>
        <p:spPr/>
        <p:txBody>
          <a:bodyPr/>
          <a:lstStyle/>
          <a:p>
            <a:r>
              <a:rPr lang="fr-FR" dirty="0"/>
              <a:t>Descripteurs locaux pour la recherche d’images similaires</a:t>
            </a:r>
            <a:endParaRPr lang="fr-FR" dirty="0"/>
          </a:p>
        </p:txBody>
      </p:sp>
      <p:sp>
        <p:nvSpPr>
          <p:cNvPr id="18" name="Espace réservé du numéro de diapositive 17"/>
          <p:cNvSpPr>
            <a:spLocks noGrp="1"/>
          </p:cNvSpPr>
          <p:nvPr>
            <p:ph type="sldNum" sz="quarter" idx="19"/>
          </p:nvPr>
        </p:nvSpPr>
        <p:spPr/>
        <p:txBody>
          <a:bodyPr/>
          <a:lstStyle/>
          <a:p>
            <a:fld id="{10C140CD-8AED-46FF-A9A2-77308F3F39AE}" type="slidenum">
              <a:rPr lang="fr-FR" smtClean="0"/>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visuel">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endParaRPr lang="fr-FR" noProof="0" dirty="0"/>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endParaRPr lang="fr-FR" dirty="0"/>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endParaRPr lang="fr-FR" noProof="0" dirty="0"/>
          </a:p>
          <a:p>
            <a:pPr lvl="1"/>
            <a:r>
              <a:rPr lang="fr-FR" noProof="0" dirty="0"/>
              <a:t>Texte de niveau 2</a:t>
            </a:r>
            <a:endParaRPr lang="fr-FR" noProof="0" dirty="0"/>
          </a:p>
          <a:p>
            <a:pPr lvl="2"/>
            <a:r>
              <a:rPr lang="fr-FR" noProof="0" dirty="0"/>
              <a:t>Texte de niveau 3</a:t>
            </a:r>
            <a:endParaRPr lang="fr-FR" noProof="0" dirty="0"/>
          </a:p>
          <a:p>
            <a:pPr lvl="3"/>
            <a:r>
              <a:rPr lang="fr-FR" noProof="0" dirty="0"/>
              <a:t>Texte de niveau 4</a:t>
            </a:r>
            <a:endParaRPr lang="fr-FR" noProof="0" dirty="0"/>
          </a:p>
          <a:p>
            <a:pPr lvl="4"/>
            <a:r>
              <a:rPr lang="fr-FR" noProof="0" dirty="0"/>
              <a:t>Texte de niveau 5</a:t>
            </a:r>
            <a:endParaRPr lang="fr-FR" noProof="0" dirty="0"/>
          </a:p>
        </p:txBody>
      </p:sp>
      <p:sp>
        <p:nvSpPr>
          <p:cNvPr id="7" name="Espace réservé de la date 6"/>
          <p:cNvSpPr>
            <a:spLocks noGrp="1"/>
          </p:cNvSpPr>
          <p:nvPr>
            <p:ph type="dt" sz="half" idx="17"/>
          </p:nvPr>
        </p:nvSpPr>
        <p:spPr/>
        <p:txBody>
          <a:bodyPr/>
          <a:lstStyle/>
          <a:p>
            <a:fld id="{603695C0-14E2-48AD-9FD9-408AC13866B4}" type="datetime1">
              <a:rPr lang="fr-FR" smtClean="0"/>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endParaRPr lang="fr-FR" dirty="0"/>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visuel &amp; logo">
    <p:spTree>
      <p:nvGrpSpPr>
        <p:cNvPr id="1" name=""/>
        <p:cNvGrpSpPr/>
        <p:nvPr/>
      </p:nvGrpSpPr>
      <p:grpSpPr>
        <a:xfrm>
          <a:off x="0" y="0"/>
          <a:ext cx="0" cy="0"/>
          <a:chOff x="0" y="0"/>
          <a:chExt cx="0" cy="0"/>
        </a:xfrm>
      </p:grpSpPr>
      <p:sp>
        <p:nvSpPr>
          <p:cNvPr id="9" name="Espace réservé pour une image  10"/>
          <p:cNvSpPr>
            <a:spLocks noGrp="1"/>
          </p:cNvSpPr>
          <p:nvPr>
            <p:ph type="pic" sz="quarter" idx="13" hasCustomPrompt="1"/>
          </p:nvPr>
        </p:nvSpPr>
        <p:spPr bwMode="gray">
          <a:xfrm>
            <a:off x="396000" y="1116000"/>
            <a:ext cx="3816000" cy="3060000"/>
          </a:xfrm>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Sélectionner l’icône pour insérer une image</a:t>
            </a:r>
            <a:endParaRPr lang="fr-FR" noProof="0" dirty="0"/>
          </a:p>
        </p:txBody>
      </p:sp>
      <p:sp>
        <p:nvSpPr>
          <p:cNvPr id="5" name="Titre 4"/>
          <p:cNvSpPr>
            <a:spLocks noGrp="1"/>
          </p:cNvSpPr>
          <p:nvPr>
            <p:ph type="title" hasCustomPrompt="1"/>
          </p:nvPr>
        </p:nvSpPr>
        <p:spPr bwMode="gray"/>
        <p:txBody>
          <a:bodyPr/>
          <a:lstStyle/>
          <a:p>
            <a:r>
              <a:rPr lang="fr-FR" noProof="0" dirty="0"/>
              <a:t>Chapitre 0 : Titre</a:t>
            </a:r>
            <a:endParaRPr lang="fr-FR" dirty="0"/>
          </a:p>
        </p:txBody>
      </p:sp>
      <p:sp>
        <p:nvSpPr>
          <p:cNvPr id="14" name="Espace réservé du texte 8"/>
          <p:cNvSpPr>
            <a:spLocks noGrp="1"/>
          </p:cNvSpPr>
          <p:nvPr>
            <p:ph type="body" sz="quarter" idx="14" hasCustomPrompt="1"/>
          </p:nvPr>
        </p:nvSpPr>
        <p:spPr bwMode="gray">
          <a:xfrm>
            <a:off x="396000" y="442800"/>
            <a:ext cx="7228800" cy="276090"/>
          </a:xfrm>
        </p:spPr>
        <p:txBody>
          <a:bodyPr/>
          <a:lstStyle>
            <a:lvl1pPr>
              <a:defRPr sz="1600" cap="none" baseline="0">
                <a:solidFill>
                  <a:schemeClr val="tx1"/>
                </a:solidFill>
              </a:defRPr>
            </a:lvl1pPr>
          </a:lstStyle>
          <a:p>
            <a:pPr lvl="0"/>
            <a:r>
              <a:rPr lang="fr-FR" dirty="0"/>
              <a:t>0.0 Titre</a:t>
            </a:r>
            <a:endParaRPr lang="fr-FR" dirty="0"/>
          </a:p>
        </p:txBody>
      </p:sp>
      <p:sp>
        <p:nvSpPr>
          <p:cNvPr id="15" name="Espace réservé du contenu 2"/>
          <p:cNvSpPr>
            <a:spLocks noGrp="1"/>
          </p:cNvSpPr>
          <p:nvPr>
            <p:ph idx="15" hasCustomPrompt="1"/>
          </p:nvPr>
        </p:nvSpPr>
        <p:spPr bwMode="gray">
          <a:xfrm>
            <a:off x="4572000" y="1054800"/>
            <a:ext cx="3883025" cy="3298031"/>
          </a:xfrm>
        </p:spPr>
        <p:txBody>
          <a:bodyPr/>
          <a:lstStyle>
            <a:lvl2pPr>
              <a:defRPr/>
            </a:lvl2pPr>
            <a:lvl3pPr>
              <a:defRPr/>
            </a:lvl3pPr>
            <a:lvl4pPr>
              <a:defRPr baseline="0"/>
            </a:lvl4pPr>
            <a:lvl5pPr>
              <a:defRPr/>
            </a:lvl5pPr>
          </a:lstStyle>
          <a:p>
            <a:pPr lvl="0"/>
            <a:r>
              <a:rPr lang="fr-FR" noProof="0" dirty="0"/>
              <a:t>Texte de niveau 1</a:t>
            </a:r>
            <a:endParaRPr lang="fr-FR" noProof="0" dirty="0"/>
          </a:p>
          <a:p>
            <a:pPr lvl="1"/>
            <a:r>
              <a:rPr lang="fr-FR" noProof="0" dirty="0"/>
              <a:t>Texte de niveau 2</a:t>
            </a:r>
            <a:endParaRPr lang="fr-FR" noProof="0" dirty="0"/>
          </a:p>
          <a:p>
            <a:pPr lvl="2"/>
            <a:r>
              <a:rPr lang="fr-FR" noProof="0" dirty="0"/>
              <a:t>Texte de niveau 3</a:t>
            </a:r>
            <a:endParaRPr lang="fr-FR" noProof="0" dirty="0"/>
          </a:p>
          <a:p>
            <a:pPr lvl="3"/>
            <a:r>
              <a:rPr lang="fr-FR" noProof="0" dirty="0"/>
              <a:t>Texte de niveau 4</a:t>
            </a:r>
            <a:endParaRPr lang="fr-FR" noProof="0" dirty="0"/>
          </a:p>
          <a:p>
            <a:pPr lvl="4"/>
            <a:r>
              <a:rPr lang="fr-FR" noProof="0" dirty="0"/>
              <a:t>Texte de niveau 5</a:t>
            </a:r>
            <a:endParaRPr lang="fr-FR" noProof="0" dirty="0"/>
          </a:p>
        </p:txBody>
      </p:sp>
      <p:sp>
        <p:nvSpPr>
          <p:cNvPr id="10" name="Espace réservé pour une image  10"/>
          <p:cNvSpPr>
            <a:spLocks noGrp="1"/>
          </p:cNvSpPr>
          <p:nvPr>
            <p:ph type="pic" sz="quarter" idx="16" hasCustomPrompt="1"/>
          </p:nvPr>
        </p:nvSpPr>
        <p:spPr bwMode="gray">
          <a:xfrm>
            <a:off x="7627938" y="4565650"/>
            <a:ext cx="608012" cy="266700"/>
          </a:xfrm>
        </p:spPr>
        <p:txBody>
          <a:bodyPr tIns="0" anchor="ctr" anchorCtr="0"/>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sz="1000">
                <a:solidFill>
                  <a:schemeClr val="tx1"/>
                </a:solidFill>
              </a:defRPr>
            </a:lvl1pPr>
          </a:lstStyle>
          <a:p>
            <a:r>
              <a:rPr lang="fr-FR" noProof="0" dirty="0"/>
              <a:t>Logotype</a:t>
            </a:r>
            <a:br>
              <a:rPr lang="fr-FR" noProof="0" dirty="0"/>
            </a:br>
            <a:r>
              <a:rPr lang="fr-FR" noProof="0" dirty="0"/>
              <a:t>partenaire</a:t>
            </a:r>
            <a:endParaRPr lang="fr-FR" noProof="0" dirty="0"/>
          </a:p>
        </p:txBody>
      </p:sp>
      <p:sp>
        <p:nvSpPr>
          <p:cNvPr id="7" name="Espace réservé de la date 6"/>
          <p:cNvSpPr>
            <a:spLocks noGrp="1"/>
          </p:cNvSpPr>
          <p:nvPr>
            <p:ph type="dt" sz="half" idx="17"/>
          </p:nvPr>
        </p:nvSpPr>
        <p:spPr/>
        <p:txBody>
          <a:bodyPr/>
          <a:lstStyle/>
          <a:p>
            <a:fld id="{98E2A745-9137-47F7-8E9B-5BFBAFF7B600}" type="datetime1">
              <a:rPr lang="fr-FR" smtClean="0"/>
            </a:fld>
            <a:endParaRPr lang="fr-FR" dirty="0"/>
          </a:p>
        </p:txBody>
      </p:sp>
      <p:sp>
        <p:nvSpPr>
          <p:cNvPr id="8" name="Espace réservé du pied de page 7"/>
          <p:cNvSpPr>
            <a:spLocks noGrp="1"/>
          </p:cNvSpPr>
          <p:nvPr>
            <p:ph type="ftr" sz="quarter" idx="18"/>
          </p:nvPr>
        </p:nvSpPr>
        <p:spPr/>
        <p:txBody>
          <a:bodyPr/>
          <a:lstStyle/>
          <a:p>
            <a:r>
              <a:rPr lang="fr-FR" dirty="0"/>
              <a:t>Descripteurs locaux pour la recherche d’images similaires</a:t>
            </a:r>
            <a:endParaRPr lang="fr-FR" dirty="0"/>
          </a:p>
        </p:txBody>
      </p:sp>
      <p:sp>
        <p:nvSpPr>
          <p:cNvPr id="16" name="Espace réservé du numéro de diapositive 15"/>
          <p:cNvSpPr>
            <a:spLocks noGrp="1"/>
          </p:cNvSpPr>
          <p:nvPr>
            <p:ph type="sldNum" sz="quarter" idx="19"/>
          </p:nvPr>
        </p:nvSpPr>
        <p:spPr/>
        <p:txBody>
          <a:bodyPr/>
          <a:lstStyle/>
          <a:p>
            <a:fld id="{10C140CD-8AED-46FF-A9A2-77308F3F39AE}" type="slidenum">
              <a:rPr lang="fr-FR" smtClean="0"/>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emf"/><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9144000" cy="756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bwMode="gray">
          <a:xfrm>
            <a:off x="396000" y="0"/>
            <a:ext cx="7231938" cy="450000"/>
          </a:xfrm>
          <a:prstGeom prst="rect">
            <a:avLst/>
          </a:prstGeom>
        </p:spPr>
        <p:txBody>
          <a:bodyPr vert="horz" lIns="0" tIns="0" rIns="0" bIns="0" rtlCol="0" anchor="b" anchorCtr="0">
            <a:noAutofit/>
          </a:bodyPr>
          <a:lstStyle/>
          <a:p>
            <a:r>
              <a:rPr lang="fr-FR" noProof="0" dirty="0"/>
              <a:t>Chapitre 0 : Titre</a:t>
            </a:r>
            <a:endParaRPr lang="fr-FR" noProof="0" dirty="0"/>
          </a:p>
        </p:txBody>
      </p:sp>
      <p:sp>
        <p:nvSpPr>
          <p:cNvPr id="3" name="Espace réservé du texte 2"/>
          <p:cNvSpPr>
            <a:spLocks noGrp="1"/>
          </p:cNvSpPr>
          <p:nvPr>
            <p:ph type="body" idx="1"/>
          </p:nvPr>
        </p:nvSpPr>
        <p:spPr bwMode="gray">
          <a:xfrm>
            <a:off x="396000" y="1056085"/>
            <a:ext cx="8366125" cy="3298428"/>
          </a:xfrm>
          <a:prstGeom prst="rect">
            <a:avLst/>
          </a:prstGeom>
        </p:spPr>
        <p:txBody>
          <a:bodyPr vert="horz" lIns="0" tIns="0" rIns="0" bIns="0" rtlCol="0" anchor="t" anchorCtr="0">
            <a:noAutofit/>
          </a:bodyPr>
          <a:lstStyle/>
          <a:p>
            <a:pPr lvl="0"/>
            <a:r>
              <a:rPr lang="fr-FR" noProof="0" dirty="0"/>
              <a:t>Texte de niveau 1</a:t>
            </a:r>
            <a:endParaRPr lang="fr-FR" noProof="0" dirty="0"/>
          </a:p>
          <a:p>
            <a:pPr lvl="1"/>
            <a:r>
              <a:rPr lang="fr-FR" noProof="0" dirty="0"/>
              <a:t>Texte de niveau 2</a:t>
            </a:r>
            <a:endParaRPr lang="fr-FR" noProof="0" dirty="0"/>
          </a:p>
          <a:p>
            <a:pPr lvl="2"/>
            <a:r>
              <a:rPr lang="fr-FR" noProof="0" dirty="0"/>
              <a:t>Texte de niveau 3</a:t>
            </a:r>
            <a:endParaRPr lang="fr-FR" noProof="0" dirty="0"/>
          </a:p>
          <a:p>
            <a:pPr lvl="3"/>
            <a:r>
              <a:rPr lang="fr-FR" noProof="0" dirty="0"/>
              <a:t>Texte de niveau 4</a:t>
            </a:r>
            <a:endParaRPr lang="fr-FR" noProof="0" dirty="0"/>
          </a:p>
          <a:p>
            <a:pPr lvl="4"/>
            <a:r>
              <a:rPr lang="fr-FR" noProof="0" dirty="0"/>
              <a:t>Texte de niveau 5</a:t>
            </a:r>
            <a:endParaRPr lang="fr-FR" noProof="0" dirty="0"/>
          </a:p>
        </p:txBody>
      </p:sp>
      <p:sp>
        <p:nvSpPr>
          <p:cNvPr id="4" name="Espace réservé de la date 3"/>
          <p:cNvSpPr>
            <a:spLocks noGrp="1"/>
          </p:cNvSpPr>
          <p:nvPr>
            <p:ph type="dt" sz="half" idx="2"/>
          </p:nvPr>
        </p:nvSpPr>
        <p:spPr bwMode="gray">
          <a:xfrm>
            <a:off x="5322888" y="4565650"/>
            <a:ext cx="1980000" cy="288256"/>
          </a:xfrm>
          <a:prstGeom prst="rect">
            <a:avLst/>
          </a:prstGeom>
        </p:spPr>
        <p:txBody>
          <a:bodyPr vert="horz" lIns="0" tIns="0" rIns="0" bIns="0" rtlCol="0" anchor="b" anchorCtr="0">
            <a:noAutofit/>
          </a:bodyPr>
          <a:lstStyle>
            <a:lvl1pPr algn="l">
              <a:defRPr sz="800">
                <a:solidFill>
                  <a:schemeClr val="accent5"/>
                </a:solidFill>
              </a:defRPr>
            </a:lvl1pPr>
          </a:lstStyle>
          <a:p>
            <a:fld id="{81A6A722-77CE-483A-9C01-962190722771}" type="datetime1">
              <a:rPr lang="fr-FR" smtClean="0"/>
            </a:fld>
            <a:endParaRPr lang="fr-FR" dirty="0"/>
          </a:p>
        </p:txBody>
      </p:sp>
      <p:sp>
        <p:nvSpPr>
          <p:cNvPr id="5" name="Espace réservé du pied de page 4"/>
          <p:cNvSpPr>
            <a:spLocks noGrp="1"/>
          </p:cNvSpPr>
          <p:nvPr>
            <p:ph type="ftr" sz="quarter" idx="3"/>
          </p:nvPr>
        </p:nvSpPr>
        <p:spPr bwMode="gray">
          <a:xfrm>
            <a:off x="2279650" y="4565650"/>
            <a:ext cx="2652126" cy="288256"/>
          </a:xfrm>
          <a:prstGeom prst="rect">
            <a:avLst/>
          </a:prstGeom>
        </p:spPr>
        <p:txBody>
          <a:bodyPr vert="horz" lIns="0" tIns="0" rIns="0" bIns="0" rtlCol="0" anchor="b" anchorCtr="0">
            <a:noAutofit/>
          </a:bodyPr>
          <a:lstStyle>
            <a:lvl1pPr algn="l">
              <a:defRPr sz="800" cap="all" baseline="0">
                <a:solidFill>
                  <a:schemeClr val="accent5"/>
                </a:solidFill>
              </a:defRPr>
            </a:lvl1pPr>
          </a:lstStyle>
          <a:p>
            <a:r>
              <a:rPr lang="en-US"/>
              <a:t>Markov Random Fields for Super-resolution and Texture Synthesis</a:t>
            </a:r>
            <a:endParaRPr lang="fr-FR" dirty="0"/>
          </a:p>
        </p:txBody>
      </p:sp>
      <p:sp>
        <p:nvSpPr>
          <p:cNvPr id="6" name="Espace réservé du numéro de diapositive 5"/>
          <p:cNvSpPr>
            <a:spLocks noGrp="1"/>
          </p:cNvSpPr>
          <p:nvPr>
            <p:ph type="sldNum" sz="quarter" idx="4"/>
          </p:nvPr>
        </p:nvSpPr>
        <p:spPr bwMode="gray">
          <a:xfrm>
            <a:off x="7627938" y="214536"/>
            <a:ext cx="1127125" cy="303609"/>
          </a:xfrm>
          <a:prstGeom prst="rect">
            <a:avLst/>
          </a:prstGeom>
        </p:spPr>
        <p:txBody>
          <a:bodyPr vert="horz" lIns="0" tIns="0" rIns="0" bIns="0" rtlCol="0" anchor="ctr" anchorCtr="0">
            <a:noAutofit/>
          </a:bodyPr>
          <a:lstStyle>
            <a:lvl1pPr algn="r">
              <a:defRPr sz="2350" b="0" cap="all" baseline="0">
                <a:solidFill>
                  <a:schemeClr val="bg2"/>
                </a:solidFill>
              </a:defRPr>
            </a:lvl1pPr>
          </a:lstStyle>
          <a:p>
            <a:fld id="{10C140CD-8AED-46FF-A9A2-77308F3F39AE}" type="slidenum">
              <a:rPr lang="fr-FR" smtClean="0"/>
            </a:fld>
            <a:endParaRPr lang="fr-FR" dirty="0"/>
          </a:p>
        </p:txBody>
      </p:sp>
      <p:pic>
        <p:nvPicPr>
          <p:cNvPr id="11" name="Image 10" descr="logo_couv_1.pdf"/>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bwMode="gray">
          <a:xfrm>
            <a:off x="403675" y="4433896"/>
            <a:ext cx="856800" cy="50481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100000"/>
        </a:lnSpc>
        <a:spcBef>
          <a:spcPts val="0"/>
        </a:spcBef>
        <a:spcAft>
          <a:spcPts val="0"/>
        </a:spcAft>
        <a:buNone/>
        <a:defRPr sz="2200" b="1"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0"/>
        </a:spcAft>
        <a:buSzPct val="25000"/>
        <a:buFontTx/>
        <a:buNone/>
        <a:defRPr sz="2000" b="0" kern="1200" cap="none" baseline="0">
          <a:solidFill>
            <a:schemeClr val="accent5"/>
          </a:solidFill>
          <a:latin typeface="+mn-lt"/>
          <a:ea typeface="+mn-ea"/>
          <a:cs typeface="+mn-cs"/>
        </a:defRPr>
      </a:lvl1pPr>
      <a:lvl2pPr marL="0" indent="0" algn="l" defTabSz="914400" rtl="0" eaLnBrk="1" latinLnBrk="0" hangingPunct="1">
        <a:lnSpc>
          <a:spcPct val="100000"/>
        </a:lnSpc>
        <a:spcBef>
          <a:spcPts val="0"/>
        </a:spcBef>
        <a:spcAft>
          <a:spcPts val="0"/>
        </a:spcAft>
        <a:buSzPct val="25000"/>
        <a:buFontTx/>
        <a:buNone/>
        <a:defRPr sz="1900" b="1" kern="1200" cap="none">
          <a:solidFill>
            <a:schemeClr val="bg2"/>
          </a:solidFill>
          <a:latin typeface="+mn-lt"/>
          <a:ea typeface="+mn-ea"/>
          <a:cs typeface="+mn-cs"/>
        </a:defRPr>
      </a:lvl2pPr>
      <a:lvl3pPr marL="0" indent="0" algn="l" defTabSz="914400" rtl="0" eaLnBrk="1" latinLnBrk="0" hangingPunct="1">
        <a:lnSpc>
          <a:spcPct val="100000"/>
        </a:lnSpc>
        <a:spcBef>
          <a:spcPts val="0"/>
        </a:spcBef>
        <a:spcAft>
          <a:spcPts val="0"/>
        </a:spcAft>
        <a:buSzPct val="25000"/>
        <a:buFontTx/>
        <a:buNone/>
        <a:defRPr sz="1800" kern="1200" cap="none">
          <a:solidFill>
            <a:schemeClr val="tx1"/>
          </a:solidFill>
          <a:latin typeface="+mn-lt"/>
          <a:ea typeface="+mn-ea"/>
          <a:cs typeface="+mn-cs"/>
        </a:defRPr>
      </a:lvl3pPr>
      <a:lvl4pPr marL="266700" indent="-266700" algn="l" defTabSz="914400" rtl="0" eaLnBrk="1" latinLnBrk="0" hangingPunct="1">
        <a:lnSpc>
          <a:spcPct val="100000"/>
        </a:lnSpc>
        <a:spcBef>
          <a:spcPts val="0"/>
        </a:spcBef>
        <a:spcAft>
          <a:spcPts val="0"/>
        </a:spcAft>
        <a:buClr>
          <a:schemeClr val="bg2"/>
        </a:buClr>
        <a:buSzPct val="80000"/>
        <a:buFont typeface="Arial" panose="020B0604020202020204" pitchFamily="34" charset="0"/>
        <a:buChar char="►"/>
        <a:defRPr sz="1800" kern="1200" cap="none">
          <a:solidFill>
            <a:schemeClr val="tx1"/>
          </a:solidFill>
          <a:latin typeface="+mn-lt"/>
          <a:ea typeface="+mn-ea"/>
          <a:cs typeface="+mn-cs"/>
        </a:defRPr>
      </a:lvl4pPr>
      <a:lvl5pPr marL="447675" indent="-180975" algn="l" defTabSz="914400" rtl="0" eaLnBrk="1" latinLnBrk="0" hangingPunct="1">
        <a:lnSpc>
          <a:spcPct val="100000"/>
        </a:lnSpc>
        <a:spcBef>
          <a:spcPts val="0"/>
        </a:spcBef>
        <a:spcAft>
          <a:spcPts val="0"/>
        </a:spcAft>
        <a:buClr>
          <a:schemeClr val="bg2"/>
        </a:buClr>
        <a:buSzPct val="100000"/>
        <a:buFont typeface="Arial" panose="020B0604020202020204" pitchFamily="34" charset="0"/>
        <a:buChar char="-"/>
        <a:defRPr sz="1800" kern="1200" cap="none">
          <a:solidFill>
            <a:schemeClr val="tx1"/>
          </a:solidFill>
          <a:latin typeface="+mn-lt"/>
          <a:ea typeface="+mn-ea"/>
          <a:cs typeface="+mn-cs"/>
        </a:defRPr>
      </a:lvl5pPr>
      <a:lvl6pPr marL="0" indent="0" algn="l" defTabSz="9144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6pPr>
      <a:lvl7pPr marL="342900" indent="-342900" algn="l" defTabSz="914400" rtl="0" eaLnBrk="1" latinLnBrk="0" hangingPunct="1">
        <a:spcBef>
          <a:spcPct val="20000"/>
        </a:spcBef>
        <a:buClr>
          <a:schemeClr val="bg2"/>
        </a:buClr>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54133B-371A-451E-83B0-12E77C669547}" type="datetime1">
              <a:rPr lang="fr-FR" smtClean="0"/>
            </a:fld>
            <a:endParaRPr lang="fr-FR" dirty="0"/>
          </a:p>
        </p:txBody>
      </p:sp>
      <p:sp>
        <p:nvSpPr>
          <p:cNvPr id="3" name="灯片编号占位符 2"/>
          <p:cNvSpPr>
            <a:spLocks noGrp="1"/>
          </p:cNvSpPr>
          <p:nvPr>
            <p:ph type="sldNum" sz="quarter" idx="11"/>
          </p:nvPr>
        </p:nvSpPr>
        <p:spPr/>
        <p:txBody>
          <a:bodyPr/>
          <a:lstStyle/>
          <a:p>
            <a:fld id="{10C140CD-8AED-46FF-A9A2-77308F3F39AE}" type="slidenum">
              <a:rPr lang="fr-FR" smtClean="0"/>
            </a:fld>
            <a:endParaRPr lang="fr-FR"/>
          </a:p>
        </p:txBody>
      </p:sp>
      <p:sp>
        <p:nvSpPr>
          <p:cNvPr id="4" name="页脚占位符 3"/>
          <p:cNvSpPr>
            <a:spLocks noGrp="1"/>
          </p:cNvSpPr>
          <p:nvPr>
            <p:ph type="ftr" sz="quarter" idx="12"/>
          </p:nvPr>
        </p:nvSpPr>
        <p:spPr/>
        <p:txBody>
          <a:bodyPr/>
          <a:lstStyle/>
          <a:p>
            <a:r>
              <a:rPr lang="en-US"/>
              <a:t>Markov Random Fields for Super-resolution and Texture Synthesis</a:t>
            </a:r>
            <a:endParaRPr lang="fr-FR" dirty="0"/>
          </a:p>
        </p:txBody>
      </p:sp>
      <p:sp>
        <p:nvSpPr>
          <p:cNvPr id="5" name="文本占位符 4"/>
          <p:cNvSpPr>
            <a:spLocks noGrp="1"/>
          </p:cNvSpPr>
          <p:nvPr>
            <p:ph type="body" sz="quarter" idx="13"/>
          </p:nvPr>
        </p:nvSpPr>
        <p:spPr/>
        <p:txBody>
          <a:bodyPr/>
          <a:lstStyle/>
          <a:p>
            <a:r>
              <a:rPr lang="en-US" dirty="0"/>
              <a:t>Lot1 : </a:t>
            </a:r>
            <a:r>
              <a:rPr lang="fr-FR" dirty="0"/>
              <a:t>Descripteurs locaux pour la recherche d’images similaires</a:t>
            </a:r>
            <a:endParaRPr lang="en-US" dirty="0"/>
          </a:p>
        </p:txBody>
      </p:sp>
      <p:sp>
        <p:nvSpPr>
          <p:cNvPr id="6" name="文本框 5"/>
          <p:cNvSpPr txBox="1"/>
          <p:nvPr/>
        </p:nvSpPr>
        <p:spPr>
          <a:xfrm>
            <a:off x="5292080" y="4011910"/>
            <a:ext cx="3384376" cy="646331"/>
          </a:xfrm>
          <a:prstGeom prst="rect">
            <a:avLst/>
          </a:prstGeom>
          <a:noFill/>
        </p:spPr>
        <p:txBody>
          <a:bodyPr wrap="square" rtlCol="0">
            <a:spAutoFit/>
          </a:bodyPr>
          <a:lstStyle/>
          <a:p>
            <a:r>
              <a:rPr lang="en-US" dirty="0" err="1"/>
              <a:t>Junshuai</a:t>
            </a:r>
            <a:r>
              <a:rPr lang="en-US" dirty="0"/>
              <a:t> ZHU</a:t>
            </a:r>
            <a:endParaRPr lang="en-US" dirty="0"/>
          </a:p>
          <a:p>
            <a:r>
              <a:rPr lang="en-US" dirty="0"/>
              <a:t>Yihong XU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a:t>
            </a:r>
            <a:r>
              <a:rPr lang="fr-FR" dirty="0" err="1"/>
              <a:t>ranking</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graphicFrame>
        <p:nvGraphicFramePr>
          <p:cNvPr id="8" name="表格 7"/>
          <p:cNvGraphicFramePr>
            <a:graphicFrameLocks noGrp="1"/>
          </p:cNvGraphicFramePr>
          <p:nvPr/>
        </p:nvGraphicFramePr>
        <p:xfrm>
          <a:off x="396000" y="1204238"/>
          <a:ext cx="8496481" cy="3096344"/>
        </p:xfrm>
        <a:graphic>
          <a:graphicData uri="http://schemas.openxmlformats.org/drawingml/2006/table">
            <a:tbl>
              <a:tblPr firstRow="1" firstCol="1" bandRow="1">
                <a:tableStyleId>{5C22544A-7EE6-4342-B048-85BDC9FD1C3A}</a:tableStyleId>
              </a:tblPr>
              <a:tblGrid>
                <a:gridCol w="1213783"/>
                <a:gridCol w="1213783"/>
                <a:gridCol w="1213783"/>
                <a:gridCol w="1213783"/>
                <a:gridCol w="1213783"/>
                <a:gridCol w="1213783"/>
                <a:gridCol w="1213783"/>
              </a:tblGrid>
              <a:tr h="394869">
                <a:tc>
                  <a:txBody>
                    <a:bodyPr/>
                    <a:lstStyle/>
                    <a:p>
                      <a:pPr algn="ctr">
                        <a:lnSpc>
                          <a:spcPts val="1200"/>
                        </a:lnSpc>
                        <a:spcAft>
                          <a:spcPts val="0"/>
                        </a:spcAft>
                      </a:pPr>
                      <a:r>
                        <a:rPr lang="fr-FR" sz="1100" b="1" dirty="0" err="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Ranking</a:t>
                      </a: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 type</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cPr/>
                </a:tc>
                <a:tc gridSpan="2">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hMerge="1">
                  <a:tcPr/>
                </a:tc>
              </a:tr>
              <a:tr h="686907">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251_c (rotation)</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25</a:t>
                      </a:r>
                      <a:r>
                        <a:rPr lang="en-US" sz="1100">
                          <a:effectLst/>
                          <a:latin typeface="Arial" panose="020B0604020202020204" pitchFamily="34" charset="0"/>
                          <a:ea typeface="宋体" panose="02010600030101010101" pitchFamily="2" charset="-122"/>
                          <a:cs typeface="Times New Roman" panose="02020603050405020304" pitchFamily="18" charset="0"/>
                        </a:rPr>
                        <a:t>1_c (rotation)</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en-US" sz="1100">
                          <a:effectLst/>
                          <a:latin typeface="Arial" panose="020B0604020202020204" pitchFamily="34" charset="0"/>
                          <a:ea typeface="宋体" panose="02010600030101010101" pitchFamily="2" charset="-122"/>
                          <a:cs typeface="Times New Roman" panose="02020603050405020304" pitchFamily="18" charset="0"/>
                        </a:rPr>
                        <a:t>251_i120 (color temperature)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2</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304_i170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5</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6</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285_i170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251_i230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278_c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265_i120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285_i180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319_i120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8</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313_i250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340_i130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197434">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346_i110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260_l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277_c</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237662">
                <a:tc>
                  <a:txBody>
                    <a:bodyPr/>
                    <a:lstStyle/>
                    <a:p>
                      <a:pPr algn="ctr">
                        <a:lnSpc>
                          <a:spcPts val="1200"/>
                        </a:lnSpc>
                        <a:spcAft>
                          <a:spcPts val="0"/>
                        </a:spcAft>
                      </a:pPr>
                      <a:r>
                        <a:rPr lang="en-US"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10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0000"/>
                        </a:lnSpc>
                        <a:spcAft>
                          <a:spcPts val="0"/>
                        </a:spcAft>
                      </a:pPr>
                      <a:r>
                        <a:rPr lang="fr-FR" sz="110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346_i230</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1200"/>
                        </a:lnSpc>
                        <a:spcAft>
                          <a:spcPts val="0"/>
                        </a:spcAft>
                      </a:pPr>
                      <a:r>
                        <a:rPr lang="fr-FR" sz="110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251_l</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336_i190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300_l_</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285_i190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dirty="0">
                          <a:solidFill>
                            <a:srgbClr val="FF0000"/>
                          </a:solidFill>
                          <a:effectLst/>
                          <a:latin typeface="Arial" panose="020B0604020202020204" pitchFamily="34" charset="0"/>
                          <a:ea typeface="宋体" panose="02010600030101010101" pitchFamily="2" charset="-122"/>
                          <a:cs typeface="Times New Roman" panose="02020603050405020304" pitchFamily="18" charset="0"/>
                        </a:rPr>
                        <a:t>251_i130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矩形 10"/>
          <p:cNvSpPr/>
          <p:nvPr/>
        </p:nvSpPr>
        <p:spPr>
          <a:xfrm>
            <a:off x="356462" y="834906"/>
            <a:ext cx="8575551" cy="369332"/>
          </a:xfrm>
          <a:prstGeom prst="rect">
            <a:avLst/>
          </a:prstGeom>
        </p:spPr>
        <p:txBody>
          <a:bodyPr wrap="square">
            <a:spAutoFit/>
          </a:bodyPr>
          <a:lstStyle/>
          <a:p>
            <a:r>
              <a:rPr lang="fr-FR" i="1" dirty="0"/>
              <a:t>251_c.png</a:t>
            </a:r>
            <a:r>
              <a:rPr lang="fr-FR" dirty="0"/>
              <a:t> et </a:t>
            </a:r>
            <a:r>
              <a:rPr lang="fr-FR" i="1" dirty="0"/>
              <a:t>251_i120.png, </a:t>
            </a:r>
            <a:r>
              <a:rPr lang="fr-FR" dirty="0">
                <a:latin typeface="Arial" panose="020B0604020202020204" pitchFamily="34" charset="0"/>
                <a:ea typeface="宋体" panose="02010600030101010101" pitchFamily="2" charset="-122"/>
                <a:cs typeface="Times New Roman" panose="02020603050405020304" pitchFamily="18" charset="0"/>
              </a:rPr>
              <a:t>#cluster = 50, #max </a:t>
            </a:r>
            <a:r>
              <a:rPr lang="fr-FR" dirty="0" err="1">
                <a:latin typeface="Arial" panose="020B0604020202020204" pitchFamily="34" charset="0"/>
                <a:ea typeface="宋体" panose="02010600030101010101" pitchFamily="2" charset="-122"/>
                <a:cs typeface="Times New Roman" panose="02020603050405020304" pitchFamily="18" charset="0"/>
              </a:rPr>
              <a:t>keypoints</a:t>
            </a:r>
            <a:r>
              <a:rPr lang="fr-FR" dirty="0">
                <a:latin typeface="Arial" panose="020B0604020202020204" pitchFamily="34" charset="0"/>
                <a:ea typeface="宋体" panose="02010600030101010101" pitchFamily="2" charset="-122"/>
                <a:cs typeface="Times New Roman" panose="02020603050405020304" pitchFamily="18" charset="0"/>
              </a:rPr>
              <a:t> = 100.</a:t>
            </a:r>
            <a:endParaRPr lang="en-US" dirty="0"/>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24976" y="4321336"/>
            <a:ext cx="1077912" cy="808434"/>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1416" y="4321336"/>
            <a:ext cx="1079016" cy="809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conclusions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sp>
        <p:nvSpPr>
          <p:cNvPr id="4" name="矩形 3"/>
          <p:cNvSpPr/>
          <p:nvPr/>
        </p:nvSpPr>
        <p:spPr>
          <a:xfrm>
            <a:off x="273016" y="984331"/>
            <a:ext cx="8424936" cy="304698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a une performance meilleure que d’autres méthodes dans le cas général parce qu’il est capable de détecter plus </a:t>
            </a:r>
            <a:r>
              <a:rPr lang="fr-FR" sz="1600" dirty="0" err="1">
                <a:latin typeface="Arial" panose="020B0604020202020204" pitchFamily="34" charset="0"/>
                <a:ea typeface="宋体" panose="02010600030101010101" pitchFamily="2" charset="-122"/>
                <a:cs typeface="Times New Roman" panose="02020603050405020304" pitchFamily="18" charset="0"/>
              </a:rPr>
              <a:t>depoints</a:t>
            </a:r>
            <a:r>
              <a:rPr lang="fr-FR" sz="1600" dirty="0">
                <a:latin typeface="Arial" panose="020B0604020202020204" pitchFamily="34" charset="0"/>
                <a:ea typeface="宋体" panose="02010600030101010101" pitchFamily="2" charset="-122"/>
                <a:cs typeface="Times New Roman" panose="02020603050405020304" pitchFamily="18" charset="0"/>
              </a:rPr>
              <a:t> caractéristiques.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rotation de l’objet déforme et cache la forme de l’objet. Il est donc difficile à trouver ses images similaires.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L’ORB est la méthode la plus rapide en termes de temps de calcul parmi les trois.</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 nombre de points caractéristiques a une influence importante sur la performance, nous constatons qu’il a besoin au moins 100 pour caractériser l’objet dans une image.</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La performance n’est pas très sensible au nombre de clusters (c’est-à-dire, nombre de </a:t>
            </a:r>
            <a:r>
              <a:rPr lang="fr-FR" sz="1600" i="1" dirty="0" err="1">
                <a:latin typeface="Arial" panose="020B0604020202020204" pitchFamily="34" charset="0"/>
                <a:ea typeface="宋体" panose="02010600030101010101" pitchFamily="2" charset="-122"/>
                <a:cs typeface="Times New Roman" panose="02020603050405020304" pitchFamily="18" charset="0"/>
              </a:rPr>
              <a:t>visual</a:t>
            </a:r>
            <a:r>
              <a:rPr lang="fr-FR" sz="1600" i="1" dirty="0">
                <a:latin typeface="Arial" panose="020B0604020202020204" pitchFamily="34" charset="0"/>
                <a:ea typeface="宋体" panose="02010600030101010101" pitchFamily="2" charset="-122"/>
                <a:cs typeface="Times New Roman" panose="02020603050405020304" pitchFamily="18" charset="0"/>
              </a:rPr>
              <a:t> </a:t>
            </a:r>
            <a:r>
              <a:rPr lang="fr-FR" sz="1600" i="1" dirty="0" err="1">
                <a:latin typeface="Arial" panose="020B0604020202020204" pitchFamily="34" charset="0"/>
                <a:ea typeface="宋体" panose="02010600030101010101" pitchFamily="2" charset="-122"/>
                <a:cs typeface="Times New Roman" panose="02020603050405020304" pitchFamily="18" charset="0"/>
              </a:rPr>
              <a:t>words</a:t>
            </a:r>
            <a:r>
              <a:rPr lang="fr-FR" sz="1600" dirty="0">
                <a:latin typeface="Arial" panose="020B0604020202020204" pitchFamily="34" charset="0"/>
                <a:ea typeface="宋体" panose="02010600030101010101" pitchFamily="2" charset="-122"/>
                <a:cs typeface="Times New Roman" panose="02020603050405020304" pitchFamily="18" charset="0"/>
              </a:rPr>
              <a:t> pour calculer les histogrammes). Un nombre de 25, 50, 100 n’a pas de différence conséquente.</a:t>
            </a:r>
            <a:endParaRPr lang="en-US" sz="1600" dirty="0">
              <a:latin typeface="Arial" panose="020B060402020202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fr-FR" sz="1600" dirty="0">
                <a:latin typeface="Arial" panose="020B0604020202020204" pitchFamily="34" charset="0"/>
                <a:ea typeface="宋体" panose="02010600030101010101" pitchFamily="2" charset="-122"/>
                <a:cs typeface="Times New Roman" panose="02020603050405020304" pitchFamily="18" charset="0"/>
              </a:rPr>
              <a:t>les points caractéristiques se concentrent sur les textures et la forme de l’objet. Un objet ayant une couleur uniforme est plus difficile à extraire des points caractéristiques.</a:t>
            </a:r>
            <a:endParaRPr lang="en-US" sz="1600" dirty="0">
              <a:effectLst/>
              <a:latin typeface="Arial" panose="020B060402020202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sp>
        <p:nvSpPr>
          <p:cNvPr id="3" name="矩形 2"/>
          <p:cNvSpPr/>
          <p:nvPr/>
        </p:nvSpPr>
        <p:spPr>
          <a:xfrm>
            <a:off x="3341535" y="2110085"/>
            <a:ext cx="2460931" cy="923330"/>
          </a:xfrm>
          <a:prstGeom prst="rect">
            <a:avLst/>
          </a:prstGeom>
          <a:noFill/>
        </p:spPr>
        <p:txBody>
          <a:bodyPr wrap="none" lIns="91440" tIns="45720" rIns="91440" bIns="45720">
            <a:spAutoFit/>
          </a:bodyPr>
          <a:lstStyle/>
          <a:p>
            <a:pPr algn="ctr"/>
            <a:r>
              <a:rPr lang="fr-FR" altLang="zh-CN" sz="5400" b="1" spc="50" dirty="0">
                <a:ln w="0"/>
                <a:solidFill>
                  <a:schemeClr val="bg2"/>
                </a:solidFill>
                <a:effectLst>
                  <a:innerShdw blurRad="63500" dist="50800" dir="13500000">
                    <a:srgbClr val="000000">
                      <a:alpha val="50000"/>
                    </a:srgbClr>
                  </a:innerShdw>
                </a:effectLst>
              </a:rPr>
              <a:t>Merci !</a:t>
            </a:r>
            <a:endParaRPr lang="zh-CN" altLang="en-US"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121150" y="736600"/>
            <a:ext cx="4333875" cy="4095750"/>
          </a:xfrm>
        </p:spPr>
        <p:txBody>
          <a:bodyPr/>
          <a:lstStyle/>
          <a:p>
            <a:pPr lvl="0"/>
            <a:r>
              <a:rPr lang="fr-FR" sz="1400" dirty="0"/>
              <a:t>Problmatique</a:t>
            </a:r>
            <a:endParaRPr lang="fr-FR" sz="1400" dirty="0"/>
          </a:p>
          <a:p>
            <a:pPr lvl="0"/>
            <a:r>
              <a:rPr lang="fr-FR" sz="1400" dirty="0"/>
              <a:t>Introduction dedescripteurs</a:t>
            </a:r>
            <a:endParaRPr lang="fr-FR" sz="1400" dirty="0"/>
          </a:p>
          <a:p>
            <a:pPr lvl="0"/>
            <a:r>
              <a:rPr lang="fr-FR" sz="1400" dirty="0"/>
              <a:t>Introduction de la BASE de donnees</a:t>
            </a:r>
            <a:endParaRPr lang="fr-FR" sz="1400" dirty="0"/>
          </a:p>
          <a:p>
            <a:r>
              <a:rPr lang="fr-FR" sz="1400" dirty="0"/>
              <a:t>Chaine du traitement </a:t>
            </a:r>
            <a:endParaRPr lang="fr-FR" sz="1400" dirty="0"/>
          </a:p>
          <a:p>
            <a:r>
              <a:rPr lang="fr-FR" sz="1400" dirty="0"/>
              <a:t>PHASE DE TESTs ET COMPARAISONS</a:t>
            </a:r>
            <a:endParaRPr lang="fr-FR" sz="1400" dirty="0"/>
          </a:p>
          <a:p>
            <a:r>
              <a:rPr lang="fr-FR" sz="1400" dirty="0"/>
              <a:t>Conclusions</a:t>
            </a:r>
            <a:endParaRPr lang="fr-FR" sz="1400" dirty="0"/>
          </a:p>
        </p:txBody>
      </p:sp>
      <p:sp>
        <p:nvSpPr>
          <p:cNvPr id="3" name="标题 2"/>
          <p:cNvSpPr>
            <a:spLocks noGrp="1"/>
          </p:cNvSpPr>
          <p:nvPr>
            <p:ph type="title"/>
          </p:nvPr>
        </p:nvSpPr>
        <p:spPr/>
        <p:txBody>
          <a:bodyPr/>
          <a:lstStyle/>
          <a:p>
            <a:r>
              <a:rPr lang="en-US" dirty="0" err="1"/>
              <a:t>pLAN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Problématique</a:t>
            </a:r>
            <a:endParaRPr lang="en-US" dirty="0"/>
          </a:p>
        </p:txBody>
      </p:sp>
      <p:sp>
        <p:nvSpPr>
          <p:cNvPr id="4" name="内容占位符 3"/>
          <p:cNvSpPr>
            <a:spLocks noGrp="1"/>
          </p:cNvSpPr>
          <p:nvPr>
            <p:ph idx="14"/>
          </p:nvPr>
        </p:nvSpPr>
        <p:spPr/>
        <p:txBody>
          <a:bodyPr/>
          <a:lstStyle/>
          <a:p>
            <a:r>
              <a:rPr lang="fr-FR" dirty="0"/>
              <a:t>Objectif : </a:t>
            </a:r>
            <a:endParaRPr lang="fr-FR" dirty="0"/>
          </a:p>
          <a:p>
            <a:pPr algn="just"/>
            <a:r>
              <a:rPr lang="fr-FR" dirty="0"/>
              <a:t>Rechercher de manière automatique les objets similaires dans les images dont l’angle de visualisation et la condition luminaire changent. L’entrée et une image ayant un objet principal et la sortie souhaitée est des images des objets les plus similaires en termes de distance. </a:t>
            </a:r>
            <a:endParaRPr lang="fr-FR" dirty="0"/>
          </a:p>
          <a:p>
            <a:pPr algn="just"/>
            <a:r>
              <a:rPr lang="fr-FR" dirty="0"/>
              <a:t>Les descripteurs utilisés : ORB, Brief </a:t>
            </a:r>
            <a:r>
              <a:rPr lang="en-US" altLang="zh-CN" dirty="0"/>
              <a:t>et </a:t>
            </a:r>
            <a:r>
              <a:rPr lang="fr-FR" dirty="0"/>
              <a:t>SIFT.</a:t>
            </a:r>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Descripteurs</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pic>
        <p:nvPicPr>
          <p:cNvPr id="8" name="图片 7"/>
          <p:cNvPicPr/>
          <p:nvPr/>
        </p:nvPicPr>
        <p:blipFill>
          <a:blip r:embed="rId1">
            <a:extLst>
              <a:ext uri="{28A0092B-C50C-407E-A947-70E740481C1C}">
                <a14:useLocalDpi xmlns:a14="http://schemas.microsoft.com/office/drawing/2010/main" val="0"/>
              </a:ext>
            </a:extLst>
          </a:blip>
          <a:stretch>
            <a:fillRect/>
          </a:stretch>
        </p:blipFill>
        <p:spPr>
          <a:xfrm>
            <a:off x="518537" y="1319693"/>
            <a:ext cx="2397279" cy="2260169"/>
          </a:xfrm>
          <a:prstGeom prst="rect">
            <a:avLst/>
          </a:prstGeom>
        </p:spPr>
      </p:pic>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3203848" y="1285611"/>
            <a:ext cx="2592288" cy="2294251"/>
          </a:xfrm>
          <a:prstGeom prst="rect">
            <a:avLst/>
          </a:prstGeom>
        </p:spPr>
      </p:pic>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6156176" y="1285610"/>
            <a:ext cx="2598887" cy="2294251"/>
          </a:xfrm>
          <a:prstGeom prst="rect">
            <a:avLst/>
          </a:prstGeom>
        </p:spPr>
      </p:pic>
      <p:sp>
        <p:nvSpPr>
          <p:cNvPr id="3" name="矩形 2"/>
          <p:cNvSpPr/>
          <p:nvPr/>
        </p:nvSpPr>
        <p:spPr>
          <a:xfrm>
            <a:off x="396000" y="3618627"/>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SIFT (178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2" name="矩形 11"/>
          <p:cNvSpPr/>
          <p:nvPr/>
        </p:nvSpPr>
        <p:spPr>
          <a:xfrm>
            <a:off x="3203848" y="3618628"/>
            <a:ext cx="2592288" cy="282645"/>
          </a:xfrm>
          <a:prstGeom prst="rect">
            <a:avLst/>
          </a:prstGeom>
        </p:spPr>
        <p:txBody>
          <a:bodyPr wrap="square">
            <a:spAutoFit/>
          </a:bodyPr>
          <a:lstStyle/>
          <a:p>
            <a:pPr algn="ctr"/>
            <a:r>
              <a:rPr lang="fr-FR" sz="1200" b="1" dirty="0" err="1">
                <a:latin typeface="Arial" panose="020B0604020202020204" pitchFamily="34" charset="0"/>
                <a:ea typeface="宋体" panose="02010600030101010101" pitchFamily="2" charset="-122"/>
                <a:cs typeface="Times New Roman" panose="02020603050405020304" pitchFamily="18" charset="0"/>
              </a:rPr>
              <a:t>Brief</a:t>
            </a:r>
            <a:r>
              <a:rPr lang="fr-FR" sz="1200" b="1" dirty="0">
                <a:latin typeface="Arial" panose="020B0604020202020204" pitchFamily="34" charset="0"/>
                <a:ea typeface="宋体" panose="02010600030101010101" pitchFamily="2" charset="-122"/>
                <a:cs typeface="Times New Roman" panose="02020603050405020304" pitchFamily="18" charset="0"/>
              </a:rPr>
              <a:t> (75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
        <p:nvSpPr>
          <p:cNvPr id="13" name="矩形 12"/>
          <p:cNvSpPr/>
          <p:nvPr/>
        </p:nvSpPr>
        <p:spPr>
          <a:xfrm>
            <a:off x="6190601" y="3618626"/>
            <a:ext cx="2592288" cy="282645"/>
          </a:xfrm>
          <a:prstGeom prst="rect">
            <a:avLst/>
          </a:prstGeom>
        </p:spPr>
        <p:txBody>
          <a:bodyPr wrap="square">
            <a:spAutoFit/>
          </a:bodyPr>
          <a:lstStyle/>
          <a:p>
            <a:pPr algn="ctr"/>
            <a:r>
              <a:rPr lang="fr-FR" sz="1200" b="1" dirty="0">
                <a:latin typeface="Arial" panose="020B0604020202020204" pitchFamily="34" charset="0"/>
                <a:ea typeface="宋体" panose="02010600030101010101" pitchFamily="2" charset="-122"/>
                <a:cs typeface="Times New Roman" panose="02020603050405020304" pitchFamily="18" charset="0"/>
              </a:rPr>
              <a:t>ORB (478 </a:t>
            </a:r>
            <a:r>
              <a:rPr lang="fr-FR" sz="1200" b="1" i="1" dirty="0" err="1">
                <a:latin typeface="Arial" panose="020B0604020202020204" pitchFamily="34" charset="0"/>
                <a:ea typeface="宋体" panose="02010600030101010101" pitchFamily="2" charset="-122"/>
                <a:cs typeface="Times New Roman" panose="02020603050405020304" pitchFamily="18" charset="0"/>
              </a:rPr>
              <a:t>keypoints</a:t>
            </a:r>
            <a:r>
              <a:rPr lang="fr-FR" sz="1200" b="1" dirty="0">
                <a:latin typeface="Arial" panose="020B0604020202020204" pitchFamily="34" charset="0"/>
                <a:ea typeface="宋体" panose="02010600030101010101" pitchFamily="2" charset="-122"/>
                <a:cs typeface="Times New Roman" panose="02020603050405020304" pitchFamily="18" charset="0"/>
              </a:rPr>
              <a:t> détectés)</a:t>
            </a:r>
            <a:endParaRPr lang="en-US" sz="1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fr-FR" dirty="0"/>
              <a:t>Introduction de la de données</a:t>
            </a:r>
            <a:endParaRPr lang="fr-FR" dirty="0"/>
          </a:p>
        </p:txBody>
      </p:sp>
      <p:sp>
        <p:nvSpPr>
          <p:cNvPr id="4" name="内容占位符 3"/>
          <p:cNvSpPr>
            <a:spLocks noGrp="1"/>
          </p:cNvSpPr>
          <p:nvPr>
            <p:ph idx="14"/>
          </p:nvPr>
        </p:nvSpPr>
        <p:spPr>
          <a:xfrm>
            <a:off x="179512" y="785576"/>
            <a:ext cx="4926969" cy="3298824"/>
          </a:xfrm>
        </p:spPr>
        <p:txBody>
          <a:bodyPr/>
          <a:lstStyle/>
          <a:p>
            <a:pPr algn="just"/>
            <a:r>
              <a:rPr lang="fr-FR" b="1" dirty="0"/>
              <a:t>Changement de température de couleur</a:t>
            </a:r>
            <a:endParaRPr lang="fr-FR" b="1" dirty="0"/>
          </a:p>
          <a:p>
            <a:pPr algn="just"/>
            <a:endParaRPr lang="fr-FR" b="1" dirty="0"/>
          </a:p>
          <a:p>
            <a:pPr algn="just"/>
            <a:endParaRPr lang="fr-FR" b="1" dirty="0"/>
          </a:p>
          <a:p>
            <a:pPr algn="just"/>
            <a:endParaRPr lang="fr-FR" b="1" dirty="0"/>
          </a:p>
          <a:p>
            <a:pPr algn="just"/>
            <a:endParaRPr lang="fr-FR" b="1" dirty="0"/>
          </a:p>
          <a:p>
            <a:pPr algn="just"/>
            <a:endParaRPr lang="fr-FR" b="1" dirty="0"/>
          </a:p>
          <a:p>
            <a:pPr algn="just"/>
            <a:r>
              <a:rPr lang="fr-FR" b="1" dirty="0"/>
              <a:t>Changement de l’angle de visualisation</a:t>
            </a:r>
            <a:endParaRPr lang="en-US" b="1" dirty="0"/>
          </a:p>
          <a:p>
            <a:pPr algn="just"/>
            <a:endParaRPr lang="en-US" dirty="0"/>
          </a:p>
          <a:p>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pic>
        <p:nvPicPr>
          <p:cNvPr id="8" name="图片 7" descr="illustration of ALOI-COL"/>
          <p:cNvPicPr/>
          <p:nvPr/>
        </p:nvPicPr>
        <p:blipFill>
          <a:blip r:embed="rId1">
            <a:extLst>
              <a:ext uri="{28A0092B-C50C-407E-A947-70E740481C1C}">
                <a14:useLocalDpi xmlns:a14="http://schemas.microsoft.com/office/drawing/2010/main" val="0"/>
              </a:ext>
            </a:extLst>
          </a:blip>
          <a:srcRect/>
          <a:stretch>
            <a:fillRect/>
          </a:stretch>
        </p:blipFill>
        <p:spPr bwMode="auto">
          <a:xfrm>
            <a:off x="323528" y="1259752"/>
            <a:ext cx="4320480" cy="1209496"/>
          </a:xfrm>
          <a:prstGeom prst="rect">
            <a:avLst/>
          </a:prstGeom>
          <a:noFill/>
          <a:ln>
            <a:noFill/>
          </a:ln>
        </p:spPr>
      </p:pic>
      <p:pic>
        <p:nvPicPr>
          <p:cNvPr id="9" name="图片 8" descr="illustration of ALOI-STEREO"/>
          <p:cNvPicPr/>
          <p:nvPr/>
        </p:nvPicPr>
        <p:blipFill>
          <a:blip r:embed="rId2">
            <a:extLst>
              <a:ext uri="{28A0092B-C50C-407E-A947-70E740481C1C}">
                <a14:useLocalDpi xmlns:a14="http://schemas.microsoft.com/office/drawing/2010/main" val="0"/>
              </a:ext>
            </a:extLst>
          </a:blip>
          <a:srcRect/>
          <a:stretch>
            <a:fillRect/>
          </a:stretch>
        </p:blipFill>
        <p:spPr bwMode="auto">
          <a:xfrm>
            <a:off x="641985" y="2943423"/>
            <a:ext cx="3275330" cy="1105535"/>
          </a:xfrm>
          <a:prstGeom prst="rect">
            <a:avLst/>
          </a:prstGeom>
          <a:noFill/>
          <a:ln>
            <a:noFill/>
          </a:ln>
        </p:spPr>
      </p:pic>
      <p:sp>
        <p:nvSpPr>
          <p:cNvPr id="3" name="文本框 2"/>
          <p:cNvSpPr txBox="1"/>
          <p:nvPr/>
        </p:nvSpPr>
        <p:spPr>
          <a:xfrm>
            <a:off x="5106481" y="915566"/>
            <a:ext cx="4146039" cy="2862322"/>
          </a:xfrm>
          <a:prstGeom prst="rect">
            <a:avLst/>
          </a:prstGeom>
          <a:noFill/>
        </p:spPr>
        <p:txBody>
          <a:bodyPr wrap="square" rtlCol="0">
            <a:spAutoFit/>
          </a:bodyPr>
          <a:lstStyle/>
          <a:p>
            <a:pPr marL="285750" indent="-285750">
              <a:buFont typeface="Wingdings" panose="05000000000000000000" pitchFamily="2" charset="2"/>
              <a:buChar char="Ø"/>
            </a:pPr>
            <a:r>
              <a:rPr lang="fr-FR" dirty="0"/>
              <a:t>100 classes</a:t>
            </a:r>
            <a:endParaRPr lang="fr-FR" dirty="0"/>
          </a:p>
          <a:p>
            <a:endParaRPr lang="fr-FR" dirty="0"/>
          </a:p>
          <a:p>
            <a:pPr marL="285750" indent="-285750">
              <a:buFont typeface="Wingdings" panose="05000000000000000000" pitchFamily="2" charset="2"/>
              <a:buChar char="Ø"/>
            </a:pPr>
            <a:r>
              <a:rPr lang="fr-FR" dirty="0"/>
              <a:t>15 images/classe </a:t>
            </a:r>
            <a:endParaRPr lang="fr-FR" dirty="0"/>
          </a:p>
          <a:p>
            <a:r>
              <a:rPr lang="fr-FR" dirty="0"/>
              <a:t>(12 températures + 3 rotations)</a:t>
            </a:r>
            <a:endParaRPr lang="fr-FR" dirty="0"/>
          </a:p>
          <a:p>
            <a:endParaRPr lang="fr-FR" dirty="0"/>
          </a:p>
          <a:p>
            <a:pPr marL="285750" indent="-285750">
              <a:buFont typeface="Wingdings" panose="05000000000000000000" pitchFamily="2" charset="2"/>
              <a:buChar char="Ø"/>
            </a:pPr>
            <a:r>
              <a:rPr lang="fr-FR" dirty="0"/>
              <a:t>2/3 pour la base de recherche </a:t>
            </a:r>
            <a:endParaRPr lang="fr-FR" dirty="0"/>
          </a:p>
          <a:p>
            <a:r>
              <a:rPr lang="fr-FR" dirty="0"/>
              <a:t>(2 rotations + 8 températures /classe)</a:t>
            </a:r>
            <a:endParaRPr lang="fr-FR" dirty="0"/>
          </a:p>
          <a:p>
            <a:endParaRPr lang="fr-FR" dirty="0"/>
          </a:p>
          <a:p>
            <a:pPr marL="285750" indent="-285750">
              <a:buFont typeface="Wingdings" panose="05000000000000000000" pitchFamily="2" charset="2"/>
              <a:buChar char="Ø"/>
            </a:pPr>
            <a:r>
              <a:rPr lang="fr-FR" dirty="0"/>
              <a:t>1/3 pour le test </a:t>
            </a:r>
            <a:endParaRPr lang="fr-FR" dirty="0"/>
          </a:p>
          <a:p>
            <a:r>
              <a:rPr lang="fr-FR" dirty="0"/>
              <a:t>(4 rotations + 1 température/classe)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dirty="0"/>
              <a:t>Chaîne du traitement</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p:pic>
        <p:nvPicPr>
          <p:cNvPr id="11" name="图片 10"/>
          <p:cNvPicPr/>
          <p:nvPr/>
        </p:nvPicPr>
        <p:blipFill>
          <a:blip r:embed="rId1">
            <a:extLst>
              <a:ext uri="{28A0092B-C50C-407E-A947-70E740481C1C}">
                <a14:useLocalDpi xmlns:a14="http://schemas.microsoft.com/office/drawing/2010/main" val="0"/>
              </a:ext>
            </a:extLst>
          </a:blip>
          <a:stretch>
            <a:fillRect/>
          </a:stretch>
        </p:blipFill>
        <p:spPr>
          <a:xfrm>
            <a:off x="1331640" y="518146"/>
            <a:ext cx="7632848" cy="4571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7992424" cy="450000"/>
          </a:xfrm>
        </p:spPr>
        <p:txBody>
          <a:bodyPr/>
          <a:lstStyle/>
          <a:p>
            <a:r>
              <a:rPr lang="fr-FR" dirty="0"/>
              <a:t>PHASE DE </a:t>
            </a:r>
            <a:r>
              <a:rPr lang="fr-FR" dirty="0" err="1"/>
              <a:t>TESTs</a:t>
            </a:r>
            <a:r>
              <a:rPr lang="fr-FR" dirty="0"/>
              <a:t> ET COMPARAISONS – courbe p-r (1/3)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0" y="1756624"/>
            <a:ext cx="5172395" cy="2648443"/>
          </a:xfrm>
          <a:prstGeom prst="rect">
            <a:avLst/>
          </a:prstGeom>
        </p:spPr>
      </p:pic>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gridCol w="1297991"/>
                <a:gridCol w="1297991"/>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Brief</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0.8844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0.125669</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ORB</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0.9944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0.15513</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SIFT</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0.035327</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 clusters (</a:t>
            </a:r>
            <a:r>
              <a:rPr lang="fr-FR" dirty="0" err="1"/>
              <a:t>visual</a:t>
            </a:r>
            <a:r>
              <a:rPr lang="fr-FR" dirty="0"/>
              <a:t> </a:t>
            </a:r>
            <a:r>
              <a:rPr lang="fr-FR" dirty="0" err="1"/>
              <a:t>words</a:t>
            </a:r>
            <a:r>
              <a:rPr lang="fr-FR" dirty="0"/>
              <a:t>) = 50 ;</a:t>
            </a:r>
            <a:endParaRPr lang="fr-FR" dirty="0"/>
          </a:p>
          <a:p>
            <a:r>
              <a:rPr lang="fr-FR" dirty="0"/>
              <a:t> # max de key points = 100.</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(2/3)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554676" y="861777"/>
                <a:ext cx="4617719"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554676" y="861777"/>
                <a:ext cx="4617719" cy="895823"/>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gridCol w="1297991"/>
                <a:gridCol w="1297991"/>
              </a:tblGrid>
              <a:tr h="432162">
                <a:tc>
                  <a:txBody>
                    <a:bodyPr/>
                    <a:lstStyle/>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0.9440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0.0284</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0.9820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a:effectLst/>
                          <a:latin typeface="Arial" panose="020B0604020202020204" pitchFamily="34" charset="0"/>
                          <a:ea typeface="宋体" panose="02010600030101010101" pitchFamily="2" charset="-122"/>
                          <a:cs typeface="Times New Roman" panose="02020603050405020304" pitchFamily="18" charset="0"/>
                        </a:rPr>
                        <a:t>0.0227</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#N = 200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u="sng">
                          <a:effectLst/>
                          <a:latin typeface="Arial" panose="020B0604020202020204" pitchFamily="34" charset="0"/>
                          <a:ea typeface="宋体" panose="02010600030101010101" pitchFamily="2" charset="-122"/>
                          <a:cs typeface="Times New Roman" panose="02020603050405020304" pitchFamily="18" charset="0"/>
                        </a:rPr>
                        <a:t>0.9920</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0.0160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endParaRPr lang="fr-FR" dirty="0"/>
          </a:p>
          <a:p>
            <a:r>
              <a:rPr lang="fr-FR" dirty="0"/>
              <a:t> # clusters (</a:t>
            </a:r>
            <a:r>
              <a:rPr lang="fr-FR" dirty="0" err="1"/>
              <a:t>visual</a:t>
            </a:r>
            <a:r>
              <a:rPr lang="fr-FR" dirty="0"/>
              <a:t> </a:t>
            </a:r>
            <a:r>
              <a:rPr lang="fr-FR" dirty="0" err="1"/>
              <a:t>words</a:t>
            </a:r>
            <a:r>
              <a:rPr lang="fr-FR" dirty="0"/>
              <a:t>) = 50.</a:t>
            </a:r>
            <a:endParaRPr lang="en-US" dirty="0"/>
          </a:p>
        </p:txBody>
      </p:sp>
      <p:graphicFrame>
        <p:nvGraphicFramePr>
          <p:cNvPr id="12" name="图表 11"/>
          <p:cNvGraphicFramePr/>
          <p:nvPr/>
        </p:nvGraphicFramePr>
        <p:xfrm>
          <a:off x="287760" y="1851670"/>
          <a:ext cx="4617720" cy="23850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000" y="0"/>
            <a:ext cx="8208448" cy="450000"/>
          </a:xfrm>
        </p:spPr>
        <p:txBody>
          <a:bodyPr/>
          <a:lstStyle/>
          <a:p>
            <a:r>
              <a:rPr lang="fr-FR" dirty="0"/>
              <a:t>PHASE DE </a:t>
            </a:r>
            <a:r>
              <a:rPr lang="fr-FR" dirty="0" err="1"/>
              <a:t>TESTs</a:t>
            </a:r>
            <a:r>
              <a:rPr lang="fr-FR" dirty="0"/>
              <a:t> ET COMPARAISONS – courbe p-r (3/3)</a:t>
            </a:r>
            <a:endParaRPr lang="en-US" dirty="0"/>
          </a:p>
        </p:txBody>
      </p:sp>
      <p:sp>
        <p:nvSpPr>
          <p:cNvPr id="5" name="日期占位符 4"/>
          <p:cNvSpPr>
            <a:spLocks noGrp="1"/>
          </p:cNvSpPr>
          <p:nvPr>
            <p:ph type="dt" sz="half" idx="15"/>
          </p:nvPr>
        </p:nvSpPr>
        <p:spPr/>
        <p:txBody>
          <a:bodyPr/>
          <a:lstStyle/>
          <a:p>
            <a:fld id="{02F2A944-B0D2-4E65-9B75-234B8B45C846}" type="datetime1">
              <a:rPr lang="fr-FR" smtClean="0"/>
            </a:fld>
            <a:endParaRPr lang="fr-FR" dirty="0"/>
          </a:p>
        </p:txBody>
      </p:sp>
      <p:sp>
        <p:nvSpPr>
          <p:cNvPr id="6" name="页脚占位符 5"/>
          <p:cNvSpPr>
            <a:spLocks noGrp="1"/>
          </p:cNvSpPr>
          <p:nvPr>
            <p:ph type="ftr" sz="quarter" idx="16"/>
          </p:nvPr>
        </p:nvSpPr>
        <p:spPr/>
        <p:txBody>
          <a:bodyPr/>
          <a:lstStyle/>
          <a:p>
            <a:r>
              <a:rPr lang="fr-FR" dirty="0"/>
              <a:t>Descripteurs locaux pour la recherche d’images similaires</a:t>
            </a:r>
            <a:endParaRPr lang="fr-FR" dirty="0"/>
          </a:p>
        </p:txBody>
      </p:sp>
      <p:sp>
        <p:nvSpPr>
          <p:cNvPr id="7" name="灯片编号占位符 6"/>
          <p:cNvSpPr>
            <a:spLocks noGrp="1"/>
          </p:cNvSpPr>
          <p:nvPr>
            <p:ph type="sldNum" sz="quarter" idx="17"/>
          </p:nvPr>
        </p:nvSpPr>
        <p:spPr/>
        <p:txBody>
          <a:bodyPr/>
          <a:lstStyle/>
          <a:p>
            <a:fld id="{10C140CD-8AED-46FF-A9A2-77308F3F39AE}" type="slidenum">
              <a:rPr lang="fr-FR" smtClean="0"/>
            </a:fld>
            <a:endParaRPr lang="fr-FR" dirty="0"/>
          </a:p>
        </p:txBody>
      </p:sp>
      <mc:AlternateContent xmlns:mc="http://schemas.openxmlformats.org/markup-compatibility/2006">
        <mc:Choice xmlns:a14="http://schemas.microsoft.com/office/drawing/2010/main" Requires="a14">
          <p:sp>
            <p:nvSpPr>
              <p:cNvPr id="3" name="文本框 2"/>
              <p:cNvSpPr txBox="1"/>
              <p:nvPr/>
            </p:nvSpPr>
            <p:spPr>
              <a:xfrm>
                <a:off x="611560" y="861777"/>
                <a:ext cx="4560835" cy="8958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200" i="1" smtClean="0">
                          <a:latin typeface="Cambria Math" panose="02040503050406030204" pitchFamily="18" charset="0"/>
                        </a:rPr>
                        <m:t>𝑠𝑐𝑜𝑟𝑒</m:t>
                      </m:r>
                      <m:r>
                        <a:rPr lang="fr-FR" sz="1200" i="1">
                          <a:latin typeface="Cambria Math" panose="02040503050406030204" pitchFamily="18" charset="0"/>
                        </a:rPr>
                        <m:t>=</m:t>
                      </m:r>
                      <m:nary>
                        <m:naryPr>
                          <m:chr m:val="∑"/>
                          <m:limLoc m:val="undOvr"/>
                          <m:ctrlPr>
                            <a:rPr lang="en-US" sz="1200" i="1">
                              <a:latin typeface="Cambria Math" panose="02040503050406030204" pitchFamily="18" charset="0"/>
                            </a:rPr>
                          </m:ctrlPr>
                        </m:naryPr>
                        <m:sub>
                          <m:r>
                            <a:rPr lang="fr-FR" sz="1200" i="1">
                              <a:latin typeface="Cambria Math" panose="02040503050406030204" pitchFamily="18" charset="0"/>
                            </a:rPr>
                            <m:t>𝑖</m:t>
                          </m:r>
                        </m:sub>
                        <m:sup>
                          <m:r>
                            <a:rPr lang="fr-FR" sz="1200" i="1">
                              <a:latin typeface="Cambria Math" panose="02040503050406030204" pitchFamily="18" charset="0"/>
                            </a:rPr>
                            <m:t>𝑡𝑜𝑢𝑡𝑒𝑠</m:t>
                          </m:r>
                          <m:r>
                            <a:rPr lang="fr-FR" sz="1200" i="1">
                              <a:latin typeface="Cambria Math" panose="02040503050406030204" pitchFamily="18" charset="0"/>
                            </a:rPr>
                            <m:t> </m:t>
                          </m:r>
                          <m:r>
                            <a:rPr lang="fr-FR" sz="1200" i="1">
                              <a:latin typeface="Cambria Math" panose="02040503050406030204" pitchFamily="18" charset="0"/>
                            </a:rPr>
                            <m:t>𝑖𝑚𝑎𝑔𝑒𝑠</m:t>
                          </m:r>
                          <m:r>
                            <a:rPr lang="fr-FR" sz="1200" i="1">
                              <a:latin typeface="Cambria Math" panose="02040503050406030204" pitchFamily="18" charset="0"/>
                            </a:rPr>
                            <m:t> </m:t>
                          </m:r>
                          <m:r>
                            <a:rPr lang="fr-FR" sz="1200" i="1">
                              <a:latin typeface="Cambria Math" panose="02040503050406030204" pitchFamily="18" charset="0"/>
                            </a:rPr>
                            <m:t>𝑑𝑒</m:t>
                          </m:r>
                          <m:r>
                            <a:rPr lang="fr-FR" sz="1200" i="1">
                              <a:latin typeface="Cambria Math" panose="02040503050406030204" pitchFamily="18" charset="0"/>
                            </a:rPr>
                            <m:t> </m:t>
                          </m:r>
                          <m:r>
                            <a:rPr lang="fr-FR" sz="1200" i="1">
                              <a:latin typeface="Cambria Math" panose="02040503050406030204" pitchFamily="18" charset="0"/>
                            </a:rPr>
                            <m:t>𝑐𝑒𝑡𝑡𝑒</m:t>
                          </m:r>
                          <m:r>
                            <a:rPr lang="fr-FR" sz="1200" i="1">
                              <a:latin typeface="Cambria Math" panose="02040503050406030204" pitchFamily="18" charset="0"/>
                            </a:rPr>
                            <m:t> </m:t>
                          </m:r>
                          <m:r>
                            <a:rPr lang="fr-FR" sz="1200" i="1">
                              <a:latin typeface="Cambria Math" panose="02040503050406030204" pitchFamily="18" charset="0"/>
                            </a:rPr>
                            <m:t>𝑐𝑙𝑎𝑠𝑠𝑒</m:t>
                          </m:r>
                          <m:r>
                            <a:rPr lang="fr-FR" sz="1200" i="1">
                              <a:latin typeface="Cambria Math" panose="02040503050406030204" pitchFamily="18" charset="0"/>
                            </a:rPr>
                            <m:t> </m:t>
                          </m:r>
                          <m:r>
                            <a:rPr lang="fr-FR" sz="1200" i="1">
                              <a:latin typeface="Cambria Math" panose="02040503050406030204" pitchFamily="18" charset="0"/>
                            </a:rPr>
                            <m:t>𝑑𝑎𝑛𝑠</m:t>
                          </m:r>
                          <m:r>
                            <a:rPr lang="fr-FR" sz="1200" i="1">
                              <a:latin typeface="Cambria Math" panose="02040503050406030204" pitchFamily="18" charset="0"/>
                            </a:rPr>
                            <m:t> </m:t>
                          </m:r>
                          <m:r>
                            <a:rPr lang="fr-FR" sz="1200" i="1">
                              <a:latin typeface="Cambria Math" panose="02040503050406030204" pitchFamily="18" charset="0"/>
                            </a:rPr>
                            <m:t>𝑙𝑎</m:t>
                          </m:r>
                          <m:r>
                            <a:rPr lang="fr-FR" sz="1200" i="1">
                              <a:latin typeface="Cambria Math" panose="02040503050406030204" pitchFamily="18" charset="0"/>
                            </a:rPr>
                            <m:t> </m:t>
                          </m:r>
                          <m:r>
                            <a:rPr lang="fr-FR" sz="1200" i="1">
                              <a:latin typeface="Cambria Math" panose="02040503050406030204" pitchFamily="18" charset="0"/>
                            </a:rPr>
                            <m:t>𝑏𝑎𝑠𝑒</m:t>
                          </m:r>
                        </m:sup>
                        <m:e>
                          <m:f>
                            <m:fPr>
                              <m:ctrlPr>
                                <a:rPr lang="en-US"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𝑑𝑖𝑠𝑡𝑎𝑛𝑐𝑒</m:t>
                              </m:r>
                              <m:r>
                                <a:rPr lang="fr-FR" sz="1200" i="1">
                                  <a:latin typeface="Cambria Math" panose="02040503050406030204" pitchFamily="18" charset="0"/>
                                </a:rPr>
                                <m:t> </m:t>
                              </m:r>
                              <m:r>
                                <a:rPr lang="fr-FR" sz="1200" b="0" i="1" smtClean="0">
                                  <a:latin typeface="Cambria Math" panose="02040503050406030204" pitchFamily="18" charset="0"/>
                                </a:rPr>
                                <m:t>𝑖</m:t>
                              </m:r>
                              <m:r>
                                <a:rPr lang="fr-FR" sz="1200" i="1">
                                  <a:latin typeface="Cambria Math" panose="02040503050406030204" pitchFamily="18" charset="0"/>
                                </a:rPr>
                                <m:t>+0.001</m:t>
                              </m:r>
                            </m:den>
                          </m:f>
                        </m:e>
                      </m:nary>
                      <m:r>
                        <a:rPr lang="fr-FR" sz="1200" i="1">
                          <a:latin typeface="Cambria Math" panose="02040503050406030204" pitchFamily="18" charset="0"/>
                        </a:rPr>
                        <m:t>  </m:t>
                      </m:r>
                    </m:oMath>
                  </m:oMathPara>
                </a14:m>
                <a:endParaRPr lang="en-US" sz="1200" dirty="0"/>
              </a:p>
              <a:p>
                <a:endParaRPr lang="en-US" dirty="0"/>
              </a:p>
            </p:txBody>
          </p:sp>
        </mc:Choice>
        <mc:Fallback>
          <p:sp>
            <p:nvSpPr>
              <p:cNvPr id="3" name="文本框 2"/>
              <p:cNvSpPr txBox="1">
                <a:spLocks noRot="1" noChangeAspect="1" noMove="1" noResize="1" noEditPoints="1" noAdjustHandles="1" noChangeArrowheads="1" noChangeShapeType="1" noTextEdit="1"/>
              </p:cNvSpPr>
              <p:nvPr/>
            </p:nvSpPr>
            <p:spPr>
              <a:xfrm>
                <a:off x="611560" y="861777"/>
                <a:ext cx="4560835" cy="895823"/>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nvGraphicFramePr>
        <p:xfrm>
          <a:off x="5198643" y="2355726"/>
          <a:ext cx="3893973" cy="1728648"/>
        </p:xfrm>
        <a:graphic>
          <a:graphicData uri="http://schemas.openxmlformats.org/drawingml/2006/table">
            <a:tbl>
              <a:tblPr firstRow="1" firstCol="1" bandRow="1">
                <a:tableStyleId>{5C22544A-7EE6-4342-B048-85BDC9FD1C3A}</a:tableStyleId>
              </a:tblPr>
              <a:tblGrid>
                <a:gridCol w="1297991"/>
                <a:gridCol w="1297991"/>
                <a:gridCol w="1297991"/>
              </a:tblGrid>
              <a:tr h="432162">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 </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Moyenne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r>
                        <a:rPr lang="fr-FR" sz="1100" b="1">
                          <a:solidFill>
                            <a:srgbClr val="FFFFFF"/>
                          </a:solidFill>
                          <a:effectLst/>
                          <a:latin typeface="Arial" panose="020B0604020202020204" pitchFamily="34" charset="0"/>
                          <a:ea typeface="宋体" panose="02010600030101010101" pitchFamily="2" charset="-122"/>
                          <a:cs typeface="Times New Roman" panose="02020603050405020304" pitchFamily="18" charset="0"/>
                        </a:rPr>
                        <a:t>Variance</a:t>
                      </a:r>
                      <a:endParaRPr lang="en-US" sz="1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25</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0.9693</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0.0342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0.9650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dirty="0">
                          <a:effectLst/>
                          <a:latin typeface="Arial" panose="020B0604020202020204" pitchFamily="34" charset="0"/>
                          <a:ea typeface="宋体" panose="02010600030101010101" pitchFamily="2" charset="-122"/>
                          <a:cs typeface="Times New Roman" panose="02020603050405020304" pitchFamily="18" charset="0"/>
                        </a:rPr>
                        <a:t>0.0352</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r h="432162">
                <a:tc>
                  <a:txBody>
                    <a:bodyPr/>
                    <a:lstStyle/>
                    <a:p>
                      <a:pPr algn="ctr">
                        <a:lnSpc>
                          <a:spcPts val="1200"/>
                        </a:lnSpc>
                        <a:spcAft>
                          <a:spcPts val="0"/>
                        </a:spcAft>
                      </a:pPr>
                      <a:endPar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dirty="0">
                          <a:solidFill>
                            <a:srgbClr val="FFFFFF"/>
                          </a:solidFill>
                          <a:effectLst/>
                          <a:latin typeface="Arial" panose="020B0604020202020204" pitchFamily="34" charset="0"/>
                          <a:ea typeface="宋体" panose="02010600030101010101" pitchFamily="2" charset="-122"/>
                          <a:cs typeface="Times New Roman" panose="02020603050405020304" pitchFamily="18" charset="0"/>
                        </a:rPr>
                        <a:t>#C = 100</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0.9781</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200"/>
                        </a:lnSpc>
                        <a:spcAft>
                          <a:spcPts val="0"/>
                        </a:spcAft>
                      </a:pPr>
                      <a:endParaRPr lang="fr-FR" sz="1100" b="1" u="sng" dirty="0">
                        <a:effectLst/>
                        <a:latin typeface="Arial" panose="020B0604020202020204" pitchFamily="34" charset="0"/>
                        <a:ea typeface="宋体" panose="02010600030101010101" pitchFamily="2" charset="-122"/>
                        <a:cs typeface="Times New Roman" panose="02020603050405020304" pitchFamily="18" charset="0"/>
                      </a:endParaRPr>
                    </a:p>
                    <a:p>
                      <a:pPr algn="ctr">
                        <a:lnSpc>
                          <a:spcPts val="1200"/>
                        </a:lnSpc>
                        <a:spcAft>
                          <a:spcPts val="0"/>
                        </a:spcAft>
                      </a:pPr>
                      <a:r>
                        <a:rPr lang="fr-FR" sz="1100" b="1" u="sng" dirty="0">
                          <a:effectLst/>
                          <a:latin typeface="Arial" panose="020B0604020202020204" pitchFamily="34" charset="0"/>
                          <a:ea typeface="宋体" panose="02010600030101010101" pitchFamily="2" charset="-122"/>
                          <a:cs typeface="Times New Roman" panose="02020603050405020304" pitchFamily="18" charset="0"/>
                        </a:rPr>
                        <a:t>0.0328</a:t>
                      </a:r>
                      <a:endParaRPr lang="en-US" sz="1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9" name="文本框 8"/>
          <p:cNvSpPr txBox="1"/>
          <p:nvPr/>
        </p:nvSpPr>
        <p:spPr>
          <a:xfrm>
            <a:off x="5322888" y="861777"/>
            <a:ext cx="3929632" cy="646331"/>
          </a:xfrm>
          <a:prstGeom prst="rect">
            <a:avLst/>
          </a:prstGeom>
          <a:noFill/>
        </p:spPr>
        <p:txBody>
          <a:bodyPr wrap="square" rtlCol="0">
            <a:spAutoFit/>
          </a:bodyPr>
          <a:lstStyle/>
          <a:p>
            <a:r>
              <a:rPr lang="fr-FR" dirty="0"/>
              <a:t> descripteur ORB ;</a:t>
            </a:r>
            <a:endParaRPr lang="fr-FR" dirty="0"/>
          </a:p>
          <a:p>
            <a:r>
              <a:rPr lang="fr-FR" dirty="0"/>
              <a:t> # max de key points = 50.</a:t>
            </a:r>
            <a:endParaRPr lang="en-US" dirty="0"/>
          </a:p>
        </p:txBody>
      </p:sp>
      <p:graphicFrame>
        <p:nvGraphicFramePr>
          <p:cNvPr id="10" name="图表 9"/>
          <p:cNvGraphicFramePr/>
          <p:nvPr/>
        </p:nvGraphicFramePr>
        <p:xfrm>
          <a:off x="373144" y="1923678"/>
          <a:ext cx="4486888" cy="223224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IMT Atlantique">
  <a:themeElements>
    <a:clrScheme name="PPT IMT ATLANTIQUE">
      <a:dk1>
        <a:sysClr val="windowText" lastClr="000000"/>
      </a:dk1>
      <a:lt1>
        <a:sysClr val="window" lastClr="FFFFFF"/>
      </a:lt1>
      <a:dk2>
        <a:srgbClr val="D9E1E2"/>
      </a:dk2>
      <a:lt2>
        <a:srgbClr val="A4D233"/>
      </a:lt2>
      <a:accent1>
        <a:srgbClr val="00B8DE"/>
      </a:accent1>
      <a:accent2>
        <a:srgbClr val="D9E1E2"/>
      </a:accent2>
      <a:accent3>
        <a:srgbClr val="0C2340"/>
      </a:accent3>
      <a:accent4>
        <a:srgbClr val="9B9B9B"/>
      </a:accent4>
      <a:accent5>
        <a:srgbClr val="878787"/>
      </a:accent5>
      <a:accent6>
        <a:srgbClr val="595959"/>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3797</Words>
  <Application>WPS 演示</Application>
  <PresentationFormat>全屏显示(16:9)</PresentationFormat>
  <Paragraphs>396</Paragraphs>
  <Slides>12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Times New Roman</vt:lpstr>
      <vt:lpstr>微软雅黑</vt:lpstr>
      <vt:lpstr>Arial Unicode MS</vt:lpstr>
      <vt:lpstr>Calibri</vt:lpstr>
      <vt:lpstr>IMT Atlantique</vt:lpstr>
      <vt:lpstr>PowerPoint 演示文稿</vt:lpstr>
      <vt:lpstr>pLAN</vt:lpstr>
      <vt:lpstr>Problématique</vt:lpstr>
      <vt:lpstr>Descripteurs</vt:lpstr>
      <vt:lpstr>Introduction de la de données</vt:lpstr>
      <vt:lpstr>Chaîne du traitement</vt:lpstr>
      <vt:lpstr>PHASE DE TESTs ET COMPARAISONS – courbe p-r (1/3)</vt:lpstr>
      <vt:lpstr>PHASE DE TESTs ET COMPARAISONS – courbe p-r (2/3)</vt:lpstr>
      <vt:lpstr>PHASE DE TESTs ET COMPARAISONS – courbe p-r (3/3)</vt:lpstr>
      <vt:lpstr>PHASE DE TESTs ET COMPARAISONS – ranking</vt:lpstr>
      <vt:lpstr>conclusions</vt:lpstr>
      <vt:lpstr>PowerPoint 演示文稿</vt:lpstr>
    </vt:vector>
  </TitlesOfParts>
  <Company>IMT</Company>
  <LinksUpToDate>false</LinksUpToDate>
  <SharedDoc>false</SharedDoc>
  <HyperlinksChanged>false</HyperlinksChanged>
  <AppVersion>14.0000</AppVersion>
  <Manager>IMT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IMT</dc:title>
  <dc:creator>IMT</dc:creator>
  <dc:subject>IMT</dc:subject>
  <cp:lastModifiedBy>神道的黎明</cp:lastModifiedBy>
  <cp:revision>250</cp:revision>
  <dcterms:created xsi:type="dcterms:W3CDTF">2015-06-18T13:41:00Z</dcterms:created>
  <dcterms:modified xsi:type="dcterms:W3CDTF">2018-02-28T21:29:02Z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