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MT" id="{9DB0AD70-B6F0-456B-AF08-98BC9FBE27E9}">
          <p14:sldIdLst>
            <p14:sldId id="256"/>
            <p14:sldId id="257"/>
            <p14:sldId id="258"/>
            <p14:sldId id="259"/>
            <p14:sldId id="260"/>
            <p14:sldId id="261"/>
            <p14:sldId id="263"/>
            <p14:sldId id="262"/>
            <p14:sldId id="264"/>
            <p14:sldId id="265"/>
            <p14:sldId id="266"/>
            <p14:sldId id="267"/>
          </p14:sldIdLst>
        </p14:section>
        <p14:section name="Méthodologie" id="{251C04F7-02AB-494A-8F07-9732C4A2D8D3}">
          <p14:sldIdLst/>
        </p14:section>
      </p14:sectionLst>
    </p:ext>
    <p:ext uri="{EFAFB233-063F-42B5-8137-9DF3F51BA10A}">
      <p15:sldGuideLst xmlns:p15="http://schemas.microsoft.com/office/powerpoint/2012/main">
        <p15:guide id="1" orient="horz" pos="1620">
          <p15:clr>
            <a:srgbClr val="A4A3A4"/>
          </p15:clr>
        </p15:guide>
        <p15:guide id="2" orient="horz" pos="715">
          <p15:clr>
            <a:srgbClr val="A4A3A4"/>
          </p15:clr>
        </p15:guide>
        <p15:guide id="3" orient="horz" pos="2798">
          <p15:clr>
            <a:srgbClr val="A4A3A4"/>
          </p15:clr>
        </p15:guide>
        <p15:guide id="4" orient="horz" pos="2743">
          <p15:clr>
            <a:srgbClr val="A4A3A4"/>
          </p15:clr>
        </p15:guide>
        <p15:guide id="5" orient="horz" pos="3111">
          <p15:clr>
            <a:srgbClr val="A4A3A4"/>
          </p15:clr>
        </p15:guide>
        <p15:guide id="6" orient="horz" pos="665">
          <p15:clr>
            <a:srgbClr val="A4A3A4"/>
          </p15:clr>
        </p15:guide>
        <p15:guide id="7" orient="horz" pos="1862">
          <p15:clr>
            <a:srgbClr val="A4A3A4"/>
          </p15:clr>
        </p15:guide>
        <p15:guide id="8" orient="horz" pos="1301">
          <p15:clr>
            <a:srgbClr val="A4A3A4"/>
          </p15:clr>
        </p15:guide>
        <p15:guide id="9" orient="horz" pos="1395">
          <p15:clr>
            <a:srgbClr val="A4A3A4"/>
          </p15:clr>
        </p15:guide>
        <p15:guide id="10" orient="horz" pos="3044">
          <p15:clr>
            <a:srgbClr val="A4A3A4"/>
          </p15:clr>
        </p15:guide>
        <p15:guide id="11" orient="horz" pos="2876">
          <p15:clr>
            <a:srgbClr val="A4A3A4"/>
          </p15:clr>
        </p15:guide>
        <p15:guide id="12" orient="horz" pos="593">
          <p15:clr>
            <a:srgbClr val="A4A3A4"/>
          </p15:clr>
        </p15:guide>
        <p15:guide id="13" pos="2880">
          <p15:clr>
            <a:srgbClr val="A4A3A4"/>
          </p15:clr>
        </p15:guide>
        <p15:guide id="14" pos="257">
          <p15:clr>
            <a:srgbClr val="A4A3A4"/>
          </p15:clr>
        </p15:guide>
        <p15:guide id="15" pos="5515">
          <p15:clr>
            <a:srgbClr val="A4A3A4"/>
          </p15:clr>
        </p15:guide>
        <p15:guide id="16" pos="5188">
          <p15:clr>
            <a:srgbClr val="A4A3A4"/>
          </p15:clr>
        </p15:guide>
        <p15:guide id="17" pos="3353">
          <p15:clr>
            <a:srgbClr val="A4A3A4"/>
          </p15:clr>
        </p15:guide>
        <p15:guide id="18" pos="4805">
          <p15:clr>
            <a:srgbClr val="A4A3A4"/>
          </p15:clr>
        </p15:guide>
        <p15:guide id="19" pos="1436">
          <p15:clr>
            <a:srgbClr val="A4A3A4"/>
          </p15:clr>
        </p15:guide>
        <p15:guide id="20" pos="794">
          <p15:clr>
            <a:srgbClr val="A4A3A4"/>
          </p15:clr>
        </p15:guide>
        <p15:guide id="21" pos="53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58" autoAdjust="0"/>
  </p:normalViewPr>
  <p:slideViewPr>
    <p:cSldViewPr showGuides="1">
      <p:cViewPr varScale="1">
        <p:scale>
          <a:sx n="64" d="100"/>
          <a:sy n="64" d="100"/>
        </p:scale>
        <p:origin x="1340" y="40"/>
      </p:cViewPr>
      <p:guideLst>
        <p:guide orient="horz" pos="1620"/>
        <p:guide orient="horz" pos="715"/>
        <p:guide orient="horz" pos="2798"/>
        <p:guide orient="horz" pos="2743"/>
        <p:guide orient="horz" pos="3111"/>
        <p:guide orient="horz" pos="665"/>
        <p:guide orient="horz" pos="1862"/>
        <p:guide orient="horz" pos="1301"/>
        <p:guide orient="horz" pos="1395"/>
        <p:guide orient="horz" pos="3044"/>
        <p:guide orient="horz" pos="2876"/>
        <p:guide orient="horz" pos="593"/>
        <p:guide pos="2880"/>
        <p:guide pos="257"/>
        <p:guide pos="5515"/>
        <p:guide pos="5188"/>
        <p:guide pos="3353"/>
        <p:guide pos="4805"/>
        <p:guide pos="1436"/>
        <p:guide pos="794"/>
        <p:guide pos="532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3A\f4b_516\516_lot1\rapport\diff_ncluster.xls"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en-US" sz="1400" b="1" i="0" cap="all" baseline="0" dirty="0">
                <a:effectLst/>
              </a:rPr>
              <a:t>AUC pour # MAXIMAL Des POINTs CARACTERISTIQUES DIFFERENT</a:t>
            </a:r>
            <a:endParaRPr lang="en-US" sz="1100" dirty="0">
              <a:effectLst/>
            </a:endParaRPr>
          </a:p>
        </c:rich>
      </c:tx>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4371594639778901"/>
          <c:y val="0.44484126984126998"/>
          <c:w val="0.82603102829968"/>
          <c:h val="0.41853362079739997"/>
        </c:manualLayout>
      </c:layout>
      <c:lineChart>
        <c:grouping val="standard"/>
        <c:varyColors val="0"/>
        <c:ser>
          <c:idx val="0"/>
          <c:order val="0"/>
          <c:tx>
            <c:strRef>
              <c:f>Sheet1!$B$1</c:f>
              <c:strCache>
                <c:ptCount val="1"/>
                <c:pt idx="0">
                  <c:v>N_50</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Sheet1!$A$2:$A$11</c:f>
              <c:numCache>
                <c:formatCode>General</c:formatCode>
                <c:ptCount val="10"/>
                <c:pt idx="0">
                  <c:v>273</c:v>
                </c:pt>
                <c:pt idx="1">
                  <c:v>274</c:v>
                </c:pt>
                <c:pt idx="2">
                  <c:v>288</c:v>
                </c:pt>
                <c:pt idx="3">
                  <c:v>309</c:v>
                </c:pt>
                <c:pt idx="4">
                  <c:v>319</c:v>
                </c:pt>
                <c:pt idx="5">
                  <c:v>324</c:v>
                </c:pt>
                <c:pt idx="6">
                  <c:v>325</c:v>
                </c:pt>
                <c:pt idx="7">
                  <c:v>330</c:v>
                </c:pt>
                <c:pt idx="8">
                  <c:v>334</c:v>
                </c:pt>
                <c:pt idx="9">
                  <c:v>349</c:v>
                </c:pt>
              </c:numCache>
            </c:numRef>
          </c:cat>
          <c:val>
            <c:numRef>
              <c:f>Sheet1!$B$2:$B$11</c:f>
              <c:numCache>
                <c:formatCode>General</c:formatCode>
                <c:ptCount val="10"/>
                <c:pt idx="0">
                  <c:v>0.94</c:v>
                </c:pt>
                <c:pt idx="1">
                  <c:v>0.94</c:v>
                </c:pt>
                <c:pt idx="2">
                  <c:v>0.94</c:v>
                </c:pt>
                <c:pt idx="3">
                  <c:v>0.89</c:v>
                </c:pt>
                <c:pt idx="4">
                  <c:v>0.96</c:v>
                </c:pt>
                <c:pt idx="5">
                  <c:v>1</c:v>
                </c:pt>
                <c:pt idx="6">
                  <c:v>0.96</c:v>
                </c:pt>
                <c:pt idx="7">
                  <c:v>0.91</c:v>
                </c:pt>
                <c:pt idx="8">
                  <c:v>0.94</c:v>
                </c:pt>
                <c:pt idx="9">
                  <c:v>0.96</c:v>
                </c:pt>
              </c:numCache>
            </c:numRef>
          </c:val>
          <c:smooth val="0"/>
          <c:extLst>
            <c:ext xmlns:c16="http://schemas.microsoft.com/office/drawing/2014/chart" uri="{C3380CC4-5D6E-409C-BE32-E72D297353CC}">
              <c16:uniqueId val="{00000000-5513-4BB2-B445-6D25F25B4987}"/>
            </c:ext>
          </c:extLst>
        </c:ser>
        <c:ser>
          <c:idx val="1"/>
          <c:order val="1"/>
          <c:tx>
            <c:strRef>
              <c:f>Sheet1!$C$1</c:f>
              <c:strCache>
                <c:ptCount val="1"/>
                <c:pt idx="0">
                  <c:v>N_100</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Sheet1!$A$2:$A$11</c:f>
              <c:numCache>
                <c:formatCode>General</c:formatCode>
                <c:ptCount val="10"/>
                <c:pt idx="0">
                  <c:v>273</c:v>
                </c:pt>
                <c:pt idx="1">
                  <c:v>274</c:v>
                </c:pt>
                <c:pt idx="2">
                  <c:v>288</c:v>
                </c:pt>
                <c:pt idx="3">
                  <c:v>309</c:v>
                </c:pt>
                <c:pt idx="4">
                  <c:v>319</c:v>
                </c:pt>
                <c:pt idx="5">
                  <c:v>324</c:v>
                </c:pt>
                <c:pt idx="6">
                  <c:v>325</c:v>
                </c:pt>
                <c:pt idx="7">
                  <c:v>330</c:v>
                </c:pt>
                <c:pt idx="8">
                  <c:v>334</c:v>
                </c:pt>
                <c:pt idx="9">
                  <c:v>349</c:v>
                </c:pt>
              </c:numCache>
            </c:numRef>
          </c:cat>
          <c:val>
            <c:numRef>
              <c:f>Sheet1!$C$2:$C$11</c:f>
              <c:numCache>
                <c:formatCode>General</c:formatCode>
                <c:ptCount val="10"/>
                <c:pt idx="0">
                  <c:v>1</c:v>
                </c:pt>
                <c:pt idx="1">
                  <c:v>1</c:v>
                </c:pt>
                <c:pt idx="2">
                  <c:v>1</c:v>
                </c:pt>
                <c:pt idx="3">
                  <c:v>0.96</c:v>
                </c:pt>
                <c:pt idx="4">
                  <c:v>0.96</c:v>
                </c:pt>
                <c:pt idx="5">
                  <c:v>1</c:v>
                </c:pt>
                <c:pt idx="6">
                  <c:v>1</c:v>
                </c:pt>
                <c:pt idx="7">
                  <c:v>0.96</c:v>
                </c:pt>
                <c:pt idx="8">
                  <c:v>0.94</c:v>
                </c:pt>
                <c:pt idx="9">
                  <c:v>1</c:v>
                </c:pt>
              </c:numCache>
            </c:numRef>
          </c:val>
          <c:smooth val="0"/>
          <c:extLst>
            <c:ext xmlns:c16="http://schemas.microsoft.com/office/drawing/2014/chart" uri="{C3380CC4-5D6E-409C-BE32-E72D297353CC}">
              <c16:uniqueId val="{00000001-5513-4BB2-B445-6D25F25B4987}"/>
            </c:ext>
          </c:extLst>
        </c:ser>
        <c:ser>
          <c:idx val="2"/>
          <c:order val="2"/>
          <c:tx>
            <c:strRef>
              <c:f>Sheet1!$D$1</c:f>
              <c:strCache>
                <c:ptCount val="1"/>
                <c:pt idx="0">
                  <c:v>N_200</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Sheet1!$A$2:$A$11</c:f>
              <c:numCache>
                <c:formatCode>General</c:formatCode>
                <c:ptCount val="10"/>
                <c:pt idx="0">
                  <c:v>273</c:v>
                </c:pt>
                <c:pt idx="1">
                  <c:v>274</c:v>
                </c:pt>
                <c:pt idx="2">
                  <c:v>288</c:v>
                </c:pt>
                <c:pt idx="3">
                  <c:v>309</c:v>
                </c:pt>
                <c:pt idx="4">
                  <c:v>319</c:v>
                </c:pt>
                <c:pt idx="5">
                  <c:v>324</c:v>
                </c:pt>
                <c:pt idx="6">
                  <c:v>325</c:v>
                </c:pt>
                <c:pt idx="7">
                  <c:v>330</c:v>
                </c:pt>
                <c:pt idx="8">
                  <c:v>334</c:v>
                </c:pt>
                <c:pt idx="9">
                  <c:v>349</c:v>
                </c:pt>
              </c:numCache>
            </c:numRef>
          </c:cat>
          <c:val>
            <c:numRef>
              <c:f>Sheet1!$D$2:$D$11</c:f>
              <c:numCache>
                <c:formatCode>General</c:formatCode>
                <c:ptCount val="10"/>
                <c:pt idx="0">
                  <c:v>1</c:v>
                </c:pt>
                <c:pt idx="1">
                  <c:v>1</c:v>
                </c:pt>
                <c:pt idx="2">
                  <c:v>1</c:v>
                </c:pt>
                <c:pt idx="3">
                  <c:v>1</c:v>
                </c:pt>
                <c:pt idx="4">
                  <c:v>1</c:v>
                </c:pt>
                <c:pt idx="5">
                  <c:v>0.96</c:v>
                </c:pt>
                <c:pt idx="6">
                  <c:v>1</c:v>
                </c:pt>
                <c:pt idx="7">
                  <c:v>1</c:v>
                </c:pt>
                <c:pt idx="8">
                  <c:v>0.96</c:v>
                </c:pt>
                <c:pt idx="9">
                  <c:v>1</c:v>
                </c:pt>
              </c:numCache>
            </c:numRef>
          </c:val>
          <c:smooth val="0"/>
          <c:extLst>
            <c:ext xmlns:c16="http://schemas.microsoft.com/office/drawing/2014/chart" uri="{C3380CC4-5D6E-409C-BE32-E72D297353CC}">
              <c16:uniqueId val="{00000002-5513-4BB2-B445-6D25F25B4987}"/>
            </c:ext>
          </c:extLst>
        </c:ser>
        <c:dLbls>
          <c:showLegendKey val="0"/>
          <c:showVal val="0"/>
          <c:showCatName val="0"/>
          <c:showSerName val="0"/>
          <c:showPercent val="0"/>
          <c:showBubbleSize val="0"/>
        </c:dLbls>
        <c:marker val="1"/>
        <c:smooth val="0"/>
        <c:axId val="279370672"/>
        <c:axId val="279372848"/>
      </c:lineChart>
      <c:catAx>
        <c:axId val="279370672"/>
        <c:scaling>
          <c:orientation val="minMax"/>
        </c:scaling>
        <c:delete val="0"/>
        <c:axPos val="b"/>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fr-FR" altLang="zh-CN"/>
                  <a:t>CLASSE</a:t>
                </a:r>
                <a:endParaRPr lang="zh-CN" altLang="en-US"/>
              </a:p>
            </c:rich>
          </c:tx>
          <c:overlay val="0"/>
          <c:spPr>
            <a:noFill/>
            <a:ln>
              <a:noFill/>
            </a:ln>
            <a:effectLst/>
          </c:spPr>
          <c:txPr>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79372848"/>
        <c:crosses val="autoZero"/>
        <c:auto val="1"/>
        <c:lblAlgn val="ctr"/>
        <c:lblOffset val="100"/>
        <c:noMultiLvlLbl val="0"/>
      </c:catAx>
      <c:valAx>
        <c:axId val="279372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fr-FR" altLang="zh-CN"/>
                  <a:t>AUC</a:t>
                </a:r>
                <a:endParaRPr lang="zh-CN" altLang="en-US"/>
              </a:p>
            </c:rich>
          </c:tx>
          <c:overlay val="0"/>
          <c:spPr>
            <a:noFill/>
            <a:ln>
              <a:noFill/>
            </a:ln>
            <a:effectLst/>
          </c:spPr>
          <c:txPr>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79370672"/>
        <c:crosses val="autoZero"/>
        <c:crossBetween val="between"/>
      </c:valAx>
      <c:spPr>
        <a:noFill/>
        <a:ln>
          <a:noFill/>
        </a:ln>
        <a:effectLst/>
      </c:spPr>
    </c:plotArea>
    <c:legend>
      <c:legendPos val="b"/>
      <c:layout>
        <c:manualLayout>
          <c:xMode val="edge"/>
          <c:yMode val="edge"/>
          <c:x val="0.28016163821106499"/>
          <c:y val="0.27797806524184498"/>
          <c:w val="0.48368112401791402"/>
          <c:h val="8.8904835892169007E-2"/>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400" b="1" i="0" u="none" strike="noStrike" kern="1200" cap="all" spc="0" normalizeH="0" baseline="0">
                <a:solidFill>
                  <a:prstClr val="black">
                    <a:lumMod val="65000"/>
                    <a:lumOff val="35000"/>
                  </a:prstClr>
                </a:solidFill>
                <a:effectLst/>
                <a:latin typeface="+mn-lt"/>
                <a:ea typeface="+mn-ea"/>
                <a:cs typeface="+mn-cs"/>
              </a:defRPr>
            </a:pPr>
            <a:r>
              <a:rPr lang="en-US" altLang="zh-CN" sz="1400" b="1" i="0" u="none" strike="noStrike" kern="1200" cap="all" spc="0" baseline="0">
                <a:solidFill>
                  <a:prstClr val="black">
                    <a:lumMod val="65000"/>
                    <a:lumOff val="35000"/>
                  </a:prstClr>
                </a:solidFill>
                <a:effectLst/>
                <a:latin typeface="+mn-lt"/>
                <a:ea typeface="+mn-ea"/>
                <a:cs typeface="+mn-cs"/>
              </a:rPr>
              <a:t>AUC pour la quantité des clusters différentE</a:t>
            </a:r>
          </a:p>
        </c:rich>
      </c:tx>
      <c:layout>
        <c:manualLayout>
          <c:xMode val="edge"/>
          <c:yMode val="edge"/>
          <c:x val="0.20412053967025701"/>
          <c:y val="7.3954148463790795E-2"/>
        </c:manualLayout>
      </c:layout>
      <c:overlay val="0"/>
      <c:spPr>
        <a:noFill/>
        <a:ln>
          <a:noFill/>
        </a:ln>
        <a:effectLst/>
      </c:spPr>
      <c:txPr>
        <a:bodyPr rot="0" spcFirstLastPara="1" vertOverflow="ellipsis" vert="horz" wrap="square" anchor="ctr" anchorCtr="1"/>
        <a:lstStyle/>
        <a:p>
          <a:pPr>
            <a:defRPr lang="en-US" altLang="zh-CN" sz="1400" b="1" i="0" u="none" strike="noStrike" kern="1200" cap="all" spc="0" normalizeH="0" baseline="0">
              <a:solidFill>
                <a:prstClr val="black">
                  <a:lumMod val="65000"/>
                  <a:lumOff val="35000"/>
                </a:prstClr>
              </a:solidFill>
              <a:effectLst/>
              <a:latin typeface="+mn-lt"/>
              <a:ea typeface="+mn-ea"/>
              <a:cs typeface="+mn-cs"/>
            </a:defRPr>
          </a:pPr>
          <a:endParaRPr lang="zh-CN"/>
        </a:p>
      </c:txPr>
    </c:title>
    <c:autoTitleDeleted val="0"/>
    <c:plotArea>
      <c:layout>
        <c:manualLayout>
          <c:layoutTarget val="inner"/>
          <c:xMode val="edge"/>
          <c:yMode val="edge"/>
          <c:x val="0.13916710411198599"/>
          <c:y val="0.36458114610673698"/>
          <c:w val="0.82749956255468105"/>
          <c:h val="0.45085083114610702"/>
        </c:manualLayout>
      </c:layout>
      <c:lineChart>
        <c:grouping val="standard"/>
        <c:varyColors val="0"/>
        <c:ser>
          <c:idx val="0"/>
          <c:order val="0"/>
          <c:tx>
            <c:strRef>
              <c:f>Sheet1!$A$2</c:f>
              <c:strCache>
                <c:ptCount val="1"/>
                <c:pt idx="0">
                  <c:v>C_25</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Sheet1!$B$1:$Q$1</c:f>
              <c:numCache>
                <c:formatCode>General</c:formatCode>
                <c:ptCount val="16"/>
                <c:pt idx="0">
                  <c:v>256</c:v>
                </c:pt>
                <c:pt idx="1">
                  <c:v>268</c:v>
                </c:pt>
                <c:pt idx="2">
                  <c:v>273</c:v>
                </c:pt>
                <c:pt idx="3">
                  <c:v>274</c:v>
                </c:pt>
                <c:pt idx="4">
                  <c:v>288</c:v>
                </c:pt>
                <c:pt idx="5">
                  <c:v>290</c:v>
                </c:pt>
                <c:pt idx="6">
                  <c:v>299</c:v>
                </c:pt>
                <c:pt idx="7">
                  <c:v>309</c:v>
                </c:pt>
                <c:pt idx="8">
                  <c:v>319</c:v>
                </c:pt>
                <c:pt idx="9">
                  <c:v>325</c:v>
                </c:pt>
                <c:pt idx="10">
                  <c:v>329</c:v>
                </c:pt>
                <c:pt idx="11">
                  <c:v>330</c:v>
                </c:pt>
                <c:pt idx="12">
                  <c:v>333</c:v>
                </c:pt>
                <c:pt idx="13">
                  <c:v>334</c:v>
                </c:pt>
                <c:pt idx="14">
                  <c:v>339</c:v>
                </c:pt>
                <c:pt idx="15">
                  <c:v>349</c:v>
                </c:pt>
              </c:numCache>
            </c:numRef>
          </c:cat>
          <c:val>
            <c:numRef>
              <c:f>Sheet1!$B$2:$Q$2</c:f>
              <c:numCache>
                <c:formatCode>General</c:formatCode>
                <c:ptCount val="16"/>
                <c:pt idx="0">
                  <c:v>1</c:v>
                </c:pt>
                <c:pt idx="1">
                  <c:v>0.92</c:v>
                </c:pt>
                <c:pt idx="2">
                  <c:v>1</c:v>
                </c:pt>
                <c:pt idx="4">
                  <c:v>0.94</c:v>
                </c:pt>
                <c:pt idx="5">
                  <c:v>0.96</c:v>
                </c:pt>
                <c:pt idx="6">
                  <c:v>1</c:v>
                </c:pt>
                <c:pt idx="7">
                  <c:v>0.92</c:v>
                </c:pt>
                <c:pt idx="8">
                  <c:v>1</c:v>
                </c:pt>
                <c:pt idx="9">
                  <c:v>1</c:v>
                </c:pt>
                <c:pt idx="10">
                  <c:v>1</c:v>
                </c:pt>
                <c:pt idx="11">
                  <c:v>0.94</c:v>
                </c:pt>
                <c:pt idx="12">
                  <c:v>0.94</c:v>
                </c:pt>
                <c:pt idx="13">
                  <c:v>1</c:v>
                </c:pt>
                <c:pt idx="14">
                  <c:v>0.92</c:v>
                </c:pt>
                <c:pt idx="15">
                  <c:v>1</c:v>
                </c:pt>
              </c:numCache>
            </c:numRef>
          </c:val>
          <c:smooth val="0"/>
          <c:extLst>
            <c:ext xmlns:c16="http://schemas.microsoft.com/office/drawing/2014/chart" uri="{C3380CC4-5D6E-409C-BE32-E72D297353CC}">
              <c16:uniqueId val="{00000000-A334-435E-87C5-CFE89EA731C0}"/>
            </c:ext>
          </c:extLst>
        </c:ser>
        <c:ser>
          <c:idx val="1"/>
          <c:order val="1"/>
          <c:tx>
            <c:strRef>
              <c:f>Sheet1!$A$3</c:f>
              <c:strCache>
                <c:ptCount val="1"/>
                <c:pt idx="0">
                  <c:v>C_50</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Sheet1!$B$1:$Q$1</c:f>
              <c:numCache>
                <c:formatCode>General</c:formatCode>
                <c:ptCount val="16"/>
                <c:pt idx="0">
                  <c:v>256</c:v>
                </c:pt>
                <c:pt idx="1">
                  <c:v>268</c:v>
                </c:pt>
                <c:pt idx="2">
                  <c:v>273</c:v>
                </c:pt>
                <c:pt idx="3">
                  <c:v>274</c:v>
                </c:pt>
                <c:pt idx="4">
                  <c:v>288</c:v>
                </c:pt>
                <c:pt idx="5">
                  <c:v>290</c:v>
                </c:pt>
                <c:pt idx="6">
                  <c:v>299</c:v>
                </c:pt>
                <c:pt idx="7">
                  <c:v>309</c:v>
                </c:pt>
                <c:pt idx="8">
                  <c:v>319</c:v>
                </c:pt>
                <c:pt idx="9">
                  <c:v>325</c:v>
                </c:pt>
                <c:pt idx="10">
                  <c:v>329</c:v>
                </c:pt>
                <c:pt idx="11">
                  <c:v>330</c:v>
                </c:pt>
                <c:pt idx="12">
                  <c:v>333</c:v>
                </c:pt>
                <c:pt idx="13">
                  <c:v>334</c:v>
                </c:pt>
                <c:pt idx="14">
                  <c:v>339</c:v>
                </c:pt>
                <c:pt idx="15">
                  <c:v>349</c:v>
                </c:pt>
              </c:numCache>
            </c:numRef>
          </c:cat>
          <c:val>
            <c:numRef>
              <c:f>Sheet1!$B$3:$Q$3</c:f>
              <c:numCache>
                <c:formatCode>General</c:formatCode>
                <c:ptCount val="16"/>
                <c:pt idx="0">
                  <c:v>1</c:v>
                </c:pt>
                <c:pt idx="1">
                  <c:v>1</c:v>
                </c:pt>
                <c:pt idx="2">
                  <c:v>0.94</c:v>
                </c:pt>
                <c:pt idx="3">
                  <c:v>0.94</c:v>
                </c:pt>
                <c:pt idx="4">
                  <c:v>0.94</c:v>
                </c:pt>
                <c:pt idx="5">
                  <c:v>1</c:v>
                </c:pt>
                <c:pt idx="6">
                  <c:v>1</c:v>
                </c:pt>
                <c:pt idx="7">
                  <c:v>0.89</c:v>
                </c:pt>
                <c:pt idx="8">
                  <c:v>0.96</c:v>
                </c:pt>
                <c:pt idx="9">
                  <c:v>0.96</c:v>
                </c:pt>
                <c:pt idx="10">
                  <c:v>1</c:v>
                </c:pt>
                <c:pt idx="11">
                  <c:v>0.91</c:v>
                </c:pt>
                <c:pt idx="12">
                  <c:v>1</c:v>
                </c:pt>
                <c:pt idx="13">
                  <c:v>0.94</c:v>
                </c:pt>
                <c:pt idx="14">
                  <c:v>1</c:v>
                </c:pt>
                <c:pt idx="15">
                  <c:v>0.96</c:v>
                </c:pt>
              </c:numCache>
            </c:numRef>
          </c:val>
          <c:smooth val="0"/>
          <c:extLst>
            <c:ext xmlns:c16="http://schemas.microsoft.com/office/drawing/2014/chart" uri="{C3380CC4-5D6E-409C-BE32-E72D297353CC}">
              <c16:uniqueId val="{00000001-A334-435E-87C5-CFE89EA731C0}"/>
            </c:ext>
          </c:extLst>
        </c:ser>
        <c:ser>
          <c:idx val="2"/>
          <c:order val="2"/>
          <c:tx>
            <c:strRef>
              <c:f>Sheet1!$A$4</c:f>
              <c:strCache>
                <c:ptCount val="1"/>
                <c:pt idx="0">
                  <c:v>C_100</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Sheet1!$B$1:$Q$1</c:f>
              <c:numCache>
                <c:formatCode>General</c:formatCode>
                <c:ptCount val="16"/>
                <c:pt idx="0">
                  <c:v>256</c:v>
                </c:pt>
                <c:pt idx="1">
                  <c:v>268</c:v>
                </c:pt>
                <c:pt idx="2">
                  <c:v>273</c:v>
                </c:pt>
                <c:pt idx="3">
                  <c:v>274</c:v>
                </c:pt>
                <c:pt idx="4">
                  <c:v>288</c:v>
                </c:pt>
                <c:pt idx="5">
                  <c:v>290</c:v>
                </c:pt>
                <c:pt idx="6">
                  <c:v>299</c:v>
                </c:pt>
                <c:pt idx="7">
                  <c:v>309</c:v>
                </c:pt>
                <c:pt idx="8">
                  <c:v>319</c:v>
                </c:pt>
                <c:pt idx="9">
                  <c:v>325</c:v>
                </c:pt>
                <c:pt idx="10">
                  <c:v>329</c:v>
                </c:pt>
                <c:pt idx="11">
                  <c:v>330</c:v>
                </c:pt>
                <c:pt idx="12">
                  <c:v>333</c:v>
                </c:pt>
                <c:pt idx="13">
                  <c:v>334</c:v>
                </c:pt>
                <c:pt idx="14">
                  <c:v>339</c:v>
                </c:pt>
                <c:pt idx="15">
                  <c:v>349</c:v>
                </c:pt>
              </c:numCache>
            </c:numRef>
          </c:cat>
          <c:val>
            <c:numRef>
              <c:f>Sheet1!$B$4:$Q$4</c:f>
              <c:numCache>
                <c:formatCode>General</c:formatCode>
                <c:ptCount val="16"/>
                <c:pt idx="0">
                  <c:v>0.89</c:v>
                </c:pt>
                <c:pt idx="1">
                  <c:v>1</c:v>
                </c:pt>
                <c:pt idx="2">
                  <c:v>1</c:v>
                </c:pt>
                <c:pt idx="3">
                  <c:v>1</c:v>
                </c:pt>
                <c:pt idx="4">
                  <c:v>1</c:v>
                </c:pt>
                <c:pt idx="5">
                  <c:v>1</c:v>
                </c:pt>
                <c:pt idx="6">
                  <c:v>0.96</c:v>
                </c:pt>
                <c:pt idx="7">
                  <c:v>1</c:v>
                </c:pt>
                <c:pt idx="8">
                  <c:v>0.96</c:v>
                </c:pt>
                <c:pt idx="9">
                  <c:v>0.96</c:v>
                </c:pt>
                <c:pt idx="10">
                  <c:v>0.92</c:v>
                </c:pt>
                <c:pt idx="11">
                  <c:v>1</c:v>
                </c:pt>
                <c:pt idx="12">
                  <c:v>1</c:v>
                </c:pt>
                <c:pt idx="13">
                  <c:v>0.96</c:v>
                </c:pt>
                <c:pt idx="14">
                  <c:v>1</c:v>
                </c:pt>
                <c:pt idx="15">
                  <c:v>1</c:v>
                </c:pt>
              </c:numCache>
            </c:numRef>
          </c:val>
          <c:smooth val="0"/>
          <c:extLst>
            <c:ext xmlns:c16="http://schemas.microsoft.com/office/drawing/2014/chart" uri="{C3380CC4-5D6E-409C-BE32-E72D297353CC}">
              <c16:uniqueId val="{00000002-A334-435E-87C5-CFE89EA731C0}"/>
            </c:ext>
          </c:extLst>
        </c:ser>
        <c:dLbls>
          <c:showLegendKey val="0"/>
          <c:showVal val="0"/>
          <c:showCatName val="0"/>
          <c:showSerName val="0"/>
          <c:showPercent val="0"/>
          <c:showBubbleSize val="0"/>
        </c:dLbls>
        <c:marker val="1"/>
        <c:smooth val="0"/>
        <c:axId val="279379376"/>
        <c:axId val="279376656"/>
      </c:lineChart>
      <c:catAx>
        <c:axId val="2793793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900" b="0" i="0" u="none" strike="noStrike" kern="1200" cap="all" baseline="0">
                    <a:solidFill>
                      <a:schemeClr val="tx1">
                        <a:lumMod val="65000"/>
                        <a:lumOff val="35000"/>
                      </a:schemeClr>
                    </a:solidFill>
                    <a:latin typeface="+mn-lt"/>
                    <a:ea typeface="+mn-ea"/>
                    <a:cs typeface="+mn-cs"/>
                  </a:defRPr>
                </a:pPr>
                <a:r>
                  <a:rPr lang="fr-FR" altLang="zh-CN"/>
                  <a:t>classe</a:t>
                </a:r>
                <a:endParaRPr lang="zh-CN" altLang="en-US"/>
              </a:p>
            </c:rich>
          </c:tx>
          <c:overlay val="0"/>
          <c:spPr>
            <a:noFill/>
            <a:ln>
              <a:noFill/>
            </a:ln>
            <a:effectLst/>
          </c:spPr>
          <c:txPr>
            <a:bodyPr rot="0" spcFirstLastPara="1" vertOverflow="ellipsis" vert="horz" wrap="square" anchor="ctr" anchorCtr="1"/>
            <a:lstStyle/>
            <a:p>
              <a:pPr>
                <a:defRPr lang="zh-CN"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800" b="0" i="0" u="none" strike="noStrike" kern="1200" cap="all" spc="120" normalizeH="0" baseline="0">
                <a:solidFill>
                  <a:schemeClr val="tx1">
                    <a:lumMod val="65000"/>
                    <a:lumOff val="35000"/>
                  </a:schemeClr>
                </a:solidFill>
                <a:latin typeface="+mn-lt"/>
                <a:ea typeface="+mn-ea"/>
                <a:cs typeface="+mn-cs"/>
              </a:defRPr>
            </a:pPr>
            <a:endParaRPr lang="zh-CN"/>
          </a:p>
        </c:txPr>
        <c:crossAx val="279376656"/>
        <c:crosses val="autoZero"/>
        <c:auto val="1"/>
        <c:lblAlgn val="ctr"/>
        <c:lblOffset val="100"/>
        <c:noMultiLvlLbl val="0"/>
      </c:catAx>
      <c:valAx>
        <c:axId val="279376656"/>
        <c:scaling>
          <c:orientation val="minMax"/>
        </c:scaling>
        <c:delete val="0"/>
        <c:axPos val="l"/>
        <c:title>
          <c:tx>
            <c:rich>
              <a:bodyPr rot="-5400000" spcFirstLastPara="1" vertOverflow="ellipsis" vert="horz" wrap="square" anchor="ctr" anchorCtr="1"/>
              <a:lstStyle/>
              <a:p>
                <a:pPr>
                  <a:defRPr lang="zh-CN" sz="900" b="0" i="0" u="none" strike="noStrike" kern="1200" cap="all" baseline="0">
                    <a:solidFill>
                      <a:schemeClr val="tx1">
                        <a:lumMod val="65000"/>
                        <a:lumOff val="35000"/>
                      </a:schemeClr>
                    </a:solidFill>
                    <a:latin typeface="+mn-lt"/>
                    <a:ea typeface="+mn-ea"/>
                    <a:cs typeface="+mn-cs"/>
                  </a:defRPr>
                </a:pPr>
                <a:r>
                  <a:rPr lang="fr-FR" altLang="zh-CN"/>
                  <a:t>AUC</a:t>
                </a:r>
                <a:endParaRPr lang="zh-CN" altLang="en-US"/>
              </a:p>
            </c:rich>
          </c:tx>
          <c:overlay val="0"/>
          <c:spPr>
            <a:noFill/>
            <a:ln>
              <a:noFill/>
            </a:ln>
            <a:effectLst/>
          </c:spPr>
          <c:txPr>
            <a:bodyPr rot="-5400000" spcFirstLastPara="1" vertOverflow="ellipsis" vert="horz" wrap="square" anchor="ctr" anchorCtr="1"/>
            <a:lstStyle/>
            <a:p>
              <a:pPr>
                <a:defRPr lang="zh-CN"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793793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B50710-B8B7-4D8F-BDE7-5C763412CDFD}" type="datetimeFigureOut">
              <a:rPr lang="fr-FR" smtClean="0"/>
              <a:t>01/03/2018</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906ACB-0641-497D-A6F6-17171FCA9B16}" type="slidenum">
              <a:rPr lang="fr-FR" smtClean="0"/>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t>1</a:t>
            </a:fld>
            <a:endParaRPr lang="fr-FR"/>
          </a:p>
        </p:txBody>
      </p:sp>
    </p:spTree>
    <p:extLst>
      <p:ext uri="{BB962C8B-B14F-4D97-AF65-F5344CB8AC3E}">
        <p14:creationId xmlns:p14="http://schemas.microsoft.com/office/powerpoint/2010/main" val="269467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fr-FR" altLang="zh-CN" dirty="0"/>
              <a:t>Rechercher de manière automatique les objets similaires dans les images dont l’angle de visualisation et la condition luminaire changent. L’entrée et une image ayant un objet principal et la sortie souhaitée est des images des objets les plus similaires en termes de distance. </a:t>
            </a:r>
          </a:p>
          <a:p>
            <a:pPr algn="just"/>
            <a:r>
              <a:rPr lang="fr-FR" altLang="zh-CN" dirty="0"/>
              <a:t>Les descripteurs utilisés : ORB, Brief </a:t>
            </a:r>
            <a:r>
              <a:rPr lang="en-US" altLang="zh-CN" dirty="0"/>
              <a:t>et </a:t>
            </a:r>
            <a:r>
              <a:rPr lang="fr-FR" altLang="zh-CN" dirty="0"/>
              <a:t>SIFT.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t>3</a:t>
            </a:fld>
            <a:endParaRPr lang="fr-FR"/>
          </a:p>
        </p:txBody>
      </p:sp>
    </p:spTree>
    <p:extLst>
      <p:ext uri="{BB962C8B-B14F-4D97-AF65-F5344CB8AC3E}">
        <p14:creationId xmlns:p14="http://schemas.microsoft.com/office/powerpoint/2010/main" val="3077050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Dans l’exemple, le nombre de points détectés est varié. En plus, nous constatons aussi que 		</a:t>
            </a:r>
          </a:p>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les points détectés par </a:t>
            </a:r>
            <a:r>
              <a:rPr lang="fr-FR" sz="1200" kern="1200" dirty="0" err="1">
                <a:solidFill>
                  <a:schemeClr val="tx1"/>
                </a:solidFill>
                <a:effectLst/>
                <a:latin typeface="+mn-lt"/>
                <a:ea typeface="+mn-ea"/>
                <a:cs typeface="+mn-cs"/>
              </a:rPr>
              <a:t>Brief</a:t>
            </a:r>
            <a:r>
              <a:rPr lang="fr-FR" sz="1200" kern="1200" dirty="0">
                <a:solidFill>
                  <a:schemeClr val="tx1"/>
                </a:solidFill>
                <a:effectLst/>
                <a:latin typeface="+mn-lt"/>
                <a:ea typeface="+mn-ea"/>
                <a:cs typeface="+mn-cs"/>
              </a:rPr>
              <a:t> (</a:t>
            </a:r>
            <a:r>
              <a:rPr lang="fr-FR" sz="1200" i="1" kern="1200" dirty="0">
                <a:solidFill>
                  <a:schemeClr val="tx1"/>
                </a:solidFill>
                <a:effectLst/>
                <a:latin typeface="+mn-lt"/>
                <a:ea typeface="+mn-ea"/>
                <a:cs typeface="+mn-cs"/>
              </a:rPr>
              <a:t>Star detector</a:t>
            </a:r>
            <a:r>
              <a:rPr lang="fr-FR" sz="1200" kern="1200" dirty="0">
                <a:solidFill>
                  <a:schemeClr val="tx1"/>
                </a:solidFill>
                <a:effectLst/>
                <a:latin typeface="+mn-lt"/>
                <a:ea typeface="+mn-ea"/>
                <a:cs typeface="+mn-cs"/>
              </a:rPr>
              <a:t>) sont plus dispersés de l’objet par rapport aux 	</a:t>
            </a:r>
          </a:p>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autres détecteurs (</a:t>
            </a:r>
            <a:r>
              <a:rPr lang="fr-FR" sz="1200" kern="1200" dirty="0" err="1">
                <a:solidFill>
                  <a:schemeClr val="tx1"/>
                </a:solidFill>
                <a:effectLst/>
                <a:latin typeface="+mn-lt"/>
                <a:ea typeface="+mn-ea"/>
                <a:cs typeface="+mn-cs"/>
              </a:rPr>
              <a:t>DoG</a:t>
            </a:r>
            <a:r>
              <a:rPr lang="fr-FR" sz="1200" kern="1200" dirty="0">
                <a:solidFill>
                  <a:schemeClr val="tx1"/>
                </a:solidFill>
                <a:effectLst/>
                <a:latin typeface="+mn-lt"/>
                <a:ea typeface="+mn-ea"/>
                <a:cs typeface="+mn-cs"/>
              </a:rPr>
              <a:t> pour SIFT ; détecteur rapide pour ORB). SIFT est capable de 			</a:t>
            </a:r>
          </a:p>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détecter les points qui couvrent chaque partie de </a:t>
            </a:r>
            <a:r>
              <a:rPr lang="fr-FR" sz="1200" kern="1200" dirty="0" err="1">
                <a:solidFill>
                  <a:schemeClr val="tx1"/>
                </a:solidFill>
                <a:effectLst/>
                <a:latin typeface="+mn-lt"/>
                <a:ea typeface="+mn-ea"/>
                <a:cs typeface="+mn-cs"/>
              </a:rPr>
              <a:t>l’object</a:t>
            </a:r>
            <a:r>
              <a:rPr lang="fr-FR" sz="1200" kern="1200" dirty="0">
                <a:solidFill>
                  <a:schemeClr val="tx1"/>
                </a:solidFill>
                <a:effectLst/>
                <a:latin typeface="+mn-lt"/>
                <a:ea typeface="+mn-ea"/>
                <a:cs typeface="+mn-cs"/>
              </a:rPr>
              <a:t>. Une remarque est que la taille de 	</a:t>
            </a:r>
          </a:p>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l’image a une influence importante au nombre de points caractéristiques détectés. Une taille </a:t>
            </a:r>
          </a:p>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de pixels assez grande est nécessaire pour la détection des</a:t>
            </a:r>
            <a:r>
              <a:rPr lang="fr-FR" sz="1200" i="1" kern="1200" dirty="0">
                <a:solidFill>
                  <a:schemeClr val="tx1"/>
                </a:solidFill>
                <a:effectLst/>
                <a:latin typeface="+mn-lt"/>
                <a:ea typeface="+mn-ea"/>
                <a:cs typeface="+mn-cs"/>
              </a:rPr>
              <a:t> </a:t>
            </a:r>
            <a:r>
              <a:rPr lang="fr-FR" sz="1200" i="1" kern="1200" dirty="0" err="1">
                <a:solidFill>
                  <a:schemeClr val="tx1"/>
                </a:solidFill>
                <a:effectLst/>
                <a:latin typeface="+mn-lt"/>
                <a:ea typeface="+mn-ea"/>
                <a:cs typeface="+mn-cs"/>
              </a:rPr>
              <a:t>keypoints</a:t>
            </a:r>
            <a:r>
              <a:rPr lang="fr-FR" sz="1200" kern="1200" dirty="0">
                <a:solidFill>
                  <a:schemeClr val="tx1"/>
                </a:solidFill>
                <a:effectLst/>
                <a:latin typeface="+mn-lt"/>
                <a:ea typeface="+mn-ea"/>
                <a:cs typeface="+mn-cs"/>
              </a:rPr>
              <a:t> dans l’objet. </a:t>
            </a:r>
          </a:p>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Dans ce projet, nous avons choisi une taille de 384x288.</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t>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altLang="zh-CN" sz="1200" kern="1200" dirty="0">
                <a:solidFill>
                  <a:schemeClr val="tx1"/>
                </a:solidFill>
                <a:effectLst/>
                <a:latin typeface="+mn-lt"/>
                <a:ea typeface="+mn-ea"/>
                <a:cs typeface="+mn-cs"/>
              </a:rPr>
              <a:t>Nous ne montrons ici que 27 classes ayant un AUC moins de 1 dans certains types de descripteurs. Nous fixons le nombre de clusters à 50 et le nombre maximum de points caractéristiques détectable pour une image est fixé à 100. Parmi ces descripteurs, l’ORB a une performance meilleure avec la valeur moyenne de l’AUC égale à 0.9944 ; SIFT a aussi une bonne performance avec la valeur moyenne égale à 0.984 ; BRIEF a une valeur moyenne égale à 0.8844. La performance est fortement liée au nombre de points détectés par les méthodes différentes ainsi au positionnement (distribution) des points. </a:t>
            </a:r>
            <a:endParaRPr lang="zh-CN" altLang="zh-CN"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t>7</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sz="1200" kern="1200" dirty="0">
                <a:solidFill>
                  <a:schemeClr val="tx1"/>
                </a:solidFill>
                <a:effectLst/>
                <a:latin typeface="+mn-lt"/>
                <a:ea typeface="+mn-ea"/>
                <a:cs typeface="+mn-cs"/>
              </a:rPr>
              <a:t>Pour voir l’influence du nombre de points caractéristiques sur la performance de la recherche des images similaires. Comme l’exemple, nous prenons le descripteur ORB et fixons le nombre de clusters du K-</a:t>
            </a:r>
            <a:r>
              <a:rPr lang="fr-FR" altLang="zh-CN" sz="1200" kern="1200" dirty="0" err="1">
                <a:solidFill>
                  <a:schemeClr val="tx1"/>
                </a:solidFill>
                <a:effectLst/>
                <a:latin typeface="+mn-lt"/>
                <a:ea typeface="+mn-ea"/>
                <a:cs typeface="+mn-cs"/>
              </a:rPr>
              <a:t>means</a:t>
            </a:r>
            <a:r>
              <a:rPr lang="fr-FR" altLang="zh-CN" sz="1200" kern="1200" dirty="0">
                <a:solidFill>
                  <a:schemeClr val="tx1"/>
                </a:solidFill>
                <a:effectLst/>
                <a:latin typeface="+mn-lt"/>
                <a:ea typeface="+mn-ea"/>
                <a:cs typeface="+mn-cs"/>
              </a:rPr>
              <a:t> à 50.</a:t>
            </a:r>
            <a:endParaRPr lang="zh-CN" altLang="zh-CN" sz="1200" kern="1200" dirty="0">
              <a:solidFill>
                <a:schemeClr val="tx1"/>
              </a:solidFill>
              <a:effectLst/>
              <a:latin typeface="+mn-lt"/>
              <a:ea typeface="+mn-ea"/>
              <a:cs typeface="+mn-cs"/>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sz="1200" kern="1200" dirty="0">
                <a:solidFill>
                  <a:schemeClr val="tx1"/>
                </a:solidFill>
                <a:effectLst/>
                <a:latin typeface="+mn-lt"/>
                <a:ea typeface="+mn-ea"/>
                <a:cs typeface="+mn-cs"/>
              </a:rPr>
              <a:t>Nous trouvons que la performance de la recherche pour des images similaires se dégrade en limitant le nombre maximum autorisé des points caractéristiques détectés. Cette dégradation de performance est raisonnable parce qu’un nombre de points très limité ne peut pas bien caractériser/représenter une image en entière.  Par contre, N=100 et N= 200 n’ont pas de différence importante.</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t>8</a:t>
            </a:fld>
            <a:endParaRPr lang="fr-FR"/>
          </a:p>
        </p:txBody>
      </p:sp>
    </p:spTree>
    <p:extLst>
      <p:ext uri="{BB962C8B-B14F-4D97-AF65-F5344CB8AC3E}">
        <p14:creationId xmlns:p14="http://schemas.microsoft.com/office/powerpoint/2010/main" val="2508736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altLang="zh-CN" sz="1200" kern="1200" dirty="0">
                <a:solidFill>
                  <a:schemeClr val="tx1"/>
                </a:solidFill>
                <a:effectLst/>
                <a:latin typeface="+mn-lt"/>
                <a:ea typeface="+mn-ea"/>
                <a:cs typeface="+mn-cs"/>
              </a:rPr>
              <a:t>Dans le cas où le nombre de clusters est différente (nous testons sur l’ORB et le nombre maximum de points caractéristiques est fixé à 50), nous pouvons trouver que le nombre de clusters n’influence pas de manière conséquente sur la performance. La valeur moyenne de l’AUC pour la quantité de clusters égale à 25, 50 et 100 sont respectivement, 0.969, 0.965, et 0.978.</a:t>
            </a:r>
            <a:endParaRPr lang="zh-CN" altLang="zh-CN" sz="1200" kern="1200" dirty="0">
              <a:solidFill>
                <a:schemeClr val="tx1"/>
              </a:solidFill>
              <a:effectLst/>
              <a:latin typeface="+mn-lt"/>
              <a:ea typeface="+mn-ea"/>
              <a:cs typeface="+mn-cs"/>
            </a:endParaRPr>
          </a:p>
          <a:p>
            <a:r>
              <a:rPr lang="fr-FR"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fr-FR" altLang="zh-CN" sz="1200" kern="1200" dirty="0">
                <a:solidFill>
                  <a:schemeClr val="tx1"/>
                </a:solidFill>
                <a:effectLst/>
                <a:latin typeface="+mn-lt"/>
                <a:ea typeface="+mn-ea"/>
                <a:cs typeface="+mn-cs"/>
              </a:rPr>
              <a:t>En revanche, il faut noter qu’un bon résultat en termes de valeur de l’AUC pour une classe ne veut pas dire que les images de même classe seront forcément sélectionnées lors de la recherche des images similaires. C’est parce qu’il existe parfois que même une image de classe i en entrée ayant une distance minimale à toutes les images de classe i par rapport aux exemples négatifs, il est probable qu’elle ait une distance plus petite à d’autres images d’une classe différente dans la base.</a:t>
            </a:r>
            <a:endParaRPr lang="zh-CN" altLang="zh-CN" sz="1200" kern="1200" dirty="0">
              <a:solidFill>
                <a:schemeClr val="tx1"/>
              </a:solidFill>
              <a:effectLst/>
              <a:latin typeface="+mn-lt"/>
              <a:ea typeface="+mn-ea"/>
              <a:cs typeface="+mn-cs"/>
            </a:endParaRPr>
          </a:p>
          <a:p>
            <a:r>
              <a:rPr lang="fr-FR" altLang="zh-CN" sz="1200" kern="1200" dirty="0">
                <a:solidFill>
                  <a:schemeClr val="tx1"/>
                </a:solidFill>
                <a:effectLst/>
                <a:latin typeface="+mn-lt"/>
                <a:ea typeface="+mn-ea"/>
                <a:cs typeface="+mn-cs"/>
              </a:rPr>
              <a:t>Pour cette raison, nous ensuite montrons ci-dessous le TOP10 </a:t>
            </a:r>
            <a:r>
              <a:rPr lang="fr-FR" altLang="zh-CN" sz="1200" kern="1200" dirty="0" err="1">
                <a:solidFill>
                  <a:schemeClr val="tx1"/>
                </a:solidFill>
                <a:effectLst/>
                <a:latin typeface="+mn-lt"/>
                <a:ea typeface="+mn-ea"/>
                <a:cs typeface="+mn-cs"/>
              </a:rPr>
              <a:t>Ranking</a:t>
            </a:r>
            <a:r>
              <a:rPr lang="fr-FR" altLang="zh-CN" sz="1200" kern="1200" dirty="0">
                <a:solidFill>
                  <a:schemeClr val="tx1"/>
                </a:solidFill>
                <a:effectLst/>
                <a:latin typeface="+mn-lt"/>
                <a:ea typeface="+mn-ea"/>
                <a:cs typeface="+mn-cs"/>
              </a:rPr>
              <a:t> en termes de distance avec les images dans la base et ceci reflète directement quelles images vont être sélectionnées lors de la recherche. Deux images de classe 251 ont été choisies (251_c.png et 251_i120.png) et #clusters = 50, #max </a:t>
            </a:r>
            <a:r>
              <a:rPr lang="fr-FR" altLang="zh-CN" sz="1200" kern="1200" dirty="0" err="1">
                <a:solidFill>
                  <a:schemeClr val="tx1"/>
                </a:solidFill>
                <a:effectLst/>
                <a:latin typeface="+mn-lt"/>
                <a:ea typeface="+mn-ea"/>
                <a:cs typeface="+mn-cs"/>
              </a:rPr>
              <a:t>keypoints</a:t>
            </a:r>
            <a:r>
              <a:rPr lang="fr-FR" altLang="zh-CN" sz="1200" kern="1200" dirty="0">
                <a:solidFill>
                  <a:schemeClr val="tx1"/>
                </a:solidFill>
                <a:effectLst/>
                <a:latin typeface="+mn-lt"/>
                <a:ea typeface="+mn-ea"/>
                <a:cs typeface="+mn-cs"/>
              </a:rPr>
              <a:t> = 100.</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t>9</a:t>
            </a:fld>
            <a:endParaRPr lang="fr-FR"/>
          </a:p>
        </p:txBody>
      </p:sp>
    </p:spTree>
    <p:extLst>
      <p:ext uri="{BB962C8B-B14F-4D97-AF65-F5344CB8AC3E}">
        <p14:creationId xmlns:p14="http://schemas.microsoft.com/office/powerpoint/2010/main" val="1434961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altLang="zh-CN" sz="1200" kern="1200" dirty="0">
                <a:solidFill>
                  <a:schemeClr val="tx1"/>
                </a:solidFill>
                <a:effectLst/>
                <a:latin typeface="+mn-lt"/>
                <a:ea typeface="+mn-ea"/>
                <a:cs typeface="+mn-cs"/>
              </a:rPr>
              <a:t>En revanche, il faut noter qu’un bon résultat en termes de valeur de l’AUC pour une classe ne veut pas dire que les images de même classe seront forcément sélectionnées lors de la recherche des images similaires. C’est parce qu’il existe parfois que même une image de classe i en entrée ayant une distance minimale à toutes les images de classe i par rapport aux exemples négatifs, il est probable qu’elle ait une distance plus petite à d’autres images d’une classe différente dans la base.</a:t>
            </a:r>
            <a:endParaRPr lang="zh-CN" altLang="zh-CN" sz="1200" kern="1200" dirty="0">
              <a:solidFill>
                <a:schemeClr val="tx1"/>
              </a:solidFill>
              <a:effectLst/>
              <a:latin typeface="+mn-lt"/>
              <a:ea typeface="+mn-ea"/>
              <a:cs typeface="+mn-cs"/>
            </a:endParaRPr>
          </a:p>
          <a:p>
            <a:r>
              <a:rPr lang="fr-FR" altLang="zh-CN" sz="1200" kern="1200" dirty="0">
                <a:solidFill>
                  <a:schemeClr val="tx1"/>
                </a:solidFill>
                <a:effectLst/>
                <a:latin typeface="+mn-lt"/>
                <a:ea typeface="+mn-ea"/>
                <a:cs typeface="+mn-cs"/>
              </a:rPr>
              <a:t>Pour cette raison, nous ensuite montrons ci-dessous le TOP10 </a:t>
            </a:r>
            <a:r>
              <a:rPr lang="fr-FR" altLang="zh-CN" sz="1200" kern="1200" dirty="0" err="1">
                <a:solidFill>
                  <a:schemeClr val="tx1"/>
                </a:solidFill>
                <a:effectLst/>
                <a:latin typeface="+mn-lt"/>
                <a:ea typeface="+mn-ea"/>
                <a:cs typeface="+mn-cs"/>
              </a:rPr>
              <a:t>Ranking</a:t>
            </a:r>
            <a:r>
              <a:rPr lang="fr-FR" altLang="zh-CN" sz="1200" kern="1200" dirty="0">
                <a:solidFill>
                  <a:schemeClr val="tx1"/>
                </a:solidFill>
                <a:effectLst/>
                <a:latin typeface="+mn-lt"/>
                <a:ea typeface="+mn-ea"/>
                <a:cs typeface="+mn-cs"/>
              </a:rPr>
              <a:t> en termes de distance avec les images dans la base et ceci reflète directement quelles images vont être sélectionnées lors de la recherche. Deux images de classe 251 ont été choisies (251_c.png et 251_i120.png) et #clusters = 50, #max </a:t>
            </a:r>
            <a:r>
              <a:rPr lang="fr-FR" altLang="zh-CN" sz="1200" kern="1200" dirty="0" err="1">
                <a:solidFill>
                  <a:schemeClr val="tx1"/>
                </a:solidFill>
                <a:effectLst/>
                <a:latin typeface="+mn-lt"/>
                <a:ea typeface="+mn-ea"/>
                <a:cs typeface="+mn-cs"/>
              </a:rPr>
              <a:t>keypoints</a:t>
            </a:r>
            <a:r>
              <a:rPr lang="fr-FR" altLang="zh-CN" sz="1200" kern="1200" dirty="0">
                <a:solidFill>
                  <a:schemeClr val="tx1"/>
                </a:solidFill>
                <a:effectLst/>
                <a:latin typeface="+mn-lt"/>
                <a:ea typeface="+mn-ea"/>
                <a:cs typeface="+mn-cs"/>
              </a:rPr>
              <a:t> = 100.</a:t>
            </a:r>
            <a:endParaRPr lang="zh-CN" altLang="zh-CN"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D’une part, l’objet tourné est difficile à trouver ses images similaires parce que la forme est déformée et une partie de l’objet est cachée. En revanche, le simple changement de la luminosité n’est pas gênant pour les détecteurs. D’autre part, nous pouvons voir que l’ORB a un meilleur résultat pour cette image (voir ci-dessous) et souvent l’ORB est capable de trouver plus de points caractéristiques que d’autres méthodes. La performance de </a:t>
            </a:r>
            <a:r>
              <a:rPr lang="fr-FR" sz="1200" kern="1200" dirty="0" err="1">
                <a:solidFill>
                  <a:schemeClr val="tx1"/>
                </a:solidFill>
                <a:effectLst/>
                <a:latin typeface="+mn-lt"/>
                <a:ea typeface="+mn-ea"/>
                <a:cs typeface="+mn-cs"/>
              </a:rPr>
              <a:t>Brief</a:t>
            </a:r>
            <a:r>
              <a:rPr lang="fr-FR" sz="1200" kern="1200" dirty="0">
                <a:solidFill>
                  <a:schemeClr val="tx1"/>
                </a:solidFill>
                <a:effectLst/>
                <a:latin typeface="+mn-lt"/>
                <a:ea typeface="+mn-ea"/>
                <a:cs typeface="+mn-cs"/>
              </a:rPr>
              <a:t> s’améliore quand il existe plus de patterns dans l’objet (le nombre de points détectés augmente).</a:t>
            </a:r>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A906ACB-0641-497D-A6F6-17171FCA9B16}" type="slidenum">
              <a:rPr lang="fr-FR" smtClean="0"/>
              <a:t>10</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spcAft>
                <a:spcPts val="0"/>
              </a:spcAft>
              <a:buFont typeface="Wingdings" panose="05000000000000000000" pitchFamily="2" charset="2"/>
              <a:buChar char=""/>
            </a:pPr>
            <a:r>
              <a:rPr lang="fr-FR" altLang="zh-CN" sz="1200" dirty="0">
                <a:latin typeface="Arial" panose="020B0604020202020204" pitchFamily="34" charset="0"/>
                <a:ea typeface="+mn-ea"/>
                <a:cs typeface="Times New Roman" panose="02020603050405020304" pitchFamily="18" charset="0"/>
              </a:rPr>
              <a:t>L’ORB a une performance meilleure que d’autres méthodes dans le cas général parce qu’il est capable de détecter plus de points caractéristiques.</a:t>
            </a:r>
            <a:endParaRPr lang="en-US" altLang="zh-CN" sz="1200" dirty="0">
              <a:latin typeface="Arial" panose="020B0604020202020204" pitchFamily="34" charset="0"/>
              <a:ea typeface="+mn-ea"/>
              <a:cs typeface="Times New Roman" panose="02020603050405020304" pitchFamily="18" charset="0"/>
            </a:endParaRPr>
          </a:p>
          <a:p>
            <a:pPr marL="342900" lvl="0" indent="-342900" algn="just">
              <a:spcAft>
                <a:spcPts val="0"/>
              </a:spcAft>
              <a:buFont typeface="Wingdings" panose="05000000000000000000" pitchFamily="2" charset="2"/>
              <a:buChar char=""/>
            </a:pPr>
            <a:r>
              <a:rPr lang="fr-FR" altLang="zh-CN" sz="1200" dirty="0">
                <a:latin typeface="Arial" panose="020B0604020202020204" pitchFamily="34" charset="0"/>
                <a:ea typeface="+mn-ea"/>
                <a:cs typeface="Times New Roman" panose="02020603050405020304" pitchFamily="18" charset="0"/>
              </a:rPr>
              <a:t>La rotation de l’objet déforme et cache la forme de l’objet. Il est donc difficile à trouver ses images similaires.</a:t>
            </a:r>
            <a:endParaRPr lang="en-US" altLang="zh-CN" sz="1200" dirty="0">
              <a:latin typeface="Arial" panose="020B0604020202020204" pitchFamily="34" charset="0"/>
              <a:ea typeface="+mn-ea"/>
              <a:cs typeface="Times New Roman" panose="02020603050405020304" pitchFamily="18" charset="0"/>
            </a:endParaRPr>
          </a:p>
          <a:p>
            <a:pPr marL="342900" lvl="0" indent="-342900" algn="just">
              <a:spcAft>
                <a:spcPts val="0"/>
              </a:spcAft>
              <a:buFont typeface="Wingdings" panose="05000000000000000000" pitchFamily="2" charset="2"/>
              <a:buChar char=""/>
            </a:pPr>
            <a:r>
              <a:rPr lang="fr-FR" altLang="zh-CN" sz="1200" dirty="0">
                <a:latin typeface="Arial" panose="020B0604020202020204" pitchFamily="34" charset="0"/>
                <a:ea typeface="+mn-ea"/>
                <a:cs typeface="Times New Roman" panose="02020603050405020304" pitchFamily="18" charset="0"/>
              </a:rPr>
              <a:t>L’ORB est la méthode la plus rapide en termes de temps de calcul parmi les trois.</a:t>
            </a:r>
            <a:endParaRPr lang="en-US" altLang="zh-CN" sz="1200" dirty="0">
              <a:latin typeface="Arial" panose="020B0604020202020204" pitchFamily="34" charset="0"/>
              <a:ea typeface="+mn-ea"/>
              <a:cs typeface="Times New Roman" panose="02020603050405020304" pitchFamily="18" charset="0"/>
            </a:endParaRPr>
          </a:p>
          <a:p>
            <a:pPr marL="342900" lvl="0" indent="-342900" algn="just">
              <a:spcAft>
                <a:spcPts val="0"/>
              </a:spcAft>
              <a:buFont typeface="Wingdings" panose="05000000000000000000" pitchFamily="2" charset="2"/>
              <a:buChar char=""/>
            </a:pPr>
            <a:r>
              <a:rPr lang="fr-FR" altLang="zh-CN" sz="1200" dirty="0">
                <a:latin typeface="Arial" panose="020B0604020202020204" pitchFamily="34" charset="0"/>
                <a:ea typeface="+mn-ea"/>
                <a:cs typeface="Times New Roman" panose="02020603050405020304" pitchFamily="18" charset="0"/>
              </a:rPr>
              <a:t>Le nombre de points caractéristiques a une influence importante sur la performance, nous constatons qu’il a besoin au moins 100 pour caractériser l’objet dans une image.</a:t>
            </a:r>
            <a:endParaRPr lang="en-US" altLang="zh-CN" sz="1200" dirty="0">
              <a:latin typeface="Arial" panose="020B0604020202020204" pitchFamily="34" charset="0"/>
              <a:ea typeface="+mn-ea"/>
              <a:cs typeface="Times New Roman" panose="02020603050405020304" pitchFamily="18" charset="0"/>
            </a:endParaRPr>
          </a:p>
          <a:p>
            <a:pPr marL="342900" lvl="0" indent="-342900" algn="just">
              <a:spcAft>
                <a:spcPts val="0"/>
              </a:spcAft>
              <a:buFont typeface="Wingdings" panose="05000000000000000000" pitchFamily="2" charset="2"/>
              <a:buChar char=""/>
            </a:pPr>
            <a:r>
              <a:rPr lang="fr-FR" altLang="zh-CN" sz="1200" dirty="0">
                <a:latin typeface="Arial" panose="020B0604020202020204" pitchFamily="34" charset="0"/>
                <a:ea typeface="+mn-ea"/>
                <a:cs typeface="Times New Roman" panose="02020603050405020304" pitchFamily="18" charset="0"/>
              </a:rPr>
              <a:t>La performance n’est pas très sensible au nombre de clusters (c’est-à-dire, nombre de </a:t>
            </a:r>
            <a:r>
              <a:rPr lang="fr-FR" altLang="zh-CN" sz="1200" i="1" dirty="0" err="1">
                <a:latin typeface="Arial" panose="020B0604020202020204" pitchFamily="34" charset="0"/>
                <a:ea typeface="+mn-ea"/>
                <a:cs typeface="Times New Roman" panose="02020603050405020304" pitchFamily="18" charset="0"/>
              </a:rPr>
              <a:t>visual</a:t>
            </a:r>
            <a:r>
              <a:rPr lang="fr-FR" altLang="zh-CN" sz="1200" i="1" dirty="0">
                <a:latin typeface="Arial" panose="020B0604020202020204" pitchFamily="34" charset="0"/>
                <a:ea typeface="+mn-ea"/>
                <a:cs typeface="Times New Roman" panose="02020603050405020304" pitchFamily="18" charset="0"/>
              </a:rPr>
              <a:t> </a:t>
            </a:r>
            <a:r>
              <a:rPr lang="fr-FR" altLang="zh-CN" sz="1200" i="1" dirty="0" err="1">
                <a:latin typeface="Arial" panose="020B0604020202020204" pitchFamily="34" charset="0"/>
                <a:ea typeface="+mn-ea"/>
                <a:cs typeface="Times New Roman" panose="02020603050405020304" pitchFamily="18" charset="0"/>
              </a:rPr>
              <a:t>words</a:t>
            </a:r>
            <a:r>
              <a:rPr lang="fr-FR" altLang="zh-CN" sz="1200" dirty="0">
                <a:latin typeface="Arial" panose="020B0604020202020204" pitchFamily="34" charset="0"/>
                <a:ea typeface="+mn-ea"/>
                <a:cs typeface="Times New Roman" panose="02020603050405020304" pitchFamily="18" charset="0"/>
              </a:rPr>
              <a:t> pour calculer les histogrammes). Un nombre de 25, 50, 100 n’a pas de différence conséquente.</a:t>
            </a:r>
            <a:endParaRPr lang="en-US" altLang="zh-CN" sz="1200" dirty="0">
              <a:latin typeface="Arial" panose="020B0604020202020204" pitchFamily="34" charset="0"/>
              <a:ea typeface="+mn-ea"/>
              <a:cs typeface="Times New Roman" panose="02020603050405020304" pitchFamily="18" charset="0"/>
            </a:endParaRPr>
          </a:p>
          <a:p>
            <a:pPr marL="342900" lvl="0" indent="-342900" algn="just">
              <a:spcAft>
                <a:spcPts val="0"/>
              </a:spcAft>
              <a:buFont typeface="Wingdings" panose="05000000000000000000" pitchFamily="2" charset="2"/>
              <a:buChar char=""/>
            </a:pPr>
            <a:r>
              <a:rPr lang="fr-FR" altLang="zh-CN" sz="1200" dirty="0">
                <a:latin typeface="Arial" panose="020B0604020202020204" pitchFamily="34" charset="0"/>
                <a:ea typeface="+mn-ea"/>
                <a:cs typeface="Times New Roman" panose="02020603050405020304" pitchFamily="18" charset="0"/>
              </a:rPr>
              <a:t>les points caractéristiques se concentrent sur les textures et la forme de l’objet. Un objet ayant une couleur uniforme est plus difficile à extraire des points caractéristiques.</a:t>
            </a:r>
            <a:endParaRPr lang="en-US" altLang="zh-CN" sz="1200" dirty="0">
              <a:effectLst/>
              <a:latin typeface="Arial" panose="020B0604020202020204" pitchFamily="34" charset="0"/>
              <a:ea typeface="+mn-ea"/>
              <a:cs typeface="Times New Roman" panose="02020603050405020304" pitchFamily="18" charset="0"/>
            </a:endParaRPr>
          </a:p>
          <a:p>
            <a:endParaRPr 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t>11</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t>12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orme libre 26"/>
          <p:cNvSpPr/>
          <p:nvPr userDrawn="1"/>
        </p:nvSpPr>
        <p:spPr>
          <a:xfrm rot="8100000">
            <a:off x="615594" y="2990457"/>
            <a:ext cx="3639216" cy="4029858"/>
          </a:xfrm>
          <a:custGeom>
            <a:avLst/>
            <a:gdLst>
              <a:gd name="connsiteX0" fmla="*/ 0 w 3639216"/>
              <a:gd name="connsiteY0" fmla="*/ 4029858 h 4029858"/>
              <a:gd name="connsiteX1" fmla="*/ 0 w 3639216"/>
              <a:gd name="connsiteY1" fmla="*/ 2386471 h 4029858"/>
              <a:gd name="connsiteX2" fmla="*/ 0 w 3639216"/>
              <a:gd name="connsiteY2" fmla="*/ 0 h 4029858"/>
              <a:gd name="connsiteX3" fmla="*/ 3639216 w 3639216"/>
              <a:gd name="connsiteY3" fmla="*/ 3639216 h 4029858"/>
              <a:gd name="connsiteX4" fmla="*/ 3248574 w 3639216"/>
              <a:gd name="connsiteY4" fmla="*/ 4029858 h 4029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9216" h="4029858">
                <a:moveTo>
                  <a:pt x="0" y="4029858"/>
                </a:moveTo>
                <a:lnTo>
                  <a:pt x="0" y="2386471"/>
                </a:lnTo>
                <a:lnTo>
                  <a:pt x="0" y="0"/>
                </a:lnTo>
                <a:lnTo>
                  <a:pt x="3639216" y="3639216"/>
                </a:lnTo>
                <a:lnTo>
                  <a:pt x="3248574" y="40298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orme libre 27"/>
          <p:cNvSpPr/>
          <p:nvPr userDrawn="1"/>
        </p:nvSpPr>
        <p:spPr>
          <a:xfrm rot="8100000">
            <a:off x="-2098600" y="-475418"/>
            <a:ext cx="6492725" cy="3246363"/>
          </a:xfrm>
          <a:custGeom>
            <a:avLst/>
            <a:gdLst>
              <a:gd name="connsiteX0" fmla="*/ 3244147 w 6492725"/>
              <a:gd name="connsiteY0" fmla="*/ 3244147 h 3246363"/>
              <a:gd name="connsiteX1" fmla="*/ 0 w 6492725"/>
              <a:gd name="connsiteY1" fmla="*/ 0 h 3246363"/>
              <a:gd name="connsiteX2" fmla="*/ 3244147 w 6492725"/>
              <a:gd name="connsiteY2" fmla="*/ 0 h 3246363"/>
              <a:gd name="connsiteX3" fmla="*/ 3246363 w 6492725"/>
              <a:gd name="connsiteY3" fmla="*/ 3246363 h 3246363"/>
              <a:gd name="connsiteX4" fmla="*/ 3244148 w 6492725"/>
              <a:gd name="connsiteY4" fmla="*/ 3244148 h 3246363"/>
              <a:gd name="connsiteX5" fmla="*/ 3244148 w 6492725"/>
              <a:gd name="connsiteY5" fmla="*/ 0 h 3246363"/>
              <a:gd name="connsiteX6" fmla="*/ 6492725 w 6492725"/>
              <a:gd name="connsiteY6" fmla="*/ 0 h 324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92725" h="3246363">
                <a:moveTo>
                  <a:pt x="3244147" y="3244147"/>
                </a:moveTo>
                <a:lnTo>
                  <a:pt x="0" y="0"/>
                </a:lnTo>
                <a:lnTo>
                  <a:pt x="3244147" y="0"/>
                </a:lnTo>
                <a:close/>
                <a:moveTo>
                  <a:pt x="3246363" y="3246363"/>
                </a:moveTo>
                <a:lnTo>
                  <a:pt x="3244148" y="3244148"/>
                </a:lnTo>
                <a:lnTo>
                  <a:pt x="3244148" y="0"/>
                </a:lnTo>
                <a:lnTo>
                  <a:pt x="649272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orme libre 28"/>
          <p:cNvSpPr/>
          <p:nvPr userDrawn="1"/>
        </p:nvSpPr>
        <p:spPr>
          <a:xfrm rot="2700000">
            <a:off x="4980926" y="-217905"/>
            <a:ext cx="5213039" cy="6463568"/>
          </a:xfrm>
          <a:custGeom>
            <a:avLst/>
            <a:gdLst>
              <a:gd name="connsiteX0" fmla="*/ 0 w 5213039"/>
              <a:gd name="connsiteY0" fmla="*/ 1576035 h 6463568"/>
              <a:gd name="connsiteX1" fmla="*/ 1576035 w 5213039"/>
              <a:gd name="connsiteY1" fmla="*/ 0 h 6463568"/>
              <a:gd name="connsiteX2" fmla="*/ 5213039 w 5213039"/>
              <a:gd name="connsiteY2" fmla="*/ 3637004 h 6463568"/>
              <a:gd name="connsiteX3" fmla="*/ 3642725 w 5213039"/>
              <a:gd name="connsiteY3" fmla="*/ 5207318 h 6463568"/>
              <a:gd name="connsiteX4" fmla="*/ 2386474 w 5213039"/>
              <a:gd name="connsiteY4" fmla="*/ 6463568 h 6463568"/>
              <a:gd name="connsiteX5" fmla="*/ 0 w 5213039"/>
              <a:gd name="connsiteY5" fmla="*/ 6463568 h 6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13039" h="6463568">
                <a:moveTo>
                  <a:pt x="0" y="1576035"/>
                </a:moveTo>
                <a:lnTo>
                  <a:pt x="1576035" y="0"/>
                </a:lnTo>
                <a:lnTo>
                  <a:pt x="5213039" y="3637004"/>
                </a:lnTo>
                <a:lnTo>
                  <a:pt x="3642725" y="5207318"/>
                </a:lnTo>
                <a:lnTo>
                  <a:pt x="2386474" y="6463568"/>
                </a:lnTo>
                <a:lnTo>
                  <a:pt x="0" y="64635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e la date 7"/>
          <p:cNvSpPr>
            <a:spLocks noGrp="1"/>
          </p:cNvSpPr>
          <p:nvPr>
            <p:ph type="dt" sz="half" idx="10"/>
          </p:nvPr>
        </p:nvSpPr>
        <p:spPr bwMode="gray">
          <a:xfrm>
            <a:off x="-1" y="5002020"/>
            <a:ext cx="265114" cy="135000"/>
          </a:xfrm>
        </p:spPr>
        <p:txBody>
          <a:bodyPr/>
          <a:lstStyle>
            <a:lvl1pPr>
              <a:defRPr>
                <a:solidFill>
                  <a:schemeClr val="bg1">
                    <a:alpha val="0"/>
                  </a:schemeClr>
                </a:solidFill>
              </a:defRPr>
            </a:lvl1pPr>
          </a:lstStyle>
          <a:p>
            <a:fld id="{2D54133B-371A-451E-83B0-12E77C669547}" type="datetime1">
              <a:rPr lang="fr-FR" smtClean="0"/>
              <a:t>01/03/2018</a:t>
            </a:fld>
            <a:endParaRPr lang="fr-FR" dirty="0"/>
          </a:p>
        </p:txBody>
      </p:sp>
      <p:sp>
        <p:nvSpPr>
          <p:cNvPr id="11" name="Espace réservé du numéro de diapositive 10"/>
          <p:cNvSpPr>
            <a:spLocks noGrp="1"/>
          </p:cNvSpPr>
          <p:nvPr>
            <p:ph type="sldNum" sz="quarter" idx="11"/>
          </p:nvPr>
        </p:nvSpPr>
        <p:spPr bwMode="gray">
          <a:xfrm>
            <a:off x="-1" y="5002020"/>
            <a:ext cx="266400" cy="135000"/>
          </a:xfrm>
        </p:spPr>
        <p:txBody>
          <a:bodyPr/>
          <a:lstStyle>
            <a:lvl1pPr>
              <a:defRPr sz="100">
                <a:solidFill>
                  <a:schemeClr val="bg1">
                    <a:alpha val="0"/>
                  </a:schemeClr>
                </a:solidFill>
              </a:defRPr>
            </a:lvl1pPr>
          </a:lstStyle>
          <a:p>
            <a:fld id="{10C140CD-8AED-46FF-A9A2-77308F3F39AE}" type="slidenum">
              <a:rPr lang="fr-FR" smtClean="0"/>
              <a:t>‹#›</a:t>
            </a:fld>
            <a:endParaRPr lang="fr-FR"/>
          </a:p>
        </p:txBody>
      </p:sp>
      <p:sp>
        <p:nvSpPr>
          <p:cNvPr id="12" name="Espace réservé du pied de page 11"/>
          <p:cNvSpPr>
            <a:spLocks noGrp="1"/>
          </p:cNvSpPr>
          <p:nvPr>
            <p:ph type="ftr" sz="quarter" idx="12"/>
          </p:nvPr>
        </p:nvSpPr>
        <p:spPr bwMode="gray">
          <a:xfrm>
            <a:off x="-1" y="5002020"/>
            <a:ext cx="266400" cy="135000"/>
          </a:xfrm>
        </p:spPr>
        <p:txBody>
          <a:bodyPr/>
          <a:lstStyle>
            <a:lvl1pPr>
              <a:defRPr sz="100">
                <a:solidFill>
                  <a:schemeClr val="bg1">
                    <a:alpha val="0"/>
                  </a:schemeClr>
                </a:solidFill>
              </a:defRPr>
            </a:lvl1pPr>
          </a:lstStyle>
          <a:p>
            <a:r>
              <a:rPr lang="en-US"/>
              <a:t>Markov Random Fields for Super-resolution and Texture Synthesis</a:t>
            </a:r>
            <a:endParaRPr lang="fr-FR" dirty="0"/>
          </a:p>
        </p:txBody>
      </p:sp>
      <p:sp>
        <p:nvSpPr>
          <p:cNvPr id="15" name="Espace réservé du texte 3"/>
          <p:cNvSpPr>
            <a:spLocks noGrp="1"/>
          </p:cNvSpPr>
          <p:nvPr>
            <p:ph type="body" sz="quarter" idx="13" hasCustomPrompt="1"/>
          </p:nvPr>
        </p:nvSpPr>
        <p:spPr bwMode="gray">
          <a:xfrm>
            <a:off x="3203577" y="688180"/>
            <a:ext cx="5251448" cy="3359945"/>
          </a:xfrm>
        </p:spPr>
        <p:txBody>
          <a:bodyPr anchor="ctr" anchorCtr="0"/>
          <a:lstStyle>
            <a:lvl1pPr algn="r">
              <a:defRPr sz="3400" b="1" cap="all">
                <a:solidFill>
                  <a:schemeClr val="bg1"/>
                </a:solidFill>
              </a:defRPr>
            </a:lvl1pPr>
            <a:lvl2pPr algn="r">
              <a:defRPr sz="3400" b="0" cap="all">
                <a:solidFill>
                  <a:schemeClr val="bg1"/>
                </a:solidFill>
              </a:defRPr>
            </a:lvl2pPr>
          </a:lstStyle>
          <a:p>
            <a:pPr lvl="0"/>
            <a:r>
              <a:rPr lang="fr-FR" dirty="0"/>
              <a:t>TITRE</a:t>
            </a:r>
          </a:p>
          <a:p>
            <a:pPr lvl="1"/>
            <a:r>
              <a:rPr lang="fr-FR" dirty="0"/>
              <a:t>TITRE</a:t>
            </a:r>
          </a:p>
        </p:txBody>
      </p:sp>
      <p:pic>
        <p:nvPicPr>
          <p:cNvPr id="30" name="Image 29" descr="logo_couv_1.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516754" y="507900"/>
            <a:ext cx="1944000" cy="114538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itre">
    <p:spTree>
      <p:nvGrpSpPr>
        <p:cNvPr id="1" name=""/>
        <p:cNvGrpSpPr/>
        <p:nvPr/>
      </p:nvGrpSpPr>
      <p:grpSpPr>
        <a:xfrm>
          <a:off x="0" y="0"/>
          <a:ext cx="0" cy="0"/>
          <a:chOff x="0" y="0"/>
          <a:chExt cx="0" cy="0"/>
        </a:xfrm>
      </p:grpSpPr>
      <p:sp>
        <p:nvSpPr>
          <p:cNvPr id="25" name="Forme libre 24"/>
          <p:cNvSpPr/>
          <p:nvPr userDrawn="1"/>
        </p:nvSpPr>
        <p:spPr>
          <a:xfrm>
            <a:off x="0" y="0"/>
            <a:ext cx="3810001" cy="2664618"/>
          </a:xfrm>
          <a:custGeom>
            <a:avLst/>
            <a:gdLst>
              <a:gd name="connsiteX0" fmla="*/ 0 w 3810001"/>
              <a:gd name="connsiteY0" fmla="*/ 0 h 2664618"/>
              <a:gd name="connsiteX1" fmla="*/ 3810001 w 3810001"/>
              <a:gd name="connsiteY1" fmla="*/ 0 h 2664618"/>
              <a:gd name="connsiteX2" fmla="*/ 1145383 w 3810001"/>
              <a:gd name="connsiteY2" fmla="*/ 2664618 h 2664618"/>
              <a:gd name="connsiteX3" fmla="*/ 0 w 3810001"/>
              <a:gd name="connsiteY3" fmla="*/ 1519236 h 2664618"/>
              <a:gd name="connsiteX4" fmla="*/ 0 w 3810001"/>
              <a:gd name="connsiteY4" fmla="*/ 0 h 2664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1" h="2664618">
                <a:moveTo>
                  <a:pt x="0" y="0"/>
                </a:moveTo>
                <a:lnTo>
                  <a:pt x="3810001" y="0"/>
                </a:lnTo>
                <a:lnTo>
                  <a:pt x="1145383" y="2664618"/>
                </a:lnTo>
                <a:lnTo>
                  <a:pt x="0" y="1519236"/>
                </a:lnTo>
                <a:lnTo>
                  <a:pt x="0" y="0"/>
                </a:lnTo>
                <a:close/>
              </a:path>
            </a:pathLst>
          </a:cu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orme libre 25"/>
          <p:cNvSpPr/>
          <p:nvPr userDrawn="1"/>
        </p:nvSpPr>
        <p:spPr>
          <a:xfrm>
            <a:off x="1145383" y="0"/>
            <a:ext cx="7998617" cy="5143500"/>
          </a:xfrm>
          <a:custGeom>
            <a:avLst/>
            <a:gdLst>
              <a:gd name="connsiteX0" fmla="*/ 2664618 w 7998617"/>
              <a:gd name="connsiteY0" fmla="*/ 0 h 5143500"/>
              <a:gd name="connsiteX1" fmla="*/ 7998617 w 7998617"/>
              <a:gd name="connsiteY1" fmla="*/ 0 h 5143500"/>
              <a:gd name="connsiteX2" fmla="*/ 7998617 w 7998617"/>
              <a:gd name="connsiteY2" fmla="*/ 5143500 h 5143500"/>
              <a:gd name="connsiteX3" fmla="*/ 2478882 w 7998617"/>
              <a:gd name="connsiteY3" fmla="*/ 5143500 h 5143500"/>
              <a:gd name="connsiteX4" fmla="*/ 0 w 7998617"/>
              <a:gd name="connsiteY4" fmla="*/ 2664618 h 5143500"/>
              <a:gd name="connsiteX5" fmla="*/ 2664618 w 7998617"/>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98617" h="5143500">
                <a:moveTo>
                  <a:pt x="2664618" y="0"/>
                </a:moveTo>
                <a:lnTo>
                  <a:pt x="7998617" y="0"/>
                </a:lnTo>
                <a:lnTo>
                  <a:pt x="7998617" y="5143500"/>
                </a:lnTo>
                <a:lnTo>
                  <a:pt x="2478882" y="5143500"/>
                </a:lnTo>
                <a:lnTo>
                  <a:pt x="0" y="2664618"/>
                </a:lnTo>
                <a:lnTo>
                  <a:pt x="2664618" y="0"/>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e la date 7"/>
          <p:cNvSpPr>
            <a:spLocks noGrp="1"/>
          </p:cNvSpPr>
          <p:nvPr>
            <p:ph type="dt" sz="half" idx="10"/>
          </p:nvPr>
        </p:nvSpPr>
        <p:spPr bwMode="gray">
          <a:xfrm>
            <a:off x="-1" y="5002020"/>
            <a:ext cx="265114" cy="135000"/>
          </a:xfrm>
        </p:spPr>
        <p:txBody>
          <a:bodyPr/>
          <a:lstStyle>
            <a:lvl1pPr>
              <a:defRPr>
                <a:solidFill>
                  <a:schemeClr val="bg1">
                    <a:alpha val="0"/>
                  </a:schemeClr>
                </a:solidFill>
              </a:defRPr>
            </a:lvl1pPr>
          </a:lstStyle>
          <a:p>
            <a:fld id="{2071B99B-66F4-44C1-85BA-391C8832129F}" type="datetime1">
              <a:rPr lang="fr-FR" smtClean="0"/>
              <a:t>01/03/2018</a:t>
            </a:fld>
            <a:endParaRPr lang="fr-FR"/>
          </a:p>
        </p:txBody>
      </p:sp>
      <p:sp>
        <p:nvSpPr>
          <p:cNvPr id="11" name="Espace réservé du numéro de diapositive 10"/>
          <p:cNvSpPr>
            <a:spLocks noGrp="1"/>
          </p:cNvSpPr>
          <p:nvPr>
            <p:ph type="sldNum" sz="quarter" idx="11"/>
          </p:nvPr>
        </p:nvSpPr>
        <p:spPr bwMode="gray">
          <a:xfrm>
            <a:off x="-1" y="5002020"/>
            <a:ext cx="266400" cy="135000"/>
          </a:xfrm>
        </p:spPr>
        <p:txBody>
          <a:bodyPr/>
          <a:lstStyle>
            <a:lvl1pPr>
              <a:defRPr sz="100">
                <a:solidFill>
                  <a:schemeClr val="bg1">
                    <a:alpha val="0"/>
                  </a:schemeClr>
                </a:solidFill>
              </a:defRPr>
            </a:lvl1pPr>
          </a:lstStyle>
          <a:p>
            <a:fld id="{10C140CD-8AED-46FF-A9A2-77308F3F39AE}" type="slidenum">
              <a:rPr lang="fr-FR" smtClean="0"/>
              <a:t>‹#›</a:t>
            </a:fld>
            <a:endParaRPr lang="fr-FR"/>
          </a:p>
        </p:txBody>
      </p:sp>
      <p:sp>
        <p:nvSpPr>
          <p:cNvPr id="12" name="Espace réservé du pied de page 11"/>
          <p:cNvSpPr>
            <a:spLocks noGrp="1"/>
          </p:cNvSpPr>
          <p:nvPr>
            <p:ph type="ftr" sz="quarter" idx="12"/>
          </p:nvPr>
        </p:nvSpPr>
        <p:spPr bwMode="gray">
          <a:xfrm>
            <a:off x="-1" y="5002020"/>
            <a:ext cx="266400" cy="135000"/>
          </a:xfrm>
        </p:spPr>
        <p:txBody>
          <a:bodyPr/>
          <a:lstStyle>
            <a:lvl1pPr>
              <a:defRPr sz="100">
                <a:solidFill>
                  <a:schemeClr val="bg1">
                    <a:alpha val="0"/>
                  </a:schemeClr>
                </a:solidFill>
              </a:defRPr>
            </a:lvl1pPr>
          </a:lstStyle>
          <a:p>
            <a:r>
              <a:rPr lang="en-US"/>
              <a:t>Markov Random Fields for Super-resolution and Texture Synthesis</a:t>
            </a:r>
            <a:endParaRPr lang="fr-FR" dirty="0"/>
          </a:p>
        </p:txBody>
      </p:sp>
      <p:sp>
        <p:nvSpPr>
          <p:cNvPr id="15" name="Espace réservé du texte 3"/>
          <p:cNvSpPr>
            <a:spLocks noGrp="1"/>
          </p:cNvSpPr>
          <p:nvPr>
            <p:ph type="body" sz="quarter" idx="13" hasCustomPrompt="1"/>
          </p:nvPr>
        </p:nvSpPr>
        <p:spPr bwMode="gray">
          <a:xfrm>
            <a:off x="1373189" y="688180"/>
            <a:ext cx="7081836" cy="3369470"/>
          </a:xfrm>
        </p:spPr>
        <p:txBody>
          <a:bodyPr anchor="ctr" anchorCtr="0"/>
          <a:lstStyle>
            <a:lvl1pPr algn="r">
              <a:defRPr sz="3400" b="0" cap="all">
                <a:solidFill>
                  <a:schemeClr val="bg1"/>
                </a:solidFill>
              </a:defRPr>
            </a:lvl1pPr>
            <a:lvl2pPr algn="r">
              <a:defRPr sz="3400" b="1" cap="all">
                <a:solidFill>
                  <a:schemeClr val="bg1"/>
                </a:solidFill>
              </a:defRPr>
            </a:lvl2pPr>
          </a:lstStyle>
          <a:p>
            <a:pPr lvl="0"/>
            <a:r>
              <a:rPr lang="fr-FR" dirty="0"/>
              <a:t>Chapitre</a:t>
            </a:r>
          </a:p>
          <a:p>
            <a:pPr lvl="1"/>
            <a:r>
              <a:rPr lang="fr-FR" dirty="0"/>
              <a:t>Chapitre</a:t>
            </a:r>
          </a:p>
        </p:txBody>
      </p:sp>
      <p:pic>
        <p:nvPicPr>
          <p:cNvPr id="27" name="Image 26" descr="logo_couv_1.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539552" y="3953662"/>
            <a:ext cx="1224000" cy="7211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ommaire">
    <p:spTree>
      <p:nvGrpSpPr>
        <p:cNvPr id="1" name=""/>
        <p:cNvGrpSpPr/>
        <p:nvPr/>
      </p:nvGrpSpPr>
      <p:grpSpPr>
        <a:xfrm>
          <a:off x="0" y="0"/>
          <a:ext cx="0" cy="0"/>
          <a:chOff x="0" y="0"/>
          <a:chExt cx="0" cy="0"/>
        </a:xfrm>
      </p:grpSpPr>
      <p:sp>
        <p:nvSpPr>
          <p:cNvPr id="16" name="Rectangle 15"/>
          <p:cNvSpPr/>
          <p:nvPr userDrawn="1"/>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orme libre 14"/>
          <p:cNvSpPr/>
          <p:nvPr userDrawn="1"/>
        </p:nvSpPr>
        <p:spPr>
          <a:xfrm>
            <a:off x="1145383" y="0"/>
            <a:ext cx="7998617" cy="5143500"/>
          </a:xfrm>
          <a:custGeom>
            <a:avLst/>
            <a:gdLst>
              <a:gd name="connsiteX0" fmla="*/ 2664618 w 7998617"/>
              <a:gd name="connsiteY0" fmla="*/ 0 h 5143500"/>
              <a:gd name="connsiteX1" fmla="*/ 7998617 w 7998617"/>
              <a:gd name="connsiteY1" fmla="*/ 0 h 5143500"/>
              <a:gd name="connsiteX2" fmla="*/ 7998617 w 7998617"/>
              <a:gd name="connsiteY2" fmla="*/ 5143500 h 5143500"/>
              <a:gd name="connsiteX3" fmla="*/ 2478882 w 7998617"/>
              <a:gd name="connsiteY3" fmla="*/ 5143500 h 5143500"/>
              <a:gd name="connsiteX4" fmla="*/ 0 w 7998617"/>
              <a:gd name="connsiteY4" fmla="*/ 2664618 h 5143500"/>
              <a:gd name="connsiteX5" fmla="*/ 2664618 w 7998617"/>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98617" h="5143500">
                <a:moveTo>
                  <a:pt x="2664618" y="0"/>
                </a:moveTo>
                <a:lnTo>
                  <a:pt x="7998617" y="0"/>
                </a:lnTo>
                <a:lnTo>
                  <a:pt x="7998617" y="5143500"/>
                </a:lnTo>
                <a:lnTo>
                  <a:pt x="2478882" y="5143500"/>
                </a:lnTo>
                <a:lnTo>
                  <a:pt x="0" y="2664618"/>
                </a:lnTo>
                <a:lnTo>
                  <a:pt x="2664618"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13"/>
          <p:cNvSpPr/>
          <p:nvPr userDrawn="1"/>
        </p:nvSpPr>
        <p:spPr>
          <a:xfrm>
            <a:off x="0" y="2664618"/>
            <a:ext cx="3624265" cy="2478882"/>
          </a:xfrm>
          <a:custGeom>
            <a:avLst/>
            <a:gdLst>
              <a:gd name="connsiteX0" fmla="*/ 1145383 w 3624265"/>
              <a:gd name="connsiteY0" fmla="*/ 0 h 2478882"/>
              <a:gd name="connsiteX1" fmla="*/ 3624265 w 3624265"/>
              <a:gd name="connsiteY1" fmla="*/ 2478882 h 2478882"/>
              <a:gd name="connsiteX2" fmla="*/ 0 w 3624265"/>
              <a:gd name="connsiteY2" fmla="*/ 2478882 h 2478882"/>
              <a:gd name="connsiteX3" fmla="*/ 0 w 3624265"/>
              <a:gd name="connsiteY3" fmla="*/ 1145383 h 2478882"/>
              <a:gd name="connsiteX4" fmla="*/ 1145383 w 3624265"/>
              <a:gd name="connsiteY4" fmla="*/ 0 h 247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4265" h="2478882">
                <a:moveTo>
                  <a:pt x="1145383" y="0"/>
                </a:moveTo>
                <a:lnTo>
                  <a:pt x="3624265" y="2478882"/>
                </a:lnTo>
                <a:lnTo>
                  <a:pt x="0" y="2478882"/>
                </a:lnTo>
                <a:lnTo>
                  <a:pt x="0" y="1145383"/>
                </a:lnTo>
                <a:lnTo>
                  <a:pt x="1145383" y="0"/>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texte 3"/>
          <p:cNvSpPr>
            <a:spLocks noGrp="1"/>
          </p:cNvSpPr>
          <p:nvPr>
            <p:ph type="body" sz="quarter" idx="13" hasCustomPrompt="1"/>
          </p:nvPr>
        </p:nvSpPr>
        <p:spPr bwMode="gray">
          <a:xfrm>
            <a:off x="4572000" y="736380"/>
            <a:ext cx="3883025" cy="4095970"/>
          </a:xfrm>
        </p:spPr>
        <p:txBody>
          <a:bodyPr anchor="t" anchorCtr="0"/>
          <a:lstStyle>
            <a:lvl1pPr marL="342900" indent="-342900" algn="l">
              <a:spcBef>
                <a:spcPts val="2400"/>
              </a:spcBef>
              <a:spcAft>
                <a:spcPts val="300"/>
              </a:spcAft>
              <a:buClr>
                <a:schemeClr val="bg2"/>
              </a:buClr>
              <a:buSzPct val="100000"/>
              <a:buFont typeface="+mj-lt"/>
              <a:buAutoNum type="arabicPeriod"/>
              <a:defRPr sz="1650" b="1" cap="all">
                <a:solidFill>
                  <a:schemeClr val="bg2"/>
                </a:solidFill>
              </a:defRPr>
            </a:lvl1pPr>
            <a:lvl2pPr marL="342265" indent="0" algn="l">
              <a:lnSpc>
                <a:spcPct val="130000"/>
              </a:lnSpc>
              <a:defRPr sz="1200" b="0" cap="none" baseline="0">
                <a:solidFill>
                  <a:schemeClr val="accent3"/>
                </a:solidFill>
              </a:defRPr>
            </a:lvl2pPr>
          </a:lstStyle>
          <a:p>
            <a:pPr lvl="0"/>
            <a:r>
              <a:rPr lang="fr-FR" dirty="0"/>
              <a:t>Texte de niveau 1</a:t>
            </a:r>
          </a:p>
          <a:p>
            <a:pPr lvl="1"/>
            <a:r>
              <a:rPr lang="fr-FR" dirty="0"/>
              <a:t>1.1 Deuxième niveau</a:t>
            </a:r>
          </a:p>
        </p:txBody>
      </p:sp>
      <p:sp>
        <p:nvSpPr>
          <p:cNvPr id="3" name="Titre 2"/>
          <p:cNvSpPr>
            <a:spLocks noGrp="1"/>
          </p:cNvSpPr>
          <p:nvPr>
            <p:ph type="title" hasCustomPrompt="1"/>
          </p:nvPr>
        </p:nvSpPr>
        <p:spPr bwMode="gray">
          <a:xfrm>
            <a:off x="539552" y="656897"/>
            <a:ext cx="2658318" cy="340202"/>
          </a:xfrm>
        </p:spPr>
        <p:txBody>
          <a:bodyPr/>
          <a:lstStyle>
            <a:lvl1pPr>
              <a:defRPr sz="2500" b="1" cap="all" baseline="0">
                <a:solidFill>
                  <a:schemeClr val="bg1"/>
                </a:solidFill>
              </a:defRPr>
            </a:lvl1pPr>
          </a:lstStyle>
          <a:p>
            <a:r>
              <a:rPr lang="fr-FR" dirty="0"/>
              <a:t>Titre</a:t>
            </a:r>
          </a:p>
        </p:txBody>
      </p:sp>
      <p:pic>
        <p:nvPicPr>
          <p:cNvPr id="17" name="Image 16" descr="logo_couv_1.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539552" y="3953662"/>
            <a:ext cx="1224000" cy="7211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96000" y="0"/>
            <a:ext cx="7231938" cy="450000"/>
          </a:xfrm>
        </p:spPr>
        <p:txBody>
          <a:bodyPr/>
          <a:lstStyle/>
          <a:p>
            <a:r>
              <a:rPr lang="fr-FR" noProof="0" dirty="0"/>
              <a:t>Chapitre 0 : Titre</a:t>
            </a:r>
            <a:endParaRPr lang="fr-FR" dirty="0"/>
          </a:p>
        </p:txBody>
      </p:sp>
      <p:sp>
        <p:nvSpPr>
          <p:cNvPr id="9" name="Espace réservé du texte 8"/>
          <p:cNvSpPr>
            <a:spLocks noGrp="1"/>
          </p:cNvSpPr>
          <p:nvPr>
            <p:ph type="body" sz="quarter" idx="13" hasCustomPrompt="1"/>
          </p:nvPr>
        </p:nvSpPr>
        <p:spPr bwMode="gray">
          <a:xfrm>
            <a:off x="396000" y="443550"/>
            <a:ext cx="7231938" cy="276090"/>
          </a:xfrm>
        </p:spPr>
        <p:txBody>
          <a:bodyPr/>
          <a:lstStyle>
            <a:lvl1pPr>
              <a:defRPr sz="1600" cap="none" baseline="0">
                <a:solidFill>
                  <a:schemeClr val="tx1"/>
                </a:solidFill>
              </a:defRPr>
            </a:lvl1pPr>
          </a:lstStyle>
          <a:p>
            <a:pPr lvl="0"/>
            <a:r>
              <a:rPr lang="fr-FR" dirty="0"/>
              <a:t>0.0 Titre</a:t>
            </a:r>
          </a:p>
        </p:txBody>
      </p:sp>
      <p:sp>
        <p:nvSpPr>
          <p:cNvPr id="11" name="Espace réservé du contenu 2"/>
          <p:cNvSpPr>
            <a:spLocks noGrp="1"/>
          </p:cNvSpPr>
          <p:nvPr>
            <p:ph idx="14" hasCustomPrompt="1"/>
          </p:nvPr>
        </p:nvSpPr>
        <p:spPr bwMode="gray">
          <a:xfrm>
            <a:off x="396000" y="1055689"/>
            <a:ext cx="8359063" cy="3298824"/>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5" name="Espace réservé de la date 14"/>
          <p:cNvSpPr>
            <a:spLocks noGrp="1"/>
          </p:cNvSpPr>
          <p:nvPr>
            <p:ph type="dt" sz="half" idx="15"/>
          </p:nvPr>
        </p:nvSpPr>
        <p:spPr/>
        <p:txBody>
          <a:bodyPr/>
          <a:lstStyle/>
          <a:p>
            <a:fld id="{02F2A944-B0D2-4E65-9B75-234B8B45C846}" type="datetime1">
              <a:rPr lang="fr-FR" smtClean="0"/>
              <a:t>01/03/2018</a:t>
            </a:fld>
            <a:endParaRPr lang="fr-FR" dirty="0"/>
          </a:p>
        </p:txBody>
      </p:sp>
      <p:sp>
        <p:nvSpPr>
          <p:cNvPr id="16" name="Espace réservé du pied de page 15"/>
          <p:cNvSpPr>
            <a:spLocks noGrp="1"/>
          </p:cNvSpPr>
          <p:nvPr>
            <p:ph type="ftr" sz="quarter" idx="16"/>
          </p:nvPr>
        </p:nvSpPr>
        <p:spPr/>
        <p:txBody>
          <a:bodyPr/>
          <a:lstStyle/>
          <a:p>
            <a:r>
              <a:rPr lang="fr-FR" dirty="0"/>
              <a:t>Descripteurs locaux pour la recherche d’images similaires</a:t>
            </a:r>
          </a:p>
        </p:txBody>
      </p:sp>
      <p:sp>
        <p:nvSpPr>
          <p:cNvPr id="17" name="Espace réservé du numéro de diapositive 16"/>
          <p:cNvSpPr>
            <a:spLocks noGrp="1"/>
          </p:cNvSpPr>
          <p:nvPr>
            <p:ph type="sldNum" sz="quarter" idx="17"/>
          </p:nvPr>
        </p:nvSpPr>
        <p:spPr/>
        <p:txBody>
          <a:bodyPr/>
          <a:lstStyle/>
          <a:p>
            <a:fld id="{10C140CD-8AED-46FF-A9A2-77308F3F39AE}" type="slidenum">
              <a:rPr lang="fr-FR" smtClean="0"/>
              <a:t>‹#›</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amp; logo">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96000" y="0"/>
            <a:ext cx="7231938" cy="450000"/>
          </a:xfrm>
        </p:spPr>
        <p:txBody>
          <a:bodyPr/>
          <a:lstStyle/>
          <a:p>
            <a:r>
              <a:rPr lang="fr-FR" noProof="0" dirty="0"/>
              <a:t>Chapitre 0 : Titre</a:t>
            </a:r>
            <a:endParaRPr lang="fr-FR" dirty="0"/>
          </a:p>
        </p:txBody>
      </p:sp>
      <p:sp>
        <p:nvSpPr>
          <p:cNvPr id="9" name="Espace réservé du texte 8"/>
          <p:cNvSpPr>
            <a:spLocks noGrp="1"/>
          </p:cNvSpPr>
          <p:nvPr>
            <p:ph type="body" sz="quarter" idx="13" hasCustomPrompt="1"/>
          </p:nvPr>
        </p:nvSpPr>
        <p:spPr bwMode="gray">
          <a:xfrm>
            <a:off x="396000" y="443550"/>
            <a:ext cx="7231938" cy="276090"/>
          </a:xfrm>
        </p:spPr>
        <p:txBody>
          <a:bodyPr/>
          <a:lstStyle>
            <a:lvl1pPr>
              <a:defRPr sz="1600" cap="none" baseline="0">
                <a:solidFill>
                  <a:schemeClr val="tx1"/>
                </a:solidFill>
              </a:defRPr>
            </a:lvl1pPr>
          </a:lstStyle>
          <a:p>
            <a:pPr lvl="0"/>
            <a:r>
              <a:rPr lang="fr-FR" dirty="0"/>
              <a:t>0.0 Titre</a:t>
            </a:r>
          </a:p>
        </p:txBody>
      </p:sp>
      <p:sp>
        <p:nvSpPr>
          <p:cNvPr id="11" name="Espace réservé du contenu 2"/>
          <p:cNvSpPr>
            <a:spLocks noGrp="1"/>
          </p:cNvSpPr>
          <p:nvPr>
            <p:ph idx="14" hasCustomPrompt="1"/>
          </p:nvPr>
        </p:nvSpPr>
        <p:spPr bwMode="gray">
          <a:xfrm>
            <a:off x="396000" y="1055689"/>
            <a:ext cx="8359063" cy="3298824"/>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Espace réservé pour une image  10"/>
          <p:cNvSpPr>
            <a:spLocks noGrp="1"/>
          </p:cNvSpPr>
          <p:nvPr>
            <p:ph type="pic" sz="quarter" idx="18" hasCustomPrompt="1"/>
          </p:nvPr>
        </p:nvSpPr>
        <p:spPr bwMode="gray">
          <a:xfrm>
            <a:off x="7627938" y="4565650"/>
            <a:ext cx="608012" cy="266700"/>
          </a:xfrm>
        </p:spPr>
        <p:txBody>
          <a:bodyPr tIns="0" anchor="ctr" anchorCtr="0"/>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sz="1000">
                <a:solidFill>
                  <a:schemeClr val="tx1"/>
                </a:solidFill>
              </a:defRPr>
            </a:lvl1pPr>
          </a:lstStyle>
          <a:p>
            <a:r>
              <a:rPr lang="fr-FR" noProof="0" dirty="0"/>
              <a:t>Logotype</a:t>
            </a:r>
            <a:br>
              <a:rPr lang="fr-FR" noProof="0" dirty="0"/>
            </a:br>
            <a:r>
              <a:rPr lang="fr-FR" noProof="0" dirty="0"/>
              <a:t>partenaire</a:t>
            </a:r>
          </a:p>
        </p:txBody>
      </p:sp>
      <p:sp>
        <p:nvSpPr>
          <p:cNvPr id="12" name="Espace réservé de la date 11"/>
          <p:cNvSpPr>
            <a:spLocks noGrp="1"/>
          </p:cNvSpPr>
          <p:nvPr>
            <p:ph type="dt" sz="half" idx="19"/>
          </p:nvPr>
        </p:nvSpPr>
        <p:spPr/>
        <p:txBody>
          <a:bodyPr/>
          <a:lstStyle/>
          <a:p>
            <a:fld id="{2F62CE10-E0DE-439D-8CD1-69273313363A}" type="datetime1">
              <a:rPr lang="fr-FR" smtClean="0"/>
              <a:t>01/03/2018</a:t>
            </a:fld>
            <a:endParaRPr lang="fr-FR" dirty="0"/>
          </a:p>
        </p:txBody>
      </p:sp>
      <p:sp>
        <p:nvSpPr>
          <p:cNvPr id="13" name="Espace réservé du pied de page 12"/>
          <p:cNvSpPr>
            <a:spLocks noGrp="1"/>
          </p:cNvSpPr>
          <p:nvPr>
            <p:ph type="ftr" sz="quarter" idx="20"/>
          </p:nvPr>
        </p:nvSpPr>
        <p:spPr/>
        <p:txBody>
          <a:bodyPr/>
          <a:lstStyle/>
          <a:p>
            <a:r>
              <a:rPr lang="fr-FR" dirty="0"/>
              <a:t>Descripteurs locaux pour la recherche d’images similaires</a:t>
            </a:r>
          </a:p>
        </p:txBody>
      </p:sp>
      <p:sp>
        <p:nvSpPr>
          <p:cNvPr id="14" name="Espace réservé du numéro de diapositive 13"/>
          <p:cNvSpPr>
            <a:spLocks noGrp="1"/>
          </p:cNvSpPr>
          <p:nvPr>
            <p:ph type="sldNum" sz="quarter" idx="21"/>
          </p:nvPr>
        </p:nvSpPr>
        <p:spPr/>
        <p:txBody>
          <a:bodyPr/>
          <a:lstStyle/>
          <a:p>
            <a:fld id="{10C140CD-8AED-46FF-A9A2-77308F3F39AE}" type="slidenum">
              <a:rPr lang="fr-FR" smtClean="0"/>
              <a:t>‹#›</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2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fr-FR" noProof="0" dirty="0"/>
              <a:t>Chapitre 0 : Titre</a:t>
            </a:r>
            <a:endParaRPr lang="fr-FR" dirty="0"/>
          </a:p>
        </p:txBody>
      </p:sp>
      <p:sp>
        <p:nvSpPr>
          <p:cNvPr id="9" name="Espace réservé du texte 8"/>
          <p:cNvSpPr>
            <a:spLocks noGrp="1"/>
          </p:cNvSpPr>
          <p:nvPr>
            <p:ph type="body" sz="quarter" idx="13" hasCustomPrompt="1"/>
          </p:nvPr>
        </p:nvSpPr>
        <p:spPr bwMode="gray">
          <a:xfrm>
            <a:off x="396000" y="442800"/>
            <a:ext cx="7232400" cy="276090"/>
          </a:xfrm>
        </p:spPr>
        <p:txBody>
          <a:bodyPr/>
          <a:lstStyle>
            <a:lvl1pPr>
              <a:defRPr sz="1600" cap="none" baseline="0">
                <a:solidFill>
                  <a:schemeClr val="tx1"/>
                </a:solidFill>
              </a:defRPr>
            </a:lvl1pPr>
          </a:lstStyle>
          <a:p>
            <a:pPr lvl="0"/>
            <a:r>
              <a:rPr lang="fr-FR" dirty="0"/>
              <a:t>0.0 Titre</a:t>
            </a:r>
          </a:p>
        </p:txBody>
      </p:sp>
      <p:sp>
        <p:nvSpPr>
          <p:cNvPr id="11" name="Espace réservé du contenu 2"/>
          <p:cNvSpPr>
            <a:spLocks noGrp="1"/>
          </p:cNvSpPr>
          <p:nvPr>
            <p:ph idx="14" hasCustomPrompt="1"/>
          </p:nvPr>
        </p:nvSpPr>
        <p:spPr bwMode="gray">
          <a:xfrm>
            <a:off x="396000" y="1055688"/>
            <a:ext cx="3888000" cy="3298428"/>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contenu 2"/>
          <p:cNvSpPr>
            <a:spLocks noGrp="1"/>
          </p:cNvSpPr>
          <p:nvPr>
            <p:ph idx="15" hasCustomPrompt="1"/>
          </p:nvPr>
        </p:nvSpPr>
        <p:spPr bwMode="gray">
          <a:xfrm>
            <a:off x="4572000" y="1055688"/>
            <a:ext cx="3883025" cy="3298428"/>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9" name="Espace réservé de la date 18"/>
          <p:cNvSpPr>
            <a:spLocks noGrp="1"/>
          </p:cNvSpPr>
          <p:nvPr>
            <p:ph type="dt" sz="half" idx="16"/>
          </p:nvPr>
        </p:nvSpPr>
        <p:spPr/>
        <p:txBody>
          <a:bodyPr/>
          <a:lstStyle/>
          <a:p>
            <a:fld id="{1643EF77-D5D6-40EF-9F4B-07F203095EEF}" type="datetime1">
              <a:rPr lang="fr-FR" smtClean="0"/>
              <a:t>01/03/2018</a:t>
            </a:fld>
            <a:endParaRPr lang="fr-FR" dirty="0"/>
          </a:p>
        </p:txBody>
      </p:sp>
      <p:sp>
        <p:nvSpPr>
          <p:cNvPr id="20" name="Espace réservé du pied de page 19"/>
          <p:cNvSpPr>
            <a:spLocks noGrp="1"/>
          </p:cNvSpPr>
          <p:nvPr>
            <p:ph type="ftr" sz="quarter" idx="17"/>
          </p:nvPr>
        </p:nvSpPr>
        <p:spPr/>
        <p:txBody>
          <a:bodyPr/>
          <a:lstStyle/>
          <a:p>
            <a:r>
              <a:rPr lang="fr-FR" dirty="0"/>
              <a:t>Descripteurs locaux pour la recherche d’images similaires</a:t>
            </a:r>
          </a:p>
        </p:txBody>
      </p:sp>
      <p:sp>
        <p:nvSpPr>
          <p:cNvPr id="21" name="Espace réservé du numéro de diapositive 20"/>
          <p:cNvSpPr>
            <a:spLocks noGrp="1"/>
          </p:cNvSpPr>
          <p:nvPr>
            <p:ph type="sldNum" sz="quarter" idx="18"/>
          </p:nvPr>
        </p:nvSpPr>
        <p:spPr/>
        <p:txBody>
          <a:bodyPr/>
          <a:lstStyle/>
          <a:p>
            <a:fld id="{10C140CD-8AED-46FF-A9A2-77308F3F39AE}" type="slidenum">
              <a:rPr lang="fr-FR" smtClean="0"/>
              <a:t>‹#›</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 2 colonnes &amp; logo">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fr-FR" noProof="0" dirty="0"/>
              <a:t>Chapitre 0 : Titre</a:t>
            </a:r>
            <a:endParaRPr lang="fr-FR" dirty="0"/>
          </a:p>
        </p:txBody>
      </p:sp>
      <p:sp>
        <p:nvSpPr>
          <p:cNvPr id="9" name="Espace réservé du texte 8"/>
          <p:cNvSpPr>
            <a:spLocks noGrp="1"/>
          </p:cNvSpPr>
          <p:nvPr>
            <p:ph type="body" sz="quarter" idx="13" hasCustomPrompt="1"/>
          </p:nvPr>
        </p:nvSpPr>
        <p:spPr bwMode="gray">
          <a:xfrm>
            <a:off x="396000" y="442800"/>
            <a:ext cx="7232400" cy="276090"/>
          </a:xfrm>
        </p:spPr>
        <p:txBody>
          <a:bodyPr/>
          <a:lstStyle>
            <a:lvl1pPr>
              <a:defRPr sz="1600" cap="none" baseline="0">
                <a:solidFill>
                  <a:schemeClr val="tx1"/>
                </a:solidFill>
              </a:defRPr>
            </a:lvl1pPr>
          </a:lstStyle>
          <a:p>
            <a:pPr lvl="0"/>
            <a:r>
              <a:rPr lang="fr-FR" dirty="0"/>
              <a:t>0.0 Titre</a:t>
            </a:r>
          </a:p>
        </p:txBody>
      </p:sp>
      <p:sp>
        <p:nvSpPr>
          <p:cNvPr id="11" name="Espace réservé du contenu 2"/>
          <p:cNvSpPr>
            <a:spLocks noGrp="1"/>
          </p:cNvSpPr>
          <p:nvPr>
            <p:ph idx="14" hasCustomPrompt="1"/>
          </p:nvPr>
        </p:nvSpPr>
        <p:spPr bwMode="gray">
          <a:xfrm>
            <a:off x="396000" y="1054800"/>
            <a:ext cx="3888000" cy="3298031"/>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contenu 2"/>
          <p:cNvSpPr>
            <a:spLocks noGrp="1"/>
          </p:cNvSpPr>
          <p:nvPr>
            <p:ph idx="15" hasCustomPrompt="1"/>
          </p:nvPr>
        </p:nvSpPr>
        <p:spPr bwMode="gray">
          <a:xfrm>
            <a:off x="4572000" y="1055688"/>
            <a:ext cx="3883025" cy="3298428"/>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Espace réservé pour une image  10"/>
          <p:cNvSpPr>
            <a:spLocks noGrp="1"/>
          </p:cNvSpPr>
          <p:nvPr>
            <p:ph type="pic" sz="quarter" idx="16" hasCustomPrompt="1"/>
          </p:nvPr>
        </p:nvSpPr>
        <p:spPr bwMode="gray">
          <a:xfrm>
            <a:off x="7627938" y="4565650"/>
            <a:ext cx="608012" cy="266700"/>
          </a:xfrm>
        </p:spPr>
        <p:txBody>
          <a:bodyPr tIns="0" anchor="ctr" anchorCtr="0"/>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sz="1000">
                <a:solidFill>
                  <a:schemeClr val="tx1"/>
                </a:solidFill>
              </a:defRPr>
            </a:lvl1pPr>
          </a:lstStyle>
          <a:p>
            <a:r>
              <a:rPr lang="fr-FR" noProof="0" dirty="0"/>
              <a:t>Logotype</a:t>
            </a:r>
            <a:br>
              <a:rPr lang="fr-FR" noProof="0" dirty="0"/>
            </a:br>
            <a:r>
              <a:rPr lang="fr-FR" noProof="0" dirty="0"/>
              <a:t>partenaire</a:t>
            </a:r>
          </a:p>
        </p:txBody>
      </p:sp>
      <p:sp>
        <p:nvSpPr>
          <p:cNvPr id="16" name="Espace réservé de la date 15"/>
          <p:cNvSpPr>
            <a:spLocks noGrp="1"/>
          </p:cNvSpPr>
          <p:nvPr>
            <p:ph type="dt" sz="half" idx="17"/>
          </p:nvPr>
        </p:nvSpPr>
        <p:spPr/>
        <p:txBody>
          <a:bodyPr/>
          <a:lstStyle/>
          <a:p>
            <a:fld id="{AC5CD3B3-8D2B-4B82-9D76-E78AABAA42A0}" type="datetime1">
              <a:rPr lang="fr-FR" smtClean="0"/>
              <a:t>01/03/2018</a:t>
            </a:fld>
            <a:endParaRPr lang="fr-FR" dirty="0"/>
          </a:p>
        </p:txBody>
      </p:sp>
      <p:sp>
        <p:nvSpPr>
          <p:cNvPr id="17" name="Espace réservé du pied de page 16"/>
          <p:cNvSpPr>
            <a:spLocks noGrp="1"/>
          </p:cNvSpPr>
          <p:nvPr>
            <p:ph type="ftr" sz="quarter" idx="18"/>
          </p:nvPr>
        </p:nvSpPr>
        <p:spPr/>
        <p:txBody>
          <a:bodyPr/>
          <a:lstStyle/>
          <a:p>
            <a:r>
              <a:rPr lang="fr-FR" dirty="0"/>
              <a:t>Descripteurs locaux pour la recherche d’images similaires</a:t>
            </a:r>
          </a:p>
        </p:txBody>
      </p:sp>
      <p:sp>
        <p:nvSpPr>
          <p:cNvPr id="18" name="Espace réservé du numéro de diapositive 17"/>
          <p:cNvSpPr>
            <a:spLocks noGrp="1"/>
          </p:cNvSpPr>
          <p:nvPr>
            <p:ph type="sldNum" sz="quarter" idx="19"/>
          </p:nvPr>
        </p:nvSpPr>
        <p:spPr/>
        <p:txBody>
          <a:bodyPr/>
          <a:lstStyle/>
          <a:p>
            <a:fld id="{10C140CD-8AED-46FF-A9A2-77308F3F39AE}" type="slidenum">
              <a:rPr lang="fr-FR" smtClean="0"/>
              <a:t>‹#›</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contenu visuel">
    <p:spTree>
      <p:nvGrpSpPr>
        <p:cNvPr id="1" name=""/>
        <p:cNvGrpSpPr/>
        <p:nvPr/>
      </p:nvGrpSpPr>
      <p:grpSpPr>
        <a:xfrm>
          <a:off x="0" y="0"/>
          <a:ext cx="0" cy="0"/>
          <a:chOff x="0" y="0"/>
          <a:chExt cx="0" cy="0"/>
        </a:xfrm>
      </p:grpSpPr>
      <p:sp>
        <p:nvSpPr>
          <p:cNvPr id="9" name="Espace réservé pour une image  10"/>
          <p:cNvSpPr>
            <a:spLocks noGrp="1"/>
          </p:cNvSpPr>
          <p:nvPr>
            <p:ph type="pic" sz="quarter" idx="13" hasCustomPrompt="1"/>
          </p:nvPr>
        </p:nvSpPr>
        <p:spPr bwMode="gray">
          <a:xfrm>
            <a:off x="396000" y="1116000"/>
            <a:ext cx="3816000" cy="3060000"/>
          </a:xfrm>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sz="1000">
                <a:solidFill>
                  <a:schemeClr val="tx1"/>
                </a:solidFill>
              </a:defRPr>
            </a:lvl1pPr>
          </a:lstStyle>
          <a:p>
            <a:r>
              <a:rPr lang="fr-FR" noProof="0" dirty="0"/>
              <a:t>Sélectionner l’icône pour insérer une image</a:t>
            </a:r>
          </a:p>
        </p:txBody>
      </p:sp>
      <p:sp>
        <p:nvSpPr>
          <p:cNvPr id="5" name="Titre 4"/>
          <p:cNvSpPr>
            <a:spLocks noGrp="1"/>
          </p:cNvSpPr>
          <p:nvPr>
            <p:ph type="title" hasCustomPrompt="1"/>
          </p:nvPr>
        </p:nvSpPr>
        <p:spPr bwMode="gray"/>
        <p:txBody>
          <a:bodyPr/>
          <a:lstStyle/>
          <a:p>
            <a:r>
              <a:rPr lang="fr-FR" noProof="0" dirty="0"/>
              <a:t>Chapitre 0 : Titre</a:t>
            </a:r>
            <a:endParaRPr lang="fr-FR" dirty="0"/>
          </a:p>
        </p:txBody>
      </p:sp>
      <p:sp>
        <p:nvSpPr>
          <p:cNvPr id="14" name="Espace réservé du texte 8"/>
          <p:cNvSpPr>
            <a:spLocks noGrp="1"/>
          </p:cNvSpPr>
          <p:nvPr>
            <p:ph type="body" sz="quarter" idx="14" hasCustomPrompt="1"/>
          </p:nvPr>
        </p:nvSpPr>
        <p:spPr bwMode="gray">
          <a:xfrm>
            <a:off x="396000" y="442800"/>
            <a:ext cx="7228800" cy="276090"/>
          </a:xfrm>
        </p:spPr>
        <p:txBody>
          <a:bodyPr/>
          <a:lstStyle>
            <a:lvl1pPr>
              <a:defRPr sz="1600" cap="none" baseline="0">
                <a:solidFill>
                  <a:schemeClr val="tx1"/>
                </a:solidFill>
              </a:defRPr>
            </a:lvl1pPr>
          </a:lstStyle>
          <a:p>
            <a:pPr lvl="0"/>
            <a:r>
              <a:rPr lang="fr-FR" dirty="0"/>
              <a:t>0.0 Titre</a:t>
            </a:r>
          </a:p>
        </p:txBody>
      </p:sp>
      <p:sp>
        <p:nvSpPr>
          <p:cNvPr id="15" name="Espace réservé du contenu 2"/>
          <p:cNvSpPr>
            <a:spLocks noGrp="1"/>
          </p:cNvSpPr>
          <p:nvPr>
            <p:ph idx="15" hasCustomPrompt="1"/>
          </p:nvPr>
        </p:nvSpPr>
        <p:spPr bwMode="gray">
          <a:xfrm>
            <a:off x="4572000" y="1054800"/>
            <a:ext cx="3883025" cy="3298031"/>
          </a:xfrm>
        </p:spPr>
        <p:txBody>
          <a:bodyPr/>
          <a:lstStyle>
            <a:lvl2pPr>
              <a:defRPr/>
            </a:lvl2pPr>
            <a:lvl3pPr>
              <a:defRPr/>
            </a:lvl3pPr>
            <a:lvl4pPr>
              <a:defRPr baseline="0"/>
            </a:lvl4pPr>
            <a:lvl5pPr>
              <a:defRPr/>
            </a:lvl5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7" name="Espace réservé de la date 6"/>
          <p:cNvSpPr>
            <a:spLocks noGrp="1"/>
          </p:cNvSpPr>
          <p:nvPr>
            <p:ph type="dt" sz="half" idx="17"/>
          </p:nvPr>
        </p:nvSpPr>
        <p:spPr/>
        <p:txBody>
          <a:bodyPr/>
          <a:lstStyle/>
          <a:p>
            <a:fld id="{603695C0-14E2-48AD-9FD9-408AC13866B4}" type="datetime1">
              <a:rPr lang="fr-FR" smtClean="0"/>
              <a:t>01/03/2018</a:t>
            </a:fld>
            <a:endParaRPr lang="fr-FR" dirty="0"/>
          </a:p>
        </p:txBody>
      </p:sp>
      <p:sp>
        <p:nvSpPr>
          <p:cNvPr id="8" name="Espace réservé du pied de page 7"/>
          <p:cNvSpPr>
            <a:spLocks noGrp="1"/>
          </p:cNvSpPr>
          <p:nvPr>
            <p:ph type="ftr" sz="quarter" idx="18"/>
          </p:nvPr>
        </p:nvSpPr>
        <p:spPr/>
        <p:txBody>
          <a:bodyPr/>
          <a:lstStyle/>
          <a:p>
            <a:r>
              <a:rPr lang="fr-FR" dirty="0"/>
              <a:t>Descripteurs locaux pour la recherche d’images similaires</a:t>
            </a:r>
          </a:p>
        </p:txBody>
      </p:sp>
      <p:sp>
        <p:nvSpPr>
          <p:cNvPr id="16" name="Espace réservé du numéro de diapositive 15"/>
          <p:cNvSpPr>
            <a:spLocks noGrp="1"/>
          </p:cNvSpPr>
          <p:nvPr>
            <p:ph type="sldNum" sz="quarter" idx="19"/>
          </p:nvPr>
        </p:nvSpPr>
        <p:spPr/>
        <p:txBody>
          <a:bodyPr/>
          <a:lstStyle/>
          <a:p>
            <a:fld id="{10C140CD-8AED-46FF-A9A2-77308F3F39AE}" type="slidenum">
              <a:rPr lang="fr-FR" smtClean="0"/>
              <a:t>‹#›</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 visuel &amp; logo">
    <p:spTree>
      <p:nvGrpSpPr>
        <p:cNvPr id="1" name=""/>
        <p:cNvGrpSpPr/>
        <p:nvPr/>
      </p:nvGrpSpPr>
      <p:grpSpPr>
        <a:xfrm>
          <a:off x="0" y="0"/>
          <a:ext cx="0" cy="0"/>
          <a:chOff x="0" y="0"/>
          <a:chExt cx="0" cy="0"/>
        </a:xfrm>
      </p:grpSpPr>
      <p:sp>
        <p:nvSpPr>
          <p:cNvPr id="9" name="Espace réservé pour une image  10"/>
          <p:cNvSpPr>
            <a:spLocks noGrp="1"/>
          </p:cNvSpPr>
          <p:nvPr>
            <p:ph type="pic" sz="quarter" idx="13" hasCustomPrompt="1"/>
          </p:nvPr>
        </p:nvSpPr>
        <p:spPr bwMode="gray">
          <a:xfrm>
            <a:off x="396000" y="1116000"/>
            <a:ext cx="3816000" cy="3060000"/>
          </a:xfrm>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sz="1000">
                <a:solidFill>
                  <a:schemeClr val="tx1"/>
                </a:solidFill>
              </a:defRPr>
            </a:lvl1pPr>
          </a:lstStyle>
          <a:p>
            <a:r>
              <a:rPr lang="fr-FR" noProof="0" dirty="0"/>
              <a:t>Sélectionner l’icône pour insérer une image</a:t>
            </a:r>
          </a:p>
        </p:txBody>
      </p:sp>
      <p:sp>
        <p:nvSpPr>
          <p:cNvPr id="5" name="Titre 4"/>
          <p:cNvSpPr>
            <a:spLocks noGrp="1"/>
          </p:cNvSpPr>
          <p:nvPr>
            <p:ph type="title" hasCustomPrompt="1"/>
          </p:nvPr>
        </p:nvSpPr>
        <p:spPr bwMode="gray"/>
        <p:txBody>
          <a:bodyPr/>
          <a:lstStyle/>
          <a:p>
            <a:r>
              <a:rPr lang="fr-FR" noProof="0" dirty="0"/>
              <a:t>Chapitre 0 : Titre</a:t>
            </a:r>
            <a:endParaRPr lang="fr-FR" dirty="0"/>
          </a:p>
        </p:txBody>
      </p:sp>
      <p:sp>
        <p:nvSpPr>
          <p:cNvPr id="14" name="Espace réservé du texte 8"/>
          <p:cNvSpPr>
            <a:spLocks noGrp="1"/>
          </p:cNvSpPr>
          <p:nvPr>
            <p:ph type="body" sz="quarter" idx="14" hasCustomPrompt="1"/>
          </p:nvPr>
        </p:nvSpPr>
        <p:spPr bwMode="gray">
          <a:xfrm>
            <a:off x="396000" y="442800"/>
            <a:ext cx="7228800" cy="276090"/>
          </a:xfrm>
        </p:spPr>
        <p:txBody>
          <a:bodyPr/>
          <a:lstStyle>
            <a:lvl1pPr>
              <a:defRPr sz="1600" cap="none" baseline="0">
                <a:solidFill>
                  <a:schemeClr val="tx1"/>
                </a:solidFill>
              </a:defRPr>
            </a:lvl1pPr>
          </a:lstStyle>
          <a:p>
            <a:pPr lvl="0"/>
            <a:r>
              <a:rPr lang="fr-FR" dirty="0"/>
              <a:t>0.0 Titre</a:t>
            </a:r>
          </a:p>
        </p:txBody>
      </p:sp>
      <p:sp>
        <p:nvSpPr>
          <p:cNvPr id="15" name="Espace réservé du contenu 2"/>
          <p:cNvSpPr>
            <a:spLocks noGrp="1"/>
          </p:cNvSpPr>
          <p:nvPr>
            <p:ph idx="15" hasCustomPrompt="1"/>
          </p:nvPr>
        </p:nvSpPr>
        <p:spPr bwMode="gray">
          <a:xfrm>
            <a:off x="4572000" y="1054800"/>
            <a:ext cx="3883025" cy="3298031"/>
          </a:xfrm>
        </p:spPr>
        <p:txBody>
          <a:bodyPr/>
          <a:lstStyle>
            <a:lvl2pPr>
              <a:defRPr/>
            </a:lvl2pPr>
            <a:lvl3pPr>
              <a:defRPr/>
            </a:lvl3pPr>
            <a:lvl4pPr>
              <a:defRPr baseline="0"/>
            </a:lvl4pPr>
            <a:lvl5pPr>
              <a:defRPr/>
            </a:lvl5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10" name="Espace réservé pour une image  10"/>
          <p:cNvSpPr>
            <a:spLocks noGrp="1"/>
          </p:cNvSpPr>
          <p:nvPr>
            <p:ph type="pic" sz="quarter" idx="16" hasCustomPrompt="1"/>
          </p:nvPr>
        </p:nvSpPr>
        <p:spPr bwMode="gray">
          <a:xfrm>
            <a:off x="7627938" y="4565650"/>
            <a:ext cx="608012" cy="266700"/>
          </a:xfrm>
        </p:spPr>
        <p:txBody>
          <a:bodyPr tIns="0" anchor="ctr" anchorCtr="0"/>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sz="1000">
                <a:solidFill>
                  <a:schemeClr val="tx1"/>
                </a:solidFill>
              </a:defRPr>
            </a:lvl1pPr>
          </a:lstStyle>
          <a:p>
            <a:r>
              <a:rPr lang="fr-FR" noProof="0" dirty="0"/>
              <a:t>Logotype</a:t>
            </a:r>
            <a:br>
              <a:rPr lang="fr-FR" noProof="0" dirty="0"/>
            </a:br>
            <a:r>
              <a:rPr lang="fr-FR" noProof="0" dirty="0"/>
              <a:t>partenaire</a:t>
            </a:r>
          </a:p>
        </p:txBody>
      </p:sp>
      <p:sp>
        <p:nvSpPr>
          <p:cNvPr id="7" name="Espace réservé de la date 6"/>
          <p:cNvSpPr>
            <a:spLocks noGrp="1"/>
          </p:cNvSpPr>
          <p:nvPr>
            <p:ph type="dt" sz="half" idx="17"/>
          </p:nvPr>
        </p:nvSpPr>
        <p:spPr/>
        <p:txBody>
          <a:bodyPr/>
          <a:lstStyle/>
          <a:p>
            <a:fld id="{98E2A745-9137-47F7-8E9B-5BFBAFF7B600}" type="datetime1">
              <a:rPr lang="fr-FR" smtClean="0"/>
              <a:t>01/03/2018</a:t>
            </a:fld>
            <a:endParaRPr lang="fr-FR" dirty="0"/>
          </a:p>
        </p:txBody>
      </p:sp>
      <p:sp>
        <p:nvSpPr>
          <p:cNvPr id="8" name="Espace réservé du pied de page 7"/>
          <p:cNvSpPr>
            <a:spLocks noGrp="1"/>
          </p:cNvSpPr>
          <p:nvPr>
            <p:ph type="ftr" sz="quarter" idx="18"/>
          </p:nvPr>
        </p:nvSpPr>
        <p:spPr/>
        <p:txBody>
          <a:bodyPr/>
          <a:lstStyle/>
          <a:p>
            <a:r>
              <a:rPr lang="fr-FR" dirty="0"/>
              <a:t>Descripteurs locaux pour la recherche d’images similaires</a:t>
            </a:r>
          </a:p>
        </p:txBody>
      </p:sp>
      <p:sp>
        <p:nvSpPr>
          <p:cNvPr id="16" name="Espace réservé du numéro de diapositive 15"/>
          <p:cNvSpPr>
            <a:spLocks noGrp="1"/>
          </p:cNvSpPr>
          <p:nvPr>
            <p:ph type="sldNum" sz="quarter" idx="19"/>
          </p:nvPr>
        </p:nvSpPr>
        <p:spPr/>
        <p:txBody>
          <a:bodyPr/>
          <a:lstStyle/>
          <a:p>
            <a:fld id="{10C140CD-8AED-46FF-A9A2-77308F3F39AE}" type="slidenum">
              <a:rPr lang="fr-FR" smtClean="0"/>
              <a:t>‹#›</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0" y="0"/>
            <a:ext cx="9144000" cy="756000"/>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p:cNvSpPr>
            <a:spLocks noGrp="1"/>
          </p:cNvSpPr>
          <p:nvPr>
            <p:ph type="title"/>
          </p:nvPr>
        </p:nvSpPr>
        <p:spPr bwMode="gray">
          <a:xfrm>
            <a:off x="396000" y="0"/>
            <a:ext cx="7231938" cy="450000"/>
          </a:xfrm>
          <a:prstGeom prst="rect">
            <a:avLst/>
          </a:prstGeom>
        </p:spPr>
        <p:txBody>
          <a:bodyPr vert="horz" lIns="0" tIns="0" rIns="0" bIns="0" rtlCol="0" anchor="b" anchorCtr="0">
            <a:noAutofit/>
          </a:bodyPr>
          <a:lstStyle/>
          <a:p>
            <a:r>
              <a:rPr lang="fr-FR" noProof="0" dirty="0"/>
              <a:t>Chapitre 0 : Titre</a:t>
            </a:r>
          </a:p>
        </p:txBody>
      </p:sp>
      <p:sp>
        <p:nvSpPr>
          <p:cNvPr id="3" name="Espace réservé du texte 2"/>
          <p:cNvSpPr>
            <a:spLocks noGrp="1"/>
          </p:cNvSpPr>
          <p:nvPr>
            <p:ph type="body" idx="1"/>
          </p:nvPr>
        </p:nvSpPr>
        <p:spPr bwMode="gray">
          <a:xfrm>
            <a:off x="396000" y="1056085"/>
            <a:ext cx="8366125" cy="3298428"/>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 name="Espace réservé de la date 3"/>
          <p:cNvSpPr>
            <a:spLocks noGrp="1"/>
          </p:cNvSpPr>
          <p:nvPr>
            <p:ph type="dt" sz="half" idx="2"/>
          </p:nvPr>
        </p:nvSpPr>
        <p:spPr bwMode="gray">
          <a:xfrm>
            <a:off x="5322888" y="4565650"/>
            <a:ext cx="1980000" cy="288256"/>
          </a:xfrm>
          <a:prstGeom prst="rect">
            <a:avLst/>
          </a:prstGeom>
        </p:spPr>
        <p:txBody>
          <a:bodyPr vert="horz" lIns="0" tIns="0" rIns="0" bIns="0" rtlCol="0" anchor="b" anchorCtr="0">
            <a:noAutofit/>
          </a:bodyPr>
          <a:lstStyle>
            <a:lvl1pPr algn="l">
              <a:defRPr sz="800">
                <a:solidFill>
                  <a:schemeClr val="accent5"/>
                </a:solidFill>
              </a:defRPr>
            </a:lvl1pPr>
          </a:lstStyle>
          <a:p>
            <a:fld id="{81A6A722-77CE-483A-9C01-962190722771}" type="datetime1">
              <a:rPr lang="fr-FR" smtClean="0"/>
              <a:t>01/03/2018</a:t>
            </a:fld>
            <a:endParaRPr lang="fr-FR" dirty="0"/>
          </a:p>
        </p:txBody>
      </p:sp>
      <p:sp>
        <p:nvSpPr>
          <p:cNvPr id="5" name="Espace réservé du pied de page 4"/>
          <p:cNvSpPr>
            <a:spLocks noGrp="1"/>
          </p:cNvSpPr>
          <p:nvPr>
            <p:ph type="ftr" sz="quarter" idx="3"/>
          </p:nvPr>
        </p:nvSpPr>
        <p:spPr bwMode="gray">
          <a:xfrm>
            <a:off x="2279650" y="4565650"/>
            <a:ext cx="2652126" cy="288256"/>
          </a:xfrm>
          <a:prstGeom prst="rect">
            <a:avLst/>
          </a:prstGeom>
        </p:spPr>
        <p:txBody>
          <a:bodyPr vert="horz" lIns="0" tIns="0" rIns="0" bIns="0" rtlCol="0" anchor="b" anchorCtr="0">
            <a:noAutofit/>
          </a:bodyPr>
          <a:lstStyle>
            <a:lvl1pPr algn="l">
              <a:defRPr sz="800" cap="all" baseline="0">
                <a:solidFill>
                  <a:schemeClr val="accent5"/>
                </a:solidFill>
              </a:defRPr>
            </a:lvl1pPr>
          </a:lstStyle>
          <a:p>
            <a:r>
              <a:rPr lang="en-US"/>
              <a:t>Markov Random Fields for Super-resolution and Texture Synthesis</a:t>
            </a:r>
            <a:endParaRPr lang="fr-FR" dirty="0"/>
          </a:p>
        </p:txBody>
      </p:sp>
      <p:sp>
        <p:nvSpPr>
          <p:cNvPr id="6" name="Espace réservé du numéro de diapositive 5"/>
          <p:cNvSpPr>
            <a:spLocks noGrp="1"/>
          </p:cNvSpPr>
          <p:nvPr>
            <p:ph type="sldNum" sz="quarter" idx="4"/>
          </p:nvPr>
        </p:nvSpPr>
        <p:spPr bwMode="gray">
          <a:xfrm>
            <a:off x="7627938" y="214536"/>
            <a:ext cx="1127125" cy="303609"/>
          </a:xfrm>
          <a:prstGeom prst="rect">
            <a:avLst/>
          </a:prstGeom>
        </p:spPr>
        <p:txBody>
          <a:bodyPr vert="horz" lIns="0" tIns="0" rIns="0" bIns="0" rtlCol="0" anchor="ctr" anchorCtr="0">
            <a:noAutofit/>
          </a:bodyPr>
          <a:lstStyle>
            <a:lvl1pPr algn="r">
              <a:defRPr sz="2350" b="0" cap="all" baseline="0">
                <a:solidFill>
                  <a:schemeClr val="bg2"/>
                </a:solidFill>
              </a:defRPr>
            </a:lvl1pPr>
          </a:lstStyle>
          <a:p>
            <a:fld id="{10C140CD-8AED-46FF-A9A2-77308F3F39AE}" type="slidenum">
              <a:rPr lang="fr-FR" smtClean="0"/>
              <a:t>‹#›</a:t>
            </a:fld>
            <a:endParaRPr lang="fr-FR" dirty="0"/>
          </a:p>
        </p:txBody>
      </p:sp>
      <p:pic>
        <p:nvPicPr>
          <p:cNvPr id="11" name="Image 10" descr="logo_couv_1.pdf"/>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bwMode="gray">
          <a:xfrm>
            <a:off x="403675" y="4433896"/>
            <a:ext cx="856800" cy="50481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p:txStyles>
    <p:titleStyle>
      <a:lvl1pPr algn="l" defTabSz="914400" rtl="0" eaLnBrk="1" latinLnBrk="0" hangingPunct="1">
        <a:lnSpc>
          <a:spcPct val="100000"/>
        </a:lnSpc>
        <a:spcBef>
          <a:spcPts val="0"/>
        </a:spcBef>
        <a:spcAft>
          <a:spcPts val="0"/>
        </a:spcAft>
        <a:buNone/>
        <a:defRPr sz="2200" b="1" kern="1200" cap="all"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0"/>
        </a:spcAft>
        <a:buSzPct val="25000"/>
        <a:buFontTx/>
        <a:buNone/>
        <a:defRPr sz="2000" b="0" kern="1200" cap="none" baseline="0">
          <a:solidFill>
            <a:schemeClr val="accent5"/>
          </a:solidFill>
          <a:latin typeface="+mn-lt"/>
          <a:ea typeface="+mn-ea"/>
          <a:cs typeface="+mn-cs"/>
        </a:defRPr>
      </a:lvl1pPr>
      <a:lvl2pPr marL="0" indent="0" algn="l" defTabSz="914400" rtl="0" eaLnBrk="1" latinLnBrk="0" hangingPunct="1">
        <a:lnSpc>
          <a:spcPct val="100000"/>
        </a:lnSpc>
        <a:spcBef>
          <a:spcPts val="0"/>
        </a:spcBef>
        <a:spcAft>
          <a:spcPts val="0"/>
        </a:spcAft>
        <a:buSzPct val="25000"/>
        <a:buFontTx/>
        <a:buNone/>
        <a:defRPr sz="1900" b="1" kern="1200" cap="none">
          <a:solidFill>
            <a:schemeClr val="bg2"/>
          </a:solidFill>
          <a:latin typeface="+mn-lt"/>
          <a:ea typeface="+mn-ea"/>
          <a:cs typeface="+mn-cs"/>
        </a:defRPr>
      </a:lvl2pPr>
      <a:lvl3pPr marL="0" indent="0" algn="l" defTabSz="914400" rtl="0" eaLnBrk="1" latinLnBrk="0" hangingPunct="1">
        <a:lnSpc>
          <a:spcPct val="100000"/>
        </a:lnSpc>
        <a:spcBef>
          <a:spcPts val="0"/>
        </a:spcBef>
        <a:spcAft>
          <a:spcPts val="0"/>
        </a:spcAft>
        <a:buSzPct val="25000"/>
        <a:buFontTx/>
        <a:buNone/>
        <a:defRPr sz="1800" kern="1200" cap="none">
          <a:solidFill>
            <a:schemeClr val="tx1"/>
          </a:solidFill>
          <a:latin typeface="+mn-lt"/>
          <a:ea typeface="+mn-ea"/>
          <a:cs typeface="+mn-cs"/>
        </a:defRPr>
      </a:lvl3pPr>
      <a:lvl4pPr marL="266700" indent="-266700" algn="l" defTabSz="914400" rtl="0" eaLnBrk="1" latinLnBrk="0" hangingPunct="1">
        <a:lnSpc>
          <a:spcPct val="100000"/>
        </a:lnSpc>
        <a:spcBef>
          <a:spcPts val="0"/>
        </a:spcBef>
        <a:spcAft>
          <a:spcPts val="0"/>
        </a:spcAft>
        <a:buClr>
          <a:schemeClr val="bg2"/>
        </a:buClr>
        <a:buSzPct val="80000"/>
        <a:buFont typeface="Arial" panose="020B0604020202020204" pitchFamily="34" charset="0"/>
        <a:buChar char="►"/>
        <a:defRPr sz="1800" kern="1200" cap="none">
          <a:solidFill>
            <a:schemeClr val="tx1"/>
          </a:solidFill>
          <a:latin typeface="+mn-lt"/>
          <a:ea typeface="+mn-ea"/>
          <a:cs typeface="+mn-cs"/>
        </a:defRPr>
      </a:lvl4pPr>
      <a:lvl5pPr marL="447675" indent="-180975" algn="l" defTabSz="914400" rtl="0" eaLnBrk="1" latinLnBrk="0" hangingPunct="1">
        <a:lnSpc>
          <a:spcPct val="100000"/>
        </a:lnSpc>
        <a:spcBef>
          <a:spcPts val="0"/>
        </a:spcBef>
        <a:spcAft>
          <a:spcPts val="0"/>
        </a:spcAft>
        <a:buClr>
          <a:schemeClr val="bg2"/>
        </a:buClr>
        <a:buSzPct val="100000"/>
        <a:buFont typeface="Arial" panose="020B0604020202020204" pitchFamily="34" charset="0"/>
        <a:buChar char="-"/>
        <a:defRPr sz="1800" kern="1200" cap="none">
          <a:solidFill>
            <a:schemeClr val="tx1"/>
          </a:solidFill>
          <a:latin typeface="+mn-lt"/>
          <a:ea typeface="+mn-ea"/>
          <a:cs typeface="+mn-cs"/>
        </a:defRPr>
      </a:lvl5pPr>
      <a:lvl6pPr marL="0" indent="0" algn="l" defTabSz="914400"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6pPr>
      <a:lvl7pPr marL="342900" indent="-342900" algn="l" defTabSz="914400" rtl="0" eaLnBrk="1" latinLnBrk="0" hangingPunct="1">
        <a:spcBef>
          <a:spcPct val="20000"/>
        </a:spcBef>
        <a:buClr>
          <a:schemeClr val="bg2"/>
        </a:buClr>
        <a:buFont typeface="Arial" panose="020B0604020202020204" pitchFamily="34" charset="0"/>
        <a:buChar char="►"/>
        <a:defRPr sz="15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54133B-371A-451E-83B0-12E77C669547}" type="datetime1">
              <a:rPr lang="fr-FR" smtClean="0"/>
              <a:t>01/03/2018</a:t>
            </a:fld>
            <a:endParaRPr lang="fr-FR" dirty="0"/>
          </a:p>
        </p:txBody>
      </p:sp>
      <p:sp>
        <p:nvSpPr>
          <p:cNvPr id="3" name="灯片编号占位符 2"/>
          <p:cNvSpPr>
            <a:spLocks noGrp="1"/>
          </p:cNvSpPr>
          <p:nvPr>
            <p:ph type="sldNum" sz="quarter" idx="11"/>
          </p:nvPr>
        </p:nvSpPr>
        <p:spPr/>
        <p:txBody>
          <a:bodyPr/>
          <a:lstStyle/>
          <a:p>
            <a:fld id="{10C140CD-8AED-46FF-A9A2-77308F3F39AE}" type="slidenum">
              <a:rPr lang="fr-FR" smtClean="0"/>
              <a:t>1</a:t>
            </a:fld>
            <a:endParaRPr lang="fr-FR"/>
          </a:p>
        </p:txBody>
      </p:sp>
      <p:sp>
        <p:nvSpPr>
          <p:cNvPr id="4" name="页脚占位符 3"/>
          <p:cNvSpPr>
            <a:spLocks noGrp="1"/>
          </p:cNvSpPr>
          <p:nvPr>
            <p:ph type="ftr" sz="quarter" idx="12"/>
          </p:nvPr>
        </p:nvSpPr>
        <p:spPr/>
        <p:txBody>
          <a:bodyPr/>
          <a:lstStyle/>
          <a:p>
            <a:r>
              <a:rPr lang="en-US"/>
              <a:t>Markov Random Fields for Super-resolution and Texture Synthesis</a:t>
            </a:r>
            <a:endParaRPr lang="fr-FR" dirty="0"/>
          </a:p>
        </p:txBody>
      </p:sp>
      <p:sp>
        <p:nvSpPr>
          <p:cNvPr id="5" name="文本占位符 4"/>
          <p:cNvSpPr>
            <a:spLocks noGrp="1"/>
          </p:cNvSpPr>
          <p:nvPr>
            <p:ph type="body" sz="quarter" idx="13"/>
          </p:nvPr>
        </p:nvSpPr>
        <p:spPr/>
        <p:txBody>
          <a:bodyPr/>
          <a:lstStyle/>
          <a:p>
            <a:r>
              <a:rPr lang="en-US" sz="3200" dirty="0" err="1"/>
              <a:t>Sujet</a:t>
            </a:r>
            <a:r>
              <a:rPr lang="en-US" sz="3200" dirty="0"/>
              <a:t> 6 : </a:t>
            </a:r>
            <a:r>
              <a:rPr lang="fr-FR" sz="3200" dirty="0"/>
              <a:t>Descripteurs locaux pour la recherche d’images similaires</a:t>
            </a:r>
          </a:p>
          <a:p>
            <a:r>
              <a:rPr lang="fr-FR" sz="3200" dirty="0"/>
              <a:t>LOT 1</a:t>
            </a:r>
            <a:endParaRPr lang="en-US" sz="3200" dirty="0"/>
          </a:p>
        </p:txBody>
      </p:sp>
      <p:sp>
        <p:nvSpPr>
          <p:cNvPr id="6" name="文本框 5"/>
          <p:cNvSpPr txBox="1"/>
          <p:nvPr/>
        </p:nvSpPr>
        <p:spPr>
          <a:xfrm>
            <a:off x="5292080" y="4011910"/>
            <a:ext cx="3384376" cy="646331"/>
          </a:xfrm>
          <a:prstGeom prst="rect">
            <a:avLst/>
          </a:prstGeom>
          <a:noFill/>
        </p:spPr>
        <p:txBody>
          <a:bodyPr wrap="square" rtlCol="0">
            <a:spAutoFit/>
          </a:bodyPr>
          <a:lstStyle/>
          <a:p>
            <a:r>
              <a:rPr lang="en-US" dirty="0" err="1"/>
              <a:t>Junshuai</a:t>
            </a:r>
            <a:r>
              <a:rPr lang="en-US" dirty="0"/>
              <a:t> ZHU</a:t>
            </a:r>
          </a:p>
          <a:p>
            <a:r>
              <a:rPr lang="en-US" dirty="0"/>
              <a:t>Yihong XU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000" y="0"/>
            <a:ext cx="8208448" cy="450000"/>
          </a:xfrm>
        </p:spPr>
        <p:txBody>
          <a:bodyPr/>
          <a:lstStyle/>
          <a:p>
            <a:r>
              <a:rPr lang="fr-FR" dirty="0"/>
              <a:t>PHASE DE </a:t>
            </a:r>
            <a:r>
              <a:rPr lang="fr-FR" dirty="0" err="1"/>
              <a:t>TESTs</a:t>
            </a:r>
            <a:r>
              <a:rPr lang="fr-FR" dirty="0"/>
              <a:t> ET COMPARAISONS – </a:t>
            </a:r>
            <a:r>
              <a:rPr lang="fr-FR" dirty="0" err="1"/>
              <a:t>ranking</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01/03/2018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10</a:t>
            </a:fld>
            <a:endParaRPr lang="fr-FR" dirty="0"/>
          </a:p>
        </p:txBody>
      </p:sp>
      <p:graphicFrame>
        <p:nvGraphicFramePr>
          <p:cNvPr id="8" name="表格 7"/>
          <p:cNvGraphicFramePr>
            <a:graphicFrameLocks noGrp="1"/>
          </p:cNvGraphicFramePr>
          <p:nvPr/>
        </p:nvGraphicFramePr>
        <p:xfrm>
          <a:off x="396000" y="1204238"/>
          <a:ext cx="8496481" cy="3096344"/>
        </p:xfrm>
        <a:graphic>
          <a:graphicData uri="http://schemas.openxmlformats.org/drawingml/2006/table">
            <a:tbl>
              <a:tblPr firstRow="1" firstCol="1" bandRow="1">
                <a:tableStyleId>{5C22544A-7EE6-4342-B048-85BDC9FD1C3A}</a:tableStyleId>
              </a:tblPr>
              <a:tblGrid>
                <a:gridCol w="1213783">
                  <a:extLst>
                    <a:ext uri="{9D8B030D-6E8A-4147-A177-3AD203B41FA5}">
                      <a16:colId xmlns:a16="http://schemas.microsoft.com/office/drawing/2014/main" val="20000"/>
                    </a:ext>
                  </a:extLst>
                </a:gridCol>
                <a:gridCol w="1213783">
                  <a:extLst>
                    <a:ext uri="{9D8B030D-6E8A-4147-A177-3AD203B41FA5}">
                      <a16:colId xmlns:a16="http://schemas.microsoft.com/office/drawing/2014/main" val="20001"/>
                    </a:ext>
                  </a:extLst>
                </a:gridCol>
                <a:gridCol w="1213783">
                  <a:extLst>
                    <a:ext uri="{9D8B030D-6E8A-4147-A177-3AD203B41FA5}">
                      <a16:colId xmlns:a16="http://schemas.microsoft.com/office/drawing/2014/main" val="20002"/>
                    </a:ext>
                  </a:extLst>
                </a:gridCol>
                <a:gridCol w="1213783">
                  <a:extLst>
                    <a:ext uri="{9D8B030D-6E8A-4147-A177-3AD203B41FA5}">
                      <a16:colId xmlns:a16="http://schemas.microsoft.com/office/drawing/2014/main" val="20003"/>
                    </a:ext>
                  </a:extLst>
                </a:gridCol>
                <a:gridCol w="1213783">
                  <a:extLst>
                    <a:ext uri="{9D8B030D-6E8A-4147-A177-3AD203B41FA5}">
                      <a16:colId xmlns:a16="http://schemas.microsoft.com/office/drawing/2014/main" val="20004"/>
                    </a:ext>
                  </a:extLst>
                </a:gridCol>
                <a:gridCol w="1213783">
                  <a:extLst>
                    <a:ext uri="{9D8B030D-6E8A-4147-A177-3AD203B41FA5}">
                      <a16:colId xmlns:a16="http://schemas.microsoft.com/office/drawing/2014/main" val="20005"/>
                    </a:ext>
                  </a:extLst>
                </a:gridCol>
                <a:gridCol w="1213783">
                  <a:extLst>
                    <a:ext uri="{9D8B030D-6E8A-4147-A177-3AD203B41FA5}">
                      <a16:colId xmlns:a16="http://schemas.microsoft.com/office/drawing/2014/main" val="20006"/>
                    </a:ext>
                  </a:extLst>
                </a:gridCol>
              </a:tblGrid>
              <a:tr h="394869">
                <a:tc>
                  <a:txBody>
                    <a:bodyPr/>
                    <a:lstStyle/>
                    <a:p>
                      <a:pPr algn="ctr">
                        <a:lnSpc>
                          <a:spcPts val="1200"/>
                        </a:lnSpc>
                        <a:spcAft>
                          <a:spcPts val="0"/>
                        </a:spcAft>
                      </a:pPr>
                      <a:r>
                        <a:rPr lang="fr-FR" sz="1100" b="1" dirty="0" err="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Ranking</a:t>
                      </a: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 type</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ORB</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p>
                  </a:txBody>
                  <a:tcPr/>
                </a:tc>
                <a:tc gridSpan="2">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SIFT</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p>
                  </a:txBody>
                  <a:tcPr/>
                </a:tc>
                <a:tc gridSpan="2">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Brief</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p>
                  </a:txBody>
                  <a:tcPr/>
                </a:tc>
                <a:extLst>
                  <a:ext uri="{0D108BD9-81ED-4DB2-BD59-A6C34878D82A}">
                    <a16:rowId xmlns:a16="http://schemas.microsoft.com/office/drawing/2014/main" val="10000"/>
                  </a:ext>
                </a:extLst>
              </a:tr>
              <a:tr h="686907">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251_c (rotation)</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251_i120 (color temperature)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251_c (rotation)</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251_i120 (color temperature)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25</a:t>
                      </a:r>
                      <a:r>
                        <a:rPr lang="en-US" sz="1100">
                          <a:effectLst/>
                          <a:latin typeface="Arial" panose="020B0604020202020204" pitchFamily="34" charset="0"/>
                          <a:ea typeface="宋体" panose="02010600030101010101" pitchFamily="2" charset="-122"/>
                          <a:cs typeface="Times New Roman" panose="02020603050405020304" pitchFamily="18" charset="0"/>
                        </a:rPr>
                        <a:t>1_c (rotation)</a:t>
                      </a:r>
                    </a:p>
                  </a:txBody>
                  <a:tcPr marL="68580" marR="68580" marT="0" marB="0"/>
                </a:tc>
                <a:tc>
                  <a:txBody>
                    <a:bodyPr/>
                    <a:lstStyle/>
                    <a:p>
                      <a:pPr algn="ctr">
                        <a:lnSpc>
                          <a:spcPts val="1200"/>
                        </a:lnSpc>
                        <a:spcAft>
                          <a:spcPts val="0"/>
                        </a:spcAft>
                      </a:pPr>
                      <a:r>
                        <a:rPr lang="en-US" sz="1100">
                          <a:effectLst/>
                          <a:latin typeface="Arial" panose="020B0604020202020204" pitchFamily="34" charset="0"/>
                          <a:ea typeface="宋体" panose="02010600030101010101" pitchFamily="2" charset="-122"/>
                          <a:cs typeface="Times New Roman" panose="02020603050405020304" pitchFamily="18" charset="0"/>
                        </a:rPr>
                        <a:t>251_i120 (color temperature)</a:t>
                      </a:r>
                    </a:p>
                  </a:txBody>
                  <a:tcPr marL="68580" marR="68580" marT="0" marB="0"/>
                </a:tc>
                <a:extLst>
                  <a:ext uri="{0D108BD9-81ED-4DB2-BD59-A6C34878D82A}">
                    <a16:rowId xmlns:a16="http://schemas.microsoft.com/office/drawing/2014/main" val="10001"/>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1</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251_i210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260_l</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2</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304_i180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319_i210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3</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251_i230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304_i170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4</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309_c</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319_i190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5</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336_i170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285_i110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319_c</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6</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285_i170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7</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278_c</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265_i120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285_i180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319_i120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8</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336_i110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313_i250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340_i130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9</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346_i110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260_l</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336_i120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277_c</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300_l</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237662">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fr-FR" sz="110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346_i230</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251_l</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336_i190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300_l_</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285_i190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251_i130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1"/>
                  </a:ext>
                </a:extLst>
              </a:tr>
            </a:tbl>
          </a:graphicData>
        </a:graphic>
      </p:graphicFrame>
      <p:sp>
        <p:nvSpPr>
          <p:cNvPr id="11" name="矩形 10"/>
          <p:cNvSpPr/>
          <p:nvPr/>
        </p:nvSpPr>
        <p:spPr>
          <a:xfrm>
            <a:off x="356462" y="834906"/>
            <a:ext cx="8575551" cy="369332"/>
          </a:xfrm>
          <a:prstGeom prst="rect">
            <a:avLst/>
          </a:prstGeom>
        </p:spPr>
        <p:txBody>
          <a:bodyPr wrap="square">
            <a:spAutoFit/>
          </a:bodyPr>
          <a:lstStyle/>
          <a:p>
            <a:r>
              <a:rPr lang="fr-FR" i="1" dirty="0"/>
              <a:t>251_c.png</a:t>
            </a:r>
            <a:r>
              <a:rPr lang="fr-FR" dirty="0"/>
              <a:t> et </a:t>
            </a:r>
            <a:r>
              <a:rPr lang="fr-FR" i="1" dirty="0"/>
              <a:t>251_i120.png, </a:t>
            </a:r>
            <a:r>
              <a:rPr lang="fr-FR" dirty="0">
                <a:latin typeface="Arial" panose="020B0604020202020204" pitchFamily="34" charset="0"/>
                <a:ea typeface="宋体" panose="02010600030101010101" pitchFamily="2" charset="-122"/>
                <a:cs typeface="Times New Roman" panose="02020603050405020304" pitchFamily="18" charset="0"/>
              </a:rPr>
              <a:t>#cluster = 50, #max </a:t>
            </a:r>
            <a:r>
              <a:rPr lang="fr-FR" dirty="0" err="1">
                <a:latin typeface="Arial" panose="020B0604020202020204" pitchFamily="34" charset="0"/>
                <a:ea typeface="宋体" panose="02010600030101010101" pitchFamily="2" charset="-122"/>
                <a:cs typeface="Times New Roman" panose="02020603050405020304" pitchFamily="18" charset="0"/>
              </a:rPr>
              <a:t>keypoints</a:t>
            </a:r>
            <a:r>
              <a:rPr lang="fr-FR" dirty="0">
                <a:latin typeface="Arial" panose="020B0604020202020204" pitchFamily="34" charset="0"/>
                <a:ea typeface="宋体" panose="02010600030101010101" pitchFamily="2" charset="-122"/>
                <a:cs typeface="Times New Roman" panose="02020603050405020304" pitchFamily="18" charset="0"/>
              </a:rPr>
              <a:t> = 100.</a:t>
            </a:r>
            <a:endParaRPr lang="en-US" dirty="0"/>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4976" y="4321336"/>
            <a:ext cx="1077912" cy="808434"/>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1416" y="4321336"/>
            <a:ext cx="1079016" cy="8092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dirty="0"/>
              <a:t>conclusions</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01/03/2018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11</a:t>
            </a:fld>
            <a:endParaRPr lang="fr-FR" dirty="0"/>
          </a:p>
        </p:txBody>
      </p:sp>
      <p:sp>
        <p:nvSpPr>
          <p:cNvPr id="4" name="矩形 3"/>
          <p:cNvSpPr/>
          <p:nvPr/>
        </p:nvSpPr>
        <p:spPr>
          <a:xfrm>
            <a:off x="273016" y="984331"/>
            <a:ext cx="8424936" cy="2677656"/>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fr-FR" sz="1600" dirty="0">
                <a:solidFill>
                  <a:schemeClr val="bg2">
                    <a:lumMod val="75000"/>
                  </a:schemeClr>
                </a:solidFill>
                <a:latin typeface="Arial" panose="020B0604020202020204" pitchFamily="34" charset="0"/>
                <a:ea typeface="宋体" panose="02010600030101010101" pitchFamily="2" charset="-122"/>
                <a:cs typeface="Times New Roman" panose="02020603050405020304" pitchFamily="18" charset="0"/>
              </a:rPr>
              <a:t>ORB : une performance meilleure, plus de points caractéristiques détectés; </a:t>
            </a:r>
            <a:r>
              <a:rPr lang="fr-FR" altLang="zh-CN" sz="1600" dirty="0">
                <a:solidFill>
                  <a:schemeClr val="bg2">
                    <a:lumMod val="75000"/>
                  </a:schemeClr>
                </a:solidFill>
                <a:latin typeface="Arial" panose="020B0604020202020204" pitchFamily="34" charset="0"/>
                <a:ea typeface="宋体" panose="02010600030101010101" pitchFamily="2" charset="-122"/>
                <a:cs typeface="Times New Roman" panose="02020603050405020304" pitchFamily="18" charset="0"/>
              </a:rPr>
              <a:t>méthode la plus rapide; </a:t>
            </a:r>
            <a:endParaRPr lang="en-US" sz="1600" dirty="0">
              <a:solidFill>
                <a:schemeClr val="bg2">
                  <a:lumMod val="75000"/>
                </a:schemeClr>
              </a:solidFill>
              <a:latin typeface="Arial" panose="020B0604020202020204" pitchFamily="34" charset="0"/>
              <a:ea typeface="宋体" panose="02010600030101010101" pitchFamily="2" charset="-122"/>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fr-FR" sz="1600" dirty="0">
                <a:solidFill>
                  <a:schemeClr val="bg2">
                    <a:lumMod val="75000"/>
                  </a:schemeClr>
                </a:solidFill>
                <a:latin typeface="Arial" panose="020B0604020202020204" pitchFamily="34" charset="0"/>
                <a:ea typeface="宋体" panose="02010600030101010101" pitchFamily="2" charset="-122"/>
                <a:cs typeface="Times New Roman" panose="02020603050405020304" pitchFamily="18" charset="0"/>
              </a:rPr>
              <a:t>Image tournée difficile à trouver ses images similaires; </a:t>
            </a:r>
            <a:endParaRPr lang="en-US" sz="1600" dirty="0">
              <a:solidFill>
                <a:schemeClr val="bg2">
                  <a:lumMod val="75000"/>
                </a:schemeClr>
              </a:solidFill>
              <a:latin typeface="Arial" panose="020B0604020202020204" pitchFamily="34" charset="0"/>
              <a:ea typeface="宋体" panose="02010600030101010101" pitchFamily="2" charset="-122"/>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fr-FR" sz="1600" dirty="0">
                <a:solidFill>
                  <a:schemeClr val="bg2">
                    <a:lumMod val="75000"/>
                  </a:schemeClr>
                </a:solidFill>
                <a:latin typeface="Arial" panose="020B0604020202020204" pitchFamily="34" charset="0"/>
                <a:ea typeface="宋体" panose="02010600030101010101" pitchFamily="2" charset="-122"/>
                <a:cs typeface="Times New Roman" panose="02020603050405020304" pitchFamily="18" charset="0"/>
              </a:rPr>
              <a:t>Nombre de points caractéristiques: important sur la performance; minimum 100 points</a:t>
            </a:r>
          </a:p>
          <a:p>
            <a:pPr marL="342900" lvl="0" indent="-342900" algn="just">
              <a:lnSpc>
                <a:spcPct val="150000"/>
              </a:lnSpc>
              <a:spcAft>
                <a:spcPts val="0"/>
              </a:spcAft>
              <a:buFont typeface="Wingdings" panose="05000000000000000000" pitchFamily="2" charset="2"/>
              <a:buChar char=""/>
            </a:pPr>
            <a:r>
              <a:rPr lang="fr-FR" sz="1600" dirty="0">
                <a:solidFill>
                  <a:schemeClr val="bg2">
                    <a:lumMod val="75000"/>
                  </a:schemeClr>
                </a:solidFill>
                <a:latin typeface="Arial" panose="020B0604020202020204" pitchFamily="34" charset="0"/>
                <a:ea typeface="宋体" panose="02010600030101010101" pitchFamily="2" charset="-122"/>
                <a:cs typeface="Times New Roman" panose="02020603050405020304" pitchFamily="18" charset="0"/>
              </a:rPr>
              <a:t>Performance non sensible au nombre de clusters (</a:t>
            </a:r>
            <a:r>
              <a:rPr lang="fr-FR" sz="1600" i="1" dirty="0" err="1">
                <a:solidFill>
                  <a:schemeClr val="bg2">
                    <a:lumMod val="75000"/>
                  </a:schemeClr>
                </a:solidFill>
                <a:latin typeface="Arial" panose="020B0604020202020204" pitchFamily="34" charset="0"/>
                <a:ea typeface="宋体" panose="02010600030101010101" pitchFamily="2" charset="-122"/>
                <a:cs typeface="Times New Roman" panose="02020603050405020304" pitchFamily="18" charset="0"/>
              </a:rPr>
              <a:t>visual</a:t>
            </a:r>
            <a:r>
              <a:rPr lang="fr-FR" sz="1600" i="1" dirty="0">
                <a:solidFill>
                  <a:schemeClr val="bg2">
                    <a:lumMod val="75000"/>
                  </a:schemeClr>
                </a:solidFill>
                <a:latin typeface="Arial" panose="020B0604020202020204" pitchFamily="34" charset="0"/>
                <a:ea typeface="宋体" panose="02010600030101010101" pitchFamily="2" charset="-122"/>
                <a:cs typeface="Times New Roman" panose="02020603050405020304" pitchFamily="18" charset="0"/>
              </a:rPr>
              <a:t> </a:t>
            </a:r>
            <a:r>
              <a:rPr lang="fr-FR" sz="1600" i="1" dirty="0" err="1">
                <a:solidFill>
                  <a:schemeClr val="bg2">
                    <a:lumMod val="75000"/>
                  </a:schemeClr>
                </a:solidFill>
                <a:latin typeface="Arial" panose="020B0604020202020204" pitchFamily="34" charset="0"/>
                <a:ea typeface="宋体" panose="02010600030101010101" pitchFamily="2" charset="-122"/>
                <a:cs typeface="Times New Roman" panose="02020603050405020304" pitchFamily="18" charset="0"/>
              </a:rPr>
              <a:t>words</a:t>
            </a:r>
            <a:r>
              <a:rPr lang="fr-FR" sz="1600" dirty="0">
                <a:solidFill>
                  <a:schemeClr val="bg2">
                    <a:lumMod val="75000"/>
                  </a:schemeClr>
                </a:solidFill>
                <a:latin typeface="Arial" panose="020B0604020202020204" pitchFamily="34" charset="0"/>
                <a:ea typeface="宋体" panose="02010600030101010101" pitchFamily="2" charset="-122"/>
                <a:cs typeface="Times New Roman" panose="02020603050405020304" pitchFamily="18" charset="0"/>
              </a:rPr>
              <a:t>). Un nombre de 25, 50, 100 n’a pas de différence conséquente; </a:t>
            </a:r>
            <a:endParaRPr lang="en-US" sz="1600" dirty="0">
              <a:solidFill>
                <a:schemeClr val="bg2">
                  <a:lumMod val="75000"/>
                </a:schemeClr>
              </a:solidFill>
              <a:latin typeface="Arial" panose="020B0604020202020204" pitchFamily="34" charset="0"/>
              <a:ea typeface="宋体" panose="02010600030101010101" pitchFamily="2" charset="-122"/>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fr-FR" altLang="zh-CN" sz="1600" dirty="0">
                <a:solidFill>
                  <a:schemeClr val="bg2">
                    <a:lumMod val="75000"/>
                  </a:schemeClr>
                </a:solidFill>
                <a:latin typeface="Arial" panose="020B0604020202020204" pitchFamily="34" charset="0"/>
                <a:ea typeface="宋体" panose="02010600030101010101" pitchFamily="2" charset="-122"/>
                <a:cs typeface="Times New Roman" panose="02020603050405020304" pitchFamily="18" charset="0"/>
              </a:rPr>
              <a:t>Plus difficile à extraire des points caractéristiques </a:t>
            </a:r>
            <a:r>
              <a:rPr lang="fr-FR" sz="1600" dirty="0">
                <a:solidFill>
                  <a:schemeClr val="bg2">
                    <a:lumMod val="75000"/>
                  </a:schemeClr>
                </a:solidFill>
                <a:latin typeface="Arial" panose="020B0604020202020204" pitchFamily="34" charset="0"/>
                <a:ea typeface="宋体" panose="02010600030101010101" pitchFamily="2" charset="-122"/>
                <a:cs typeface="Times New Roman" panose="02020603050405020304" pitchFamily="18" charset="0"/>
              </a:rPr>
              <a:t>objet ayant une couleur uniforme.</a:t>
            </a:r>
            <a:endParaRPr lang="en-US" sz="1600" dirty="0">
              <a:solidFill>
                <a:schemeClr val="bg2">
                  <a:lumMod val="75000"/>
                </a:schemeClr>
              </a:solidFill>
              <a:effectLst/>
              <a:latin typeface="Arial" panose="020B060402020202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5"/>
          </p:nvPr>
        </p:nvSpPr>
        <p:spPr/>
        <p:txBody>
          <a:bodyPr/>
          <a:lstStyle/>
          <a:p>
            <a:fld id="{02F2A944-B0D2-4E65-9B75-234B8B45C846}" type="datetime1">
              <a:rPr lang="fr-FR" smtClean="0"/>
              <a:t>01/03/2018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12</a:t>
            </a:fld>
            <a:endParaRPr lang="fr-FR" dirty="0"/>
          </a:p>
        </p:txBody>
      </p:sp>
      <p:sp>
        <p:nvSpPr>
          <p:cNvPr id="3" name="矩形 2"/>
          <p:cNvSpPr/>
          <p:nvPr/>
        </p:nvSpPr>
        <p:spPr>
          <a:xfrm>
            <a:off x="3341535" y="2110085"/>
            <a:ext cx="2460931" cy="923330"/>
          </a:xfrm>
          <a:prstGeom prst="rect">
            <a:avLst/>
          </a:prstGeom>
          <a:noFill/>
        </p:spPr>
        <p:txBody>
          <a:bodyPr wrap="none" lIns="91440" tIns="45720" rIns="91440" bIns="45720">
            <a:spAutoFit/>
          </a:bodyPr>
          <a:lstStyle/>
          <a:p>
            <a:pPr algn="ctr"/>
            <a:r>
              <a:rPr lang="fr-FR" altLang="zh-CN" sz="5400" b="1" spc="50" dirty="0">
                <a:ln w="0"/>
                <a:solidFill>
                  <a:schemeClr val="bg2"/>
                </a:solidFill>
                <a:effectLst>
                  <a:innerShdw blurRad="63500" dist="50800" dir="13500000">
                    <a:srgbClr val="000000">
                      <a:alpha val="50000"/>
                    </a:srgbClr>
                  </a:innerShdw>
                </a:effectLst>
              </a:rPr>
              <a:t>Merci !</a:t>
            </a:r>
            <a:endParaRPr lang="zh-CN" altLang="en-US" sz="5400" b="1" cap="none" spc="50" dirty="0">
              <a:ln w="0"/>
              <a:solidFill>
                <a:schemeClr val="bg2"/>
              </a:solidFill>
              <a:effectLst>
                <a:innerShdw blurRad="63500" dist="50800" dir="13500000">
                  <a:srgbClr val="000000">
                    <a:alpha val="50000"/>
                  </a:srgbClr>
                </a:inn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4121150" y="736600"/>
            <a:ext cx="4333875" cy="4095750"/>
          </a:xfrm>
        </p:spPr>
        <p:txBody>
          <a:bodyPr/>
          <a:lstStyle/>
          <a:p>
            <a:pPr lvl="0"/>
            <a:r>
              <a:rPr lang="fr-FR" sz="1400" dirty="0"/>
              <a:t>Problmatique</a:t>
            </a:r>
          </a:p>
          <a:p>
            <a:pPr lvl="0"/>
            <a:r>
              <a:rPr lang="fr-FR" sz="1400" dirty="0"/>
              <a:t>Introduction des descripteurs</a:t>
            </a:r>
          </a:p>
          <a:p>
            <a:pPr lvl="0"/>
            <a:r>
              <a:rPr lang="fr-FR" sz="1400" dirty="0"/>
              <a:t>Introduction de la BASE de donnees</a:t>
            </a:r>
          </a:p>
          <a:p>
            <a:r>
              <a:rPr lang="fr-FR" sz="1400" dirty="0"/>
              <a:t>Chaine du traitement </a:t>
            </a:r>
          </a:p>
          <a:p>
            <a:r>
              <a:rPr lang="fr-FR" sz="1400" dirty="0"/>
              <a:t>PHASE DE TESTs ET COMPARAISONS</a:t>
            </a:r>
          </a:p>
          <a:p>
            <a:r>
              <a:rPr lang="fr-FR" sz="1400" dirty="0"/>
              <a:t>Conclusions</a:t>
            </a:r>
          </a:p>
        </p:txBody>
      </p:sp>
      <p:sp>
        <p:nvSpPr>
          <p:cNvPr id="3" name="标题 2"/>
          <p:cNvSpPr>
            <a:spLocks noGrp="1"/>
          </p:cNvSpPr>
          <p:nvPr>
            <p:ph type="title"/>
          </p:nvPr>
        </p:nvSpPr>
        <p:spPr/>
        <p:txBody>
          <a:bodyPr/>
          <a:lstStyle/>
          <a:p>
            <a:r>
              <a:rPr lang="en-US" dirty="0" err="1"/>
              <a:t>pLAN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dirty="0"/>
              <a:t>Problématique</a:t>
            </a:r>
            <a:endParaRPr lang="en-US" dirty="0"/>
          </a:p>
        </p:txBody>
      </p:sp>
      <p:sp>
        <p:nvSpPr>
          <p:cNvPr id="4" name="内容占位符 3"/>
          <p:cNvSpPr>
            <a:spLocks noGrp="1"/>
          </p:cNvSpPr>
          <p:nvPr>
            <p:ph idx="14"/>
          </p:nvPr>
        </p:nvSpPr>
        <p:spPr/>
        <p:txBody>
          <a:bodyPr/>
          <a:lstStyle/>
          <a:p>
            <a:pPr algn="just">
              <a:lnSpc>
                <a:spcPct val="150000"/>
              </a:lnSpc>
            </a:pPr>
            <a:r>
              <a:rPr lang="fr-FR" dirty="0">
                <a:solidFill>
                  <a:schemeClr val="bg2">
                    <a:lumMod val="75000"/>
                  </a:schemeClr>
                </a:solidFill>
                <a:latin typeface="Arial" panose="020B0604020202020204" pitchFamily="34" charset="0"/>
                <a:ea typeface="宋体" panose="02010600030101010101" pitchFamily="2" charset="-122"/>
                <a:cs typeface="Times New Roman" panose="02020603050405020304" pitchFamily="18" charset="0"/>
              </a:rPr>
              <a:t>- Rechercher de manière automatique les objets similaires dans les images dont l’angle de visualisation et la condition luminaire changent ;  </a:t>
            </a:r>
          </a:p>
          <a:p>
            <a:pPr algn="just">
              <a:lnSpc>
                <a:spcPct val="150000"/>
              </a:lnSpc>
            </a:pPr>
            <a:r>
              <a:rPr lang="fr-FR" dirty="0">
                <a:solidFill>
                  <a:schemeClr val="bg2">
                    <a:lumMod val="75000"/>
                  </a:schemeClr>
                </a:solidFill>
                <a:latin typeface="Arial" panose="020B0604020202020204" pitchFamily="34" charset="0"/>
                <a:ea typeface="宋体" panose="02010600030101010101" pitchFamily="2" charset="-122"/>
                <a:cs typeface="Times New Roman" panose="02020603050405020304" pitchFamily="18" charset="0"/>
              </a:rPr>
              <a:t>-  Entrée : une image ayant un objet principal ; </a:t>
            </a:r>
          </a:p>
          <a:p>
            <a:pPr algn="just">
              <a:lnSpc>
                <a:spcPct val="150000"/>
              </a:lnSpc>
            </a:pPr>
            <a:r>
              <a:rPr lang="fr-FR" dirty="0">
                <a:solidFill>
                  <a:schemeClr val="bg2">
                    <a:lumMod val="75000"/>
                  </a:schemeClr>
                </a:solidFill>
                <a:latin typeface="Arial" panose="020B0604020202020204" pitchFamily="34" charset="0"/>
                <a:ea typeface="宋体" panose="02010600030101010101" pitchFamily="2" charset="-122"/>
                <a:cs typeface="Times New Roman" panose="02020603050405020304" pitchFamily="18" charset="0"/>
              </a:rPr>
              <a:t>-  Sortie souhaitée : des images des objets similaires de la même classe.</a:t>
            </a:r>
          </a:p>
          <a:p>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01/03/2018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3</a:t>
            </a:fld>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dirty="0"/>
              <a:t>Descripteurs</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01/03/2018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4</a:t>
            </a:fld>
            <a:endParaRPr lang="fr-FR" dirty="0"/>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518537" y="1319693"/>
            <a:ext cx="2397279" cy="2260169"/>
          </a:xfrm>
          <a:prstGeom prst="rect">
            <a:avLst/>
          </a:prstGeom>
        </p:spPr>
      </p:pic>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3203848" y="1285611"/>
            <a:ext cx="2592288" cy="2294251"/>
          </a:xfrm>
          <a:prstGeom prst="rect">
            <a:avLst/>
          </a:prstGeom>
        </p:spPr>
      </p:pic>
      <p:pic>
        <p:nvPicPr>
          <p:cNvPr id="10" name="图片 9"/>
          <p:cNvPicPr/>
          <p:nvPr/>
        </p:nvPicPr>
        <p:blipFill>
          <a:blip r:embed="rId5">
            <a:extLst>
              <a:ext uri="{28A0092B-C50C-407E-A947-70E740481C1C}">
                <a14:useLocalDpi xmlns:a14="http://schemas.microsoft.com/office/drawing/2010/main" val="0"/>
              </a:ext>
            </a:extLst>
          </a:blip>
          <a:stretch>
            <a:fillRect/>
          </a:stretch>
        </p:blipFill>
        <p:spPr>
          <a:xfrm>
            <a:off x="6156176" y="1285610"/>
            <a:ext cx="2598887" cy="2294251"/>
          </a:xfrm>
          <a:prstGeom prst="rect">
            <a:avLst/>
          </a:prstGeom>
        </p:spPr>
      </p:pic>
      <p:sp>
        <p:nvSpPr>
          <p:cNvPr id="3" name="矩形 2"/>
          <p:cNvSpPr/>
          <p:nvPr/>
        </p:nvSpPr>
        <p:spPr>
          <a:xfrm>
            <a:off x="396000" y="3618627"/>
            <a:ext cx="2592288" cy="282645"/>
          </a:xfrm>
          <a:prstGeom prst="rect">
            <a:avLst/>
          </a:prstGeom>
        </p:spPr>
        <p:txBody>
          <a:bodyPr wrap="square">
            <a:spAutoFit/>
          </a:bodyPr>
          <a:lstStyle/>
          <a:p>
            <a:pPr algn="ctr"/>
            <a:r>
              <a:rPr lang="fr-FR" sz="1200" b="1" dirty="0">
                <a:latin typeface="Arial" panose="020B0604020202020204" pitchFamily="34" charset="0"/>
                <a:ea typeface="宋体" panose="02010600030101010101" pitchFamily="2" charset="-122"/>
                <a:cs typeface="Times New Roman" panose="02020603050405020304" pitchFamily="18" charset="0"/>
              </a:rPr>
              <a:t>SIFT (178 </a:t>
            </a:r>
            <a:r>
              <a:rPr lang="fr-FR" sz="1200" b="1" i="1" dirty="0" err="1">
                <a:latin typeface="Arial" panose="020B0604020202020204" pitchFamily="34" charset="0"/>
                <a:ea typeface="宋体" panose="02010600030101010101" pitchFamily="2" charset="-122"/>
                <a:cs typeface="Times New Roman" panose="02020603050405020304" pitchFamily="18" charset="0"/>
              </a:rPr>
              <a:t>keypoints</a:t>
            </a:r>
            <a:r>
              <a:rPr lang="fr-FR" sz="1200" b="1" dirty="0">
                <a:latin typeface="Arial" panose="020B0604020202020204" pitchFamily="34" charset="0"/>
                <a:ea typeface="宋体" panose="02010600030101010101" pitchFamily="2" charset="-122"/>
                <a:cs typeface="Times New Roman" panose="02020603050405020304" pitchFamily="18" charset="0"/>
              </a:rPr>
              <a:t> détectés)</a:t>
            </a:r>
            <a:endParaRPr lang="en-US" sz="1200" b="1" dirty="0"/>
          </a:p>
        </p:txBody>
      </p:sp>
      <p:sp>
        <p:nvSpPr>
          <p:cNvPr id="12" name="矩形 11"/>
          <p:cNvSpPr/>
          <p:nvPr/>
        </p:nvSpPr>
        <p:spPr>
          <a:xfrm>
            <a:off x="3203848" y="3618628"/>
            <a:ext cx="2592288" cy="282645"/>
          </a:xfrm>
          <a:prstGeom prst="rect">
            <a:avLst/>
          </a:prstGeom>
        </p:spPr>
        <p:txBody>
          <a:bodyPr wrap="square">
            <a:spAutoFit/>
          </a:bodyPr>
          <a:lstStyle/>
          <a:p>
            <a:pPr algn="ctr"/>
            <a:r>
              <a:rPr lang="fr-FR" sz="1200" b="1" dirty="0" err="1">
                <a:latin typeface="Arial" panose="020B0604020202020204" pitchFamily="34" charset="0"/>
                <a:ea typeface="宋体" panose="02010600030101010101" pitchFamily="2" charset="-122"/>
                <a:cs typeface="Times New Roman" panose="02020603050405020304" pitchFamily="18" charset="0"/>
              </a:rPr>
              <a:t>Brief</a:t>
            </a:r>
            <a:r>
              <a:rPr lang="fr-FR" sz="1200" b="1" dirty="0">
                <a:latin typeface="Arial" panose="020B0604020202020204" pitchFamily="34" charset="0"/>
                <a:ea typeface="宋体" panose="02010600030101010101" pitchFamily="2" charset="-122"/>
                <a:cs typeface="Times New Roman" panose="02020603050405020304" pitchFamily="18" charset="0"/>
              </a:rPr>
              <a:t> (75 </a:t>
            </a:r>
            <a:r>
              <a:rPr lang="fr-FR" sz="1200" b="1" i="1" dirty="0" err="1">
                <a:latin typeface="Arial" panose="020B0604020202020204" pitchFamily="34" charset="0"/>
                <a:ea typeface="宋体" panose="02010600030101010101" pitchFamily="2" charset="-122"/>
                <a:cs typeface="Times New Roman" panose="02020603050405020304" pitchFamily="18" charset="0"/>
              </a:rPr>
              <a:t>keypoints</a:t>
            </a:r>
            <a:r>
              <a:rPr lang="fr-FR" sz="1200" b="1" dirty="0">
                <a:latin typeface="Arial" panose="020B0604020202020204" pitchFamily="34" charset="0"/>
                <a:ea typeface="宋体" panose="02010600030101010101" pitchFamily="2" charset="-122"/>
                <a:cs typeface="Times New Roman" panose="02020603050405020304" pitchFamily="18" charset="0"/>
              </a:rPr>
              <a:t> détectés)</a:t>
            </a:r>
            <a:endParaRPr lang="en-US" sz="1200" b="1" dirty="0"/>
          </a:p>
        </p:txBody>
      </p:sp>
      <p:sp>
        <p:nvSpPr>
          <p:cNvPr id="13" name="矩形 12"/>
          <p:cNvSpPr/>
          <p:nvPr/>
        </p:nvSpPr>
        <p:spPr>
          <a:xfrm>
            <a:off x="6190601" y="3618626"/>
            <a:ext cx="2592288" cy="282645"/>
          </a:xfrm>
          <a:prstGeom prst="rect">
            <a:avLst/>
          </a:prstGeom>
        </p:spPr>
        <p:txBody>
          <a:bodyPr wrap="square">
            <a:spAutoFit/>
          </a:bodyPr>
          <a:lstStyle/>
          <a:p>
            <a:pPr algn="ctr"/>
            <a:r>
              <a:rPr lang="fr-FR" sz="1200" b="1" dirty="0">
                <a:latin typeface="Arial" panose="020B0604020202020204" pitchFamily="34" charset="0"/>
                <a:ea typeface="宋体" panose="02010600030101010101" pitchFamily="2" charset="-122"/>
                <a:cs typeface="Times New Roman" panose="02020603050405020304" pitchFamily="18" charset="0"/>
              </a:rPr>
              <a:t>ORB (478 </a:t>
            </a:r>
            <a:r>
              <a:rPr lang="fr-FR" sz="1200" b="1" i="1" dirty="0" err="1">
                <a:latin typeface="Arial" panose="020B0604020202020204" pitchFamily="34" charset="0"/>
                <a:ea typeface="宋体" panose="02010600030101010101" pitchFamily="2" charset="-122"/>
                <a:cs typeface="Times New Roman" panose="02020603050405020304" pitchFamily="18" charset="0"/>
              </a:rPr>
              <a:t>keypoints</a:t>
            </a:r>
            <a:r>
              <a:rPr lang="fr-FR" sz="1200" b="1" dirty="0">
                <a:latin typeface="Arial" panose="020B0604020202020204" pitchFamily="34" charset="0"/>
                <a:ea typeface="宋体" panose="02010600030101010101" pitchFamily="2" charset="-122"/>
                <a:cs typeface="Times New Roman" panose="02020603050405020304" pitchFamily="18" charset="0"/>
              </a:rPr>
              <a:t> détectés)</a:t>
            </a:r>
            <a:endParaRPr lang="en-US" sz="1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fr-FR" dirty="0"/>
              <a:t>Introduction de la de données</a:t>
            </a:r>
          </a:p>
        </p:txBody>
      </p:sp>
      <p:sp>
        <p:nvSpPr>
          <p:cNvPr id="4" name="内容占位符 3"/>
          <p:cNvSpPr>
            <a:spLocks noGrp="1"/>
          </p:cNvSpPr>
          <p:nvPr>
            <p:ph idx="14"/>
          </p:nvPr>
        </p:nvSpPr>
        <p:spPr>
          <a:xfrm>
            <a:off x="179512" y="785576"/>
            <a:ext cx="4926969" cy="3298824"/>
          </a:xfrm>
        </p:spPr>
        <p:txBody>
          <a:bodyPr/>
          <a:lstStyle/>
          <a:p>
            <a:pPr algn="just"/>
            <a:r>
              <a:rPr lang="fr-FR" b="1" dirty="0"/>
              <a:t>Changement de température de couleur</a:t>
            </a:r>
          </a:p>
          <a:p>
            <a:pPr algn="just"/>
            <a:endParaRPr lang="fr-FR" b="1" dirty="0"/>
          </a:p>
          <a:p>
            <a:pPr algn="just"/>
            <a:endParaRPr lang="fr-FR" b="1" dirty="0"/>
          </a:p>
          <a:p>
            <a:pPr algn="just"/>
            <a:endParaRPr lang="fr-FR" b="1" dirty="0"/>
          </a:p>
          <a:p>
            <a:pPr algn="just"/>
            <a:endParaRPr lang="fr-FR" b="1" dirty="0"/>
          </a:p>
          <a:p>
            <a:pPr algn="just"/>
            <a:endParaRPr lang="fr-FR" b="1" dirty="0"/>
          </a:p>
          <a:p>
            <a:pPr algn="just"/>
            <a:r>
              <a:rPr lang="fr-FR" b="1" dirty="0"/>
              <a:t>Changement de l’angle de visualisation</a:t>
            </a:r>
            <a:endParaRPr lang="en-US" b="1" dirty="0"/>
          </a:p>
          <a:p>
            <a:pPr algn="just"/>
            <a:endParaRPr lang="en-US" dirty="0"/>
          </a:p>
          <a:p>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01/03/2018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5</a:t>
            </a:fld>
            <a:endParaRPr lang="fr-FR" dirty="0"/>
          </a:p>
        </p:txBody>
      </p:sp>
      <p:pic>
        <p:nvPicPr>
          <p:cNvPr id="8" name="图片 7" descr="illustration of ALOI-COL"/>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59752"/>
            <a:ext cx="4320480" cy="1209496"/>
          </a:xfrm>
          <a:prstGeom prst="rect">
            <a:avLst/>
          </a:prstGeom>
          <a:noFill/>
          <a:ln>
            <a:noFill/>
          </a:ln>
        </p:spPr>
      </p:pic>
      <p:pic>
        <p:nvPicPr>
          <p:cNvPr id="9" name="图片 8" descr="illustration of ALOI-STEREO"/>
          <p:cNvPicPr/>
          <p:nvPr/>
        </p:nvPicPr>
        <p:blipFill>
          <a:blip r:embed="rId3">
            <a:extLst>
              <a:ext uri="{28A0092B-C50C-407E-A947-70E740481C1C}">
                <a14:useLocalDpi xmlns:a14="http://schemas.microsoft.com/office/drawing/2010/main" val="0"/>
              </a:ext>
            </a:extLst>
          </a:blip>
          <a:srcRect/>
          <a:stretch>
            <a:fillRect/>
          </a:stretch>
        </p:blipFill>
        <p:spPr bwMode="auto">
          <a:xfrm>
            <a:off x="641985" y="2943423"/>
            <a:ext cx="3275330" cy="1105535"/>
          </a:xfrm>
          <a:prstGeom prst="rect">
            <a:avLst/>
          </a:prstGeom>
          <a:noFill/>
          <a:ln>
            <a:noFill/>
          </a:ln>
        </p:spPr>
      </p:pic>
      <p:sp>
        <p:nvSpPr>
          <p:cNvPr id="3" name="文本框 2"/>
          <p:cNvSpPr txBox="1"/>
          <p:nvPr/>
        </p:nvSpPr>
        <p:spPr>
          <a:xfrm>
            <a:off x="5106481" y="915566"/>
            <a:ext cx="4146039" cy="2862322"/>
          </a:xfrm>
          <a:prstGeom prst="rect">
            <a:avLst/>
          </a:prstGeom>
          <a:noFill/>
        </p:spPr>
        <p:txBody>
          <a:bodyPr wrap="square" rtlCol="0">
            <a:spAutoFit/>
          </a:bodyPr>
          <a:lstStyle/>
          <a:p>
            <a:pPr marL="285750" indent="-285750">
              <a:buFont typeface="Wingdings" panose="05000000000000000000" pitchFamily="2" charset="2"/>
              <a:buChar char="Ø"/>
            </a:pPr>
            <a:r>
              <a:rPr lang="fr-FR" dirty="0"/>
              <a:t>100 classes</a:t>
            </a:r>
          </a:p>
          <a:p>
            <a:endParaRPr lang="fr-FR" dirty="0"/>
          </a:p>
          <a:p>
            <a:pPr marL="285750" indent="-285750">
              <a:buFont typeface="Wingdings" panose="05000000000000000000" pitchFamily="2" charset="2"/>
              <a:buChar char="Ø"/>
            </a:pPr>
            <a:r>
              <a:rPr lang="fr-FR" dirty="0"/>
              <a:t>15 images/classe </a:t>
            </a:r>
          </a:p>
          <a:p>
            <a:r>
              <a:rPr lang="fr-FR" dirty="0"/>
              <a:t>(12 températures + 3 rotations)</a:t>
            </a:r>
          </a:p>
          <a:p>
            <a:endParaRPr lang="fr-FR" dirty="0"/>
          </a:p>
          <a:p>
            <a:pPr marL="285750" indent="-285750">
              <a:buFont typeface="Wingdings" panose="05000000000000000000" pitchFamily="2" charset="2"/>
              <a:buChar char="Ø"/>
            </a:pPr>
            <a:r>
              <a:rPr lang="fr-FR" dirty="0"/>
              <a:t>2/3 pour la base de recherche </a:t>
            </a:r>
          </a:p>
          <a:p>
            <a:r>
              <a:rPr lang="fr-FR" dirty="0"/>
              <a:t>(2 rotations + 8 températures /classe)</a:t>
            </a:r>
          </a:p>
          <a:p>
            <a:endParaRPr lang="fr-FR" dirty="0"/>
          </a:p>
          <a:p>
            <a:pPr marL="285750" indent="-285750">
              <a:buFont typeface="Wingdings" panose="05000000000000000000" pitchFamily="2" charset="2"/>
              <a:buChar char="Ø"/>
            </a:pPr>
            <a:r>
              <a:rPr lang="fr-FR" dirty="0"/>
              <a:t>1/3 pour le test </a:t>
            </a:r>
          </a:p>
          <a:p>
            <a:r>
              <a:rPr lang="fr-FR" dirty="0"/>
              <a:t>(4 rotations + 1 température/classe)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dirty="0"/>
              <a:t>Chaîne du traitement</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01/03/2018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6</a:t>
            </a:fld>
            <a:endParaRPr lang="fr-FR" dirty="0"/>
          </a:p>
        </p:txBody>
      </p:sp>
      <p:pic>
        <p:nvPicPr>
          <p:cNvPr id="11" name="图片 10"/>
          <p:cNvPicPr/>
          <p:nvPr/>
        </p:nvPicPr>
        <p:blipFill>
          <a:blip r:embed="rId2">
            <a:extLst>
              <a:ext uri="{28A0092B-C50C-407E-A947-70E740481C1C}">
                <a14:useLocalDpi xmlns:a14="http://schemas.microsoft.com/office/drawing/2010/main" val="0"/>
              </a:ext>
            </a:extLst>
          </a:blip>
          <a:stretch>
            <a:fillRect/>
          </a:stretch>
        </p:blipFill>
        <p:spPr>
          <a:xfrm>
            <a:off x="1331640" y="518146"/>
            <a:ext cx="7632848" cy="45713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000" y="0"/>
            <a:ext cx="7992424" cy="450000"/>
          </a:xfrm>
        </p:spPr>
        <p:txBody>
          <a:bodyPr/>
          <a:lstStyle/>
          <a:p>
            <a:r>
              <a:rPr lang="fr-FR" dirty="0"/>
              <a:t>PHASE DE </a:t>
            </a:r>
            <a:r>
              <a:rPr lang="fr-FR" dirty="0" err="1"/>
              <a:t>TESTs</a:t>
            </a:r>
            <a:r>
              <a:rPr lang="fr-FR" dirty="0"/>
              <a:t> ET COMPARAISONS – courbe p-r (1/3)</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01/03/2018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7</a:t>
            </a:fld>
            <a:endParaRPr lang="fr-FR" dirty="0"/>
          </a:p>
        </p:txBody>
      </p:sp>
      <mc:AlternateContent xmlns:mc="http://schemas.openxmlformats.org/markup-compatibility/2006" xmlns:a14="http://schemas.microsoft.com/office/drawing/2010/main">
        <mc:Choice Requires="a14">
          <p:sp>
            <p:nvSpPr>
              <p:cNvPr id="3" name="文本框 2"/>
              <p:cNvSpPr txBox="1"/>
              <p:nvPr/>
            </p:nvSpPr>
            <p:spPr>
              <a:xfrm>
                <a:off x="611560" y="861777"/>
                <a:ext cx="4560835" cy="895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200" i="1" smtClean="0">
                          <a:latin typeface="Cambria Math" panose="02040503050406030204" pitchFamily="18" charset="0"/>
                        </a:rPr>
                        <m:t>𝑠𝑐𝑜𝑟𝑒</m:t>
                      </m:r>
                      <m:r>
                        <a:rPr lang="fr-FR" sz="1200" i="1">
                          <a:latin typeface="Cambria Math" panose="02040503050406030204" pitchFamily="18" charset="0"/>
                        </a:rPr>
                        <m:t>=</m:t>
                      </m:r>
                      <m:nary>
                        <m:naryPr>
                          <m:chr m:val="∑"/>
                          <m:limLoc m:val="undOvr"/>
                          <m:ctrlPr>
                            <a:rPr lang="en-US" sz="1200" i="1">
                              <a:latin typeface="Cambria Math" panose="02040503050406030204" pitchFamily="18" charset="0"/>
                            </a:rPr>
                          </m:ctrlPr>
                        </m:naryPr>
                        <m:sub>
                          <m:r>
                            <a:rPr lang="fr-FR" sz="1200" i="1">
                              <a:latin typeface="Cambria Math" panose="02040503050406030204" pitchFamily="18" charset="0"/>
                            </a:rPr>
                            <m:t>𝑖</m:t>
                          </m:r>
                        </m:sub>
                        <m:sup>
                          <m:r>
                            <a:rPr lang="fr-FR" sz="1200" i="1">
                              <a:latin typeface="Cambria Math" panose="02040503050406030204" pitchFamily="18" charset="0"/>
                            </a:rPr>
                            <m:t>𝑡𝑜𝑢𝑡𝑒𝑠</m:t>
                          </m:r>
                          <m:r>
                            <a:rPr lang="fr-FR" sz="1200" i="1">
                              <a:latin typeface="Cambria Math" panose="02040503050406030204" pitchFamily="18" charset="0"/>
                            </a:rPr>
                            <m:t> </m:t>
                          </m:r>
                          <m:r>
                            <a:rPr lang="fr-FR" sz="1200" i="1">
                              <a:latin typeface="Cambria Math" panose="02040503050406030204" pitchFamily="18" charset="0"/>
                            </a:rPr>
                            <m:t>𝑖𝑚𝑎𝑔𝑒𝑠</m:t>
                          </m:r>
                          <m:r>
                            <a:rPr lang="fr-FR" sz="1200" i="1">
                              <a:latin typeface="Cambria Math" panose="02040503050406030204" pitchFamily="18" charset="0"/>
                            </a:rPr>
                            <m:t> </m:t>
                          </m:r>
                          <m:r>
                            <a:rPr lang="fr-FR" sz="1200" i="1">
                              <a:latin typeface="Cambria Math" panose="02040503050406030204" pitchFamily="18" charset="0"/>
                            </a:rPr>
                            <m:t>𝑑𝑒</m:t>
                          </m:r>
                          <m:r>
                            <a:rPr lang="fr-FR" sz="1200" i="1">
                              <a:latin typeface="Cambria Math" panose="02040503050406030204" pitchFamily="18" charset="0"/>
                            </a:rPr>
                            <m:t> </m:t>
                          </m:r>
                          <m:r>
                            <a:rPr lang="fr-FR" sz="1200" i="1">
                              <a:latin typeface="Cambria Math" panose="02040503050406030204" pitchFamily="18" charset="0"/>
                            </a:rPr>
                            <m:t>𝑐𝑒𝑡𝑡𝑒</m:t>
                          </m:r>
                          <m:r>
                            <a:rPr lang="fr-FR" sz="1200" i="1">
                              <a:latin typeface="Cambria Math" panose="02040503050406030204" pitchFamily="18" charset="0"/>
                            </a:rPr>
                            <m:t> </m:t>
                          </m:r>
                          <m:r>
                            <a:rPr lang="fr-FR" sz="1200" i="1">
                              <a:latin typeface="Cambria Math" panose="02040503050406030204" pitchFamily="18" charset="0"/>
                            </a:rPr>
                            <m:t>𝑐𝑙𝑎𝑠𝑠𝑒</m:t>
                          </m:r>
                          <m:r>
                            <a:rPr lang="fr-FR" sz="1200" i="1">
                              <a:latin typeface="Cambria Math" panose="02040503050406030204" pitchFamily="18" charset="0"/>
                            </a:rPr>
                            <m:t> </m:t>
                          </m:r>
                          <m:r>
                            <a:rPr lang="fr-FR" sz="1200" i="1">
                              <a:latin typeface="Cambria Math" panose="02040503050406030204" pitchFamily="18" charset="0"/>
                            </a:rPr>
                            <m:t>𝑑𝑎𝑛𝑠</m:t>
                          </m:r>
                          <m:r>
                            <a:rPr lang="fr-FR" sz="1200" i="1">
                              <a:latin typeface="Cambria Math" panose="02040503050406030204" pitchFamily="18" charset="0"/>
                            </a:rPr>
                            <m:t> </m:t>
                          </m:r>
                          <m:r>
                            <a:rPr lang="fr-FR" sz="1200" i="1">
                              <a:latin typeface="Cambria Math" panose="02040503050406030204" pitchFamily="18" charset="0"/>
                            </a:rPr>
                            <m:t>𝑙𝑎</m:t>
                          </m:r>
                          <m:r>
                            <a:rPr lang="fr-FR" sz="1200" i="1">
                              <a:latin typeface="Cambria Math" panose="02040503050406030204" pitchFamily="18" charset="0"/>
                            </a:rPr>
                            <m:t> </m:t>
                          </m:r>
                          <m:r>
                            <a:rPr lang="fr-FR" sz="1200" i="1">
                              <a:latin typeface="Cambria Math" panose="02040503050406030204" pitchFamily="18" charset="0"/>
                            </a:rPr>
                            <m:t>𝑏𝑎𝑠𝑒</m:t>
                          </m:r>
                        </m:sup>
                        <m:e>
                          <m:f>
                            <m:fPr>
                              <m:ctrlPr>
                                <a:rPr lang="en-US"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𝑑𝑖𝑠𝑡𝑎𝑛𝑐𝑒</m:t>
                              </m:r>
                              <m:r>
                                <a:rPr lang="fr-FR" sz="1200" i="1">
                                  <a:latin typeface="Cambria Math" panose="02040503050406030204" pitchFamily="18" charset="0"/>
                                </a:rPr>
                                <m:t> </m:t>
                              </m:r>
                              <m:r>
                                <a:rPr lang="fr-FR" sz="1200" b="0" i="1" smtClean="0">
                                  <a:latin typeface="Cambria Math" panose="02040503050406030204" pitchFamily="18" charset="0"/>
                                </a:rPr>
                                <m:t>𝑖</m:t>
                              </m:r>
                              <m:r>
                                <a:rPr lang="fr-FR" sz="1200" i="1">
                                  <a:latin typeface="Cambria Math" panose="02040503050406030204" pitchFamily="18" charset="0"/>
                                </a:rPr>
                                <m:t>+0.001</m:t>
                              </m:r>
                            </m:den>
                          </m:f>
                        </m:e>
                      </m:nary>
                      <m:r>
                        <a:rPr lang="fr-FR" sz="1200" i="1">
                          <a:latin typeface="Cambria Math" panose="02040503050406030204" pitchFamily="18" charset="0"/>
                        </a:rPr>
                        <m:t>  </m:t>
                      </m:r>
                    </m:oMath>
                  </m:oMathPara>
                </a14:m>
                <a:endParaRPr lang="en-US" sz="1200" dirty="0"/>
              </a:p>
              <a:p>
                <a:endParaRPr 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611560" y="861777"/>
                <a:ext cx="4560835" cy="895823"/>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pic>
        <p:nvPicPr>
          <p:cNvPr id="8" name="图片 7"/>
          <p:cNvPicPr/>
          <p:nvPr/>
        </p:nvPicPr>
        <p:blipFill>
          <a:blip r:embed="rId4">
            <a:extLst>
              <a:ext uri="{28A0092B-C50C-407E-A947-70E740481C1C}">
                <a14:useLocalDpi xmlns:a14="http://schemas.microsoft.com/office/drawing/2010/main" val="0"/>
              </a:ext>
            </a:extLst>
          </a:blip>
          <a:stretch>
            <a:fillRect/>
          </a:stretch>
        </p:blipFill>
        <p:spPr>
          <a:xfrm>
            <a:off x="0" y="1756624"/>
            <a:ext cx="5172395" cy="2648443"/>
          </a:xfrm>
          <a:prstGeom prst="rect">
            <a:avLst/>
          </a:prstGeom>
        </p:spPr>
      </p:pic>
      <p:graphicFrame>
        <p:nvGraphicFramePr>
          <p:cNvPr id="4" name="表格 3"/>
          <p:cNvGraphicFramePr>
            <a:graphicFrameLocks noGrp="1"/>
          </p:cNvGraphicFramePr>
          <p:nvPr/>
        </p:nvGraphicFramePr>
        <p:xfrm>
          <a:off x="5198643" y="2355726"/>
          <a:ext cx="3893973" cy="1728648"/>
        </p:xfrm>
        <a:graphic>
          <a:graphicData uri="http://schemas.openxmlformats.org/drawingml/2006/table">
            <a:tbl>
              <a:tblPr firstRow="1" firstCol="1" bandRow="1">
                <a:tableStyleId>{5C22544A-7EE6-4342-B048-85BDC9FD1C3A}</a:tableStyleId>
              </a:tblPr>
              <a:tblGrid>
                <a:gridCol w="1297991">
                  <a:extLst>
                    <a:ext uri="{9D8B030D-6E8A-4147-A177-3AD203B41FA5}">
                      <a16:colId xmlns:a16="http://schemas.microsoft.com/office/drawing/2014/main" val="20000"/>
                    </a:ext>
                  </a:extLst>
                </a:gridCol>
                <a:gridCol w="1297991">
                  <a:extLst>
                    <a:ext uri="{9D8B030D-6E8A-4147-A177-3AD203B41FA5}">
                      <a16:colId xmlns:a16="http://schemas.microsoft.com/office/drawing/2014/main" val="20001"/>
                    </a:ext>
                  </a:extLst>
                </a:gridCol>
                <a:gridCol w="1297991">
                  <a:extLst>
                    <a:ext uri="{9D8B030D-6E8A-4147-A177-3AD203B41FA5}">
                      <a16:colId xmlns:a16="http://schemas.microsoft.com/office/drawing/2014/main" val="20002"/>
                    </a:ext>
                  </a:extLst>
                </a:gridCol>
              </a:tblGrid>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moyenne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Variance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Brief</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0.8844</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0.125669</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ORB</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u="sng">
                          <a:effectLst/>
                          <a:latin typeface="Arial" panose="020B0604020202020204" pitchFamily="34" charset="0"/>
                          <a:ea typeface="宋体" panose="02010600030101010101" pitchFamily="2" charset="-122"/>
                          <a:cs typeface="Times New Roman" panose="02020603050405020304" pitchFamily="18" charset="0"/>
                        </a:rPr>
                        <a:t>0.9944</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0.15513</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SIFT</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0.9840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u="sng" dirty="0">
                          <a:effectLst/>
                          <a:latin typeface="Arial" panose="020B0604020202020204" pitchFamily="34" charset="0"/>
                          <a:ea typeface="宋体" panose="02010600030101010101" pitchFamily="2" charset="-122"/>
                          <a:cs typeface="Times New Roman" panose="02020603050405020304" pitchFamily="18" charset="0"/>
                        </a:rPr>
                        <a:t>0.035327</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9" name="文本框 8"/>
          <p:cNvSpPr txBox="1"/>
          <p:nvPr/>
        </p:nvSpPr>
        <p:spPr>
          <a:xfrm>
            <a:off x="5322888" y="861777"/>
            <a:ext cx="3929632" cy="646331"/>
          </a:xfrm>
          <a:prstGeom prst="rect">
            <a:avLst/>
          </a:prstGeom>
          <a:noFill/>
        </p:spPr>
        <p:txBody>
          <a:bodyPr wrap="square" rtlCol="0">
            <a:spAutoFit/>
          </a:bodyPr>
          <a:lstStyle/>
          <a:p>
            <a:r>
              <a:rPr lang="fr-FR" dirty="0"/>
              <a:t> # clusters (</a:t>
            </a:r>
            <a:r>
              <a:rPr lang="fr-FR" dirty="0" err="1"/>
              <a:t>visual</a:t>
            </a:r>
            <a:r>
              <a:rPr lang="fr-FR" dirty="0"/>
              <a:t> </a:t>
            </a:r>
            <a:r>
              <a:rPr lang="fr-FR" dirty="0" err="1"/>
              <a:t>words</a:t>
            </a:r>
            <a:r>
              <a:rPr lang="fr-FR" dirty="0"/>
              <a:t>) = 50 ;</a:t>
            </a:r>
          </a:p>
          <a:p>
            <a:r>
              <a:rPr lang="fr-FR" dirty="0"/>
              <a:t> # max de key points = 100.</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000" y="0"/>
            <a:ext cx="8208448" cy="450000"/>
          </a:xfrm>
        </p:spPr>
        <p:txBody>
          <a:bodyPr/>
          <a:lstStyle/>
          <a:p>
            <a:r>
              <a:rPr lang="fr-FR" dirty="0"/>
              <a:t>PHASE DE </a:t>
            </a:r>
            <a:r>
              <a:rPr lang="fr-FR" dirty="0" err="1"/>
              <a:t>TESTs</a:t>
            </a:r>
            <a:r>
              <a:rPr lang="fr-FR" dirty="0"/>
              <a:t> ET COMPARAISONS – courbe p-r (2/3)</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01/03/2018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8</a:t>
            </a:fld>
            <a:endParaRPr lang="fr-FR" dirty="0"/>
          </a:p>
        </p:txBody>
      </p:sp>
      <mc:AlternateContent xmlns:mc="http://schemas.openxmlformats.org/markup-compatibility/2006" xmlns:a14="http://schemas.microsoft.com/office/drawing/2010/main">
        <mc:Choice Requires="a14">
          <p:sp>
            <p:nvSpPr>
              <p:cNvPr id="3" name="文本框 2"/>
              <p:cNvSpPr txBox="1"/>
              <p:nvPr/>
            </p:nvSpPr>
            <p:spPr>
              <a:xfrm>
                <a:off x="554676" y="861777"/>
                <a:ext cx="4617719" cy="895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200" i="1" smtClean="0">
                          <a:latin typeface="Cambria Math" panose="02040503050406030204" pitchFamily="18" charset="0"/>
                        </a:rPr>
                        <m:t>𝑠𝑐𝑜𝑟𝑒</m:t>
                      </m:r>
                      <m:r>
                        <a:rPr lang="fr-FR" sz="1200" i="1">
                          <a:latin typeface="Cambria Math" panose="02040503050406030204" pitchFamily="18" charset="0"/>
                        </a:rPr>
                        <m:t>=</m:t>
                      </m:r>
                      <m:nary>
                        <m:naryPr>
                          <m:chr m:val="∑"/>
                          <m:limLoc m:val="undOvr"/>
                          <m:ctrlPr>
                            <a:rPr lang="en-US" sz="1200" i="1">
                              <a:latin typeface="Cambria Math" panose="02040503050406030204" pitchFamily="18" charset="0"/>
                            </a:rPr>
                          </m:ctrlPr>
                        </m:naryPr>
                        <m:sub>
                          <m:r>
                            <a:rPr lang="fr-FR" sz="1200" i="1">
                              <a:latin typeface="Cambria Math" panose="02040503050406030204" pitchFamily="18" charset="0"/>
                            </a:rPr>
                            <m:t>𝑖</m:t>
                          </m:r>
                        </m:sub>
                        <m:sup>
                          <m:r>
                            <a:rPr lang="fr-FR" sz="1200" i="1">
                              <a:latin typeface="Cambria Math" panose="02040503050406030204" pitchFamily="18" charset="0"/>
                            </a:rPr>
                            <m:t>𝑡𝑜𝑢𝑡𝑒𝑠</m:t>
                          </m:r>
                          <m:r>
                            <a:rPr lang="fr-FR" sz="1200" i="1">
                              <a:latin typeface="Cambria Math" panose="02040503050406030204" pitchFamily="18" charset="0"/>
                            </a:rPr>
                            <m:t> </m:t>
                          </m:r>
                          <m:r>
                            <a:rPr lang="fr-FR" sz="1200" i="1">
                              <a:latin typeface="Cambria Math" panose="02040503050406030204" pitchFamily="18" charset="0"/>
                            </a:rPr>
                            <m:t>𝑖𝑚𝑎𝑔𝑒𝑠</m:t>
                          </m:r>
                          <m:r>
                            <a:rPr lang="fr-FR" sz="1200" i="1">
                              <a:latin typeface="Cambria Math" panose="02040503050406030204" pitchFamily="18" charset="0"/>
                            </a:rPr>
                            <m:t> </m:t>
                          </m:r>
                          <m:r>
                            <a:rPr lang="fr-FR" sz="1200" i="1">
                              <a:latin typeface="Cambria Math" panose="02040503050406030204" pitchFamily="18" charset="0"/>
                            </a:rPr>
                            <m:t>𝑑𝑒</m:t>
                          </m:r>
                          <m:r>
                            <a:rPr lang="fr-FR" sz="1200" i="1">
                              <a:latin typeface="Cambria Math" panose="02040503050406030204" pitchFamily="18" charset="0"/>
                            </a:rPr>
                            <m:t> </m:t>
                          </m:r>
                          <m:r>
                            <a:rPr lang="fr-FR" sz="1200" i="1">
                              <a:latin typeface="Cambria Math" panose="02040503050406030204" pitchFamily="18" charset="0"/>
                            </a:rPr>
                            <m:t>𝑐𝑒𝑡𝑡𝑒</m:t>
                          </m:r>
                          <m:r>
                            <a:rPr lang="fr-FR" sz="1200" i="1">
                              <a:latin typeface="Cambria Math" panose="02040503050406030204" pitchFamily="18" charset="0"/>
                            </a:rPr>
                            <m:t> </m:t>
                          </m:r>
                          <m:r>
                            <a:rPr lang="fr-FR" sz="1200" i="1">
                              <a:latin typeface="Cambria Math" panose="02040503050406030204" pitchFamily="18" charset="0"/>
                            </a:rPr>
                            <m:t>𝑐𝑙𝑎𝑠𝑠𝑒</m:t>
                          </m:r>
                          <m:r>
                            <a:rPr lang="fr-FR" sz="1200" i="1">
                              <a:latin typeface="Cambria Math" panose="02040503050406030204" pitchFamily="18" charset="0"/>
                            </a:rPr>
                            <m:t> </m:t>
                          </m:r>
                          <m:r>
                            <a:rPr lang="fr-FR" sz="1200" i="1">
                              <a:latin typeface="Cambria Math" panose="02040503050406030204" pitchFamily="18" charset="0"/>
                            </a:rPr>
                            <m:t>𝑑𝑎𝑛𝑠</m:t>
                          </m:r>
                          <m:r>
                            <a:rPr lang="fr-FR" sz="1200" i="1">
                              <a:latin typeface="Cambria Math" panose="02040503050406030204" pitchFamily="18" charset="0"/>
                            </a:rPr>
                            <m:t> </m:t>
                          </m:r>
                          <m:r>
                            <a:rPr lang="fr-FR" sz="1200" i="1">
                              <a:latin typeface="Cambria Math" panose="02040503050406030204" pitchFamily="18" charset="0"/>
                            </a:rPr>
                            <m:t>𝑙𝑎</m:t>
                          </m:r>
                          <m:r>
                            <a:rPr lang="fr-FR" sz="1200" i="1">
                              <a:latin typeface="Cambria Math" panose="02040503050406030204" pitchFamily="18" charset="0"/>
                            </a:rPr>
                            <m:t> </m:t>
                          </m:r>
                          <m:r>
                            <a:rPr lang="fr-FR" sz="1200" i="1">
                              <a:latin typeface="Cambria Math" panose="02040503050406030204" pitchFamily="18" charset="0"/>
                            </a:rPr>
                            <m:t>𝑏𝑎𝑠𝑒</m:t>
                          </m:r>
                        </m:sup>
                        <m:e>
                          <m:f>
                            <m:fPr>
                              <m:ctrlPr>
                                <a:rPr lang="en-US"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𝑑𝑖𝑠𝑡𝑎𝑛𝑐𝑒</m:t>
                              </m:r>
                              <m:r>
                                <a:rPr lang="fr-FR" sz="1200" i="1">
                                  <a:latin typeface="Cambria Math" panose="02040503050406030204" pitchFamily="18" charset="0"/>
                                </a:rPr>
                                <m:t> </m:t>
                              </m:r>
                              <m:r>
                                <a:rPr lang="fr-FR" sz="1200" b="0" i="1" smtClean="0">
                                  <a:latin typeface="Cambria Math" panose="02040503050406030204" pitchFamily="18" charset="0"/>
                                </a:rPr>
                                <m:t>𝑖</m:t>
                              </m:r>
                              <m:r>
                                <a:rPr lang="fr-FR" sz="1200" i="1">
                                  <a:latin typeface="Cambria Math" panose="02040503050406030204" pitchFamily="18" charset="0"/>
                                </a:rPr>
                                <m:t>+0.001</m:t>
                              </m:r>
                            </m:den>
                          </m:f>
                        </m:e>
                      </m:nary>
                      <m:r>
                        <a:rPr lang="fr-FR" sz="1200" i="1">
                          <a:latin typeface="Cambria Math" panose="02040503050406030204" pitchFamily="18" charset="0"/>
                        </a:rPr>
                        <m:t>  </m:t>
                      </m:r>
                    </m:oMath>
                  </m:oMathPara>
                </a14:m>
                <a:endParaRPr lang="en-US" sz="1200" dirty="0"/>
              </a:p>
              <a:p>
                <a:endParaRPr 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554676" y="861777"/>
                <a:ext cx="4617719" cy="895823"/>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graphicFrame>
        <p:nvGraphicFramePr>
          <p:cNvPr id="4" name="表格 3"/>
          <p:cNvGraphicFramePr>
            <a:graphicFrameLocks noGrp="1"/>
          </p:cNvGraphicFramePr>
          <p:nvPr/>
        </p:nvGraphicFramePr>
        <p:xfrm>
          <a:off x="5198643" y="2355726"/>
          <a:ext cx="3893973" cy="1728648"/>
        </p:xfrm>
        <a:graphic>
          <a:graphicData uri="http://schemas.openxmlformats.org/drawingml/2006/table">
            <a:tbl>
              <a:tblPr firstRow="1" firstCol="1" bandRow="1">
                <a:tableStyleId>{5C22544A-7EE6-4342-B048-85BDC9FD1C3A}</a:tableStyleId>
              </a:tblPr>
              <a:tblGrid>
                <a:gridCol w="1297991">
                  <a:extLst>
                    <a:ext uri="{9D8B030D-6E8A-4147-A177-3AD203B41FA5}">
                      <a16:colId xmlns:a16="http://schemas.microsoft.com/office/drawing/2014/main" val="20000"/>
                    </a:ext>
                  </a:extLst>
                </a:gridCol>
                <a:gridCol w="1297991">
                  <a:extLst>
                    <a:ext uri="{9D8B030D-6E8A-4147-A177-3AD203B41FA5}">
                      <a16:colId xmlns:a16="http://schemas.microsoft.com/office/drawing/2014/main" val="20001"/>
                    </a:ext>
                  </a:extLst>
                </a:gridCol>
                <a:gridCol w="1297991">
                  <a:extLst>
                    <a:ext uri="{9D8B030D-6E8A-4147-A177-3AD203B41FA5}">
                      <a16:colId xmlns:a16="http://schemas.microsoft.com/office/drawing/2014/main" val="20002"/>
                    </a:ext>
                  </a:extLst>
                </a:gridCol>
              </a:tblGrid>
              <a:tr h="432162">
                <a:tc>
                  <a:txBody>
                    <a:bodyPr/>
                    <a:lstStyle/>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Moyenne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Variance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2162">
                <a:tc>
                  <a:txBody>
                    <a:bodyPr/>
                    <a:lstStyle/>
                    <a:p>
                      <a:pPr algn="ctr">
                        <a:lnSpc>
                          <a:spcPts val="1200"/>
                        </a:lnSpc>
                        <a:spcAft>
                          <a:spcPts val="0"/>
                        </a:spcAft>
                      </a:pPr>
                      <a:endPar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#N = 50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0.9440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0.0284</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32162">
                <a:tc>
                  <a:txBody>
                    <a:bodyPr/>
                    <a:lstStyle/>
                    <a:p>
                      <a:pPr algn="ctr">
                        <a:lnSpc>
                          <a:spcPts val="1200"/>
                        </a:lnSpc>
                        <a:spcAft>
                          <a:spcPts val="0"/>
                        </a:spcAft>
                      </a:pPr>
                      <a:endPar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#N = 100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0.9820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0.0227</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32162">
                <a:tc>
                  <a:txBody>
                    <a:bodyPr/>
                    <a:lstStyle/>
                    <a:p>
                      <a:pPr algn="ctr">
                        <a:lnSpc>
                          <a:spcPts val="1200"/>
                        </a:lnSpc>
                        <a:spcAft>
                          <a:spcPts val="0"/>
                        </a:spcAft>
                      </a:pPr>
                      <a:endPar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#N = 200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u="sng">
                          <a:effectLst/>
                          <a:latin typeface="Arial" panose="020B0604020202020204" pitchFamily="34" charset="0"/>
                          <a:ea typeface="宋体" panose="02010600030101010101" pitchFamily="2" charset="-122"/>
                          <a:cs typeface="Times New Roman" panose="02020603050405020304" pitchFamily="18" charset="0"/>
                        </a:rPr>
                        <a:t>0.9920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fr-FR" sz="1100" b="1" u="sng" dirty="0">
                          <a:effectLst/>
                          <a:latin typeface="Arial" panose="020B0604020202020204" pitchFamily="34" charset="0"/>
                          <a:ea typeface="宋体" panose="02010600030101010101" pitchFamily="2" charset="-122"/>
                          <a:cs typeface="Times New Roman" panose="02020603050405020304" pitchFamily="18" charset="0"/>
                        </a:rPr>
                        <a:t>0.0160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9" name="文本框 8"/>
          <p:cNvSpPr txBox="1"/>
          <p:nvPr/>
        </p:nvSpPr>
        <p:spPr>
          <a:xfrm>
            <a:off x="5322888" y="861777"/>
            <a:ext cx="3929632" cy="646331"/>
          </a:xfrm>
          <a:prstGeom prst="rect">
            <a:avLst/>
          </a:prstGeom>
          <a:noFill/>
        </p:spPr>
        <p:txBody>
          <a:bodyPr wrap="square" rtlCol="0">
            <a:spAutoFit/>
          </a:bodyPr>
          <a:lstStyle/>
          <a:p>
            <a:r>
              <a:rPr lang="fr-FR" dirty="0"/>
              <a:t> descripteur ORB ;</a:t>
            </a:r>
          </a:p>
          <a:p>
            <a:r>
              <a:rPr lang="fr-FR" dirty="0"/>
              <a:t> # clusters (</a:t>
            </a:r>
            <a:r>
              <a:rPr lang="fr-FR" dirty="0" err="1"/>
              <a:t>visual</a:t>
            </a:r>
            <a:r>
              <a:rPr lang="fr-FR" dirty="0"/>
              <a:t> </a:t>
            </a:r>
            <a:r>
              <a:rPr lang="fr-FR" dirty="0" err="1"/>
              <a:t>words</a:t>
            </a:r>
            <a:r>
              <a:rPr lang="fr-FR" dirty="0"/>
              <a:t>) = 50.</a:t>
            </a:r>
            <a:endParaRPr lang="en-US" dirty="0"/>
          </a:p>
        </p:txBody>
      </p:sp>
      <p:graphicFrame>
        <p:nvGraphicFramePr>
          <p:cNvPr id="12" name="图表 11"/>
          <p:cNvGraphicFramePr/>
          <p:nvPr/>
        </p:nvGraphicFramePr>
        <p:xfrm>
          <a:off x="287760" y="1851670"/>
          <a:ext cx="4617720" cy="23850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000" y="0"/>
            <a:ext cx="8208448" cy="450000"/>
          </a:xfrm>
        </p:spPr>
        <p:txBody>
          <a:bodyPr/>
          <a:lstStyle/>
          <a:p>
            <a:r>
              <a:rPr lang="fr-FR" dirty="0"/>
              <a:t>PHASE DE </a:t>
            </a:r>
            <a:r>
              <a:rPr lang="fr-FR" dirty="0" err="1"/>
              <a:t>TESTs</a:t>
            </a:r>
            <a:r>
              <a:rPr lang="fr-FR" dirty="0"/>
              <a:t> ET COMPARAISONS – courbe p-r (3/3)</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01/03/2018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9</a:t>
            </a:fld>
            <a:endParaRPr lang="fr-FR" dirty="0"/>
          </a:p>
        </p:txBody>
      </p:sp>
      <mc:AlternateContent xmlns:mc="http://schemas.openxmlformats.org/markup-compatibility/2006" xmlns:a14="http://schemas.microsoft.com/office/drawing/2010/main">
        <mc:Choice Requires="a14">
          <p:sp>
            <p:nvSpPr>
              <p:cNvPr id="3" name="文本框 2"/>
              <p:cNvSpPr txBox="1"/>
              <p:nvPr/>
            </p:nvSpPr>
            <p:spPr>
              <a:xfrm>
                <a:off x="611560" y="861777"/>
                <a:ext cx="4560835" cy="895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200" i="1" smtClean="0">
                          <a:latin typeface="Cambria Math" panose="02040503050406030204" pitchFamily="18" charset="0"/>
                        </a:rPr>
                        <m:t>𝑠𝑐𝑜𝑟𝑒</m:t>
                      </m:r>
                      <m:r>
                        <a:rPr lang="fr-FR" sz="1200" i="1">
                          <a:latin typeface="Cambria Math" panose="02040503050406030204" pitchFamily="18" charset="0"/>
                        </a:rPr>
                        <m:t>=</m:t>
                      </m:r>
                      <m:nary>
                        <m:naryPr>
                          <m:chr m:val="∑"/>
                          <m:limLoc m:val="undOvr"/>
                          <m:ctrlPr>
                            <a:rPr lang="en-US" sz="1200" i="1">
                              <a:latin typeface="Cambria Math" panose="02040503050406030204" pitchFamily="18" charset="0"/>
                            </a:rPr>
                          </m:ctrlPr>
                        </m:naryPr>
                        <m:sub>
                          <m:r>
                            <a:rPr lang="fr-FR" sz="1200" i="1">
                              <a:latin typeface="Cambria Math" panose="02040503050406030204" pitchFamily="18" charset="0"/>
                            </a:rPr>
                            <m:t>𝑖</m:t>
                          </m:r>
                        </m:sub>
                        <m:sup>
                          <m:r>
                            <a:rPr lang="fr-FR" sz="1200" i="1">
                              <a:latin typeface="Cambria Math" panose="02040503050406030204" pitchFamily="18" charset="0"/>
                            </a:rPr>
                            <m:t>𝑡𝑜𝑢𝑡𝑒𝑠</m:t>
                          </m:r>
                          <m:r>
                            <a:rPr lang="fr-FR" sz="1200" i="1">
                              <a:latin typeface="Cambria Math" panose="02040503050406030204" pitchFamily="18" charset="0"/>
                            </a:rPr>
                            <m:t> </m:t>
                          </m:r>
                          <m:r>
                            <a:rPr lang="fr-FR" sz="1200" i="1">
                              <a:latin typeface="Cambria Math" panose="02040503050406030204" pitchFamily="18" charset="0"/>
                            </a:rPr>
                            <m:t>𝑖𝑚𝑎𝑔𝑒𝑠</m:t>
                          </m:r>
                          <m:r>
                            <a:rPr lang="fr-FR" sz="1200" i="1">
                              <a:latin typeface="Cambria Math" panose="02040503050406030204" pitchFamily="18" charset="0"/>
                            </a:rPr>
                            <m:t> </m:t>
                          </m:r>
                          <m:r>
                            <a:rPr lang="fr-FR" sz="1200" i="1">
                              <a:latin typeface="Cambria Math" panose="02040503050406030204" pitchFamily="18" charset="0"/>
                            </a:rPr>
                            <m:t>𝑑𝑒</m:t>
                          </m:r>
                          <m:r>
                            <a:rPr lang="fr-FR" sz="1200" i="1">
                              <a:latin typeface="Cambria Math" panose="02040503050406030204" pitchFamily="18" charset="0"/>
                            </a:rPr>
                            <m:t> </m:t>
                          </m:r>
                          <m:r>
                            <a:rPr lang="fr-FR" sz="1200" i="1">
                              <a:latin typeface="Cambria Math" panose="02040503050406030204" pitchFamily="18" charset="0"/>
                            </a:rPr>
                            <m:t>𝑐𝑒𝑡𝑡𝑒</m:t>
                          </m:r>
                          <m:r>
                            <a:rPr lang="fr-FR" sz="1200" i="1">
                              <a:latin typeface="Cambria Math" panose="02040503050406030204" pitchFamily="18" charset="0"/>
                            </a:rPr>
                            <m:t> </m:t>
                          </m:r>
                          <m:r>
                            <a:rPr lang="fr-FR" sz="1200" i="1">
                              <a:latin typeface="Cambria Math" panose="02040503050406030204" pitchFamily="18" charset="0"/>
                            </a:rPr>
                            <m:t>𝑐𝑙𝑎𝑠𝑠𝑒</m:t>
                          </m:r>
                          <m:r>
                            <a:rPr lang="fr-FR" sz="1200" i="1">
                              <a:latin typeface="Cambria Math" panose="02040503050406030204" pitchFamily="18" charset="0"/>
                            </a:rPr>
                            <m:t> </m:t>
                          </m:r>
                          <m:r>
                            <a:rPr lang="fr-FR" sz="1200" i="1">
                              <a:latin typeface="Cambria Math" panose="02040503050406030204" pitchFamily="18" charset="0"/>
                            </a:rPr>
                            <m:t>𝑑𝑎𝑛𝑠</m:t>
                          </m:r>
                          <m:r>
                            <a:rPr lang="fr-FR" sz="1200" i="1">
                              <a:latin typeface="Cambria Math" panose="02040503050406030204" pitchFamily="18" charset="0"/>
                            </a:rPr>
                            <m:t> </m:t>
                          </m:r>
                          <m:r>
                            <a:rPr lang="fr-FR" sz="1200" i="1">
                              <a:latin typeface="Cambria Math" panose="02040503050406030204" pitchFamily="18" charset="0"/>
                            </a:rPr>
                            <m:t>𝑙𝑎</m:t>
                          </m:r>
                          <m:r>
                            <a:rPr lang="fr-FR" sz="1200" i="1">
                              <a:latin typeface="Cambria Math" panose="02040503050406030204" pitchFamily="18" charset="0"/>
                            </a:rPr>
                            <m:t> </m:t>
                          </m:r>
                          <m:r>
                            <a:rPr lang="fr-FR" sz="1200" i="1">
                              <a:latin typeface="Cambria Math" panose="02040503050406030204" pitchFamily="18" charset="0"/>
                            </a:rPr>
                            <m:t>𝑏𝑎𝑠𝑒</m:t>
                          </m:r>
                        </m:sup>
                        <m:e>
                          <m:f>
                            <m:fPr>
                              <m:ctrlPr>
                                <a:rPr lang="en-US"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𝑑𝑖𝑠𝑡𝑎𝑛𝑐𝑒</m:t>
                              </m:r>
                              <m:r>
                                <a:rPr lang="fr-FR" sz="1200" i="1">
                                  <a:latin typeface="Cambria Math" panose="02040503050406030204" pitchFamily="18" charset="0"/>
                                </a:rPr>
                                <m:t> </m:t>
                              </m:r>
                              <m:r>
                                <a:rPr lang="fr-FR" sz="1200" b="0" i="1" smtClean="0">
                                  <a:latin typeface="Cambria Math" panose="02040503050406030204" pitchFamily="18" charset="0"/>
                                </a:rPr>
                                <m:t>𝑖</m:t>
                              </m:r>
                              <m:r>
                                <a:rPr lang="fr-FR" sz="1200" i="1">
                                  <a:latin typeface="Cambria Math" panose="02040503050406030204" pitchFamily="18" charset="0"/>
                                </a:rPr>
                                <m:t>+0.001</m:t>
                              </m:r>
                            </m:den>
                          </m:f>
                        </m:e>
                      </m:nary>
                      <m:r>
                        <a:rPr lang="fr-FR" sz="1200" i="1">
                          <a:latin typeface="Cambria Math" panose="02040503050406030204" pitchFamily="18" charset="0"/>
                        </a:rPr>
                        <m:t>  </m:t>
                      </m:r>
                    </m:oMath>
                  </m:oMathPara>
                </a14:m>
                <a:endParaRPr lang="en-US" sz="1200" dirty="0"/>
              </a:p>
              <a:p>
                <a:endParaRPr 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611560" y="861777"/>
                <a:ext cx="4560835" cy="895823"/>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graphicFrame>
        <p:nvGraphicFramePr>
          <p:cNvPr id="4" name="表格 3"/>
          <p:cNvGraphicFramePr>
            <a:graphicFrameLocks noGrp="1"/>
          </p:cNvGraphicFramePr>
          <p:nvPr/>
        </p:nvGraphicFramePr>
        <p:xfrm>
          <a:off x="5198643" y="2355726"/>
          <a:ext cx="3893973" cy="1728648"/>
        </p:xfrm>
        <a:graphic>
          <a:graphicData uri="http://schemas.openxmlformats.org/drawingml/2006/table">
            <a:tbl>
              <a:tblPr firstRow="1" firstCol="1" bandRow="1">
                <a:tableStyleId>{5C22544A-7EE6-4342-B048-85BDC9FD1C3A}</a:tableStyleId>
              </a:tblPr>
              <a:tblGrid>
                <a:gridCol w="1297991">
                  <a:extLst>
                    <a:ext uri="{9D8B030D-6E8A-4147-A177-3AD203B41FA5}">
                      <a16:colId xmlns:a16="http://schemas.microsoft.com/office/drawing/2014/main" val="20000"/>
                    </a:ext>
                  </a:extLst>
                </a:gridCol>
                <a:gridCol w="1297991">
                  <a:extLst>
                    <a:ext uri="{9D8B030D-6E8A-4147-A177-3AD203B41FA5}">
                      <a16:colId xmlns:a16="http://schemas.microsoft.com/office/drawing/2014/main" val="20001"/>
                    </a:ext>
                  </a:extLst>
                </a:gridCol>
                <a:gridCol w="1297991">
                  <a:extLst>
                    <a:ext uri="{9D8B030D-6E8A-4147-A177-3AD203B41FA5}">
                      <a16:colId xmlns:a16="http://schemas.microsoft.com/office/drawing/2014/main" val="20002"/>
                    </a:ext>
                  </a:extLst>
                </a:gridCol>
              </a:tblGrid>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Moyenne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Variance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2162">
                <a:tc>
                  <a:txBody>
                    <a:bodyPr/>
                    <a:lstStyle/>
                    <a:p>
                      <a:pPr algn="ctr">
                        <a:lnSpc>
                          <a:spcPts val="1200"/>
                        </a:lnSpc>
                        <a:spcAft>
                          <a:spcPts val="0"/>
                        </a:spcAft>
                      </a:pPr>
                      <a:endPar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#C = 25</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dirty="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0.9693</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dirty="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0.0342</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32162">
                <a:tc>
                  <a:txBody>
                    <a:bodyPr/>
                    <a:lstStyle/>
                    <a:p>
                      <a:pPr algn="ctr">
                        <a:lnSpc>
                          <a:spcPts val="1200"/>
                        </a:lnSpc>
                        <a:spcAft>
                          <a:spcPts val="0"/>
                        </a:spcAft>
                      </a:pPr>
                      <a:endPar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#C = 50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dirty="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0.9650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dirty="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0.0352</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32162">
                <a:tc>
                  <a:txBody>
                    <a:bodyPr/>
                    <a:lstStyle/>
                    <a:p>
                      <a:pPr algn="ctr">
                        <a:lnSpc>
                          <a:spcPts val="1200"/>
                        </a:lnSpc>
                        <a:spcAft>
                          <a:spcPts val="0"/>
                        </a:spcAft>
                      </a:pPr>
                      <a:endPar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#C = 100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b="1" u="sng" dirty="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u="sng" dirty="0">
                          <a:effectLst/>
                          <a:latin typeface="Arial" panose="020B0604020202020204" pitchFamily="34" charset="0"/>
                          <a:ea typeface="宋体" panose="02010600030101010101" pitchFamily="2" charset="-122"/>
                          <a:cs typeface="Times New Roman" panose="02020603050405020304" pitchFamily="18" charset="0"/>
                        </a:rPr>
                        <a:t>0.9781</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b="1" u="sng" dirty="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u="sng" dirty="0">
                          <a:effectLst/>
                          <a:latin typeface="Arial" panose="020B0604020202020204" pitchFamily="34" charset="0"/>
                          <a:ea typeface="宋体" panose="02010600030101010101" pitchFamily="2" charset="-122"/>
                          <a:cs typeface="Times New Roman" panose="02020603050405020304" pitchFamily="18" charset="0"/>
                        </a:rPr>
                        <a:t>0.0328</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9" name="文本框 8"/>
          <p:cNvSpPr txBox="1"/>
          <p:nvPr/>
        </p:nvSpPr>
        <p:spPr>
          <a:xfrm>
            <a:off x="5322888" y="861777"/>
            <a:ext cx="3929632" cy="646331"/>
          </a:xfrm>
          <a:prstGeom prst="rect">
            <a:avLst/>
          </a:prstGeom>
          <a:noFill/>
        </p:spPr>
        <p:txBody>
          <a:bodyPr wrap="square" rtlCol="0">
            <a:spAutoFit/>
          </a:bodyPr>
          <a:lstStyle/>
          <a:p>
            <a:r>
              <a:rPr lang="fr-FR" dirty="0"/>
              <a:t> descripteur ORB ;</a:t>
            </a:r>
          </a:p>
          <a:p>
            <a:r>
              <a:rPr lang="fr-FR" dirty="0"/>
              <a:t> # max de key points = 50.</a:t>
            </a:r>
            <a:endParaRPr lang="en-US" dirty="0"/>
          </a:p>
        </p:txBody>
      </p:sp>
      <p:graphicFrame>
        <p:nvGraphicFramePr>
          <p:cNvPr id="10" name="图表 9"/>
          <p:cNvGraphicFramePr/>
          <p:nvPr/>
        </p:nvGraphicFramePr>
        <p:xfrm>
          <a:off x="373144" y="1923678"/>
          <a:ext cx="4486888" cy="223224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heme/theme1.xml><?xml version="1.0" encoding="utf-8"?>
<a:theme xmlns:a="http://schemas.openxmlformats.org/drawingml/2006/main" name="IMT Atlantique">
  <a:themeElements>
    <a:clrScheme name="PPT IMT ATLANTIQUE">
      <a:dk1>
        <a:sysClr val="windowText" lastClr="000000"/>
      </a:dk1>
      <a:lt1>
        <a:sysClr val="window" lastClr="FFFFFF"/>
      </a:lt1>
      <a:dk2>
        <a:srgbClr val="D9E1E2"/>
      </a:dk2>
      <a:lt2>
        <a:srgbClr val="A4D233"/>
      </a:lt2>
      <a:accent1>
        <a:srgbClr val="00B8DE"/>
      </a:accent1>
      <a:accent2>
        <a:srgbClr val="D9E1E2"/>
      </a:accent2>
      <a:accent3>
        <a:srgbClr val="0C2340"/>
      </a:accent3>
      <a:accent4>
        <a:srgbClr val="9B9B9B"/>
      </a:accent4>
      <a:accent5>
        <a:srgbClr val="878787"/>
      </a:accent5>
      <a:accent6>
        <a:srgbClr val="595959"/>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1491</Words>
  <Application>Microsoft Office PowerPoint</Application>
  <PresentationFormat>全屏显示(16:9)</PresentationFormat>
  <Paragraphs>264</Paragraphs>
  <Slides>12</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宋体</vt:lpstr>
      <vt:lpstr>Arial</vt:lpstr>
      <vt:lpstr>Calibri</vt:lpstr>
      <vt:lpstr>Cambria Math</vt:lpstr>
      <vt:lpstr>Times New Roman</vt:lpstr>
      <vt:lpstr>Wingdings</vt:lpstr>
      <vt:lpstr>IMT Atlantique</vt:lpstr>
      <vt:lpstr>PowerPoint 演示文稿</vt:lpstr>
      <vt:lpstr>pLAN</vt:lpstr>
      <vt:lpstr>Problématique</vt:lpstr>
      <vt:lpstr>Descripteurs</vt:lpstr>
      <vt:lpstr>Introduction de la de données</vt:lpstr>
      <vt:lpstr>Chaîne du traitement</vt:lpstr>
      <vt:lpstr>PHASE DE TESTs ET COMPARAISONS – courbe p-r (1/3)</vt:lpstr>
      <vt:lpstr>PHASE DE TESTs ET COMPARAISONS – courbe p-r (2/3)</vt:lpstr>
      <vt:lpstr>PHASE DE TESTs ET COMPARAISONS – courbe p-r (3/3)</vt:lpstr>
      <vt:lpstr>PHASE DE TESTs ET COMPARAISONS – ranking</vt:lpstr>
      <vt:lpstr>conclusions</vt:lpstr>
      <vt:lpstr>PowerPoint 演示文稿</vt:lpstr>
    </vt:vector>
  </TitlesOfParts>
  <Manager>IMT</Manager>
  <Company>IMT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IMT</dc:title>
  <dc:subject>IMT</dc:subject>
  <dc:creator>IMT</dc:creator>
  <cp:lastModifiedBy>shuai zhu</cp:lastModifiedBy>
  <cp:revision>283</cp:revision>
  <dcterms:created xsi:type="dcterms:W3CDTF">2015-06-18T13:41:00Z</dcterms:created>
  <dcterms:modified xsi:type="dcterms:W3CDTF">2018-03-01T15:04:56Z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