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layfair Display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Oswal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regular.fntdata"/><Relationship Id="rId25" Type="http://schemas.openxmlformats.org/officeDocument/2006/relationships/slide" Target="slides/slide20.xml"/><Relationship Id="rId28" Type="http://schemas.openxmlformats.org/officeDocument/2006/relationships/font" Target="fonts/PlayfairDisplay-italic.fntdata"/><Relationship Id="rId27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Oswald-bold.fntdata"/><Relationship Id="rId12" Type="http://schemas.openxmlformats.org/officeDocument/2006/relationships/slide" Target="slides/slide7.xml"/><Relationship Id="rId34" Type="http://schemas.openxmlformats.org/officeDocument/2006/relationships/font" Target="fonts/Oswald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e98c0e303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e98c0e303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e98c0e303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e98c0e303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47ae3dc1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47ae3dc1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e98c0e30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e98c0e30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e9f9a4b9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e9f9a4b9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e9f9a4b9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e9f9a4b9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e98c0e303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e98c0e303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e98c0e303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e98c0e303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e98c0e303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e98c0e303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e98c0e30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e98c0e30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47ae3dc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47ae3dc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e98c0e30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e98c0e30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Таня ты же делала поиск по униграммам, Настя по биграммам делает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Настя сделала для всего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47ae3dc14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47ae3dc14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47ae3dc14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47ae3dc14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47ae3dc14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47ae3dc14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e9f9a4b9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e9f9a4b9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47ae3dc14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47ae3dc14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e98c0e30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e98c0e30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e98c0e303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e98c0e303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vk.com/socfem" TargetMode="External"/><Relationship Id="rId4" Type="http://schemas.openxmlformats.org/officeDocument/2006/relationships/hyperlink" Target="https://vk.com/radfemtranslation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0" l="4689" r="20274" t="0"/>
          <a:stretch/>
        </p:blipFill>
        <p:spPr>
          <a:xfrm>
            <a:off x="4359350" y="0"/>
            <a:ext cx="385975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500"/>
              <a:t>Корпус феминистских постов vk</a:t>
            </a:r>
            <a:endParaRPr sz="55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44250" y="3550650"/>
            <a:ext cx="47904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Женя Егорова, Таня Казакова,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Ксюша Кошкина, Настя Чижикова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12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2CC"/>
                </a:highlight>
              </a:rPr>
              <a:t>Поиск по таблицам</a:t>
            </a:r>
            <a:endParaRPr>
              <a:highlight>
                <a:srgbClr val="FFF2CC"/>
              </a:highlight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750" y="764725"/>
            <a:ext cx="6944626" cy="424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12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2CC"/>
                </a:highlight>
              </a:rPr>
              <a:t>Поиск по таблицам с выделением искомого</a:t>
            </a:r>
            <a:endParaRPr>
              <a:highlight>
                <a:srgbClr val="FFF2CC"/>
              </a:highlight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00" y="789075"/>
            <a:ext cx="6751724" cy="41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2CC"/>
                </a:highlight>
              </a:rPr>
              <a:t>Важные замечания</a:t>
            </a:r>
            <a:endParaRPr>
              <a:highlight>
                <a:srgbClr val="FFF2CC"/>
              </a:highlight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675850"/>
            <a:ext cx="85206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каждой словоформы часть речи и лемма определены однозначно и бесконтекстно. (Первый -самый вероятный- разбор pymorphy.)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‘знать+NOUN’ не найдётся.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/>
              <a:t>Запрос к регистру нечувствителен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/>
              <a:t>Лишние знаки препинания не ломают запрос и игнорируются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344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2CC"/>
                </a:highlight>
              </a:rPr>
              <a:t>Примеры запросов</a:t>
            </a:r>
            <a:endParaRPr>
              <a:highlight>
                <a:srgbClr val="FFF2CC"/>
              </a:highlight>
            </a:endParaRPr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487325" y="1000325"/>
            <a:ext cx="22959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/>
              <a:t>в ADJF “время”</a:t>
            </a:r>
            <a:endParaRPr b="1"/>
          </a:p>
        </p:txBody>
      </p:sp>
      <p:pic>
        <p:nvPicPr>
          <p:cNvPr id="147" name="Google Shape;147;p25"/>
          <p:cNvPicPr preferRelativeResize="0"/>
          <p:nvPr/>
        </p:nvPicPr>
        <p:blipFill rotWithShape="1">
          <a:blip r:embed="rId3">
            <a:alphaModFix/>
          </a:blip>
          <a:srcRect b="0" l="0" r="29740" t="0"/>
          <a:stretch/>
        </p:blipFill>
        <p:spPr>
          <a:xfrm>
            <a:off x="487325" y="1453175"/>
            <a:ext cx="8217099" cy="356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344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2CC"/>
                </a:highlight>
              </a:rPr>
              <a:t>Примеры запросов</a:t>
            </a:r>
            <a:endParaRPr>
              <a:highlight>
                <a:srgbClr val="FFF2CC"/>
              </a:highlight>
            </a:endParaRPr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487325" y="1000325"/>
            <a:ext cx="22959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/>
              <a:t>“девушка” VERB </a:t>
            </a:r>
            <a:endParaRPr b="1"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25" y="1370225"/>
            <a:ext cx="3962775" cy="36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344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2CC"/>
                </a:highlight>
              </a:rPr>
              <a:t>Примеры запросов</a:t>
            </a:r>
            <a:endParaRPr>
              <a:highlight>
                <a:srgbClr val="FFF2CC"/>
              </a:highlight>
            </a:endParaRPr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487325" y="1000325"/>
            <a:ext cx="22959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/>
              <a:t>“мужчина” VERB </a:t>
            </a:r>
            <a:endParaRPr b="1"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275" y="1453175"/>
            <a:ext cx="8285900" cy="347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344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2CC"/>
                </a:highlight>
              </a:rPr>
              <a:t>З</a:t>
            </a:r>
            <a:r>
              <a:rPr lang="ru">
                <a:highlight>
                  <a:srgbClr val="FFF2CC"/>
                </a:highlight>
              </a:rPr>
              <a:t>апросы</a:t>
            </a:r>
            <a:endParaRPr>
              <a:highlight>
                <a:srgbClr val="FFF2CC"/>
              </a:highlight>
            </a:endParaRPr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496325" y="917375"/>
            <a:ext cx="7869900" cy="45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ADJF мужчина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пятый, настоящий, сорокапятилетний, любой, другой, один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известные, жестокие, отвратительные, гетеросексуальные, полуобнаженные, сами, многие, некоторые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/>
              <a:t>ADJF женщина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первая, вторая, третья, известная, удивительная, незаурядная, необыкновенная, единственная, беременная, многодетная, чужая, взрослая, обнаженная, эта, каждая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/>
              <a:t>небинарные, бинарные, молодые, беднейшие, реальные, российские, западные, индийские, китайские, чёрные, сельские, замужние, некоторые, другие, одни, эти, такие, многие, сами, которые, те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344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2CC"/>
                </a:highlight>
              </a:rPr>
              <a:t>Запросы</a:t>
            </a:r>
            <a:endParaRPr>
              <a:highlight>
                <a:srgbClr val="FFF2CC"/>
              </a:highlight>
            </a:endParaRPr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424250" y="1088350"/>
            <a:ext cx="71313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авторка </a:t>
            </a:r>
            <a:r>
              <a:rPr lang="ru"/>
              <a:t>- 5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/>
              <a:t>режиссерка</a:t>
            </a:r>
            <a:r>
              <a:rPr lang="ru"/>
              <a:t> - 3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/>
              <a:t>директриса</a:t>
            </a:r>
            <a:r>
              <a:rPr lang="ru"/>
              <a:t> - 2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 </a:t>
            </a:r>
            <a:r>
              <a:rPr b="1" lang="ru"/>
              <a:t>директор </a:t>
            </a:r>
            <a:r>
              <a:rPr lang="ru"/>
              <a:t>про женщину (ясно из контекста) - 2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/>
              <a:t>редакторка</a:t>
            </a:r>
            <a:r>
              <a:rPr lang="ru"/>
              <a:t> - 1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/>
              <a:t>докторка, докторша</a:t>
            </a:r>
            <a:r>
              <a:rPr lang="ru"/>
              <a:t> - 0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и </a:t>
            </a:r>
            <a:r>
              <a:rPr b="1" lang="ru"/>
              <a:t>доктор</a:t>
            </a:r>
            <a:r>
              <a:rPr lang="ru"/>
              <a:t> про женщину - 1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2CC"/>
                </a:highlight>
              </a:rPr>
              <a:t>Проверка</a:t>
            </a:r>
            <a:endParaRPr>
              <a:highlight>
                <a:srgbClr val="FFF2CC"/>
              </a:highlight>
            </a:endParaRPr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062300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Большинство замеченных ошибок исправлено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Ошибки в POSтегах… Один - ADJF, марш - INTJ  и многое другое.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 омонимией наша разметка не справляется.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Чтоб исправить, надо менять стратегию морфологического анализа.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Осталось: иногда (редко) отсутствует выделение искомого</a:t>
            </a:r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 rotWithShape="1">
          <a:blip r:embed="rId3">
            <a:alphaModFix/>
          </a:blip>
          <a:srcRect b="0" l="0" r="0" t="18387"/>
          <a:stretch/>
        </p:blipFill>
        <p:spPr>
          <a:xfrm>
            <a:off x="581225" y="3170900"/>
            <a:ext cx="6324600" cy="174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5916250" y="564000"/>
            <a:ext cx="2675100" cy="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метод тыка и гипотез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2CC"/>
                </a:highlight>
              </a:rPr>
              <a:t>Идеи для улучшения</a:t>
            </a:r>
            <a:endParaRPr>
              <a:highlight>
                <a:srgbClr val="FFF2CC"/>
              </a:highlight>
            </a:endParaRPr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Использовать морфанализатор, учитывающий контекст, или хотя бы сохранять несколько разборов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Увеличить длину запроса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Сделать сайт, красивый интерфейс, добавить все функции НКРЯ :)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Написать функцию для обработки сразу для униграмм, биграмм, триграмм (обрабатывается каждый раз заново)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# Скорость можно не увеличивать. Предложения выдаются почти мгновенно.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2CC"/>
                </a:highlight>
              </a:rPr>
              <a:t>Тематика корпуса. Материал</a:t>
            </a:r>
            <a:endParaRPr>
              <a:highlight>
                <a:srgbClr val="FFF2CC"/>
              </a:highlight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Почему?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отражает современный язык с большим количеством неологизмов, феминитивов, свойственных популярному движению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Феминистские паблики: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https://vk.com/socfem</a:t>
            </a:r>
            <a:r>
              <a:rPr lang="ru" sz="1600"/>
              <a:t> - Soc-Fem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https://vk.com/radfemtranslations</a:t>
            </a:r>
            <a:r>
              <a:rPr lang="ru" sz="1600"/>
              <a:t> - radfem translations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/>
              <a:t>158 постов (&gt;100 слов)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3 468 предложений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/>
              <a:t>15 532 уникальных словоформ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2CC"/>
                </a:highlight>
              </a:rPr>
              <a:t>Кто что делал</a:t>
            </a:r>
            <a:endParaRPr>
              <a:highlight>
                <a:srgbClr val="FFF2CC"/>
              </a:highlight>
            </a:endParaRPr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Настя - vk api, датасет предложений, таблица униграмм, функция поиска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Женя - таблица биграмм, порядок, выделение искомого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Ксюша - таблица триграмм, соединение частей кода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Таня - морф.разметка, порядок, проверка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2CC"/>
                </a:highlight>
              </a:rPr>
              <a:t>Ход работы. Начало</a:t>
            </a:r>
            <a:endParaRPr>
              <a:highlight>
                <a:srgbClr val="FFF2CC"/>
              </a:highlight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5352225" y="3975400"/>
            <a:ext cx="37434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/>
              <a:t>Таблица для хранения предложений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234050"/>
            <a:ext cx="8520600" cy="13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Выкачали 158 постов (&gt;100 слов) с помощью API VK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Разбили на предложения (natasha). Метаинформация: url поста и время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Токенизировали (natasha)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32837"/>
            <a:ext cx="9144002" cy="123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182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2CC"/>
                </a:highlight>
              </a:rPr>
              <a:t>Ход работы. Униграммы</a:t>
            </a:r>
            <a:endParaRPr>
              <a:highlight>
                <a:srgbClr val="FFF2CC"/>
              </a:highlight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50308" l="0" r="0" t="0"/>
          <a:stretch/>
        </p:blipFill>
        <p:spPr>
          <a:xfrm>
            <a:off x="363850" y="3015850"/>
            <a:ext cx="4208150" cy="184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4" l="0" r="0" t="50303"/>
          <a:stretch/>
        </p:blipFill>
        <p:spPr>
          <a:xfrm>
            <a:off x="4624150" y="3015850"/>
            <a:ext cx="4208150" cy="184844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7511600" y="4498500"/>
            <a:ext cx="1151700" cy="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/>
              <a:t>Pymorphy</a:t>
            </a:r>
            <a:endParaRPr sz="1600"/>
          </a:p>
        </p:txBody>
      </p:sp>
      <p:grpSp>
        <p:nvGrpSpPr>
          <p:cNvPr id="83" name="Google Shape;83;p16"/>
          <p:cNvGrpSpPr/>
          <p:nvPr/>
        </p:nvGrpSpPr>
        <p:grpSpPr>
          <a:xfrm>
            <a:off x="398343" y="897662"/>
            <a:ext cx="8347298" cy="1866140"/>
            <a:chOff x="363850" y="771950"/>
            <a:chExt cx="5754376" cy="1277915"/>
          </a:xfrm>
        </p:grpSpPr>
        <p:pic>
          <p:nvPicPr>
            <p:cNvPr id="84" name="Google Shape;84;p16"/>
            <p:cNvPicPr preferRelativeResize="0"/>
            <p:nvPr/>
          </p:nvPicPr>
          <p:blipFill rotWithShape="1">
            <a:blip r:embed="rId4">
              <a:alphaModFix/>
            </a:blip>
            <a:srcRect b="68079" l="0" r="0" t="0"/>
            <a:stretch/>
          </p:blipFill>
          <p:spPr>
            <a:xfrm>
              <a:off x="363850" y="771950"/>
              <a:ext cx="5754376" cy="661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6"/>
            <p:cNvPicPr preferRelativeResize="0"/>
            <p:nvPr/>
          </p:nvPicPr>
          <p:blipFill rotWithShape="1">
            <a:blip r:embed="rId4">
              <a:alphaModFix/>
            </a:blip>
            <a:srcRect b="43972" l="0" r="0" t="45915"/>
            <a:stretch/>
          </p:blipFill>
          <p:spPr>
            <a:xfrm>
              <a:off x="363850" y="1408711"/>
              <a:ext cx="5754376" cy="209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6"/>
            <p:cNvPicPr preferRelativeResize="0"/>
            <p:nvPr/>
          </p:nvPicPr>
          <p:blipFill rotWithShape="1">
            <a:blip r:embed="rId4">
              <a:alphaModFix/>
            </a:blip>
            <a:srcRect b="229" l="0" r="0" t="77747"/>
            <a:stretch/>
          </p:blipFill>
          <p:spPr>
            <a:xfrm>
              <a:off x="363850" y="1593566"/>
              <a:ext cx="5754376" cy="4562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>
                <a:highlight>
                  <a:srgbClr val="FFF2CC"/>
                </a:highlight>
              </a:rPr>
              <a:t>Ход работы. Биграммы и триграммы</a:t>
            </a:r>
            <a:endParaRPr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3809375"/>
            <a:ext cx="8520600" cy="10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Количество биграмм - </a:t>
            </a:r>
            <a:r>
              <a:rPr lang="ru"/>
              <a:t>41744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Количество триграмм - 46757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10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53275"/>
            <a:ext cx="8839201" cy="10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3300075"/>
            <a:ext cx="8520600" cy="10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Импортировали все таблицы в tsv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Загрузили на гитхаб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00" y="2403300"/>
            <a:ext cx="8839206" cy="74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47200"/>
            <a:ext cx="5461004" cy="112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>
                <a:highlight>
                  <a:srgbClr val="FFF2CC"/>
                </a:highlight>
              </a:rPr>
              <a:t>Ход работы. Данные</a:t>
            </a:r>
            <a:endParaRPr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2CC"/>
                </a:highlight>
              </a:rPr>
              <a:t>Инструкция по использованию</a:t>
            </a:r>
            <a:endParaRPr>
              <a:highlight>
                <a:srgbClr val="FFF2CC"/>
              </a:highlight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Вводится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“</a:t>
            </a:r>
            <a:r>
              <a:rPr lang="ru"/>
              <a:t>слово” - поиск по словоформе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слово - поиск по всем формам слова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тег - поиск по тегу (см. таблицу тегов pymorphy)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слово+тег - поиск по словоформе с этим тегом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Биграммы и триграммы: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для каждого из слов доступны все четыре варианта (между словами пробел)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12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2CC"/>
                </a:highlight>
              </a:rPr>
              <a:t>Поиск</a:t>
            </a:r>
            <a:endParaRPr>
              <a:highlight>
                <a:srgbClr val="FFF2CC"/>
              </a:highlight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125" y="1159100"/>
            <a:ext cx="3635625" cy="120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5750" y="2234800"/>
            <a:ext cx="4560268" cy="24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12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2CC"/>
                </a:highlight>
              </a:rPr>
              <a:t>Поиск по таблицам</a:t>
            </a:r>
            <a:endParaRPr>
              <a:highlight>
                <a:srgbClr val="FFF2CC"/>
              </a:highlight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250" y="777250"/>
            <a:ext cx="7892825" cy="40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