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62" r:id="rId7"/>
    <p:sldId id="259" r:id="rId8"/>
    <p:sldId id="277" r:id="rId9"/>
    <p:sldId id="265" r:id="rId10"/>
    <p:sldId id="267" r:id="rId11"/>
    <p:sldId id="266" r:id="rId12"/>
    <p:sldId id="264" r:id="rId13"/>
    <p:sldId id="278" r:id="rId14"/>
    <p:sldId id="268" r:id="rId15"/>
    <p:sldId id="269" r:id="rId16"/>
    <p:sldId id="270" r:id="rId17"/>
    <p:sldId id="271" r:id="rId18"/>
    <p:sldId id="274" r:id="rId19"/>
    <p:sldId id="273" r:id="rId20"/>
    <p:sldId id="276" r:id="rId21"/>
    <p:sldId id="272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1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9A91A-66FB-4075-BFEF-C0BB0FA1F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AA083-7E7E-464C-9B02-51C8DFEE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Introductory thoughts on Bayesian analyses: examples in JAGS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Wilson</a:t>
            </a:r>
          </a:p>
          <a:p>
            <a:r>
              <a:rPr lang="en-US" dirty="0" smtClean="0"/>
              <a:t>(a non-expert in Bayesian methods)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MCMC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24000"/>
            <a:ext cx="8305800" cy="641985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4191000" y="5181600"/>
            <a:ext cx="2286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562600" y="2286000"/>
            <a:ext cx="3121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</a:t>
            </a:r>
            <a:r>
              <a:rPr lang="en-US" altLang="en-US" sz="2400"/>
              <a:t>=2.49;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Accept the new point.</a:t>
            </a:r>
          </a:p>
        </p:txBody>
      </p:sp>
    </p:spTree>
    <p:extLst>
      <p:ext uri="{BB962C8B-B14F-4D97-AF65-F5344CB8AC3E}">
        <p14:creationId xmlns:p14="http://schemas.microsoft.com/office/powerpoint/2010/main" val="29348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MCMC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013" y="1525588"/>
            <a:ext cx="8299450" cy="64135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191000" y="5562600"/>
            <a:ext cx="152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08638" y="2286000"/>
            <a:ext cx="302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</a:t>
            </a:r>
            <a:r>
              <a:rPr lang="en-US" altLang="en-US" sz="2400"/>
              <a:t>=0.5;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Accept the new point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with probability 0.5</a:t>
            </a:r>
          </a:p>
        </p:txBody>
      </p:sp>
    </p:spTree>
    <p:extLst>
      <p:ext uri="{BB962C8B-B14F-4D97-AF65-F5344CB8AC3E}">
        <p14:creationId xmlns:p14="http://schemas.microsoft.com/office/powerpoint/2010/main" val="2547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MCMC: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/>
          <a:stretch>
            <a:fillRect/>
          </a:stretch>
        </p:blipFill>
        <p:spPr bwMode="auto">
          <a:xfrm>
            <a:off x="609600" y="2014538"/>
            <a:ext cx="65532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981200" y="2971800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Starting vector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2514600" y="3352800"/>
            <a:ext cx="2286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5400" y="6248400"/>
            <a:ext cx="2106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First “few” points</a:t>
            </a: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H="1" flipV="1">
            <a:off x="4343400" y="5410200"/>
            <a:ext cx="1524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– the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Determining convergence is art, not science</a:t>
            </a:r>
          </a:p>
          <a:p>
            <a:pPr lvl="1"/>
            <a:r>
              <a:rPr lang="en-US" dirty="0" smtClean="0"/>
              <a:t>Do not use only one test</a:t>
            </a:r>
          </a:p>
          <a:p>
            <a:r>
              <a:rPr lang="en-US" dirty="0" smtClean="0"/>
              <a:t>All available in the {coda} library package</a:t>
            </a:r>
          </a:p>
          <a:p>
            <a:pPr lvl="1"/>
            <a:r>
              <a:rPr lang="en-US" dirty="0" err="1" smtClean="0"/>
              <a:t>Geweke</a:t>
            </a:r>
            <a:r>
              <a:rPr lang="en-US" dirty="0" smtClean="0"/>
              <a:t> test</a:t>
            </a:r>
          </a:p>
          <a:p>
            <a:pPr lvl="1"/>
            <a:r>
              <a:rPr lang="en-US" dirty="0" err="1" smtClean="0"/>
              <a:t>Gelman</a:t>
            </a:r>
            <a:r>
              <a:rPr lang="en-US" dirty="0" smtClean="0"/>
              <a:t>-Rubin test</a:t>
            </a:r>
          </a:p>
          <a:p>
            <a:pPr lvl="2"/>
            <a:r>
              <a:rPr lang="en-US" dirty="0" smtClean="0"/>
              <a:t>Currently most preferred</a:t>
            </a:r>
          </a:p>
          <a:p>
            <a:pPr lvl="1"/>
            <a:r>
              <a:rPr lang="en-US" altLang="en-US" dirty="0" smtClean="0"/>
              <a:t>Heidelberger-Welch test</a:t>
            </a:r>
          </a:p>
          <a:p>
            <a:pPr lvl="1"/>
            <a:r>
              <a:rPr lang="en-US" dirty="0" smtClean="0"/>
              <a:t>Autocorrelation test</a:t>
            </a:r>
          </a:p>
          <a:p>
            <a:pPr lvl="1"/>
            <a:r>
              <a:rPr lang="en-US" altLang="en-US" dirty="0" err="1" smtClean="0"/>
              <a:t>Raftery</a:t>
            </a:r>
            <a:r>
              <a:rPr lang="en-US" altLang="en-US" dirty="0" smtClean="0"/>
              <a:t>-Lewis test</a:t>
            </a:r>
            <a:endParaRPr lang="en-US" dirty="0" smtClean="0"/>
          </a:p>
          <a:p>
            <a:pPr lvl="1"/>
            <a:r>
              <a:rPr lang="en-US" dirty="0" smtClean="0"/>
              <a:t>Effective sample size test</a:t>
            </a:r>
          </a:p>
          <a:p>
            <a:pPr lvl="2"/>
            <a:r>
              <a:rPr lang="en-US" dirty="0" smtClean="0"/>
              <a:t>N posterior samples</a:t>
            </a:r>
          </a:p>
          <a:p>
            <a:pPr lvl="2"/>
            <a:r>
              <a:rPr lang="en-US" dirty="0" smtClean="0"/>
              <a:t>Autocorrelation means you have M independent samples</a:t>
            </a:r>
          </a:p>
          <a:p>
            <a:pPr lvl="3"/>
            <a:r>
              <a:rPr lang="en-US" dirty="0" smtClean="0"/>
              <a:t>Is M &lt;&lt; N ?</a:t>
            </a:r>
          </a:p>
          <a:p>
            <a:pPr lvl="4"/>
            <a:r>
              <a:rPr lang="en-US" dirty="0" smtClean="0"/>
              <a:t>Bad MCMC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jump function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Best if it is efficient</a:t>
            </a:r>
          </a:p>
          <a:p>
            <a:pPr lvl="1"/>
            <a:r>
              <a:rPr lang="en-US" dirty="0" smtClean="0"/>
              <a:t>Don’t jump to areas you already explored</a:t>
            </a:r>
          </a:p>
          <a:p>
            <a:pPr lvl="2"/>
            <a:r>
              <a:rPr lang="en-US" dirty="0" smtClean="0"/>
              <a:t>Don’t jump to areas that have 0 probability</a:t>
            </a:r>
          </a:p>
          <a:p>
            <a:pPr lvl="1"/>
            <a:r>
              <a:rPr lang="en-US" dirty="0" smtClean="0"/>
              <a:t>Some much more efficient than others</a:t>
            </a:r>
          </a:p>
          <a:p>
            <a:pPr lvl="2"/>
            <a:r>
              <a:rPr lang="en-US" dirty="0" smtClean="0"/>
              <a:t>Hamiltonian (HMC) is most efficient because it is not a random-walk</a:t>
            </a:r>
          </a:p>
          <a:p>
            <a:r>
              <a:rPr lang="en-US" dirty="0" smtClean="0"/>
              <a:t>Determines software choice</a:t>
            </a:r>
          </a:p>
          <a:p>
            <a:pPr lvl="1"/>
            <a:r>
              <a:rPr lang="en-US" dirty="0" smtClean="0"/>
              <a:t>BUGS &amp; JAGS use Gibbs-sampling for conjugate priors</a:t>
            </a:r>
          </a:p>
          <a:p>
            <a:pPr lvl="2"/>
            <a:r>
              <a:rPr lang="en-US" dirty="0" smtClean="0"/>
              <a:t>JAGS uses AR Metropolis for non-conjugate</a:t>
            </a:r>
          </a:p>
          <a:p>
            <a:pPr lvl="2"/>
            <a:r>
              <a:rPr lang="en-US" dirty="0" smtClean="0"/>
              <a:t>Conditional updating parameters one-by-one</a:t>
            </a:r>
          </a:p>
          <a:p>
            <a:pPr lvl="3"/>
            <a:r>
              <a:rPr lang="en-US" dirty="0" smtClean="0"/>
              <a:t>SLOWWWWW, but very stable</a:t>
            </a:r>
          </a:p>
          <a:p>
            <a:pPr lvl="1"/>
            <a:r>
              <a:rPr lang="en-US" dirty="0" smtClean="0"/>
              <a:t>ADMB &amp; TMB</a:t>
            </a:r>
          </a:p>
          <a:p>
            <a:pPr lvl="2"/>
            <a:r>
              <a:rPr lang="en-US" dirty="0" smtClean="0"/>
              <a:t>Uses Metropolis but can include mixture (TMB now has Hamiltonian)</a:t>
            </a:r>
          </a:p>
          <a:p>
            <a:pPr lvl="1"/>
            <a:r>
              <a:rPr lang="en-US" dirty="0" smtClean="0"/>
              <a:t>STAN</a:t>
            </a:r>
          </a:p>
          <a:p>
            <a:pPr lvl="2"/>
            <a:r>
              <a:rPr lang="en-US" dirty="0" smtClean="0"/>
              <a:t>Uses Hamiltonian (want to learn this!)</a:t>
            </a:r>
          </a:p>
        </p:txBody>
      </p:sp>
    </p:spTree>
    <p:extLst>
      <p:ext uri="{BB962C8B-B14F-4D97-AF65-F5344CB8AC3E}">
        <p14:creationId xmlns:p14="http://schemas.microsoft.com/office/powerpoint/2010/main" val="9782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Posterior = Prior + Likelihood</a:t>
            </a:r>
          </a:p>
          <a:p>
            <a:pPr lvl="1"/>
            <a:r>
              <a:rPr lang="en-US" dirty="0" smtClean="0"/>
              <a:t>Probability densities in log-space </a:t>
            </a:r>
          </a:p>
          <a:p>
            <a:r>
              <a:rPr lang="en-US" dirty="0" smtClean="0"/>
              <a:t>Prior must be specified as a distribution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dnorm</a:t>
            </a:r>
            <a:r>
              <a:rPr lang="en-US" dirty="0" smtClean="0"/>
              <a:t>() with a mean of </a:t>
            </a:r>
            <a:r>
              <a:rPr lang="en-US" i="1" dirty="0" smtClean="0"/>
              <a:t>x</a:t>
            </a:r>
            <a:r>
              <a:rPr lang="en-US" dirty="0" smtClean="0"/>
              <a:t>, and an </a:t>
            </a:r>
            <a:r>
              <a:rPr lang="en-US" dirty="0" err="1" smtClean="0"/>
              <a:t>sd</a:t>
            </a:r>
            <a:r>
              <a:rPr lang="en-US" dirty="0" smtClean="0"/>
              <a:t> of </a:t>
            </a:r>
            <a:r>
              <a:rPr lang="en-US" i="1" dirty="0" smtClean="0"/>
              <a:t>y</a:t>
            </a:r>
          </a:p>
          <a:p>
            <a:r>
              <a:rPr lang="en-US" dirty="0" smtClean="0"/>
              <a:t>Likelihood is a distribution as well</a:t>
            </a:r>
          </a:p>
          <a:p>
            <a:pPr lvl="1"/>
            <a:r>
              <a:rPr lang="en-US" dirty="0" smtClean="0"/>
              <a:t>Software choice dictates how this can be implemented</a:t>
            </a:r>
          </a:p>
          <a:p>
            <a:pPr lvl="1"/>
            <a:r>
              <a:rPr lang="en-US" dirty="0" smtClean="0"/>
              <a:t>JAGS/BUGS doesn’t allow for customized likelihoods</a:t>
            </a:r>
          </a:p>
          <a:p>
            <a:pPr lvl="2"/>
            <a:r>
              <a:rPr lang="en-US" dirty="0" smtClean="0"/>
              <a:t>No way to simply do sums-of-squares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prior has important consequences on inference</a:t>
            </a:r>
          </a:p>
          <a:p>
            <a:pPr lvl="1"/>
            <a:r>
              <a:rPr lang="en-US" dirty="0" smtClean="0"/>
              <a:t>Informative prior is good and bad</a:t>
            </a:r>
          </a:p>
          <a:p>
            <a:pPr lvl="2"/>
            <a:r>
              <a:rPr lang="en-US" dirty="0" smtClean="0"/>
              <a:t>Good: you have a previous idea of what to expect</a:t>
            </a:r>
          </a:p>
          <a:p>
            <a:pPr lvl="2"/>
            <a:r>
              <a:rPr lang="en-US" dirty="0" smtClean="0"/>
              <a:t>Bad: the prior might become your outcome (posterior)</a:t>
            </a:r>
          </a:p>
          <a:p>
            <a:pPr lvl="1"/>
            <a:r>
              <a:rPr lang="en-US" dirty="0" smtClean="0"/>
              <a:t>Uninformative prior is good and bad</a:t>
            </a:r>
          </a:p>
          <a:p>
            <a:pPr lvl="2"/>
            <a:r>
              <a:rPr lang="en-US" dirty="0" smtClean="0"/>
              <a:t>Good: you let your data do the talking</a:t>
            </a:r>
          </a:p>
          <a:p>
            <a:pPr lvl="2"/>
            <a:r>
              <a:rPr lang="en-US" dirty="0" smtClean="0"/>
              <a:t>Bad: your data sucks and tells you to jump off a cliff</a:t>
            </a:r>
            <a:endParaRPr lang="en-US" dirty="0"/>
          </a:p>
        </p:txBody>
      </p:sp>
      <p:pic>
        <p:nvPicPr>
          <p:cNvPr id="1026" name="Picture 2" descr="https://s-media-cache-ak0.pinimg.com/564x/a2/5e/69/a25e692bf2ee7aaf97690a99039d92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3721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24269" y="382250"/>
            <a:ext cx="5812105" cy="144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 you have</a:t>
            </a:r>
          </a:p>
          <a:p>
            <a:pPr algn="ctr"/>
            <a:r>
              <a:rPr lang="en-US" sz="44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Good Data or Bad Data?</a:t>
            </a:r>
            <a:endParaRPr lang="en-US" sz="44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2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Choice of prior has important consequences on inference</a:t>
            </a:r>
          </a:p>
          <a:p>
            <a:pPr lvl="1"/>
            <a:r>
              <a:rPr lang="en-US" dirty="0" smtClean="0"/>
              <a:t>Uniform priors says that across a range of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  <a:r>
              <a:rPr lang="en-US" dirty="0" smtClean="0"/>
              <a:t>, all outcomes are equally likely</a:t>
            </a:r>
          </a:p>
          <a:p>
            <a:pPr lvl="2"/>
            <a:r>
              <a:rPr lang="en-US" dirty="0" smtClean="0"/>
              <a:t>Good if we want this</a:t>
            </a:r>
          </a:p>
          <a:p>
            <a:pPr lvl="2"/>
            <a:r>
              <a:rPr lang="en-US" dirty="0" smtClean="0"/>
              <a:t>Bad because it might make computations slower than they need to be</a:t>
            </a:r>
          </a:p>
          <a:p>
            <a:r>
              <a:rPr lang="en-US" dirty="0" smtClean="0"/>
              <a:t>Binomial event: 0 or 1</a:t>
            </a:r>
          </a:p>
          <a:p>
            <a:pPr lvl="1"/>
            <a:r>
              <a:rPr lang="en-US" dirty="0" smtClean="0"/>
              <a:t>Event occurs with probability </a:t>
            </a:r>
            <a:r>
              <a:rPr lang="en-US" i="1" dirty="0" smtClean="0"/>
              <a:t>p</a:t>
            </a:r>
            <a:endParaRPr lang="en-US" dirty="0" smtClean="0"/>
          </a:p>
          <a:p>
            <a:pPr lvl="1"/>
            <a:r>
              <a:rPr lang="en-US" i="1" dirty="0"/>
              <a:t>p</a:t>
            </a:r>
            <a:r>
              <a:rPr lang="en-US" dirty="0" smtClean="0"/>
              <a:t> is bounded between 0 and 1</a:t>
            </a:r>
          </a:p>
          <a:p>
            <a:pPr lvl="2"/>
            <a:r>
              <a:rPr lang="en-US" i="1" dirty="0"/>
              <a:t>p</a:t>
            </a:r>
            <a:r>
              <a:rPr lang="en-US" i="1" dirty="0" smtClean="0"/>
              <a:t> ~ </a:t>
            </a:r>
            <a:r>
              <a:rPr lang="en-US" dirty="0" err="1" smtClean="0"/>
              <a:t>dunif</a:t>
            </a:r>
            <a:r>
              <a:rPr lang="en-US" dirty="0" smtClean="0"/>
              <a:t>(0,1) ? </a:t>
            </a:r>
          </a:p>
          <a:p>
            <a:pPr lvl="2"/>
            <a:r>
              <a:rPr lang="en-US" i="1" dirty="0"/>
              <a:t>p</a:t>
            </a:r>
            <a:r>
              <a:rPr lang="en-US" i="1" dirty="0" smtClean="0"/>
              <a:t> ~ </a:t>
            </a:r>
            <a:r>
              <a:rPr lang="en-US" dirty="0" err="1" smtClean="0"/>
              <a:t>dbeta</a:t>
            </a:r>
            <a:r>
              <a:rPr lang="en-US" dirty="0" smtClean="0"/>
              <a:t>(0.001, 0.001) ?</a:t>
            </a:r>
          </a:p>
          <a:p>
            <a:pPr lvl="3"/>
            <a:r>
              <a:rPr lang="en-US" dirty="0" smtClean="0"/>
              <a:t>More informative than </a:t>
            </a:r>
            <a:r>
              <a:rPr lang="en-US" dirty="0" err="1" smtClean="0"/>
              <a:t>dunif</a:t>
            </a:r>
            <a:r>
              <a:rPr lang="en-US" dirty="0" smtClean="0"/>
              <a:t>()</a:t>
            </a:r>
          </a:p>
          <a:p>
            <a:pPr lvl="3"/>
            <a:r>
              <a:rPr lang="en-US" dirty="0" smtClean="0"/>
              <a:t>Still not very informative at all</a:t>
            </a:r>
          </a:p>
          <a:p>
            <a:pPr lvl="3"/>
            <a:r>
              <a:rPr lang="en-US" dirty="0" smtClean="0"/>
              <a:t>Haldane prior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hypothesis testing and 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Simply look at 95% credible intervals for the coefficient of interest</a:t>
            </a:r>
          </a:p>
          <a:p>
            <a:pPr lvl="1"/>
            <a:r>
              <a:rPr lang="en-US" dirty="0" smtClean="0"/>
              <a:t>Do the intervals cross 0?</a:t>
            </a:r>
          </a:p>
          <a:p>
            <a:r>
              <a:rPr lang="en-US" dirty="0" smtClean="0"/>
              <a:t>Bayes Factor</a:t>
            </a:r>
          </a:p>
          <a:p>
            <a:pPr lvl="1"/>
            <a:r>
              <a:rPr lang="en-US" dirty="0" smtClean="0"/>
              <a:t>Good for null hypothesis testing</a:t>
            </a:r>
          </a:p>
          <a:p>
            <a:pPr lvl="1"/>
            <a:r>
              <a:rPr lang="en-US" dirty="0" smtClean="0"/>
              <a:t>Not easy to implement for most complex models</a:t>
            </a:r>
          </a:p>
          <a:p>
            <a:pPr lvl="1"/>
            <a:r>
              <a:rPr lang="en-US" dirty="0" smtClean="0"/>
              <a:t>Easy enough for regressions</a:t>
            </a:r>
          </a:p>
          <a:p>
            <a:pPr lvl="2"/>
            <a:r>
              <a:rPr lang="en-US" dirty="0" smtClean="0"/>
              <a:t>Andrew </a:t>
            </a:r>
            <a:r>
              <a:rPr lang="en-US" dirty="0" err="1" smtClean="0"/>
              <a:t>Gelman</a:t>
            </a:r>
            <a:r>
              <a:rPr lang="en-US" dirty="0" smtClean="0"/>
              <a:t> hates Bayes Factor</a:t>
            </a:r>
            <a:endParaRPr lang="en-US" dirty="0" smtClean="0"/>
          </a:p>
          <a:p>
            <a:r>
              <a:rPr lang="en-US" dirty="0" smtClean="0"/>
              <a:t>DIC</a:t>
            </a:r>
          </a:p>
          <a:p>
            <a:pPr lvl="1"/>
            <a:r>
              <a:rPr lang="en-US" dirty="0" smtClean="0"/>
              <a:t>Analogue to AIC</a:t>
            </a:r>
          </a:p>
          <a:p>
            <a:pPr lvl="1"/>
            <a:r>
              <a:rPr lang="en-US" dirty="0" smtClean="0"/>
              <a:t>Very easy to implement</a:t>
            </a:r>
          </a:p>
          <a:p>
            <a:r>
              <a:rPr lang="en-US" dirty="0" smtClean="0"/>
              <a:t>Posterior predictive checks</a:t>
            </a:r>
          </a:p>
          <a:p>
            <a:r>
              <a:rPr lang="en-US" dirty="0" smtClean="0"/>
              <a:t>Leave-one-out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5789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noisy data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~ </a:t>
            </a:r>
            <a:r>
              <a:rPr lang="en-US" dirty="0" err="1" smtClean="0"/>
              <a:t>m·x</a:t>
            </a:r>
            <a:r>
              <a:rPr lang="en-US" baseline="-25000" dirty="0" err="1" smtClean="0"/>
              <a:t>i</a:t>
            </a:r>
            <a:r>
              <a:rPr lang="en-US" dirty="0" smtClean="0"/>
              <a:t> + b</a:t>
            </a:r>
          </a:p>
          <a:p>
            <a:r>
              <a:rPr lang="en-US" dirty="0" smtClean="0"/>
              <a:t>N = 20, 50, 100</a:t>
            </a:r>
          </a:p>
          <a:p>
            <a:r>
              <a:rPr lang="en-US" dirty="0" smtClean="0"/>
              <a:t>Can we recover m, b, and the variance term in the 95% Credible Intervals?</a:t>
            </a:r>
          </a:p>
          <a:p>
            <a:pPr lvl="1"/>
            <a:r>
              <a:rPr lang="en-US" dirty="0" smtClean="0"/>
              <a:t>Not confidence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ways to make probabilistic claim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Frequentist</a:t>
            </a:r>
          </a:p>
          <a:p>
            <a:r>
              <a:rPr lang="en-US" dirty="0" smtClean="0"/>
              <a:t>Bootstrapping (Monte Carlo method)</a:t>
            </a:r>
          </a:p>
          <a:p>
            <a:r>
              <a:rPr lang="en-US" dirty="0" smtClean="0"/>
              <a:t>Likelihood profiling</a:t>
            </a:r>
          </a:p>
          <a:p>
            <a:r>
              <a:rPr lang="en-US" dirty="0" smtClean="0"/>
              <a:t>Bayesian (Sampling-Importance-Resampling)</a:t>
            </a:r>
          </a:p>
          <a:p>
            <a:r>
              <a:rPr lang="en-US" dirty="0" smtClean="0"/>
              <a:t>Bayesian (Markov Chain Monte Carlo)</a:t>
            </a:r>
          </a:p>
        </p:txBody>
      </p:sp>
    </p:spTree>
    <p:extLst>
      <p:ext uri="{BB962C8B-B14F-4D97-AF65-F5344CB8AC3E}">
        <p14:creationId xmlns:p14="http://schemas.microsoft.com/office/powerpoint/2010/main" val="20911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breakpoint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noisy data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~ m1·x</a:t>
            </a:r>
            <a:r>
              <a:rPr lang="en-US" baseline="-25000" dirty="0" smtClean="0"/>
              <a:t>i</a:t>
            </a:r>
            <a:r>
              <a:rPr lang="en-US" dirty="0" smtClean="0"/>
              <a:t> + b1; x </a:t>
            </a:r>
            <a:r>
              <a:rPr lang="en-US" dirty="0"/>
              <a:t>&lt;</a:t>
            </a:r>
            <a:r>
              <a:rPr lang="en-US" dirty="0" smtClean="0"/>
              <a:t> breakpoint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~ m2·x</a:t>
            </a:r>
            <a:r>
              <a:rPr lang="en-US" baseline="-25000" dirty="0" smtClean="0"/>
              <a:t>i</a:t>
            </a:r>
            <a:r>
              <a:rPr lang="en-US" dirty="0" smtClean="0"/>
              <a:t> + b2; x &gt; breakpoint</a:t>
            </a:r>
            <a:endParaRPr lang="en-US" dirty="0" smtClean="0"/>
          </a:p>
          <a:p>
            <a:r>
              <a:rPr lang="en-US" dirty="0" smtClean="0"/>
              <a:t>N = 30, 500, 100</a:t>
            </a:r>
          </a:p>
          <a:p>
            <a:r>
              <a:rPr lang="en-US" dirty="0" smtClean="0"/>
              <a:t>Can we recover the parameters in the 95% Credible Intervals?</a:t>
            </a:r>
          </a:p>
          <a:p>
            <a:pPr lvl="1"/>
            <a:r>
              <a:rPr lang="en-US" dirty="0" smtClean="0"/>
              <a:t>6 parameters</a:t>
            </a:r>
          </a:p>
          <a:p>
            <a:pPr lvl="2"/>
            <a:r>
              <a:rPr lang="en-US" dirty="0" smtClean="0"/>
              <a:t>m1, m2, b1, b2, the breakpoint,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29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Hierarchical:</a:t>
            </a:r>
          </a:p>
          <a:p>
            <a:pPr lvl="1"/>
            <a:r>
              <a:rPr lang="en-US" dirty="0" smtClean="0"/>
              <a:t>Mixed-effects model</a:t>
            </a:r>
          </a:p>
          <a:p>
            <a:pPr lvl="1"/>
            <a:r>
              <a:rPr lang="en-US" dirty="0" smtClean="0"/>
              <a:t>State-space model</a:t>
            </a:r>
          </a:p>
          <a:p>
            <a:r>
              <a:rPr lang="en-US" dirty="0" smtClean="0"/>
              <a:t>Some parameters have a group-level distribution</a:t>
            </a:r>
          </a:p>
          <a:p>
            <a:pPr lvl="1"/>
            <a:r>
              <a:rPr lang="en-US" dirty="0" smtClean="0"/>
              <a:t>Partial pooling of those parameters that share the group</a:t>
            </a:r>
          </a:p>
          <a:p>
            <a:pPr lvl="1"/>
            <a:r>
              <a:rPr lang="en-US" dirty="0" smtClean="0"/>
              <a:t>Shrinkage effect</a:t>
            </a:r>
          </a:p>
          <a:p>
            <a:pPr lvl="2"/>
            <a:r>
              <a:rPr lang="en-US" dirty="0" smtClean="0"/>
              <a:t>Estimates </a:t>
            </a:r>
            <a:r>
              <a:rPr lang="en-US" dirty="0"/>
              <a:t>are </a:t>
            </a:r>
            <a:r>
              <a:rPr lang="en-US" dirty="0" smtClean="0"/>
              <a:t>pulled </a:t>
            </a:r>
            <a:r>
              <a:rPr lang="en-US" dirty="0"/>
              <a:t>towards the group-mean as a result of </a:t>
            </a:r>
            <a:r>
              <a:rPr lang="en-US" dirty="0" smtClean="0"/>
              <a:t>their </a:t>
            </a:r>
            <a:r>
              <a:rPr lang="en-US" dirty="0"/>
              <a:t>common group </a:t>
            </a:r>
            <a:r>
              <a:rPr lang="en-US" dirty="0" smtClean="0"/>
              <a:t>distribution</a:t>
            </a:r>
          </a:p>
          <a:p>
            <a:pPr lvl="2"/>
            <a:r>
              <a:rPr lang="en-US" dirty="0" smtClean="0"/>
              <a:t>Strong data, and lots of data for population </a:t>
            </a:r>
            <a:r>
              <a:rPr lang="en-US" i="1" dirty="0" smtClean="0"/>
              <a:t>i</a:t>
            </a:r>
            <a:r>
              <a:rPr lang="en-US" dirty="0" smtClean="0"/>
              <a:t> among group </a:t>
            </a:r>
            <a:r>
              <a:rPr lang="en-US" i="1" dirty="0" smtClean="0"/>
              <a:t>j</a:t>
            </a:r>
            <a:r>
              <a:rPr lang="en-US" dirty="0" smtClean="0"/>
              <a:t> will keep it ~independent of group-mean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parameters are random variables in Bayesian models</a:t>
            </a:r>
          </a:p>
          <a:p>
            <a:r>
              <a:rPr lang="en-US" dirty="0" smtClean="0"/>
              <a:t>Random effects only differ from fixed effects by:</a:t>
            </a:r>
          </a:p>
          <a:p>
            <a:pPr lvl="1"/>
            <a:r>
              <a:rPr lang="en-US" dirty="0" smtClean="0"/>
              <a:t>Each fixed effect arises from its own distribution, independent of other distributions</a:t>
            </a:r>
          </a:p>
          <a:p>
            <a:pPr lvl="2"/>
            <a:r>
              <a:rPr lang="en-US" dirty="0" smtClean="0"/>
              <a:t>Might be numerically the same, i.e., N ~ (0,1)</a:t>
            </a:r>
          </a:p>
          <a:p>
            <a:pPr lvl="1"/>
            <a:r>
              <a:rPr lang="en-US" dirty="0" smtClean="0"/>
              <a:t>Each random effect arises from the distribution of its group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v. Frequentist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Frequentist</a:t>
            </a:r>
          </a:p>
          <a:p>
            <a:pPr lvl="1"/>
            <a:r>
              <a:rPr lang="en-US" dirty="0" smtClean="0"/>
              <a:t>Sampling is infinite</a:t>
            </a:r>
          </a:p>
          <a:p>
            <a:pPr lvl="1"/>
            <a:r>
              <a:rPr lang="en-US" dirty="0" smtClean="0"/>
              <a:t>Decision rules are sharp </a:t>
            </a:r>
          </a:p>
          <a:p>
            <a:pPr lvl="1"/>
            <a:r>
              <a:rPr lang="en-US" dirty="0" smtClean="0"/>
              <a:t>Data are a repeatable random sample</a:t>
            </a:r>
          </a:p>
          <a:p>
            <a:pPr lvl="2"/>
            <a:r>
              <a:rPr lang="en-US" dirty="0" smtClean="0"/>
              <a:t>i.e., there is a frequency of events</a:t>
            </a:r>
          </a:p>
          <a:p>
            <a:pPr lvl="1"/>
            <a:r>
              <a:rPr lang="en-US" dirty="0" smtClean="0"/>
              <a:t>Underlying parameters are fixed, and by repeating the sampling we can eventually know truth</a:t>
            </a:r>
          </a:p>
          <a:p>
            <a:r>
              <a:rPr lang="en-US" dirty="0" smtClean="0"/>
              <a:t>Bayesian</a:t>
            </a:r>
          </a:p>
          <a:p>
            <a:pPr lvl="1"/>
            <a:r>
              <a:rPr lang="en-US" dirty="0" smtClean="0"/>
              <a:t>Unknown quantities are treated probabilistically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tate of the world can be updated</a:t>
            </a:r>
          </a:p>
          <a:p>
            <a:pPr lvl="2"/>
            <a:r>
              <a:rPr lang="en-US" dirty="0" smtClean="0"/>
              <a:t>Prior state v1 -&gt; data v1 -&gt; posterior state v1 -&gt; updated prior state v2 -&gt; data v2 … </a:t>
            </a:r>
          </a:p>
          <a:p>
            <a:pPr lvl="1"/>
            <a:r>
              <a:rPr lang="en-US" dirty="0" smtClean="0"/>
              <a:t>Data are observed from the realized sample</a:t>
            </a:r>
          </a:p>
          <a:p>
            <a:pPr lvl="1"/>
            <a:r>
              <a:rPr lang="en-US" dirty="0" smtClean="0"/>
              <a:t>There are no underlying parameters</a:t>
            </a:r>
          </a:p>
          <a:p>
            <a:pPr lvl="2"/>
            <a:r>
              <a:rPr lang="en-US" dirty="0" smtClean="0"/>
              <a:t>Parameters are unknown and described probabilistically</a:t>
            </a:r>
          </a:p>
          <a:p>
            <a:pPr lvl="1"/>
            <a:r>
              <a:rPr lang="en-US" dirty="0" smtClean="0"/>
              <a:t>Data is fixed</a:t>
            </a:r>
          </a:p>
          <a:p>
            <a:pPr lvl="1"/>
            <a:r>
              <a:rPr lang="en-US" dirty="0" smtClean="0"/>
              <a:t>To err and err and err again, but less and less and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estimating parameters of 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Making a claim of cause–effect?</a:t>
            </a:r>
          </a:p>
          <a:p>
            <a:pPr lvl="1"/>
            <a:r>
              <a:rPr lang="en-US" dirty="0" smtClean="0"/>
              <a:t>Often want to report </a:t>
            </a:r>
            <a:r>
              <a:rPr lang="en-US" i="1" dirty="0" smtClean="0"/>
              <a:t>one</a:t>
            </a:r>
            <a:r>
              <a:rPr lang="en-US" dirty="0" smtClean="0"/>
              <a:t> value for simplicity</a:t>
            </a:r>
          </a:p>
          <a:p>
            <a:pPr lvl="1"/>
            <a:r>
              <a:rPr lang="en-US" dirty="0" smtClean="0"/>
              <a:t>Examples for slope of relationship</a:t>
            </a:r>
          </a:p>
          <a:p>
            <a:pPr lvl="2"/>
            <a:r>
              <a:rPr lang="en-US" dirty="0" smtClean="0"/>
              <a:t>A 10 m increase in elevation leads to a 5% decline in seed set</a:t>
            </a:r>
          </a:p>
          <a:p>
            <a:pPr lvl="2"/>
            <a:r>
              <a:rPr lang="en-US" dirty="0" smtClean="0"/>
              <a:t>Density reduced by half leads to a 100% increase in growth</a:t>
            </a:r>
          </a:p>
          <a:p>
            <a:pPr lvl="1"/>
            <a:r>
              <a:rPr lang="en-US" dirty="0" smtClean="0"/>
              <a:t>Good for confident description of governing rules of biology</a:t>
            </a:r>
          </a:p>
          <a:p>
            <a:pPr lvl="2"/>
            <a:r>
              <a:rPr lang="en-US" dirty="0" smtClean="0"/>
              <a:t>Can use any approach that helps address the cause-effect</a:t>
            </a:r>
          </a:p>
          <a:p>
            <a:r>
              <a:rPr lang="en-US" dirty="0" smtClean="0"/>
              <a:t>Simplifying approaches makes for terrible predictions</a:t>
            </a:r>
          </a:p>
        </p:txBody>
      </p:sp>
    </p:spTree>
    <p:extLst>
      <p:ext uri="{BB962C8B-B14F-4D97-AF65-F5344CB8AC3E}">
        <p14:creationId xmlns:p14="http://schemas.microsoft.com/office/powerpoint/2010/main" val="4361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reasons to go Bayesian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Want to make predictions or forecasts</a:t>
            </a:r>
          </a:p>
          <a:p>
            <a:pPr lvl="1"/>
            <a:r>
              <a:rPr lang="en-US" dirty="0" smtClean="0"/>
              <a:t>Bayesian approaches often are best ways to account for uncertainty</a:t>
            </a:r>
          </a:p>
          <a:p>
            <a:pPr lvl="2"/>
            <a:r>
              <a:rPr lang="en-US" dirty="0" smtClean="0"/>
              <a:t>Parameters estimated probabilistically rather than optimally</a:t>
            </a:r>
          </a:p>
          <a:p>
            <a:r>
              <a:rPr lang="en-US" dirty="0" smtClean="0"/>
              <a:t>Parameters are correlated</a:t>
            </a:r>
          </a:p>
          <a:p>
            <a:pPr lvl="1"/>
            <a:r>
              <a:rPr lang="en-US" dirty="0" smtClean="0"/>
              <a:t>Use posterior outcome to understand correlations</a:t>
            </a:r>
          </a:p>
          <a:p>
            <a:pPr lvl="1"/>
            <a:r>
              <a:rPr lang="en-US" dirty="0" smtClean="0"/>
              <a:t>No single ‘most likely’ answer </a:t>
            </a:r>
          </a:p>
          <a:p>
            <a:pPr lvl="2"/>
            <a:r>
              <a:rPr lang="en-US" dirty="0" smtClean="0"/>
              <a:t>Many ‘equally good’ combinations</a:t>
            </a:r>
          </a:p>
          <a:p>
            <a:r>
              <a:rPr lang="en-US" dirty="0" smtClean="0"/>
              <a:t>Want to include prior data formally</a:t>
            </a:r>
          </a:p>
          <a:p>
            <a:pPr lvl="1"/>
            <a:r>
              <a:rPr lang="en-US" dirty="0" smtClean="0"/>
              <a:t>Data-limited context</a:t>
            </a:r>
          </a:p>
          <a:p>
            <a:pPr lvl="1"/>
            <a:r>
              <a:rPr lang="en-US" dirty="0" smtClean="0"/>
              <a:t>Hierarchical model</a:t>
            </a:r>
            <a:endParaRPr lang="en-US" dirty="0" smtClean="0"/>
          </a:p>
          <a:p>
            <a:pPr lvl="2"/>
            <a:r>
              <a:rPr lang="en-US" dirty="0" smtClean="0"/>
              <a:t>Partial-pooling</a:t>
            </a:r>
          </a:p>
          <a:p>
            <a:pPr lvl="3"/>
            <a:r>
              <a:rPr lang="en-US" dirty="0" smtClean="0"/>
              <a:t>Shrinkage</a:t>
            </a:r>
          </a:p>
          <a:p>
            <a:r>
              <a:rPr lang="en-US" dirty="0" smtClean="0"/>
              <a:t>Meta-analyses</a:t>
            </a:r>
          </a:p>
          <a:p>
            <a:pPr lvl="1"/>
            <a:r>
              <a:rPr lang="en-US" dirty="0" smtClean="0"/>
              <a:t>Study of studies</a:t>
            </a:r>
          </a:p>
          <a:p>
            <a:pPr lvl="2"/>
            <a:r>
              <a:rPr lang="en-US" dirty="0" smtClean="0"/>
              <a:t>Still a 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14235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Philosophical reasons to consider Bayesian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truth, only degrees of truth</a:t>
            </a:r>
          </a:p>
          <a:p>
            <a:pPr lvl="1"/>
            <a:r>
              <a:rPr lang="en-US" dirty="0" smtClean="0"/>
              <a:t>We can’t ever know what is true, we can only assign credibility or probabilities of truth</a:t>
            </a:r>
          </a:p>
          <a:p>
            <a:pPr lvl="1"/>
            <a:r>
              <a:rPr lang="en-US" dirty="0" smtClean="0"/>
              <a:t>Coefficients/parameters arise randomly from a distribution of truth, and are described probabilistically to the observed data</a:t>
            </a:r>
          </a:p>
          <a:p>
            <a:r>
              <a:rPr lang="en-US" dirty="0" smtClean="0"/>
              <a:t>Versus…</a:t>
            </a:r>
          </a:p>
          <a:p>
            <a:pPr lvl="1"/>
            <a:r>
              <a:rPr lang="en-US" dirty="0" smtClean="0"/>
              <a:t>There is underlying truth, and we can know it if we could only sample </a:t>
            </a:r>
            <a:r>
              <a:rPr lang="en-US" i="1" dirty="0" smtClean="0"/>
              <a:t>ad infinitum</a:t>
            </a:r>
          </a:p>
        </p:txBody>
      </p:sp>
    </p:spTree>
    <p:extLst>
      <p:ext uri="{BB962C8B-B14F-4D97-AF65-F5344CB8AC3E}">
        <p14:creationId xmlns:p14="http://schemas.microsoft.com/office/powerpoint/2010/main" val="10847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problem: where is the truth?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1" t="11538" r="9231" b="12000"/>
          <a:stretch/>
        </p:blipFill>
        <p:spPr>
          <a:xfrm>
            <a:off x="2286000" y="1600200"/>
            <a:ext cx="4608576" cy="45445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57600" y="1752600"/>
            <a:ext cx="2057400" cy="388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6700" y="17526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– 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Markov Chain Monte Carlo to explore and describe the posterior’s ‘mountain’</a:t>
            </a:r>
          </a:p>
          <a:p>
            <a:r>
              <a:rPr lang="en-US" dirty="0" smtClean="0"/>
              <a:t>To trust a posterior, the MCMC chains need to converge on a stable distribution</a:t>
            </a:r>
          </a:p>
          <a:p>
            <a:pPr lvl="1"/>
            <a:r>
              <a:rPr lang="en-US" dirty="0" smtClean="0"/>
              <a:t>No autocorrelation in chain</a:t>
            </a:r>
          </a:p>
          <a:p>
            <a:pPr lvl="1"/>
            <a:r>
              <a:rPr lang="en-US" dirty="0" smtClean="0"/>
              <a:t>Different chains reach the same distribution</a:t>
            </a:r>
          </a:p>
          <a:p>
            <a:pPr lvl="1"/>
            <a:r>
              <a:rPr lang="en-US" dirty="0" smtClean="0"/>
              <a:t>An arbitrary midway point of the chain should be statistically drawn from the same distribution as the end of the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MCMC: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at an initial vector of parameter estimates</a:t>
            </a:r>
          </a:p>
          <a:p>
            <a:pPr lvl="1"/>
            <a:r>
              <a:rPr lang="en-US" dirty="0" smtClean="0"/>
              <a:t>Calculate posterior density</a:t>
            </a:r>
          </a:p>
          <a:p>
            <a:r>
              <a:rPr lang="en-US" dirty="0" smtClean="0"/>
              <a:t>Jump (using a jump algorithm) to a new vector</a:t>
            </a:r>
          </a:p>
          <a:p>
            <a:pPr lvl="1"/>
            <a:r>
              <a:rPr lang="en-US" dirty="0" smtClean="0"/>
              <a:t>Random (or non-random?) jump away from current vector</a:t>
            </a:r>
          </a:p>
          <a:p>
            <a:pPr lvl="1"/>
            <a:r>
              <a:rPr lang="en-US" dirty="0" smtClean="0"/>
              <a:t>Calculate posterior density of new vector</a:t>
            </a:r>
          </a:p>
          <a:p>
            <a:r>
              <a:rPr lang="en-US" dirty="0" smtClean="0"/>
              <a:t>Stay at the new vector and proceed onward:</a:t>
            </a:r>
          </a:p>
          <a:p>
            <a:pPr lvl="1"/>
            <a:r>
              <a:rPr lang="en-US" dirty="0" smtClean="0"/>
              <a:t>If new vector has higher posterior density or</a:t>
            </a:r>
          </a:p>
          <a:p>
            <a:pPr lvl="1"/>
            <a:r>
              <a:rPr lang="en-US" dirty="0" smtClean="0"/>
              <a:t>At a probability based on the ratio of the new to the initial posterior density</a:t>
            </a:r>
          </a:p>
          <a:p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75145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1206</Words>
  <Application>Microsoft Office PowerPoint</Application>
  <PresentationFormat>On-screen Show (4:3)</PresentationFormat>
  <Paragraphs>187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Introductory thoughts on Bayesian analyses: examples in JAGS </vt:lpstr>
      <vt:lpstr>Different ways to make probabilistic claim</vt:lpstr>
      <vt:lpstr>Bayesian v. Frequentist</vt:lpstr>
      <vt:lpstr>What is the goal of estimating parameters of a model?</vt:lpstr>
      <vt:lpstr>Practical reasons to go Bayesian</vt:lpstr>
      <vt:lpstr>Philosophical reasons to consider Bayesian</vt:lpstr>
      <vt:lpstr>Example problem: where is the truth?</vt:lpstr>
      <vt:lpstr>MCMC – the goal</vt:lpstr>
      <vt:lpstr>MCMC: how does it work?</vt:lpstr>
      <vt:lpstr>Visualizing MCMC cycle</vt:lpstr>
      <vt:lpstr>Visualizing MCMC cycle</vt:lpstr>
      <vt:lpstr>MCMC: how does it work?</vt:lpstr>
      <vt:lpstr>MCMC – the diagnostics</vt:lpstr>
      <vt:lpstr>The jump function algorithm</vt:lpstr>
      <vt:lpstr>Bayesian in practice</vt:lpstr>
      <vt:lpstr>Bayesian in practice</vt:lpstr>
      <vt:lpstr>Bayesian in practice</vt:lpstr>
      <vt:lpstr>Bayesian hypothesis testing and model comparisons</vt:lpstr>
      <vt:lpstr>Example linear regression</vt:lpstr>
      <vt:lpstr>Example breakpoint regression</vt:lpstr>
      <vt:lpstr>Hierarchical model</vt:lpstr>
      <vt:lpstr>Bayesian random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thoughts on Bayesian analyses: examples in JAGS </dc:title>
  <dc:creator>Kyle L Wilson</dc:creator>
  <cp:lastModifiedBy>Kyle L Wilson</cp:lastModifiedBy>
  <cp:revision>69</cp:revision>
  <dcterms:created xsi:type="dcterms:W3CDTF">2016-11-20T16:51:35Z</dcterms:created>
  <dcterms:modified xsi:type="dcterms:W3CDTF">2016-11-21T18:42:32Z</dcterms:modified>
</cp:coreProperties>
</file>