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5" r:id="rId2"/>
    <p:sldId id="287" r:id="rId3"/>
    <p:sldId id="288" r:id="rId4"/>
    <p:sldId id="289" r:id="rId5"/>
    <p:sldId id="299" r:id="rId6"/>
    <p:sldId id="319" r:id="rId7"/>
    <p:sldId id="290" r:id="rId8"/>
    <p:sldId id="258" r:id="rId9"/>
    <p:sldId id="298" r:id="rId10"/>
    <p:sldId id="315" r:id="rId11"/>
    <p:sldId id="316" r:id="rId12"/>
    <p:sldId id="317" r:id="rId13"/>
    <p:sldId id="307" r:id="rId14"/>
    <p:sldId id="321" r:id="rId15"/>
    <p:sldId id="308" r:id="rId16"/>
    <p:sldId id="309" r:id="rId17"/>
    <p:sldId id="310" r:id="rId18"/>
    <p:sldId id="322" r:id="rId19"/>
    <p:sldId id="313" r:id="rId20"/>
    <p:sldId id="312" r:id="rId21"/>
    <p:sldId id="555" r:id="rId22"/>
    <p:sldId id="556" r:id="rId23"/>
    <p:sldId id="558" r:id="rId24"/>
    <p:sldId id="579" r:id="rId25"/>
    <p:sldId id="580" r:id="rId26"/>
    <p:sldId id="581" r:id="rId27"/>
    <p:sldId id="582" r:id="rId28"/>
    <p:sldId id="583" r:id="rId29"/>
    <p:sldId id="314" r:id="rId30"/>
    <p:sldId id="5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0F0F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0455" autoAdjust="0"/>
  </p:normalViewPr>
  <p:slideViewPr>
    <p:cSldViewPr snapToGrid="0">
      <p:cViewPr varScale="1">
        <p:scale>
          <a:sx n="53" d="100"/>
          <a:sy n="53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5E6B0-1602-44FC-B393-96A7E7151B6A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9412A546-B250-4F0D-AE49-CFBFBE37C418}">
      <dgm:prSet phldrT="[Text]"/>
      <dgm:spPr>
        <a:ln w="762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Theory</a:t>
          </a:r>
          <a:endParaRPr lang="nl-NL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B08EDC-E889-42C4-8427-2692D88DEF74}" type="parTrans" cxnId="{9CD549FD-7C4D-4E4D-B623-8A070FCF57BB}">
      <dgm:prSet/>
      <dgm:spPr/>
      <dgm:t>
        <a:bodyPr/>
        <a:lstStyle/>
        <a:p>
          <a:endParaRPr lang="nl-NL"/>
        </a:p>
      </dgm:t>
    </dgm:pt>
    <dgm:pt modelId="{6542DD62-046E-4EBE-9CB1-0322C0BFE41B}" type="sibTrans" cxnId="{9CD549FD-7C4D-4E4D-B623-8A070FCF57BB}">
      <dgm:prSet/>
      <dgm:spPr>
        <a:solidFill>
          <a:schemeClr val="tx1">
            <a:lumMod val="75000"/>
            <a:lumOff val="25000"/>
          </a:schemeClr>
        </a:solidFill>
        <a:ln w="762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nl-NL">
            <a:ln>
              <a:solidFill>
                <a:srgbClr val="5F5F5F"/>
              </a:solidFill>
            </a:ln>
          </a:endParaRPr>
        </a:p>
      </dgm:t>
    </dgm:pt>
    <dgm:pt modelId="{69DDCBD9-30AD-489C-A32F-2D7ACD709FB1}">
      <dgm:prSet phldrT="[Text]"/>
      <dgm:spPr>
        <a:ln w="762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Experiment</a:t>
          </a:r>
          <a:endParaRPr lang="nl-NL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745D97-9912-44C5-8058-7145C8759FB1}" type="parTrans" cxnId="{9FE6A785-02A5-430E-8493-C88BD47D8344}">
      <dgm:prSet/>
      <dgm:spPr/>
      <dgm:t>
        <a:bodyPr/>
        <a:lstStyle/>
        <a:p>
          <a:endParaRPr lang="nl-NL"/>
        </a:p>
      </dgm:t>
    </dgm:pt>
    <dgm:pt modelId="{29112A72-2498-47D7-A15B-D602B3AD750D}" type="sibTrans" cxnId="{9FE6A785-02A5-430E-8493-C88BD47D8344}">
      <dgm:prSet/>
      <dgm:spPr>
        <a:ln w="76200"/>
      </dgm:spPr>
      <dgm:t>
        <a:bodyPr/>
        <a:lstStyle/>
        <a:p>
          <a:endParaRPr lang="nl-NL"/>
        </a:p>
      </dgm:t>
    </dgm:pt>
    <dgm:pt modelId="{178A4786-4599-457E-B088-57DB160A5CA3}" type="pres">
      <dgm:prSet presAssocID="{1D65E6B0-1602-44FC-B393-96A7E7151B6A}" presName="Name0" presStyleCnt="0">
        <dgm:presLayoutVars>
          <dgm:dir/>
          <dgm:resizeHandles val="exact"/>
        </dgm:presLayoutVars>
      </dgm:prSet>
      <dgm:spPr/>
    </dgm:pt>
    <dgm:pt modelId="{A02024C2-A438-4B00-83BE-C2F008CE6A66}" type="pres">
      <dgm:prSet presAssocID="{9412A546-B250-4F0D-AE49-CFBFBE37C418}" presName="node" presStyleLbl="node1" presStyleIdx="0" presStyleCnt="2" custScaleX="98947">
        <dgm:presLayoutVars>
          <dgm:bulletEnabled val="1"/>
        </dgm:presLayoutVars>
      </dgm:prSet>
      <dgm:spPr/>
    </dgm:pt>
    <dgm:pt modelId="{4C747F3F-7EAE-4CB9-9F9D-A840B11E6895}" type="pres">
      <dgm:prSet presAssocID="{6542DD62-046E-4EBE-9CB1-0322C0BFE41B}" presName="sibTrans" presStyleLbl="sibTrans2D1" presStyleIdx="0" presStyleCnt="1" custScaleX="136766" custScaleY="52005"/>
      <dgm:spPr/>
    </dgm:pt>
    <dgm:pt modelId="{86CA5F00-EF06-443D-983D-2173204FAACA}" type="pres">
      <dgm:prSet presAssocID="{6542DD62-046E-4EBE-9CB1-0322C0BFE41B}" presName="connectorText" presStyleLbl="sibTrans2D1" presStyleIdx="0" presStyleCnt="1"/>
      <dgm:spPr/>
    </dgm:pt>
    <dgm:pt modelId="{AA3DD05B-AB6F-4650-B117-8779238AA31D}" type="pres">
      <dgm:prSet presAssocID="{69DDCBD9-30AD-489C-A32F-2D7ACD709FB1}" presName="node" presStyleLbl="node1" presStyleIdx="1" presStyleCnt="2" custScaleX="98259">
        <dgm:presLayoutVars>
          <dgm:bulletEnabled val="1"/>
        </dgm:presLayoutVars>
      </dgm:prSet>
      <dgm:spPr/>
    </dgm:pt>
  </dgm:ptLst>
  <dgm:cxnLst>
    <dgm:cxn modelId="{C6DAA831-03F8-43A6-A316-0255927E5D76}" type="presOf" srcId="{1D65E6B0-1602-44FC-B393-96A7E7151B6A}" destId="{178A4786-4599-457E-B088-57DB160A5CA3}" srcOrd="0" destOrd="0" presId="urn:microsoft.com/office/officeart/2005/8/layout/process1"/>
    <dgm:cxn modelId="{8961C859-5C8D-4B3E-BBCD-33DC8483F336}" type="presOf" srcId="{9412A546-B250-4F0D-AE49-CFBFBE37C418}" destId="{A02024C2-A438-4B00-83BE-C2F008CE6A66}" srcOrd="0" destOrd="0" presId="urn:microsoft.com/office/officeart/2005/8/layout/process1"/>
    <dgm:cxn modelId="{F750D583-04B2-4F50-8F6C-F98E2FBB267E}" type="presOf" srcId="{6542DD62-046E-4EBE-9CB1-0322C0BFE41B}" destId="{4C747F3F-7EAE-4CB9-9F9D-A840B11E6895}" srcOrd="0" destOrd="0" presId="urn:microsoft.com/office/officeart/2005/8/layout/process1"/>
    <dgm:cxn modelId="{9FE6A785-02A5-430E-8493-C88BD47D8344}" srcId="{1D65E6B0-1602-44FC-B393-96A7E7151B6A}" destId="{69DDCBD9-30AD-489C-A32F-2D7ACD709FB1}" srcOrd="1" destOrd="0" parTransId="{53745D97-9912-44C5-8058-7145C8759FB1}" sibTransId="{29112A72-2498-47D7-A15B-D602B3AD750D}"/>
    <dgm:cxn modelId="{E364D5DC-E232-4768-AB0C-7B46E6C48EB2}" type="presOf" srcId="{69DDCBD9-30AD-489C-A32F-2D7ACD709FB1}" destId="{AA3DD05B-AB6F-4650-B117-8779238AA31D}" srcOrd="0" destOrd="0" presId="urn:microsoft.com/office/officeart/2005/8/layout/process1"/>
    <dgm:cxn modelId="{35E2B5DD-9EC1-4C4C-8BDF-EEDBB65D9D12}" type="presOf" srcId="{6542DD62-046E-4EBE-9CB1-0322C0BFE41B}" destId="{86CA5F00-EF06-443D-983D-2173204FAACA}" srcOrd="1" destOrd="0" presId="urn:microsoft.com/office/officeart/2005/8/layout/process1"/>
    <dgm:cxn modelId="{9CD549FD-7C4D-4E4D-B623-8A070FCF57BB}" srcId="{1D65E6B0-1602-44FC-B393-96A7E7151B6A}" destId="{9412A546-B250-4F0D-AE49-CFBFBE37C418}" srcOrd="0" destOrd="0" parTransId="{F8B08EDC-E889-42C4-8427-2692D88DEF74}" sibTransId="{6542DD62-046E-4EBE-9CB1-0322C0BFE41B}"/>
    <dgm:cxn modelId="{39B1EF28-27F6-4D75-960F-E05616B41908}" type="presParOf" srcId="{178A4786-4599-457E-B088-57DB160A5CA3}" destId="{A02024C2-A438-4B00-83BE-C2F008CE6A66}" srcOrd="0" destOrd="0" presId="urn:microsoft.com/office/officeart/2005/8/layout/process1"/>
    <dgm:cxn modelId="{18D0A4D0-A837-4A32-A956-7DAA53EFD054}" type="presParOf" srcId="{178A4786-4599-457E-B088-57DB160A5CA3}" destId="{4C747F3F-7EAE-4CB9-9F9D-A840B11E6895}" srcOrd="1" destOrd="0" presId="urn:microsoft.com/office/officeart/2005/8/layout/process1"/>
    <dgm:cxn modelId="{2C93B653-91A7-4B96-AD8B-2DBFC347A678}" type="presParOf" srcId="{4C747F3F-7EAE-4CB9-9F9D-A840B11E6895}" destId="{86CA5F00-EF06-443D-983D-2173204FAACA}" srcOrd="0" destOrd="0" presId="urn:microsoft.com/office/officeart/2005/8/layout/process1"/>
    <dgm:cxn modelId="{168F0024-0C55-4B1B-8517-FAB507DDA62F}" type="presParOf" srcId="{178A4786-4599-457E-B088-57DB160A5CA3}" destId="{AA3DD05B-AB6F-4650-B117-8779238AA31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5E6B0-1602-44FC-B393-96A7E7151B6A}" type="doc">
      <dgm:prSet loTypeId="urn:microsoft.com/office/officeart/2005/8/layout/cycle5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9412A546-B250-4F0D-AE49-CFBFBE37C418}">
      <dgm:prSet phldrT="[Text]"/>
      <dgm:spPr>
        <a:ln w="762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Theory</a:t>
          </a:r>
          <a:endParaRPr lang="nl-NL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B08EDC-E889-42C4-8427-2692D88DEF74}" type="parTrans" cxnId="{9CD549FD-7C4D-4E4D-B623-8A070FCF57BB}">
      <dgm:prSet/>
      <dgm:spPr/>
      <dgm:t>
        <a:bodyPr/>
        <a:lstStyle/>
        <a:p>
          <a:endParaRPr lang="nl-NL"/>
        </a:p>
      </dgm:t>
    </dgm:pt>
    <dgm:pt modelId="{6542DD62-046E-4EBE-9CB1-0322C0BFE41B}" type="sibTrans" cxnId="{9CD549FD-7C4D-4E4D-B623-8A070FCF57BB}">
      <dgm:prSet/>
      <dgm:spPr>
        <a:ln w="1270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nl-NL">
            <a:ln>
              <a:solidFill>
                <a:srgbClr val="5F5F5F"/>
              </a:solidFill>
            </a:ln>
          </a:endParaRPr>
        </a:p>
      </dgm:t>
    </dgm:pt>
    <dgm:pt modelId="{69DDCBD9-30AD-489C-A32F-2D7ACD709FB1}">
      <dgm:prSet phldrT="[Text]"/>
      <dgm:spPr>
        <a:ln w="762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Experiment</a:t>
          </a:r>
          <a:endParaRPr lang="nl-NL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745D97-9912-44C5-8058-7145C8759FB1}" type="parTrans" cxnId="{9FE6A785-02A5-430E-8493-C88BD47D8344}">
      <dgm:prSet/>
      <dgm:spPr/>
      <dgm:t>
        <a:bodyPr/>
        <a:lstStyle/>
        <a:p>
          <a:endParaRPr lang="nl-NL"/>
        </a:p>
      </dgm:t>
    </dgm:pt>
    <dgm:pt modelId="{29112A72-2498-47D7-A15B-D602B3AD750D}" type="sibTrans" cxnId="{9FE6A785-02A5-430E-8493-C88BD47D8344}">
      <dgm:prSet/>
      <dgm:spPr>
        <a:ln w="1270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nl-NL"/>
        </a:p>
      </dgm:t>
    </dgm:pt>
    <dgm:pt modelId="{7D39428A-B20E-48F3-BD85-6517A643FEB8}" type="pres">
      <dgm:prSet presAssocID="{1D65E6B0-1602-44FC-B393-96A7E7151B6A}" presName="cycle" presStyleCnt="0">
        <dgm:presLayoutVars>
          <dgm:dir/>
          <dgm:resizeHandles val="exact"/>
        </dgm:presLayoutVars>
      </dgm:prSet>
      <dgm:spPr/>
    </dgm:pt>
    <dgm:pt modelId="{5B8C0250-0D88-44B4-9198-587040A06C4A}" type="pres">
      <dgm:prSet presAssocID="{9412A546-B250-4F0D-AE49-CFBFBE37C418}" presName="node" presStyleLbl="node1" presStyleIdx="0" presStyleCnt="2" custScaleX="108436" custRadScaleRad="114699">
        <dgm:presLayoutVars>
          <dgm:bulletEnabled val="1"/>
        </dgm:presLayoutVars>
      </dgm:prSet>
      <dgm:spPr/>
    </dgm:pt>
    <dgm:pt modelId="{77FB7298-9046-425B-9D01-FAF51DF15FDD}" type="pres">
      <dgm:prSet presAssocID="{9412A546-B250-4F0D-AE49-CFBFBE37C418}" presName="spNode" presStyleCnt="0"/>
      <dgm:spPr/>
    </dgm:pt>
    <dgm:pt modelId="{6627AC7A-601D-4BB0-8465-76D3EBA48322}" type="pres">
      <dgm:prSet presAssocID="{6542DD62-046E-4EBE-9CB1-0322C0BFE41B}" presName="sibTrans" presStyleLbl="sibTrans1D1" presStyleIdx="0" presStyleCnt="2"/>
      <dgm:spPr/>
    </dgm:pt>
    <dgm:pt modelId="{623A6024-CCBD-4133-9B8E-2A4FB90775A2}" type="pres">
      <dgm:prSet presAssocID="{69DDCBD9-30AD-489C-A32F-2D7ACD709FB1}" presName="node" presStyleLbl="node1" presStyleIdx="1" presStyleCnt="2" custScaleX="108436" custRadScaleRad="101398">
        <dgm:presLayoutVars>
          <dgm:bulletEnabled val="1"/>
        </dgm:presLayoutVars>
      </dgm:prSet>
      <dgm:spPr/>
    </dgm:pt>
    <dgm:pt modelId="{984DC537-D6FD-49E8-83C9-4C8E33AF711B}" type="pres">
      <dgm:prSet presAssocID="{69DDCBD9-30AD-489C-A32F-2D7ACD709FB1}" presName="spNode" presStyleCnt="0"/>
      <dgm:spPr/>
    </dgm:pt>
    <dgm:pt modelId="{D1119BDA-F844-47EF-A260-91A4E3708447}" type="pres">
      <dgm:prSet presAssocID="{29112A72-2498-47D7-A15B-D602B3AD750D}" presName="sibTrans" presStyleLbl="sibTrans1D1" presStyleIdx="1" presStyleCnt="2"/>
      <dgm:spPr/>
    </dgm:pt>
  </dgm:ptLst>
  <dgm:cxnLst>
    <dgm:cxn modelId="{EB939F1C-0188-4B76-A4E6-35C6336A31B8}" type="presOf" srcId="{1D65E6B0-1602-44FC-B393-96A7E7151B6A}" destId="{7D39428A-B20E-48F3-BD85-6517A643FEB8}" srcOrd="0" destOrd="0" presId="urn:microsoft.com/office/officeart/2005/8/layout/cycle5"/>
    <dgm:cxn modelId="{9FE6A785-02A5-430E-8493-C88BD47D8344}" srcId="{1D65E6B0-1602-44FC-B393-96A7E7151B6A}" destId="{69DDCBD9-30AD-489C-A32F-2D7ACD709FB1}" srcOrd="1" destOrd="0" parTransId="{53745D97-9912-44C5-8058-7145C8759FB1}" sibTransId="{29112A72-2498-47D7-A15B-D602B3AD750D}"/>
    <dgm:cxn modelId="{A4FB8BCF-9AA8-4896-A36D-95CE7320AB91}" type="presOf" srcId="{9412A546-B250-4F0D-AE49-CFBFBE37C418}" destId="{5B8C0250-0D88-44B4-9198-587040A06C4A}" srcOrd="0" destOrd="0" presId="urn:microsoft.com/office/officeart/2005/8/layout/cycle5"/>
    <dgm:cxn modelId="{CBF52EDB-5808-4230-AF90-E04EA2FB86E4}" type="presOf" srcId="{6542DD62-046E-4EBE-9CB1-0322C0BFE41B}" destId="{6627AC7A-601D-4BB0-8465-76D3EBA48322}" srcOrd="0" destOrd="0" presId="urn:microsoft.com/office/officeart/2005/8/layout/cycle5"/>
    <dgm:cxn modelId="{92B35EE7-1C50-47CF-A1A5-93F242FE827A}" type="presOf" srcId="{29112A72-2498-47D7-A15B-D602B3AD750D}" destId="{D1119BDA-F844-47EF-A260-91A4E3708447}" srcOrd="0" destOrd="0" presId="urn:microsoft.com/office/officeart/2005/8/layout/cycle5"/>
    <dgm:cxn modelId="{F1F305FC-AF57-49BA-841A-3D3D2CDB57A9}" type="presOf" srcId="{69DDCBD9-30AD-489C-A32F-2D7ACD709FB1}" destId="{623A6024-CCBD-4133-9B8E-2A4FB90775A2}" srcOrd="0" destOrd="0" presId="urn:microsoft.com/office/officeart/2005/8/layout/cycle5"/>
    <dgm:cxn modelId="{9CD549FD-7C4D-4E4D-B623-8A070FCF57BB}" srcId="{1D65E6B0-1602-44FC-B393-96A7E7151B6A}" destId="{9412A546-B250-4F0D-AE49-CFBFBE37C418}" srcOrd="0" destOrd="0" parTransId="{F8B08EDC-E889-42C4-8427-2692D88DEF74}" sibTransId="{6542DD62-046E-4EBE-9CB1-0322C0BFE41B}"/>
    <dgm:cxn modelId="{7C5CEC85-5318-4CDE-BA34-3BE73E04B064}" type="presParOf" srcId="{7D39428A-B20E-48F3-BD85-6517A643FEB8}" destId="{5B8C0250-0D88-44B4-9198-587040A06C4A}" srcOrd="0" destOrd="0" presId="urn:microsoft.com/office/officeart/2005/8/layout/cycle5"/>
    <dgm:cxn modelId="{7851E058-5B81-49E5-90A4-6C1DB7B3CBC3}" type="presParOf" srcId="{7D39428A-B20E-48F3-BD85-6517A643FEB8}" destId="{77FB7298-9046-425B-9D01-FAF51DF15FDD}" srcOrd="1" destOrd="0" presId="urn:microsoft.com/office/officeart/2005/8/layout/cycle5"/>
    <dgm:cxn modelId="{A353D703-4713-495A-86F3-1E1B4116086B}" type="presParOf" srcId="{7D39428A-B20E-48F3-BD85-6517A643FEB8}" destId="{6627AC7A-601D-4BB0-8465-76D3EBA48322}" srcOrd="2" destOrd="0" presId="urn:microsoft.com/office/officeart/2005/8/layout/cycle5"/>
    <dgm:cxn modelId="{01C15609-EFF1-453F-B173-9B8EDD0CBC0D}" type="presParOf" srcId="{7D39428A-B20E-48F3-BD85-6517A643FEB8}" destId="{623A6024-CCBD-4133-9B8E-2A4FB90775A2}" srcOrd="3" destOrd="0" presId="urn:microsoft.com/office/officeart/2005/8/layout/cycle5"/>
    <dgm:cxn modelId="{559C7428-7DC4-4654-9E9D-8EAB59E118D6}" type="presParOf" srcId="{7D39428A-B20E-48F3-BD85-6517A643FEB8}" destId="{984DC537-D6FD-49E8-83C9-4C8E33AF711B}" srcOrd="4" destOrd="0" presId="urn:microsoft.com/office/officeart/2005/8/layout/cycle5"/>
    <dgm:cxn modelId="{107887C0-1160-4621-B69D-661E18582FC7}" type="presParOf" srcId="{7D39428A-B20E-48F3-BD85-6517A643FEB8}" destId="{D1119BDA-F844-47EF-A260-91A4E3708447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024C2-A438-4B00-83BE-C2F008CE6A66}">
      <dsp:nvSpPr>
        <dsp:cNvPr id="0" name=""/>
        <dsp:cNvSpPr/>
      </dsp:nvSpPr>
      <dsp:spPr>
        <a:xfrm>
          <a:off x="2517" y="1469894"/>
          <a:ext cx="4712780" cy="28577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Theory</a:t>
          </a:r>
          <a:endParaRPr lang="nl-NL" sz="6300" kern="1200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6218" y="1553595"/>
        <a:ext cx="4545378" cy="2690358"/>
      </dsp:txXfrm>
    </dsp:sp>
    <dsp:sp modelId="{4C747F3F-7EAE-4CB9-9F9D-A840B11E6895}">
      <dsp:nvSpPr>
        <dsp:cNvPr id="0" name=""/>
        <dsp:cNvSpPr/>
      </dsp:nvSpPr>
      <dsp:spPr>
        <a:xfrm>
          <a:off x="5005970" y="2591631"/>
          <a:ext cx="1380983" cy="61428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 w="76200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600" kern="1200">
            <a:ln>
              <a:solidFill>
                <a:srgbClr val="5F5F5F"/>
              </a:solidFill>
            </a:ln>
          </a:endParaRPr>
        </a:p>
      </dsp:txBody>
      <dsp:txXfrm>
        <a:off x="5005970" y="2714488"/>
        <a:ext cx="1196697" cy="368573"/>
      </dsp:txXfrm>
    </dsp:sp>
    <dsp:sp modelId="{AA3DD05B-AB6F-4650-B117-8779238AA31D}">
      <dsp:nvSpPr>
        <dsp:cNvPr id="0" name=""/>
        <dsp:cNvSpPr/>
      </dsp:nvSpPr>
      <dsp:spPr>
        <a:xfrm>
          <a:off x="6620471" y="1469894"/>
          <a:ext cx="4680011" cy="28577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Experiment</a:t>
          </a:r>
          <a:endParaRPr lang="nl-NL" sz="6300" kern="1200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704172" y="1553595"/>
        <a:ext cx="4512609" cy="2690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C0250-0D88-44B4-9198-587040A06C4A}">
      <dsp:nvSpPr>
        <dsp:cNvPr id="0" name=""/>
        <dsp:cNvSpPr/>
      </dsp:nvSpPr>
      <dsp:spPr>
        <a:xfrm>
          <a:off x="581885" y="1496110"/>
          <a:ext cx="4679980" cy="280532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Theory</a:t>
          </a:r>
          <a:endParaRPr lang="nl-NL" sz="6200" kern="1200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18830" y="1633055"/>
        <a:ext cx="4406090" cy="2531439"/>
      </dsp:txXfrm>
    </dsp:sp>
    <dsp:sp modelId="{6627AC7A-601D-4BB0-8465-76D3EBA48322}">
      <dsp:nvSpPr>
        <dsp:cNvPr id="0" name=""/>
        <dsp:cNvSpPr/>
      </dsp:nvSpPr>
      <dsp:spPr>
        <a:xfrm>
          <a:off x="3082626" y="131094"/>
          <a:ext cx="4759630" cy="4759630"/>
        </a:xfrm>
        <a:custGeom>
          <a:avLst/>
          <a:gdLst/>
          <a:ahLst/>
          <a:cxnLst/>
          <a:rect l="0" t="0" r="0" b="0"/>
          <a:pathLst>
            <a:path>
              <a:moveTo>
                <a:pt x="725782" y="668763"/>
              </a:moveTo>
              <a:arcTo wR="2379815" hR="2379815" stAng="13558245" swAng="5283511"/>
            </a:path>
          </a:pathLst>
        </a:custGeom>
        <a:noFill/>
        <a:ln w="1270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A6024-CCBD-4133-9B8E-2A4FB90775A2}">
      <dsp:nvSpPr>
        <dsp:cNvPr id="0" name=""/>
        <dsp:cNvSpPr/>
      </dsp:nvSpPr>
      <dsp:spPr>
        <a:xfrm>
          <a:off x="5724594" y="1496110"/>
          <a:ext cx="4679980" cy="280532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Experiment</a:t>
          </a:r>
          <a:endParaRPr lang="nl-NL" sz="6200" kern="1200" dirty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861539" y="1633055"/>
        <a:ext cx="4406090" cy="2531439"/>
      </dsp:txXfrm>
    </dsp:sp>
    <dsp:sp modelId="{D1119BDA-F844-47EF-A260-91A4E3708447}">
      <dsp:nvSpPr>
        <dsp:cNvPr id="0" name=""/>
        <dsp:cNvSpPr/>
      </dsp:nvSpPr>
      <dsp:spPr>
        <a:xfrm>
          <a:off x="3082626" y="906825"/>
          <a:ext cx="4759630" cy="4759630"/>
        </a:xfrm>
        <a:custGeom>
          <a:avLst/>
          <a:gdLst/>
          <a:ahLst/>
          <a:cxnLst/>
          <a:rect l="0" t="0" r="0" b="0"/>
          <a:pathLst>
            <a:path>
              <a:moveTo>
                <a:pt x="4033847" y="4090866"/>
              </a:moveTo>
              <a:arcTo wR="2379815" hR="2379815" stAng="2758245" swAng="5283511"/>
            </a:path>
          </a:pathLst>
        </a:custGeom>
        <a:noFill/>
        <a:ln w="1270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severity with which a hypothesis has been tested.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2AD3-A0E8-4999-9F82-61CFF44123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https://www.nytimes.com/2004/09/14/nyregion/excuse-me-may-i-have-your-seat.html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realize when you are </a:t>
            </a:r>
            <a:r>
              <a:rPr lang="en-US" dirty="0" err="1"/>
              <a:t>stil</a:t>
            </a:r>
            <a:r>
              <a:rPr lang="en-US" dirty="0"/>
              <a:t> building a model, and when you are ready to test it.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posterior probability of a hypothesis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false positive report probability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 size and its confidence interval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likelihood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Bayes factor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49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F4383-9A66-49B6-988D-4C4633A4F193}"/>
              </a:ext>
            </a:extLst>
          </p:cNvPr>
          <p:cNvSpPr txBox="1">
            <a:spLocks/>
          </p:cNvSpPr>
          <p:nvPr userDrawn="1"/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11500" dirty="0">
                <a:latin typeface="Segoe UI" panose="020B0502040204020203" pitchFamily="34" charset="0"/>
                <a:cs typeface="Segoe UI" panose="020B0502040204020203" pitchFamily="34" charset="0"/>
              </a:rPr>
              <a:t>Improving Your Statistical Questions</a:t>
            </a:r>
            <a:endParaRPr lang="nl-NL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Explanatory modeling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requires sample size justification based on for example power. </a:t>
            </a:r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Predictive modeling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requires relatively large hold-out datasets.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D45B3-13D0-4407-9FBE-005355267D03}"/>
              </a:ext>
            </a:extLst>
          </p:cNvPr>
          <p:cNvSpPr/>
          <p:nvPr/>
        </p:nvSpPr>
        <p:spPr>
          <a:xfrm>
            <a:off x="8530446" y="6149172"/>
            <a:ext cx="3669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Shmeuli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24942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Explanatory modeling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requires well controlled experiments. </a:t>
            </a:r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Predictive modeling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requires a context that represents the often messy reality.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60B52-2F56-4E67-93A9-A9523D4DF501}"/>
              </a:ext>
            </a:extLst>
          </p:cNvPr>
          <p:cNvSpPr/>
          <p:nvPr/>
        </p:nvSpPr>
        <p:spPr>
          <a:xfrm>
            <a:off x="8530446" y="6149172"/>
            <a:ext cx="3669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Shmeuli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206220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Explanatory modeling 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focuses on interpreting each significant causal factor. 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Predictive modeling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 accepts difficult to interpret models. Significant factors can be ignored if it improves prediction.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C2752-CE54-4038-91EA-3001CB8163C1}"/>
              </a:ext>
            </a:extLst>
          </p:cNvPr>
          <p:cNvSpPr/>
          <p:nvPr/>
        </p:nvSpPr>
        <p:spPr>
          <a:xfrm>
            <a:off x="8530446" y="6149172"/>
            <a:ext cx="3669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Shmeuli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34776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Exploratory research aims to gain familiarity with a phenomenon. Answers the question: 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going on here?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What happens if you ask people in the subway to give up their seat?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A6E5F-6F34-4141-90CA-2ADAAB8955BE}"/>
              </a:ext>
            </a:extLst>
          </p:cNvPr>
          <p:cNvSpPr/>
          <p:nvPr/>
        </p:nvSpPr>
        <p:spPr>
          <a:xfrm>
            <a:off x="6382422" y="6149172"/>
            <a:ext cx="5817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[Milgram &amp;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Sabini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1978]</a:t>
            </a:r>
          </a:p>
        </p:txBody>
      </p:sp>
    </p:spTree>
    <p:extLst>
      <p:ext uri="{BB962C8B-B14F-4D97-AF65-F5344CB8AC3E}">
        <p14:creationId xmlns:p14="http://schemas.microsoft.com/office/powerpoint/2010/main" val="221904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Another goals of exploration is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tentative model building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for example through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data visualization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4248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Tukey (1977): “the greatest value of a picture is when it forces us to notice what we never expected to see.”</a:t>
            </a:r>
          </a:p>
        </p:txBody>
      </p:sp>
    </p:spTree>
    <p:extLst>
      <p:ext uri="{BB962C8B-B14F-4D97-AF65-F5344CB8AC3E}">
        <p14:creationId xmlns:p14="http://schemas.microsoft.com/office/powerpoint/2010/main" val="149447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Science is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loosening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tightening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. Exploration leads to hypothesis generation in a loosening stage.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B1906-8F9C-4584-BFD9-06F7982CFF29}"/>
              </a:ext>
            </a:extLst>
          </p:cNvPr>
          <p:cNvSpPr/>
          <p:nvPr/>
        </p:nvSpPr>
        <p:spPr>
          <a:xfrm>
            <a:off x="8868166" y="6149172"/>
            <a:ext cx="3331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[Fiedler, 2004]</a:t>
            </a:r>
          </a:p>
        </p:txBody>
      </p:sp>
    </p:spTree>
    <p:extLst>
      <p:ext uri="{BB962C8B-B14F-4D97-AF65-F5344CB8AC3E}">
        <p14:creationId xmlns:p14="http://schemas.microsoft.com/office/powerpoint/2010/main" val="369556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EF2A31-D5AF-4982-9B1F-A3124289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597646"/>
            <a:ext cx="11349492" cy="5797177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8000" dirty="0">
                <a:latin typeface="Segoe UI" panose="020B0502040204020203" pitchFamily="34" charset="0"/>
                <a:cs typeface="Segoe UI" panose="020B0502040204020203" pitchFamily="34" charset="0"/>
              </a:rPr>
              <a:t>Don’t be forced into a </a:t>
            </a:r>
            <a:r>
              <a:rPr lang="nl-NL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 testing straight-jacket </a:t>
            </a:r>
            <a:r>
              <a:rPr lang="nl-NL" sz="8000" dirty="0">
                <a:latin typeface="Segoe UI" panose="020B0502040204020203" pitchFamily="34" charset="0"/>
                <a:cs typeface="Segoe UI" panose="020B0502040204020203" pitchFamily="34" charset="0"/>
              </a:rPr>
              <a:t>when you want to explore, describe, or predict. </a:t>
            </a:r>
          </a:p>
        </p:txBody>
      </p:sp>
    </p:spTree>
    <p:extLst>
      <p:ext uri="{BB962C8B-B14F-4D97-AF65-F5344CB8AC3E}">
        <p14:creationId xmlns:p14="http://schemas.microsoft.com/office/powerpoint/2010/main" val="118302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FF0031-6C2B-4483-9FF2-31A68827C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60827"/>
              </p:ext>
            </p:extLst>
          </p:nvPr>
        </p:nvGraphicFramePr>
        <p:xfrm>
          <a:off x="520700" y="596900"/>
          <a:ext cx="11303000" cy="579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66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Far better an approximate answer to the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right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question, which is often vague, than an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exact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answer to the wrong question, which can always be made precise.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9ADCF-6A9F-4519-A8E4-1D1A17B4FEA2}"/>
              </a:ext>
            </a:extLst>
          </p:cNvPr>
          <p:cNvSpPr/>
          <p:nvPr/>
        </p:nvSpPr>
        <p:spPr>
          <a:xfrm>
            <a:off x="9085252" y="6121314"/>
            <a:ext cx="31067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[Tukey, 1962]</a:t>
            </a:r>
            <a:endParaRPr lang="en-NL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0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FF0031-6C2B-4483-9FF2-31A68827C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51387"/>
              </p:ext>
            </p:extLst>
          </p:nvPr>
        </p:nvGraphicFramePr>
        <p:xfrm>
          <a:off x="520700" y="596900"/>
          <a:ext cx="11303000" cy="579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5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b="1" dirty="0"/>
              <a:t>The Statistician’s Fallacy:</a:t>
            </a:r>
            <a:r>
              <a:rPr lang="en-US" sz="8800" dirty="0"/>
              <a:t> Saying what it is researchers ‘want to know’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320185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99E24F-0B8D-4342-BC32-9AD9B52BF690}"/>
              </a:ext>
            </a:extLst>
          </p:cNvPr>
          <p:cNvSpPr/>
          <p:nvPr/>
        </p:nvSpPr>
        <p:spPr>
          <a:xfrm>
            <a:off x="8876693" y="6149172"/>
            <a:ext cx="3323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[Cohen, 1994]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B884F-3D1D-4AFB-BAEB-C05DD989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3" y="1460919"/>
            <a:ext cx="11833233" cy="338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5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E25366-0222-45C8-BF1C-BB7B4D8362D0}"/>
              </a:ext>
            </a:extLst>
          </p:cNvPr>
          <p:cNvSpPr/>
          <p:nvPr/>
        </p:nvSpPr>
        <p:spPr>
          <a:xfrm>
            <a:off x="8876693" y="6149172"/>
            <a:ext cx="3323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[Cohen, 1995]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FA00E-507B-499D-A12C-060F56BE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373925"/>
            <a:ext cx="11029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dirty="0"/>
              <a:t>‘what you </a:t>
            </a:r>
            <a:r>
              <a:rPr lang="en-US" sz="6000" b="1" dirty="0"/>
              <a:t>want to know</a:t>
            </a:r>
            <a:r>
              <a:rPr lang="en-US" sz="6000" dirty="0"/>
              <a:t> is that when a statistical test of significance comes out positive, what is the probability that you have a false positive’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B1906-8F9C-4584-BFD9-06F7982CFF29}"/>
              </a:ext>
            </a:extLst>
          </p:cNvPr>
          <p:cNvSpPr/>
          <p:nvPr/>
        </p:nvSpPr>
        <p:spPr>
          <a:xfrm>
            <a:off x="7836345" y="6149172"/>
            <a:ext cx="4363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[Colquhoun, 2017]</a:t>
            </a:r>
          </a:p>
        </p:txBody>
      </p:sp>
    </p:spTree>
    <p:extLst>
      <p:ext uri="{BB962C8B-B14F-4D97-AF65-F5344CB8AC3E}">
        <p14:creationId xmlns:p14="http://schemas.microsoft.com/office/powerpoint/2010/main" val="204954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‘What we </a:t>
            </a:r>
            <a:r>
              <a:rPr lang="en-US" b="1" dirty="0"/>
              <a:t>want to know </a:t>
            </a:r>
            <a:r>
              <a:rPr lang="en-US" dirty="0"/>
              <a:t>is the size of the difference between A and B and the error associated with our estimate’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B1906-8F9C-4584-BFD9-06F7982CFF29}"/>
              </a:ext>
            </a:extLst>
          </p:cNvPr>
          <p:cNvSpPr/>
          <p:nvPr/>
        </p:nvSpPr>
        <p:spPr>
          <a:xfrm>
            <a:off x="9466919" y="6149172"/>
            <a:ext cx="2733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[Kirk, 1996]</a:t>
            </a:r>
          </a:p>
        </p:txBody>
      </p:sp>
    </p:spTree>
    <p:extLst>
      <p:ext uri="{BB962C8B-B14F-4D97-AF65-F5344CB8AC3E}">
        <p14:creationId xmlns:p14="http://schemas.microsoft.com/office/powerpoint/2010/main" val="2799851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8000" dirty="0"/>
              <a:t>‘what we really </a:t>
            </a:r>
            <a:r>
              <a:rPr lang="en-US" sz="8000" b="1" dirty="0"/>
              <a:t>want to know </a:t>
            </a:r>
            <a:r>
              <a:rPr lang="en-US" sz="8000" dirty="0"/>
              <a:t>is how likely it is that the observed data are misleading’</a:t>
            </a:r>
            <a:endParaRPr lang="nl-NL" sz="1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B1906-8F9C-4584-BFD9-06F7982CFF29}"/>
              </a:ext>
            </a:extLst>
          </p:cNvPr>
          <p:cNvSpPr/>
          <p:nvPr/>
        </p:nvSpPr>
        <p:spPr>
          <a:xfrm>
            <a:off x="8924783" y="6149172"/>
            <a:ext cx="3275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[Blume, 2011]</a:t>
            </a:r>
          </a:p>
        </p:txBody>
      </p:sp>
    </p:spTree>
    <p:extLst>
      <p:ext uri="{BB962C8B-B14F-4D97-AF65-F5344CB8AC3E}">
        <p14:creationId xmlns:p14="http://schemas.microsoft.com/office/powerpoint/2010/main" val="71770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‘we </a:t>
            </a:r>
            <a:r>
              <a:rPr lang="en-US" b="1" dirty="0"/>
              <a:t>want to know </a:t>
            </a:r>
            <a:r>
              <a:rPr lang="en-US" dirty="0"/>
              <a:t>how strong the evidence is, given that we actually observed the value of the test statistic that we did’</a:t>
            </a:r>
            <a:endParaRPr lang="nl-NL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B1906-8F9C-4584-BFD9-06F7982CFF29}"/>
              </a:ext>
            </a:extLst>
          </p:cNvPr>
          <p:cNvSpPr/>
          <p:nvPr/>
        </p:nvSpPr>
        <p:spPr>
          <a:xfrm>
            <a:off x="3196613" y="6149172"/>
            <a:ext cx="90034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Bayarri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Benjamin, Berger, &amp;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Sellke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2016]</a:t>
            </a:r>
          </a:p>
        </p:txBody>
      </p:sp>
    </p:spTree>
    <p:extLst>
      <p:ext uri="{BB962C8B-B14F-4D97-AF65-F5344CB8AC3E}">
        <p14:creationId xmlns:p14="http://schemas.microsoft.com/office/powerpoint/2010/main" val="978320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dirty="0"/>
              <a:t>‘We </a:t>
            </a:r>
            <a:r>
              <a:rPr lang="en-US" sz="6000" b="1" dirty="0"/>
              <a:t>want to know </a:t>
            </a:r>
            <a:r>
              <a:rPr lang="en-US" sz="6000" dirty="0"/>
              <a:t>what the data say about a conjectured solution to a problem: What erroneous interpretations have been well ruled out?</a:t>
            </a:r>
            <a:r>
              <a:rPr lang="en-US" sz="4800" dirty="0"/>
              <a:t>’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B1906-8F9C-4584-BFD9-06F7982CFF29}"/>
              </a:ext>
            </a:extLst>
          </p:cNvPr>
          <p:cNvSpPr/>
          <p:nvPr/>
        </p:nvSpPr>
        <p:spPr>
          <a:xfrm>
            <a:off x="9188445" y="6149172"/>
            <a:ext cx="3011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Mayo,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2018]</a:t>
            </a:r>
          </a:p>
        </p:txBody>
      </p:sp>
    </p:spTree>
    <p:extLst>
      <p:ext uri="{BB962C8B-B14F-4D97-AF65-F5344CB8AC3E}">
        <p14:creationId xmlns:p14="http://schemas.microsoft.com/office/powerpoint/2010/main" val="369482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lnSpc>
                <a:spcPts val="9000"/>
              </a:lnSpc>
            </a:pPr>
            <a:r>
              <a:rPr lang="en-US" dirty="0"/>
              <a:t>There might be many things you want to know. The relative weight depends on the research phase and your philosophy of science.</a:t>
            </a:r>
            <a:endParaRPr lang="en-US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Type 3 Error</a:t>
            </a: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: “The error, or probability, of having solved the wrong problem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9ADCF-6A9F-4519-A8E4-1D1A17B4FEA2}"/>
              </a:ext>
            </a:extLst>
          </p:cNvPr>
          <p:cNvSpPr/>
          <p:nvPr/>
        </p:nvSpPr>
        <p:spPr>
          <a:xfrm>
            <a:off x="4935718" y="6140380"/>
            <a:ext cx="7256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Mitroff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Featherington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1974]</a:t>
            </a:r>
            <a:endParaRPr lang="en-NL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69970" cy="575775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dirty="0"/>
              <a:t>Instead of others telling you what you want to know, you should be able to justify the question you are asking.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285101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To generate knowledge we need </a:t>
            </a: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prediction, explanation, </a:t>
            </a: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5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Descriptive modeling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uses statistical models to summarize data. The focus is on measurement, less on constructs or theory.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dirty="0"/>
              <a:t>Kinsey used interviews that provided a statistical basis to draw conclusions about sexual experiences of Americans, challenging conventional beliefs about sexuality.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0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Explanatory modeling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uses statistical models to test causal explanations derived from theories. 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8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458" y="1402413"/>
            <a:ext cx="2320684" cy="212519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THEORY</a:t>
            </a:r>
            <a:endParaRPr lang="en-US" sz="4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8757" y="1402413"/>
            <a:ext cx="2970222" cy="212519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STATISTICAL</a:t>
            </a:r>
          </a:p>
          <a:p>
            <a:pPr algn="ctr"/>
            <a:r>
              <a:rPr lang="en-US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HYPOTHESIS</a:t>
            </a:r>
            <a:endParaRPr lang="en-US" sz="36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1750" y="1402413"/>
            <a:ext cx="2320684" cy="212519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DATA</a:t>
            </a:r>
            <a:endParaRPr lang="en-US" sz="4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3163368" y="1954931"/>
            <a:ext cx="529723" cy="4035973"/>
          </a:xfrm>
          <a:prstGeom prst="rightBrace">
            <a:avLst>
              <a:gd name="adj1" fmla="val 8333"/>
              <a:gd name="adj2" fmla="val 49695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3132" y="4543418"/>
            <a:ext cx="4529831" cy="1077218"/>
          </a:xfrm>
          <a:prstGeom prst="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Corroboration Problem</a:t>
            </a:r>
          </a:p>
          <a:p>
            <a:pPr algn="ctr"/>
            <a:r>
              <a:rPr 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(Theoretician’s Problem)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8579444" y="1954931"/>
            <a:ext cx="529723" cy="4035973"/>
          </a:xfrm>
          <a:prstGeom prst="rightBrace">
            <a:avLst>
              <a:gd name="adj1" fmla="val 8333"/>
              <a:gd name="adj2" fmla="val 49695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3547" y="4543418"/>
            <a:ext cx="5301516" cy="1077218"/>
          </a:xfrm>
          <a:prstGeom prst="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Statistical Inference Problem</a:t>
            </a:r>
          </a:p>
          <a:p>
            <a:pPr algn="ctr"/>
            <a:r>
              <a:rPr 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(Statistician’s Concern)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90849" y="1871103"/>
            <a:ext cx="848813" cy="888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33598" y="3026799"/>
            <a:ext cx="883858" cy="1261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9583" y="1865370"/>
            <a:ext cx="848813" cy="888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32332" y="3021066"/>
            <a:ext cx="883858" cy="1261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484A7-949A-4CC2-89C1-AF805B2914A9}"/>
              </a:ext>
            </a:extLst>
          </p:cNvPr>
          <p:cNvSpPr/>
          <p:nvPr/>
        </p:nvSpPr>
        <p:spPr>
          <a:xfrm>
            <a:off x="8932799" y="6149172"/>
            <a:ext cx="32672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Meehl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1990]</a:t>
            </a:r>
          </a:p>
        </p:txBody>
      </p:sp>
    </p:spTree>
    <p:extLst>
      <p:ext uri="{BB962C8B-B14F-4D97-AF65-F5344CB8AC3E}">
        <p14:creationId xmlns:p14="http://schemas.microsoft.com/office/powerpoint/2010/main" val="199722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Predictive modeling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uses statistical models to predict future or otherwise unknown observations. 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3109</TotalTime>
  <Words>686</Words>
  <Application>Microsoft Office PowerPoint</Application>
  <PresentationFormat>Widescreen</PresentationFormat>
  <Paragraphs>70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Lakens, D.</cp:lastModifiedBy>
  <cp:revision>122</cp:revision>
  <dcterms:created xsi:type="dcterms:W3CDTF">2016-02-15T07:27:08Z</dcterms:created>
  <dcterms:modified xsi:type="dcterms:W3CDTF">2019-08-05T06:34:44Z</dcterms:modified>
</cp:coreProperties>
</file>