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8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40" r:id="rId17"/>
    <p:sldId id="341" r:id="rId18"/>
    <p:sldId id="342" r:id="rId19"/>
    <p:sldId id="343" r:id="rId20"/>
    <p:sldId id="345" r:id="rId21"/>
    <p:sldId id="346" r:id="rId22"/>
    <p:sldId id="347" r:id="rId23"/>
    <p:sldId id="348" r:id="rId24"/>
    <p:sldId id="3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2415" autoAdjust="0"/>
  </p:normalViewPr>
  <p:slideViewPr>
    <p:cSldViewPr snapToGrid="0">
      <p:cViewPr varScale="1">
        <p:scale>
          <a:sx n="92" d="100"/>
          <a:sy n="92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‘surely God loves the player who throws 1 mm to the right of the divisor between 20 and 1 as much as the player throwing 1 mm to the left of it.’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Difference between a significnce test (Fisher) and hypothesis test (Neyman).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true that is we take 2 crappy players, neither of them might be the best player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94F4383-9A66-49B6-988D-4C4633A4F193}"/>
              </a:ext>
            </a:extLst>
          </p:cNvPr>
          <p:cNvSpPr txBox="1">
            <a:spLocks/>
          </p:cNvSpPr>
          <p:nvPr userDrawn="1"/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8800"/>
              <a:t>Do You Really Want To Test a Hypothesis</a:t>
            </a:r>
            <a:r>
              <a:rPr lang="nl-NL" sz="8800" dirty="0"/>
              <a:t>?</a:t>
            </a:r>
            <a:endParaRPr lang="nl-NL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7BCECF-9AF8-4C8B-B1AB-42E7600AD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47" y="3496234"/>
            <a:ext cx="3199306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81CA9B-79A7-4861-92ED-6EC8BEEA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12" y="0"/>
            <a:ext cx="564294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52D944-A081-49CE-A1E9-AD2E5DAF8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8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“Such a rule tells us nothing as to whether in a particular case H is true when </a:t>
            </a:r>
            <a:r>
              <a:rPr lang="en-US" sz="7200" dirty="0" smtClean="0"/>
              <a:t>x≤x</a:t>
            </a:r>
            <a:r>
              <a:rPr lang="en-US" sz="7200" baseline="-25000" dirty="0" smtClean="0"/>
              <a:t>0</a:t>
            </a:r>
            <a:r>
              <a:rPr lang="en-US" sz="7200" dirty="0" smtClean="0"/>
              <a:t> </a:t>
            </a:r>
            <a:r>
              <a:rPr lang="en-US" sz="7200" dirty="0"/>
              <a:t>or false when x&gt;x</a:t>
            </a:r>
            <a:r>
              <a:rPr lang="en-US" sz="7200" baseline="-25000" dirty="0"/>
              <a:t>0</a:t>
            </a:r>
            <a:r>
              <a:rPr lang="en-US" sz="7200" dirty="0"/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711A56F-D145-43E0-BAB8-A065A82612CC}"/>
              </a:ext>
            </a:extLst>
          </p:cNvPr>
          <p:cNvSpPr/>
          <p:nvPr/>
        </p:nvSpPr>
        <p:spPr>
          <a:xfrm>
            <a:off x="3729318" y="6233460"/>
            <a:ext cx="8462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Neyman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&amp; Pearson, 1933]</a:t>
            </a:r>
          </a:p>
        </p:txBody>
      </p:sp>
    </p:spTree>
    <p:extLst>
      <p:ext uri="{BB962C8B-B14F-4D97-AF65-F5344CB8AC3E}">
        <p14:creationId xmlns:p14="http://schemas.microsoft.com/office/powerpoint/2010/main" val="11348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8000" dirty="0"/>
              <a:t>Why would you want to test a hypothesis with a methodological rule?</a:t>
            </a:r>
          </a:p>
        </p:txBody>
      </p:sp>
    </p:spTree>
    <p:extLst>
      <p:ext uri="{BB962C8B-B14F-4D97-AF65-F5344CB8AC3E}">
        <p14:creationId xmlns:p14="http://schemas.microsoft.com/office/powerpoint/2010/main" val="20732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8000" dirty="0"/>
              <a:t>1) You need to make a decision how to act. </a:t>
            </a:r>
          </a:p>
          <a:p>
            <a:r>
              <a:rPr lang="en-US" sz="8000" dirty="0"/>
              <a:t>This ‘act’ can be to ‘accept’ or ‘reject’ H0.</a:t>
            </a:r>
          </a:p>
        </p:txBody>
      </p:sp>
    </p:spTree>
    <p:extLst>
      <p:ext uri="{BB962C8B-B14F-4D97-AF65-F5344CB8AC3E}">
        <p14:creationId xmlns:p14="http://schemas.microsoft.com/office/powerpoint/2010/main" val="2171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You can also remain in doubt. A “region of doubt may be obtained by a further subdivision of the region of acceptance”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CBC39C5-5406-445A-A928-563F2EAAF455}"/>
              </a:ext>
            </a:extLst>
          </p:cNvPr>
          <p:cNvSpPr/>
          <p:nvPr/>
        </p:nvSpPr>
        <p:spPr>
          <a:xfrm>
            <a:off x="3729318" y="6233460"/>
            <a:ext cx="8462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Neyman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1933]</a:t>
            </a:r>
          </a:p>
        </p:txBody>
      </p:sp>
    </p:spTree>
    <p:extLst>
      <p:ext uri="{BB962C8B-B14F-4D97-AF65-F5344CB8AC3E}">
        <p14:creationId xmlns:p14="http://schemas.microsoft.com/office/powerpoint/2010/main" val="2135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8000" dirty="0"/>
              <a:t>Do you actually need to make decisions? In a cumulative science, this seems unavoidable.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2) Are your hypotheses ‘good players’? There is no need to let me play the world champion in darts. </a:t>
            </a:r>
          </a:p>
          <a:p>
            <a:r>
              <a:rPr lang="en-US" sz="7200" dirty="0"/>
              <a:t>We know who will win.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65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b="1" dirty="0"/>
              <a:t>Randomization</a:t>
            </a:r>
            <a:r>
              <a:rPr lang="en-US" dirty="0"/>
              <a:t> is an important argument for the plausibility of the null. </a:t>
            </a:r>
          </a:p>
          <a:p>
            <a:r>
              <a:rPr lang="en-US" b="1" dirty="0"/>
              <a:t>Crud</a:t>
            </a:r>
            <a:r>
              <a:rPr lang="en-US" dirty="0"/>
              <a:t> is a strong argument against the null.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467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The null-hypothesis does not need to be a </a:t>
            </a:r>
            <a:r>
              <a:rPr lang="en-US" b="1" dirty="0"/>
              <a:t>nil-hypothesis</a:t>
            </a:r>
            <a:r>
              <a:rPr lang="en-US" dirty="0"/>
              <a:t>. You can divide the world into a range you accept and reject any way you like. </a:t>
            </a:r>
          </a:p>
        </p:txBody>
      </p:sp>
    </p:spTree>
    <p:extLst>
      <p:ext uri="{BB962C8B-B14F-4D97-AF65-F5344CB8AC3E}">
        <p14:creationId xmlns:p14="http://schemas.microsoft.com/office/powerpoint/2010/main" val="28423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3) Can you control the error rates? We don’t throw darts from 100 feet or 1 foot. We can’t make decisions when error rates are huge. </a:t>
            </a:r>
          </a:p>
        </p:txBody>
      </p:sp>
    </p:spTree>
    <p:extLst>
      <p:ext uri="{BB962C8B-B14F-4D97-AF65-F5344CB8AC3E}">
        <p14:creationId xmlns:p14="http://schemas.microsoft.com/office/powerpoint/2010/main" val="240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Hypothesis tests are like a game of darts. A </a:t>
            </a:r>
            <a:r>
              <a:rPr lang="en-US" sz="7200" b="1" dirty="0"/>
              <a:t>methodological procedure </a:t>
            </a:r>
            <a:r>
              <a:rPr lang="en-US" sz="7200" dirty="0"/>
              <a:t>to decide who is better than the rest.</a:t>
            </a:r>
          </a:p>
        </p:txBody>
      </p:sp>
    </p:spTree>
    <p:extLst>
      <p:ext uri="{BB962C8B-B14F-4D97-AF65-F5344CB8AC3E}">
        <p14:creationId xmlns:p14="http://schemas.microsoft.com/office/powerpoint/2010/main" val="14798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Successful predictions show the predictive validity of a theory, increasing its </a:t>
            </a:r>
            <a:r>
              <a:rPr lang="en-US" sz="7200" b="1" dirty="0"/>
              <a:t>verisimilitude</a:t>
            </a:r>
            <a:r>
              <a:rPr lang="en-US" sz="7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64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When a dart player says the next dart will go in the bulls-eye, and it does, we are </a:t>
            </a:r>
            <a:r>
              <a:rPr lang="en-US" b="1" dirty="0"/>
              <a:t>impressed</a:t>
            </a:r>
            <a:r>
              <a:rPr lang="en-US" dirty="0"/>
              <a:t>. A hypothesis test works in a similar manner. </a:t>
            </a:r>
          </a:p>
        </p:txBody>
      </p:sp>
    </p:spTree>
    <p:extLst>
      <p:ext uri="{BB962C8B-B14F-4D97-AF65-F5344CB8AC3E}">
        <p14:creationId xmlns:p14="http://schemas.microsoft.com/office/powerpoint/2010/main" val="18595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There should be cases where you 1) do not need to make a decision, 2) do not have good hypotheses, or 3) can’t set error rates.</a:t>
            </a:r>
          </a:p>
        </p:txBody>
      </p:sp>
    </p:spTree>
    <p:extLst>
      <p:ext uri="{BB962C8B-B14F-4D97-AF65-F5344CB8AC3E}">
        <p14:creationId xmlns:p14="http://schemas.microsoft.com/office/powerpoint/2010/main" val="4381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In those cases a hypothesis test might not answer the question you are asking. We should stop </a:t>
            </a:r>
            <a:r>
              <a:rPr lang="en-US" sz="7200" b="1" dirty="0"/>
              <a:t>overusing hypothesis tests</a:t>
            </a:r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0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200" dirty="0"/>
              <a:t>Hypothesis tests are a very specific </a:t>
            </a:r>
            <a:r>
              <a:rPr lang="en-US" sz="7200" b="1" dirty="0"/>
              <a:t>tool</a:t>
            </a:r>
            <a:r>
              <a:rPr lang="en-US" sz="7200" dirty="0"/>
              <a:t>, that answers a very specific </a:t>
            </a:r>
            <a:r>
              <a:rPr lang="en-US" sz="7200" b="1" dirty="0"/>
              <a:t>question</a:t>
            </a:r>
            <a:r>
              <a:rPr lang="en-US" sz="7200" dirty="0"/>
              <a:t>, under very specific </a:t>
            </a:r>
            <a:r>
              <a:rPr lang="en-US" sz="7200" b="1" dirty="0"/>
              <a:t>conditions</a:t>
            </a:r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7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8000" dirty="0"/>
              <a:t>Dart games are designed to decide who of 2 players is better than the other.</a:t>
            </a:r>
          </a:p>
        </p:txBody>
      </p:sp>
    </p:spTree>
    <p:extLst>
      <p:ext uri="{BB962C8B-B14F-4D97-AF65-F5344CB8AC3E}">
        <p14:creationId xmlns:p14="http://schemas.microsoft.com/office/powerpoint/2010/main" val="3463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2" y="597646"/>
            <a:ext cx="6863235" cy="5797177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dart a fraction left or right of the divisor between 1 and 20 can mean you win or lose.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89E066-5249-48E1-9E27-0A7217506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88" y="1086947"/>
            <a:ext cx="468410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8000" dirty="0"/>
              <a:t>Divide all possible states of the world into what is predicted and what is not predicted. </a:t>
            </a:r>
          </a:p>
        </p:txBody>
      </p:sp>
    </p:spTree>
    <p:extLst>
      <p:ext uri="{BB962C8B-B14F-4D97-AF65-F5344CB8AC3E}">
        <p14:creationId xmlns:p14="http://schemas.microsoft.com/office/powerpoint/2010/main" val="9582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B70F2C3-98FA-4493-BADB-5D6ED9A9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900D20-8299-4A92-84CA-24A7EF23EB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455" y="590323"/>
            <a:ext cx="11169091" cy="56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dirty="0"/>
              <a:t>We can make predictions falsifiable by “specifying certain rejection rules which may render statistically interpreted evidence 'inconsistent' with the probabilistic theory”. </a:t>
            </a:r>
            <a:endParaRPr lang="en-US" sz="7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BE5F959-3206-4282-9A40-8D7427B0B669}"/>
              </a:ext>
            </a:extLst>
          </p:cNvPr>
          <p:cNvSpPr/>
          <p:nvPr/>
        </p:nvSpPr>
        <p:spPr>
          <a:xfrm>
            <a:off x="3729318" y="6233460"/>
            <a:ext cx="8462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[Lakatos, 1978]</a:t>
            </a:r>
          </a:p>
        </p:txBody>
      </p:sp>
    </p:spTree>
    <p:extLst>
      <p:ext uri="{BB962C8B-B14F-4D97-AF65-F5344CB8AC3E}">
        <p14:creationId xmlns:p14="http://schemas.microsoft.com/office/powerpoint/2010/main" val="33840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7400" dirty="0"/>
              <a:t>“The Neyman-Pearson approach rests completely on </a:t>
            </a:r>
            <a:r>
              <a:rPr lang="en-US" sz="7400" b="1" dirty="0"/>
              <a:t>methodological </a:t>
            </a:r>
            <a:r>
              <a:rPr lang="en-US" sz="7400" b="1" dirty="0" err="1"/>
              <a:t>falsificationism</a:t>
            </a:r>
            <a:r>
              <a:rPr lang="en-US" sz="74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23667F-69E2-4833-AED4-8EA942163887}"/>
              </a:ext>
            </a:extLst>
          </p:cNvPr>
          <p:cNvSpPr/>
          <p:nvPr/>
        </p:nvSpPr>
        <p:spPr>
          <a:xfrm>
            <a:off x="3729318" y="6233460"/>
            <a:ext cx="8462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[Lakatos, 1978]</a:t>
            </a:r>
          </a:p>
        </p:txBody>
      </p:sp>
    </p:spTree>
    <p:extLst>
      <p:ext uri="{BB962C8B-B14F-4D97-AF65-F5344CB8AC3E}">
        <p14:creationId xmlns:p14="http://schemas.microsoft.com/office/powerpoint/2010/main" val="11442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Hypothesis tests can lead to incorrect decisions, or errors. As Neyman and Pearson write, the goal is to ‘</a:t>
            </a:r>
            <a:r>
              <a:rPr lang="en-US" b="1" dirty="0"/>
              <a:t>not be too often wrong</a:t>
            </a:r>
            <a:r>
              <a:rPr lang="en-US" dirty="0"/>
              <a:t>’. </a:t>
            </a:r>
            <a:endParaRPr lang="en-US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A2BE2F-CE65-4DC2-9ADA-765A0B016C64}"/>
              </a:ext>
            </a:extLst>
          </p:cNvPr>
          <p:cNvSpPr/>
          <p:nvPr/>
        </p:nvSpPr>
        <p:spPr>
          <a:xfrm>
            <a:off x="3729318" y="6233460"/>
            <a:ext cx="8462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Neyman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&amp; Pearson, 1933]</a:t>
            </a:r>
          </a:p>
        </p:txBody>
      </p:sp>
    </p:spTree>
    <p:extLst>
      <p:ext uri="{BB962C8B-B14F-4D97-AF65-F5344CB8AC3E}">
        <p14:creationId xmlns:p14="http://schemas.microsoft.com/office/powerpoint/2010/main" val="41289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1471</TotalTime>
  <Words>581</Words>
  <Application>Microsoft Office PowerPoint</Application>
  <PresentationFormat>Widescreen</PresentationFormat>
  <Paragraphs>36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STU</cp:lastModifiedBy>
  <cp:revision>92</cp:revision>
  <dcterms:created xsi:type="dcterms:W3CDTF">2016-02-15T07:27:08Z</dcterms:created>
  <dcterms:modified xsi:type="dcterms:W3CDTF">2019-08-05T09:45:33Z</dcterms:modified>
</cp:coreProperties>
</file>