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4" r:id="rId2"/>
  </p:sldMasterIdLst>
  <p:notesMasterIdLst>
    <p:notesMasterId r:id="rId25"/>
  </p:notesMasterIdLst>
  <p:sldIdLst>
    <p:sldId id="265" r:id="rId3"/>
    <p:sldId id="990" r:id="rId4"/>
    <p:sldId id="999" r:id="rId5"/>
    <p:sldId id="997" r:id="rId6"/>
    <p:sldId id="994" r:id="rId7"/>
    <p:sldId id="991" r:id="rId8"/>
    <p:sldId id="1005" r:id="rId9"/>
    <p:sldId id="1006" r:id="rId10"/>
    <p:sldId id="1000" r:id="rId11"/>
    <p:sldId id="1001" r:id="rId12"/>
    <p:sldId id="1003" r:id="rId13"/>
    <p:sldId id="1002" r:id="rId14"/>
    <p:sldId id="606" r:id="rId15"/>
    <p:sldId id="602" r:id="rId16"/>
    <p:sldId id="601" r:id="rId17"/>
    <p:sldId id="604" r:id="rId18"/>
    <p:sldId id="1004" r:id="rId19"/>
    <p:sldId id="605" r:id="rId20"/>
    <p:sldId id="998" r:id="rId21"/>
    <p:sldId id="608" r:id="rId22"/>
    <p:sldId id="609" r:id="rId23"/>
    <p:sldId id="610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10" autoAdjust="0"/>
    <p:restoredTop sz="82415" autoAdjust="0"/>
  </p:normalViewPr>
  <p:slideViewPr>
    <p:cSldViewPr snapToGrid="0">
      <p:cViewPr varScale="1">
        <p:scale>
          <a:sx n="54" d="100"/>
          <a:sy n="54" d="100"/>
        </p:scale>
        <p:origin x="1027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AF9B40-296C-443F-BA7E-5F74279DF900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5998F4-A473-439E-8C22-AB201E9E3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233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evidence – negative claim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5998F4-A473-439E-8C22-AB201E9E357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8340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Positive claim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5998F4-A473-439E-8C22-AB201E9E357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3730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Positive claim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5998F4-A473-439E-8C22-AB201E9E357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8067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AKA </a:t>
            </a:r>
            <a:r>
              <a:rPr lang="en-US"/>
              <a:t>superiority test</a:t>
            </a:r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5998F4-A473-439E-8C22-AB201E9E357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2399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test the effect falls between 0.1 and 0.6 – riskier!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5998F4-A473-439E-8C22-AB201E9E357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153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953" y="597646"/>
            <a:ext cx="11158071" cy="579717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Open Sans" panose="020B0606030504020204" pitchFamily="34" charset="0"/>
              <a:buNone/>
              <a:defRPr sz="66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Open Sans" panose="020B0606030504020204" pitchFamily="34" charset="0"/>
              <a:buNone/>
              <a:defRPr sz="60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Open Sans" panose="020B0606030504020204" pitchFamily="34" charset="0"/>
              <a:buNone/>
              <a:defRPr sz="54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Open Sans" panose="020B0606030504020204" pitchFamily="34" charset="0"/>
              <a:buNone/>
              <a:defRPr sz="48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Open Sans" panose="020B0606030504020204" pitchFamily="34" charset="0"/>
              <a:buNone/>
              <a:defRPr sz="48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298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6B00-3483-4E6B-AED3-60D6A5AE1FEF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A3B7D-43FD-4BCD-8A3C-8CD6E597F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473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6B00-3483-4E6B-AED3-60D6A5AE1FEF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A3B7D-43FD-4BCD-8A3C-8CD6E597F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950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6B00-3483-4E6B-AED3-60D6A5AE1FEF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A3B7D-43FD-4BCD-8A3C-8CD6E597F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0221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6B00-3483-4E6B-AED3-60D6A5AE1FEF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A3B7D-43FD-4BCD-8A3C-8CD6E597F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9083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6B00-3483-4E6B-AED3-60D6A5AE1FEF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A3B7D-43FD-4BCD-8A3C-8CD6E597F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0972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DC7C46-A078-41C1-8DBE-3018ABB16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5FE3D6E-68B1-438B-A3A7-476F97D0B1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CF0DD00-6166-4FBE-89C6-40F3D14E7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AAAFA-598B-4DF8-80FC-A4A00E44BCEF}" type="datetimeFigureOut">
              <a:rPr lang="nl-NL" smtClean="0"/>
              <a:t>5-8-2019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B601124-2E8F-4117-BC7A-115A6D04C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090DF42-EFD6-4F05-83FF-1F3732D8C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8A10B-2B96-4682-B804-F398A3F79FF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9545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953" y="597646"/>
            <a:ext cx="11158071" cy="579717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Open Sans" panose="020B0606030504020204" pitchFamily="34" charset="0"/>
              <a:buNone/>
              <a:defRPr sz="110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Open Sans" panose="020B0606030504020204" pitchFamily="34" charset="0"/>
              <a:buNone/>
              <a:defRPr sz="60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Open Sans" panose="020B0606030504020204" pitchFamily="34" charset="0"/>
              <a:buNone/>
              <a:defRPr sz="54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Open Sans" panose="020B0606030504020204" pitchFamily="34" charset="0"/>
              <a:buNone/>
              <a:defRPr sz="48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Open Sans" panose="020B0606030504020204" pitchFamily="34" charset="0"/>
              <a:buNone/>
              <a:defRPr sz="48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317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953" y="597646"/>
            <a:ext cx="11158071" cy="5797177"/>
          </a:xfrm>
        </p:spPr>
        <p:txBody>
          <a:bodyPr>
            <a:normAutofit/>
          </a:bodyPr>
          <a:lstStyle>
            <a:lvl1pPr marL="228600" indent="-228600">
              <a:lnSpc>
                <a:spcPct val="150000"/>
              </a:lnSpc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Open Sans" panose="020B0606030504020204" pitchFamily="34" charset="0"/>
              <a:buChar char="-"/>
              <a:defRPr sz="66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defRPr>
            </a:lvl1pPr>
            <a:lvl2pPr marL="685800" indent="-228600"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Open Sans" panose="020B0606030504020204" pitchFamily="34" charset="0"/>
              <a:buChar char="-"/>
              <a:defRPr sz="60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defRPr>
            </a:lvl2pPr>
            <a:lvl3pPr marL="1143000" indent="-228600"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Open Sans" panose="020B0606030504020204" pitchFamily="34" charset="0"/>
              <a:buChar char="-"/>
              <a:defRPr sz="54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defRPr>
            </a:lvl3pPr>
            <a:lvl4pPr marL="1600200" indent="-228600"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Open Sans" panose="020B0606030504020204" pitchFamily="34" charset="0"/>
              <a:buChar char="-"/>
              <a:defRPr sz="48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defRPr>
            </a:lvl4pPr>
            <a:lvl5pPr marL="2057400" indent="-228600"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Open Sans" panose="020B0606030504020204" pitchFamily="34" charset="0"/>
              <a:buChar char="-"/>
              <a:defRPr sz="48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5385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6B00-3483-4E6B-AED3-60D6A5AE1FEF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A3B7D-43FD-4BCD-8A3C-8CD6E597F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499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953" y="597646"/>
            <a:ext cx="11158071" cy="5797177"/>
          </a:xfrm>
        </p:spPr>
        <p:txBody>
          <a:bodyPr>
            <a:normAutofit/>
          </a:bodyPr>
          <a:lstStyle>
            <a:lvl1pPr marL="228600" indent="-228600">
              <a:lnSpc>
                <a:spcPct val="150000"/>
              </a:lnSpc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Open Sans" panose="020B0606030504020204" pitchFamily="34" charset="0"/>
              <a:buChar char="-"/>
              <a:defRPr sz="66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defRPr>
            </a:lvl1pPr>
            <a:lvl2pPr marL="685800" indent="-228600"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Open Sans" panose="020B0606030504020204" pitchFamily="34" charset="0"/>
              <a:buChar char="-"/>
              <a:defRPr sz="60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defRPr>
            </a:lvl2pPr>
            <a:lvl3pPr marL="1143000" indent="-228600"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Open Sans" panose="020B0606030504020204" pitchFamily="34" charset="0"/>
              <a:buChar char="-"/>
              <a:defRPr sz="54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defRPr>
            </a:lvl3pPr>
            <a:lvl4pPr marL="1600200" indent="-228600"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Open Sans" panose="020B0606030504020204" pitchFamily="34" charset="0"/>
              <a:buChar char="-"/>
              <a:defRPr sz="48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defRPr>
            </a:lvl4pPr>
            <a:lvl5pPr marL="2057400" indent="-228600"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Open Sans" panose="020B0606030504020204" pitchFamily="34" charset="0"/>
              <a:buChar char="-"/>
              <a:defRPr sz="48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88185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6B00-3483-4E6B-AED3-60D6A5AE1FEF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A3B7D-43FD-4BCD-8A3C-8CD6E597F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393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6B00-3483-4E6B-AED3-60D6A5AE1FEF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A3B7D-43FD-4BCD-8A3C-8CD6E597F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991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6B00-3483-4E6B-AED3-60D6A5AE1FEF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A3B7D-43FD-4BCD-8A3C-8CD6E597F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514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6B00-3483-4E6B-AED3-60D6A5AE1FEF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A3B7D-43FD-4BCD-8A3C-8CD6E597F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562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94F4383-9A66-49B6-988D-4C4633A4F193}"/>
              </a:ext>
            </a:extLst>
          </p:cNvPr>
          <p:cNvSpPr txBox="1">
            <a:spLocks/>
          </p:cNvSpPr>
          <p:nvPr userDrawn="1"/>
        </p:nvSpPr>
        <p:spPr>
          <a:xfrm>
            <a:off x="519953" y="597646"/>
            <a:ext cx="11158071" cy="579717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Open Sans" panose="020B0606030504020204" pitchFamily="34" charset="0"/>
              <a:buNone/>
              <a:defRPr sz="66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Open Sans" panose="020B0606030504020204" pitchFamily="34" charset="0"/>
              <a:buNone/>
              <a:defRPr sz="60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Open Sans" panose="020B0606030504020204" pitchFamily="34" charset="0"/>
              <a:buNone/>
              <a:defRPr sz="54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Open Sans" panose="020B0606030504020204" pitchFamily="34" charset="0"/>
              <a:buNone/>
              <a:defRPr sz="48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Open Sans" panose="020B0606030504020204" pitchFamily="34" charset="0"/>
              <a:buNone/>
              <a:defRPr sz="48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12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3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26B00-3483-4E6B-AED3-60D6A5AE1FEF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FA3B7D-43FD-4BCD-8A3C-8CD6E597F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183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  <p:sldLayoutId id="214748366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9953" y="437030"/>
            <a:ext cx="11158071" cy="5957794"/>
          </a:xfrm>
        </p:spPr>
        <p:txBody>
          <a:bodyPr>
            <a:noAutofit/>
          </a:bodyPr>
          <a:lstStyle/>
          <a:p>
            <a:pPr marL="0" indent="0" algn="ctr">
              <a:lnSpc>
                <a:spcPts val="14500"/>
              </a:lnSpc>
              <a:spcBef>
                <a:spcPts val="0"/>
              </a:spcBef>
              <a:buNone/>
            </a:pPr>
            <a:r>
              <a:rPr lang="nl-NL" sz="13800" dirty="0">
                <a:latin typeface="Segoe UI" panose="020B0502040204020203" pitchFamily="34" charset="0"/>
                <a:cs typeface="Segoe UI" panose="020B0502040204020203" pitchFamily="34" charset="0"/>
              </a:rPr>
              <a:t>Risky Predictions</a:t>
            </a:r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69B67FCE-235C-4F58-8CC1-9BE45334C6D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0998" y="4398363"/>
            <a:ext cx="6318604" cy="21256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06568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F3A61E2-B250-47F0-B6E8-ECEEDDCC4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0133D4-8F6D-4A92-896F-8291521E0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08" y="187773"/>
            <a:ext cx="12195048" cy="6482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915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F3A61E2-B250-47F0-B6E8-ECEEDDCC4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A072A2-C207-4314-AF2D-D5BF46D1BF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82" y="294965"/>
            <a:ext cx="12172732" cy="620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0154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F3A61E2-B250-47F0-B6E8-ECEEDDCC4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13A5E0-40AC-41A8-8326-F74CAF4F7E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76" y="353117"/>
            <a:ext cx="12161576" cy="6560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9131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D454414-226C-45AF-AB6E-54C413093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>
                <a:ea typeface="Segoe UI" panose="020B0502040204020203" pitchFamily="34" charset="0"/>
              </a:rPr>
              <a:t>Range predictions say: W</a:t>
            </a: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 want </a:t>
            </a:r>
            <a:r>
              <a:rPr lang="en-US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theoretically relevant</a:t>
            </a: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effects to be significant, but not </a:t>
            </a:r>
            <a:r>
              <a:rPr lang="en-US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theoretically irrelevant</a:t>
            </a: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effects. </a:t>
            </a:r>
            <a:endParaRPr lang="nl-NL" sz="7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40822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D454414-226C-45AF-AB6E-54C413093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8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Range predictions allow you to design a study that can be </a:t>
            </a:r>
            <a:r>
              <a:rPr lang="en-US" sz="80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falsified based on clear criteria</a:t>
            </a:r>
            <a:r>
              <a:rPr lang="en-US" sz="8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nl-NL" sz="8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19672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D454414-226C-45AF-AB6E-54C413093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8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Making a riskier prediction gives your theory more </a:t>
            </a:r>
            <a:r>
              <a:rPr lang="en-US" sz="8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verisimilitude</a:t>
            </a:r>
            <a:r>
              <a:rPr lang="en-US" sz="8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 </a:t>
            </a:r>
            <a:endParaRPr lang="nl-NL" sz="96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40206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D454414-226C-45AF-AB6E-54C413093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8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Many of the criticisms on </a:t>
            </a:r>
            <a:r>
              <a:rPr lang="en-US" sz="8000" i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</a:t>
            </a:r>
            <a:r>
              <a:rPr lang="en-US" sz="8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-values disappear when </a:t>
            </a:r>
            <a:r>
              <a:rPr lang="en-US" sz="8000" i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</a:t>
            </a:r>
            <a:r>
              <a:rPr lang="en-US" sz="8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-values are calculated for range predictions.</a:t>
            </a:r>
            <a:endParaRPr lang="nl-NL" sz="8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44288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D454414-226C-45AF-AB6E-54C413093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8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We no longer have </a:t>
            </a:r>
            <a:r>
              <a:rPr lang="en-US" sz="8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practically</a:t>
            </a:r>
            <a:r>
              <a:rPr lang="en-US" sz="8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insignificant but </a:t>
            </a:r>
            <a:r>
              <a:rPr lang="en-US" sz="8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statistically</a:t>
            </a:r>
            <a:r>
              <a:rPr lang="en-US" sz="8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significant findings. </a:t>
            </a:r>
            <a:endParaRPr lang="nl-NL" sz="96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42263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D454414-226C-45AF-AB6E-54C413093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8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Not every effect will become statistically significant with large samples.</a:t>
            </a:r>
            <a:endParaRPr lang="nl-NL" sz="96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89101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D454414-226C-45AF-AB6E-54C413093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7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Imagine we predict a mean difference should be larger than 0.1 to be meaningful and should theoretically be smaller than 0.6. </a:t>
            </a:r>
            <a:endParaRPr lang="nl-NL" sz="80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9124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9953" y="597646"/>
            <a:ext cx="11175861" cy="5797177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0" dirty="0">
                <a:ea typeface="Segoe UI" panose="020B0502040204020203" pitchFamily="34" charset="0"/>
              </a:rPr>
              <a:t>Not all predictions we can test are equally exciting. </a:t>
            </a:r>
            <a:endParaRPr lang="nl-NL" sz="10000" dirty="0">
              <a:ea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16271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051FCFA1-1F51-478C-976E-0B1882C57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1FEABF0-455B-4A5C-8AAA-B15A65AB09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274" y="282607"/>
            <a:ext cx="11617452" cy="6292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0755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D454414-226C-45AF-AB6E-54C413093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We have made a riskier prediction than a traditional two-sided hypothesis test, and our prediction was confirmed – </a:t>
            </a:r>
            <a:r>
              <a:rPr lang="en-US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impressive</a:t>
            </a: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!</a:t>
            </a:r>
            <a:endParaRPr lang="nl-NL" sz="7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22055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D454414-226C-45AF-AB6E-54C413093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7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traditional null-hypothesis test is only one of many ways to test hypotheses – try to make </a:t>
            </a:r>
            <a:r>
              <a:rPr lang="en-US" sz="72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riskier predictions</a:t>
            </a:r>
            <a:r>
              <a:rPr lang="en-US" sz="7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nl-NL" sz="80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3710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9953" y="597646"/>
            <a:ext cx="11175861" cy="5797177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200" dirty="0">
                <a:ea typeface="Segoe UI" panose="020B0502040204020203" pitchFamily="34" charset="0"/>
              </a:rPr>
              <a:t>Two groups rate their mood on a 7-point scale. If I predict the difference will fall between -6 and +6,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200" b="1" dirty="0">
                <a:ea typeface="Segoe UI" panose="020B0502040204020203" pitchFamily="34" charset="0"/>
              </a:rPr>
              <a:t>it must be so</a:t>
            </a:r>
            <a:r>
              <a:rPr lang="en-US" sz="7200" dirty="0">
                <a:ea typeface="Segoe UI" panose="020B0502040204020203" pitchFamily="34" charset="0"/>
              </a:rPr>
              <a:t>.</a:t>
            </a:r>
            <a:endParaRPr lang="nl-NL" sz="7200" dirty="0">
              <a:ea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5963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815AEBE-8724-4809-88E0-5EFEC1139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pic>
        <p:nvPicPr>
          <p:cNvPr id="3" name="Picture 1">
            <a:extLst>
              <a:ext uri="{FF2B5EF4-FFF2-40B4-BE49-F238E27FC236}">
                <a16:creationId xmlns:a16="http://schemas.microsoft.com/office/drawing/2014/main" id="{A09028FB-2FE8-4CFD-B5B5-D1890E8BCB68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958" y="463177"/>
            <a:ext cx="11193791" cy="376570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A7D2660-6E15-4E3A-A46E-0C52A8C95FAD}"/>
              </a:ext>
            </a:extLst>
          </p:cNvPr>
          <p:cNvSpPr txBox="1"/>
          <p:nvPr/>
        </p:nvSpPr>
        <p:spPr>
          <a:xfrm>
            <a:off x="1163170" y="4927131"/>
            <a:ext cx="2804807" cy="769441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4400" dirty="0">
                <a:latin typeface="Segoe UI" panose="020B0502040204020203" pitchFamily="34" charset="0"/>
                <a:cs typeface="Segoe UI" panose="020B0502040204020203" pitchFamily="34" charset="0"/>
              </a:rPr>
              <a:t>Two-Sided</a:t>
            </a:r>
            <a:endParaRPr lang="nl-NL" sz="4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A7E813-FFAE-43F0-8881-02FB12F2D97A}"/>
              </a:ext>
            </a:extLst>
          </p:cNvPr>
          <p:cNvSpPr txBox="1"/>
          <p:nvPr/>
        </p:nvSpPr>
        <p:spPr>
          <a:xfrm>
            <a:off x="4794449" y="4927131"/>
            <a:ext cx="2844048" cy="769441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4400" dirty="0">
                <a:latin typeface="Segoe UI" panose="020B0502040204020203" pitchFamily="34" charset="0"/>
                <a:cs typeface="Segoe UI" panose="020B0502040204020203" pitchFamily="34" charset="0"/>
              </a:rPr>
              <a:t>One-Sided</a:t>
            </a:r>
            <a:endParaRPr lang="nl-NL" sz="4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5D438B-D00D-4C94-BAB0-CB1A80333B62}"/>
              </a:ext>
            </a:extLst>
          </p:cNvPr>
          <p:cNvSpPr txBox="1"/>
          <p:nvPr/>
        </p:nvSpPr>
        <p:spPr>
          <a:xfrm>
            <a:off x="8464969" y="4927130"/>
            <a:ext cx="2844048" cy="769441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Segoe UI" panose="020B0502040204020203" pitchFamily="34" charset="0"/>
                <a:cs typeface="Segoe UI" panose="020B0502040204020203" pitchFamily="34" charset="0"/>
              </a:rPr>
              <a:t>Range</a:t>
            </a:r>
            <a:endParaRPr lang="nl-NL" sz="4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4817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9953" y="597646"/>
            <a:ext cx="11175861" cy="5797177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6000" b="1" dirty="0"/>
              <a:t>Severity Requirement</a:t>
            </a:r>
            <a:r>
              <a:rPr lang="en-US" sz="6000" dirty="0"/>
              <a:t> (weak): One does not have evidence for a claim if nothing has been done to rule out ways the claim may be false. </a:t>
            </a:r>
            <a:endParaRPr lang="nl-NL" sz="3600" dirty="0">
              <a:ea typeface="Segoe UI" panose="020B0502040204020203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FD00DE3-88AE-456E-84F2-DFDE6D5FB54D}"/>
              </a:ext>
            </a:extLst>
          </p:cNvPr>
          <p:cNvSpPr/>
          <p:nvPr/>
        </p:nvSpPr>
        <p:spPr>
          <a:xfrm>
            <a:off x="9066028" y="6137331"/>
            <a:ext cx="311151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[Mayo, 2018]</a:t>
            </a:r>
            <a:endParaRPr kumimoji="0" lang="nl-NL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Open Sans" panose="020B060603050402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0646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9953" y="597646"/>
            <a:ext cx="11175861" cy="5797177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Hypothesizing After Results are Known (</a:t>
            </a:r>
            <a:r>
              <a:rPr lang="en-US" b="1" dirty="0" err="1"/>
              <a:t>HARKing</a:t>
            </a:r>
            <a:r>
              <a:rPr lang="en-US" dirty="0"/>
              <a:t>) is the least severe test possible. You already know the data support the hypothesis.</a:t>
            </a:r>
            <a:endParaRPr lang="nl-NL" dirty="0">
              <a:ea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9159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9953" y="597646"/>
            <a:ext cx="11175861" cy="5797177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5400" dirty="0"/>
              <a:t>Severity (strong): If a claim passes a test that was </a:t>
            </a:r>
            <a:r>
              <a:rPr lang="en-US" sz="5400" b="1" dirty="0"/>
              <a:t>highly capable of finding flaws or discrepancies from the claim</a:t>
            </a:r>
            <a:r>
              <a:rPr lang="en-US" sz="5400" dirty="0"/>
              <a:t> and yet none or few are found, then the passing result is evidence for the claim.</a:t>
            </a:r>
            <a:endParaRPr lang="nl-NL" sz="4400" dirty="0">
              <a:ea typeface="Segoe UI" panose="020B0502040204020203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26D28C3-47BE-46B3-AC79-D182DA913189}"/>
              </a:ext>
            </a:extLst>
          </p:cNvPr>
          <p:cNvSpPr/>
          <p:nvPr/>
        </p:nvSpPr>
        <p:spPr>
          <a:xfrm>
            <a:off x="9066028" y="6137331"/>
            <a:ext cx="311151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[Mayo, 2018]</a:t>
            </a:r>
            <a:endParaRPr kumimoji="0" lang="nl-NL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Open Sans" panose="020B060603050402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0714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9953" y="597646"/>
            <a:ext cx="11175861" cy="5797177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0" dirty="0"/>
              <a:t>Studies can have a high capability to be wrong statistically, theoretically, or methodologically. </a:t>
            </a:r>
            <a:endParaRPr lang="nl-NL" dirty="0">
              <a:ea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6616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A6B6165-E063-4906-98A3-6EB2A2FB99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225ED9-FD5A-4162-890D-F032FF0463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1901" y="226424"/>
            <a:ext cx="12351252" cy="6426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693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VideoLecture</Template>
  <TotalTime>2944</TotalTime>
  <Words>337</Words>
  <Application>Microsoft Office PowerPoint</Application>
  <PresentationFormat>Widescreen</PresentationFormat>
  <Paragraphs>32</Paragraphs>
  <Slides>22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Calibri Light</vt:lpstr>
      <vt:lpstr>Open Sans</vt:lpstr>
      <vt:lpstr>Segoe UI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is this interesting?</dc:title>
  <dc:creator>Daniel Lakens</dc:creator>
  <cp:lastModifiedBy>Lakens, D.</cp:lastModifiedBy>
  <cp:revision>117</cp:revision>
  <dcterms:created xsi:type="dcterms:W3CDTF">2016-02-15T07:27:08Z</dcterms:created>
  <dcterms:modified xsi:type="dcterms:W3CDTF">2019-08-05T07:05:01Z</dcterms:modified>
</cp:coreProperties>
</file>