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5" r:id="rId2"/>
    <p:sldId id="400" r:id="rId3"/>
    <p:sldId id="999" r:id="rId4"/>
    <p:sldId id="973" r:id="rId5"/>
    <p:sldId id="972" r:id="rId6"/>
    <p:sldId id="540" r:id="rId7"/>
    <p:sldId id="962" r:id="rId8"/>
    <p:sldId id="963" r:id="rId9"/>
    <p:sldId id="991" r:id="rId10"/>
    <p:sldId id="964" r:id="rId11"/>
    <p:sldId id="965" r:id="rId12"/>
    <p:sldId id="969" r:id="rId13"/>
    <p:sldId id="1000" r:id="rId14"/>
    <p:sldId id="968" r:id="rId15"/>
    <p:sldId id="967" r:id="rId16"/>
    <p:sldId id="966" r:id="rId17"/>
    <p:sldId id="532" r:id="rId18"/>
    <p:sldId id="993" r:id="rId19"/>
    <p:sldId id="970" r:id="rId20"/>
    <p:sldId id="992" r:id="rId21"/>
    <p:sldId id="995" r:id="rId22"/>
    <p:sldId id="996" r:id="rId23"/>
    <p:sldId id="997" r:id="rId24"/>
    <p:sldId id="99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0" autoAdjust="0"/>
    <p:restoredTop sz="82415" autoAdjust="0"/>
  </p:normalViewPr>
  <p:slideViewPr>
    <p:cSldViewPr snapToGrid="0">
      <p:cViewPr varScale="1">
        <p:scale>
          <a:sx n="92" d="100"/>
          <a:sy n="92" d="100"/>
        </p:scale>
        <p:origin x="10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F9B40-296C-443F-BA7E-5F74279DF900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998F4-A473-439E-8C22-AB201E9E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3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Joke bout falling asleep during a colloquium, waking up, and always being able to ask  this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8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Cohen’s d of almost 2 – too huge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03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15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3" y="597646"/>
            <a:ext cx="11158071" cy="57971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54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9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3" y="597646"/>
            <a:ext cx="11158071" cy="57971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11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54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1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3" y="597646"/>
            <a:ext cx="11158071" cy="5797177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1pPr>
            <a:lvl2pPr marL="6858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2pPr>
            <a:lvl3pPr marL="11430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5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3pPr>
            <a:lvl4pPr marL="16002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4pPr>
            <a:lvl5pPr marL="20574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5385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94F4383-9A66-49B6-988D-4C4633A4F193}"/>
              </a:ext>
            </a:extLst>
          </p:cNvPr>
          <p:cNvSpPr txBox="1">
            <a:spLocks/>
          </p:cNvSpPr>
          <p:nvPr userDrawn="1"/>
        </p:nvSpPr>
        <p:spPr>
          <a:xfrm>
            <a:off x="519953" y="597646"/>
            <a:ext cx="11158071" cy="57971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158071" cy="5797177"/>
          </a:xfrm>
        </p:spPr>
        <p:txBody>
          <a:bodyPr>
            <a:noAutofit/>
          </a:bodyPr>
          <a:lstStyle/>
          <a:p>
            <a:pPr marL="0" indent="0" algn="ctr">
              <a:lnSpc>
                <a:spcPts val="9000"/>
              </a:lnSpc>
              <a:spcBef>
                <a:spcPts val="0"/>
              </a:spcBef>
              <a:buNone/>
            </a:pPr>
            <a:r>
              <a:rPr lang="nl-NL" sz="8800" dirty="0" err="1">
                <a:latin typeface="Segoe UI" panose="020B0502040204020203" pitchFamily="34" charset="0"/>
                <a:cs typeface="Segoe UI" panose="020B0502040204020203" pitchFamily="34" charset="0"/>
              </a:rPr>
              <a:t>Falsifying</a:t>
            </a:r>
            <a:r>
              <a:rPr lang="nl-NL" sz="8800" dirty="0">
                <a:latin typeface="Segoe UI" panose="020B0502040204020203" pitchFamily="34" charset="0"/>
                <a:cs typeface="Segoe UI" panose="020B0502040204020203" pitchFamily="34" charset="0"/>
              </a:rPr>
              <a:t> Hypotheses in </a:t>
            </a:r>
            <a:r>
              <a:rPr lang="nl-NL" sz="8800" dirty="0" err="1">
                <a:latin typeface="Segoe UI" panose="020B0502040204020203" pitchFamily="34" charset="0"/>
                <a:cs typeface="Segoe UI" panose="020B0502040204020203" pitchFamily="34" charset="0"/>
              </a:rPr>
              <a:t>Theory</a:t>
            </a:r>
            <a:endParaRPr lang="nl-NL" sz="7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CAEF5AF-B856-48AF-9D0D-70EDD61C8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821" y="3039893"/>
            <a:ext cx="5492357" cy="381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6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600" dirty="0"/>
              <a:t>You might think: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600" dirty="0"/>
              <a:t>A significant result in the </a:t>
            </a:r>
            <a:r>
              <a:rPr lang="en-US" sz="9600" b="1" dirty="0"/>
              <a:t>opposite direction</a:t>
            </a:r>
            <a:r>
              <a:rPr lang="en-US" sz="9600" dirty="0"/>
              <a:t>.</a:t>
            </a:r>
            <a:endParaRPr lang="nl-NL" sz="9600" dirty="0"/>
          </a:p>
        </p:txBody>
      </p:sp>
    </p:spTree>
    <p:extLst>
      <p:ext uri="{BB962C8B-B14F-4D97-AF65-F5344CB8AC3E}">
        <p14:creationId xmlns:p14="http://schemas.microsoft.com/office/powerpoint/2010/main" val="146314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9600" dirty="0"/>
              <a:t>Is </a:t>
            </a:r>
            <a:r>
              <a:rPr lang="en-US" sz="9600" b="1" dirty="0"/>
              <a:t>any</a:t>
            </a:r>
            <a:r>
              <a:rPr lang="en-US" sz="9600" dirty="0"/>
              <a:t> effect in the predicted direction support for H1?</a:t>
            </a:r>
            <a:endParaRPr lang="nl-NL" sz="9600" dirty="0"/>
          </a:p>
        </p:txBody>
      </p:sp>
    </p:spTree>
    <p:extLst>
      <p:ext uri="{BB962C8B-B14F-4D97-AF65-F5344CB8AC3E}">
        <p14:creationId xmlns:p14="http://schemas.microsoft.com/office/powerpoint/2010/main" val="274751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1500" dirty="0"/>
              <a:t>Is an effect size of d = 10 support for your theory? </a:t>
            </a:r>
            <a:endParaRPr lang="nl-NL" sz="11500" dirty="0"/>
          </a:p>
        </p:txBody>
      </p:sp>
    </p:spTree>
    <p:extLst>
      <p:ext uri="{BB962C8B-B14F-4D97-AF65-F5344CB8AC3E}">
        <p14:creationId xmlns:p14="http://schemas.microsoft.com/office/powerpoint/2010/main" val="162570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66F8889B-CC72-4901-95B6-C35A94351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pic>
        <p:nvPicPr>
          <p:cNvPr id="4" name="Tijdelijke aanduiding voor inhoud 5" descr="Afbeelding met tekst&#10;&#10;Beschrijving is gegenereerd met zeer hoge betrouwbaarheid">
            <a:extLst>
              <a:ext uri="{FF2B5EF4-FFF2-40B4-BE49-F238E27FC236}">
                <a16:creationId xmlns:a16="http://schemas.microsoft.com/office/drawing/2014/main" xmlns="" id="{8A042EE1-65A8-44FE-93F1-B77E56A69D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72"/>
          <a:stretch/>
        </p:blipFill>
        <p:spPr>
          <a:xfrm>
            <a:off x="429395" y="-65799"/>
            <a:ext cx="11333209" cy="6281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4D4E31E-B282-41C8-A593-1155DA5F1CAB}"/>
              </a:ext>
            </a:extLst>
          </p:cNvPr>
          <p:cNvSpPr/>
          <p:nvPr/>
        </p:nvSpPr>
        <p:spPr>
          <a:xfrm>
            <a:off x="0" y="6260354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[Danziger, Levav, &amp;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Avnaim-Pesso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, 2011, but see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Glöckner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, 2016]</a:t>
            </a:r>
          </a:p>
        </p:txBody>
      </p:sp>
    </p:spTree>
    <p:extLst>
      <p:ext uri="{BB962C8B-B14F-4D97-AF65-F5344CB8AC3E}">
        <p14:creationId xmlns:p14="http://schemas.microsoft.com/office/powerpoint/2010/main" val="341430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1500" dirty="0"/>
              <a:t>Is an effect size of d = 1.0 support for your theory? </a:t>
            </a:r>
            <a:endParaRPr lang="nl-NL" sz="11500" dirty="0"/>
          </a:p>
        </p:txBody>
      </p:sp>
    </p:spTree>
    <p:extLst>
      <p:ext uri="{BB962C8B-B14F-4D97-AF65-F5344CB8AC3E}">
        <p14:creationId xmlns:p14="http://schemas.microsoft.com/office/powerpoint/2010/main" val="22855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1500" dirty="0"/>
              <a:t>Is an effect size of d = 0.1 support for your theory? </a:t>
            </a:r>
            <a:endParaRPr lang="nl-NL" sz="11500" dirty="0"/>
          </a:p>
        </p:txBody>
      </p:sp>
    </p:spTree>
    <p:extLst>
      <p:ext uri="{BB962C8B-B14F-4D97-AF65-F5344CB8AC3E}">
        <p14:creationId xmlns:p14="http://schemas.microsoft.com/office/powerpoint/2010/main" val="239988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1500" dirty="0"/>
              <a:t>Is an effect size of d = 0.01 support for your theory? </a:t>
            </a:r>
            <a:endParaRPr lang="nl-NL" sz="11500" dirty="0"/>
          </a:p>
        </p:txBody>
      </p:sp>
    </p:spTree>
    <p:extLst>
      <p:ext uri="{BB962C8B-B14F-4D97-AF65-F5344CB8AC3E}">
        <p14:creationId xmlns:p14="http://schemas.microsoft.com/office/powerpoint/2010/main" val="427185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1500" dirty="0"/>
              <a:t>Is an effect size of d = 0.001 support for your theory? </a:t>
            </a:r>
            <a:endParaRPr lang="nl-NL" sz="11500" dirty="0"/>
          </a:p>
        </p:txBody>
      </p:sp>
    </p:spTree>
    <p:extLst>
      <p:ext uri="{BB962C8B-B14F-4D97-AF65-F5344CB8AC3E}">
        <p14:creationId xmlns:p14="http://schemas.microsoft.com/office/powerpoint/2010/main" val="372267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9600" dirty="0"/>
              <a:t>90% power for</a:t>
            </a:r>
            <a:r>
              <a:rPr lang="nl-NL" sz="9600" dirty="0"/>
              <a:t> d = 0.001 in a </a:t>
            </a:r>
            <a:r>
              <a:rPr lang="nl-NL" sz="9600" i="1" dirty="0"/>
              <a:t>t</a:t>
            </a:r>
            <a:r>
              <a:rPr lang="nl-NL" sz="9600" dirty="0"/>
              <a:t>-test requires </a:t>
            </a:r>
            <a:r>
              <a:rPr lang="nl-NL" sz="9600" b="1" dirty="0"/>
              <a:t>42 million </a:t>
            </a:r>
            <a:r>
              <a:rPr lang="nl-NL" sz="9600" dirty="0"/>
              <a:t>observations in total.</a:t>
            </a:r>
          </a:p>
        </p:txBody>
      </p:sp>
    </p:spTree>
    <p:extLst>
      <p:ext uri="{BB962C8B-B14F-4D97-AF65-F5344CB8AC3E}">
        <p14:creationId xmlns:p14="http://schemas.microsoft.com/office/powerpoint/2010/main" val="50307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1500" dirty="0"/>
              <a:t>You can never prove an effect is exactly 0</a:t>
            </a:r>
            <a:endParaRPr lang="nl-NL" sz="11500" dirty="0"/>
          </a:p>
        </p:txBody>
      </p:sp>
    </p:spTree>
    <p:extLst>
      <p:ext uri="{BB962C8B-B14F-4D97-AF65-F5344CB8AC3E}">
        <p14:creationId xmlns:p14="http://schemas.microsoft.com/office/powerpoint/2010/main" val="230388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175861" cy="579717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7600" dirty="0"/>
              <a:t>Have you ever designed a study where the goal was to show there was</a:t>
            </a:r>
            <a:r>
              <a:rPr lang="en-US" sz="7600" b="1" dirty="0"/>
              <a:t> no effect</a:t>
            </a:r>
            <a:r>
              <a:rPr lang="en-US" sz="7600" dirty="0"/>
              <a:t>? I predict the answer is: no.</a:t>
            </a:r>
            <a:endParaRPr lang="en-US" sz="7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74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FD9A4C4-53D1-4BD4-9862-1C43B1A5D7D0}"/>
              </a:ext>
            </a:extLst>
          </p:cNvPr>
          <p:cNvSpPr/>
          <p:nvPr/>
        </p:nvSpPr>
        <p:spPr>
          <a:xfrm>
            <a:off x="9014880" y="6254835"/>
            <a:ext cx="31736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[De Groot, 1969]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xmlns="" id="{83A8CA36-CF8D-46E8-9048-5E494FF13FD2}"/>
              </a:ext>
            </a:extLst>
          </p:cNvPr>
          <p:cNvSpPr txBox="1">
            <a:spLocks/>
          </p:cNvSpPr>
          <p:nvPr/>
        </p:nvSpPr>
        <p:spPr>
          <a:xfrm>
            <a:off x="672353" y="750046"/>
            <a:ext cx="11158071" cy="5797177"/>
          </a:xfr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66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60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8500"/>
              </a:lnSpc>
              <a:buFont typeface="Open Sans" panose="020B0606030504020204" pitchFamily="34" charset="0"/>
              <a:buNone/>
            </a:pPr>
            <a:r>
              <a:rPr lang="en-US" sz="8000" dirty="0"/>
              <a:t>Authors of a theory should state what potential outcomes would lead them to regard the theory as disproven. </a:t>
            </a:r>
            <a:endParaRPr lang="nl-NL" sz="8000" dirty="0"/>
          </a:p>
        </p:txBody>
      </p:sp>
    </p:spTree>
    <p:extLst>
      <p:ext uri="{BB962C8B-B14F-4D97-AF65-F5344CB8AC3E}">
        <p14:creationId xmlns:p14="http://schemas.microsoft.com/office/powerpoint/2010/main" val="115030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FD9A4C4-53D1-4BD4-9862-1C43B1A5D7D0}"/>
              </a:ext>
            </a:extLst>
          </p:cNvPr>
          <p:cNvSpPr/>
          <p:nvPr/>
        </p:nvSpPr>
        <p:spPr>
          <a:xfrm>
            <a:off x="6441141" y="6254835"/>
            <a:ext cx="57474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[Ferguson &amp; Heene, 2012]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xmlns="" id="{83A8CA36-CF8D-46E8-9048-5E494FF13FD2}"/>
              </a:ext>
            </a:extLst>
          </p:cNvPr>
          <p:cNvSpPr txBox="1">
            <a:spLocks/>
          </p:cNvSpPr>
          <p:nvPr/>
        </p:nvSpPr>
        <p:spPr>
          <a:xfrm>
            <a:off x="672353" y="750046"/>
            <a:ext cx="11158071" cy="5797177"/>
          </a:xfr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66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60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“In the absence of a true process of replication and falsification […] the entire discipline risks a slide toward the unfalsifiable.”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We have </a:t>
            </a:r>
            <a:r>
              <a:rPr lang="en-US" b="1" dirty="0"/>
              <a:t>undead theories</a:t>
            </a:r>
            <a:r>
              <a:rPr lang="en-US" dirty="0"/>
              <a:t>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0806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xmlns="" id="{83A8CA36-CF8D-46E8-9048-5E494FF13FD2}"/>
              </a:ext>
            </a:extLst>
          </p:cNvPr>
          <p:cNvSpPr txBox="1">
            <a:spLocks/>
          </p:cNvSpPr>
          <p:nvPr/>
        </p:nvSpPr>
        <p:spPr>
          <a:xfrm>
            <a:off x="672354" y="750046"/>
            <a:ext cx="7120217" cy="5797177"/>
          </a:xfr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66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60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A theory “is a bit like someone else’s toothbrush – it is fine for that individual’s use, but for the rest of us…. Well, we would just rather not, thank you.”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614116F-EF6F-4A63-9917-709EF85D2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547" y="88290"/>
            <a:ext cx="4041081" cy="66814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F530872-A846-410A-9FFF-1014D1B8A0CF}"/>
              </a:ext>
            </a:extLst>
          </p:cNvPr>
          <p:cNvSpPr/>
          <p:nvPr/>
        </p:nvSpPr>
        <p:spPr>
          <a:xfrm>
            <a:off x="1801926" y="6254835"/>
            <a:ext cx="57474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[Watkins, 1984]</a:t>
            </a:r>
          </a:p>
        </p:txBody>
      </p:sp>
    </p:spTree>
    <p:extLst>
      <p:ext uri="{BB962C8B-B14F-4D97-AF65-F5344CB8AC3E}">
        <p14:creationId xmlns:p14="http://schemas.microsoft.com/office/powerpoint/2010/main" val="194842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FD9A4C4-53D1-4BD4-9862-1C43B1A5D7D0}"/>
              </a:ext>
            </a:extLst>
          </p:cNvPr>
          <p:cNvSpPr/>
          <p:nvPr/>
        </p:nvSpPr>
        <p:spPr>
          <a:xfrm>
            <a:off x="6441141" y="6254835"/>
            <a:ext cx="57474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[Fiedler, 2004]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xmlns="" id="{83A8CA36-CF8D-46E8-9048-5E494FF13FD2}"/>
              </a:ext>
            </a:extLst>
          </p:cNvPr>
          <p:cNvSpPr txBox="1">
            <a:spLocks/>
          </p:cNvSpPr>
          <p:nvPr/>
        </p:nvSpPr>
        <p:spPr>
          <a:xfrm>
            <a:off x="672353" y="750046"/>
            <a:ext cx="11158071" cy="5797177"/>
          </a:xfr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66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60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400" dirty="0"/>
              <a:t>“Only when theories are detached from individuals and many different researchers (working in different labs and driven by different motives) participate in a pluralistic endeavor can the full potential and the weaknesses of a theory be expected to unfold.”</a:t>
            </a:r>
          </a:p>
        </p:txBody>
      </p:sp>
    </p:spTree>
    <p:extLst>
      <p:ext uri="{BB962C8B-B14F-4D97-AF65-F5344CB8AC3E}">
        <p14:creationId xmlns:p14="http://schemas.microsoft.com/office/powerpoint/2010/main" val="394307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175861" cy="579717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8000">
                <a:latin typeface="Segoe UI" panose="020B0502040204020203" pitchFamily="34" charset="0"/>
                <a:cs typeface="Segoe UI" panose="020B0502040204020203" pitchFamily="34" charset="0"/>
              </a:rPr>
              <a:t>Whenever </a:t>
            </a:r>
            <a:r>
              <a:rPr lang="en-US" sz="8000" dirty="0">
                <a:latin typeface="Segoe UI" panose="020B0502040204020203" pitchFamily="34" charset="0"/>
                <a:cs typeface="Segoe UI" panose="020B0502040204020203" pitchFamily="34" charset="0"/>
              </a:rPr>
              <a:t>possible, think about, and clearly state, what would </a:t>
            </a:r>
            <a:r>
              <a:rPr lang="en-US" sz="8000" b="1" dirty="0">
                <a:latin typeface="Segoe UI" panose="020B0502040204020203" pitchFamily="34" charset="0"/>
                <a:cs typeface="Segoe UI" panose="020B0502040204020203" pitchFamily="34" charset="0"/>
              </a:rPr>
              <a:t>falsify your prediction</a:t>
            </a:r>
            <a:r>
              <a:rPr lang="en-US" sz="8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349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175861" cy="579717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Most scientific research questions are stated in order to demonstrate the prediction that </a:t>
            </a:r>
            <a:r>
              <a:rPr lang="en-US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an effect or a difference exists</a:t>
            </a: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532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175861" cy="579717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8000" dirty="0">
                <a:latin typeface="Segoe UI" panose="020B0502040204020203" pitchFamily="34" charset="0"/>
                <a:cs typeface="Segoe UI" panose="020B0502040204020203" pitchFamily="34" charset="0"/>
              </a:rPr>
              <a:t>Sometimes the demonstrating the </a:t>
            </a:r>
            <a:r>
              <a:rPr lang="en-US" sz="8000" b="1" dirty="0">
                <a:latin typeface="Segoe UI" panose="020B0502040204020203" pitchFamily="34" charset="0"/>
                <a:cs typeface="Segoe UI" panose="020B0502040204020203" pitchFamily="34" charset="0"/>
              </a:rPr>
              <a:t>absence of an effect </a:t>
            </a:r>
            <a:r>
              <a:rPr lang="en-US" sz="8000" dirty="0">
                <a:latin typeface="Segoe UI" panose="020B0502040204020203" pitchFamily="34" charset="0"/>
                <a:cs typeface="Segoe UI" panose="020B0502040204020203" pitchFamily="34" charset="0"/>
              </a:rPr>
              <a:t>might be interesting.</a:t>
            </a:r>
            <a:endParaRPr lang="en-US" sz="8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67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175861" cy="579717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8000" dirty="0"/>
              <a:t>Is a new intervention </a:t>
            </a:r>
            <a:r>
              <a:rPr lang="en-US" sz="8000" b="1" dirty="0"/>
              <a:t>equally effective</a:t>
            </a:r>
            <a:r>
              <a:rPr lang="en-US" sz="8000" dirty="0"/>
              <a:t>?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8000" dirty="0"/>
              <a:t>Is a theoretically predicted effect </a:t>
            </a:r>
            <a:r>
              <a:rPr lang="en-US" sz="8000" b="1" dirty="0"/>
              <a:t>absent</a:t>
            </a:r>
            <a:r>
              <a:rPr lang="en-US" sz="8000" dirty="0"/>
              <a:t>? </a:t>
            </a:r>
            <a:endParaRPr lang="en-US" sz="8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06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9600" dirty="0"/>
              <a:t>What would </a:t>
            </a:r>
            <a:r>
              <a:rPr lang="en-US" sz="9600" b="1" dirty="0"/>
              <a:t>falsify</a:t>
            </a:r>
            <a:r>
              <a:rPr lang="en-US" sz="9600" dirty="0"/>
              <a:t> the hypothesis in your last or next study?</a:t>
            </a:r>
            <a:endParaRPr lang="nl-NL" sz="9600" dirty="0"/>
          </a:p>
        </p:txBody>
      </p:sp>
    </p:spTree>
    <p:extLst>
      <p:ext uri="{BB962C8B-B14F-4D97-AF65-F5344CB8AC3E}">
        <p14:creationId xmlns:p14="http://schemas.microsoft.com/office/powerpoint/2010/main" val="358145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8800" dirty="0"/>
              <a:t>You might think: </a:t>
            </a:r>
            <a:r>
              <a:rPr lang="en-US" sz="8800" i="1" dirty="0" smtClean="0"/>
              <a:t>p</a:t>
            </a:r>
            <a:r>
              <a:rPr lang="en-US" sz="8800" dirty="0" smtClean="0"/>
              <a:t>&gt;</a:t>
            </a:r>
            <a:r>
              <a:rPr lang="el-GR" sz="8800" dirty="0" smtClean="0"/>
              <a:t>α</a:t>
            </a:r>
            <a:r>
              <a:rPr lang="en-US" sz="8800" dirty="0" smtClean="0"/>
              <a:t>. </a:t>
            </a:r>
            <a:r>
              <a:rPr lang="en-US" sz="8800" dirty="0"/>
              <a:t>But </a:t>
            </a:r>
            <a:r>
              <a:rPr lang="en-US" sz="8800" b="1" dirty="0"/>
              <a:t>absence of evidence</a:t>
            </a:r>
            <a:r>
              <a:rPr lang="en-US" sz="8800" dirty="0"/>
              <a:t> is not </a:t>
            </a:r>
            <a:r>
              <a:rPr lang="en-US" sz="8800" b="1" dirty="0"/>
              <a:t>evidence of absence</a:t>
            </a:r>
            <a:r>
              <a:rPr lang="en-US" sz="8800" dirty="0"/>
              <a:t>.</a:t>
            </a:r>
            <a:endParaRPr lang="nl-NL" sz="8800" dirty="0"/>
          </a:p>
        </p:txBody>
      </p:sp>
    </p:spTree>
    <p:extLst>
      <p:ext uri="{BB962C8B-B14F-4D97-AF65-F5344CB8AC3E}">
        <p14:creationId xmlns:p14="http://schemas.microsoft.com/office/powerpoint/2010/main" val="345561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59498F8B-910C-4CB8-AE2E-556E0035C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7A4C0A6-88A7-4BAC-B49E-B5075F569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72" y="54169"/>
            <a:ext cx="10799456" cy="67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0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800" dirty="0"/>
              <a:t>Open your own last paper. Search for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800" b="1" i="1" dirty="0"/>
              <a:t>p</a:t>
            </a:r>
            <a:r>
              <a:rPr lang="en-US" sz="8800" b="1" dirty="0"/>
              <a:t> &gt; .05</a:t>
            </a:r>
            <a:r>
              <a:rPr lang="en-US" sz="8800" dirty="0"/>
              <a:t>. How did you interpret this result?</a:t>
            </a:r>
            <a:endParaRPr lang="nl-NL" sz="8800" dirty="0"/>
          </a:p>
        </p:txBody>
      </p:sp>
    </p:spTree>
    <p:extLst>
      <p:ext uri="{BB962C8B-B14F-4D97-AF65-F5344CB8AC3E}">
        <p14:creationId xmlns:p14="http://schemas.microsoft.com/office/powerpoint/2010/main" val="316498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VideoLecture</Template>
  <TotalTime>1559</TotalTime>
  <Words>451</Words>
  <Application>Microsoft Office PowerPoint</Application>
  <PresentationFormat>Widescreen</PresentationFormat>
  <Paragraphs>36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Open Sans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is this interesting?</dc:title>
  <dc:creator>Daniel Lakens</dc:creator>
  <cp:lastModifiedBy>STU</cp:lastModifiedBy>
  <cp:revision>112</cp:revision>
  <dcterms:created xsi:type="dcterms:W3CDTF">2016-02-15T07:27:08Z</dcterms:created>
  <dcterms:modified xsi:type="dcterms:W3CDTF">2019-08-05T11:21:30Z</dcterms:modified>
</cp:coreProperties>
</file>