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5" r:id="rId2"/>
    <p:sldId id="975" r:id="rId3"/>
    <p:sldId id="977" r:id="rId4"/>
    <p:sldId id="978" r:id="rId5"/>
    <p:sldId id="979" r:id="rId6"/>
    <p:sldId id="980" r:id="rId7"/>
    <p:sldId id="981" r:id="rId8"/>
    <p:sldId id="982" r:id="rId9"/>
    <p:sldId id="983" r:id="rId10"/>
    <p:sldId id="984" r:id="rId11"/>
    <p:sldId id="985" r:id="rId12"/>
    <p:sldId id="994" r:id="rId13"/>
    <p:sldId id="989" r:id="rId14"/>
    <p:sldId id="995" r:id="rId15"/>
    <p:sldId id="996" r:id="rId16"/>
    <p:sldId id="990" r:id="rId17"/>
    <p:sldId id="439" r:id="rId18"/>
    <p:sldId id="442" r:id="rId19"/>
    <p:sldId id="461" r:id="rId20"/>
    <p:sldId id="991" r:id="rId21"/>
    <p:sldId id="992" r:id="rId22"/>
    <p:sldId id="9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0" autoAdjust="0"/>
    <p:restoredTop sz="82415" autoAdjust="0"/>
  </p:normalViewPr>
  <p:slideViewPr>
    <p:cSldViewPr snapToGrid="0">
      <p:cViewPr varScale="1">
        <p:scale>
          <a:sx n="54" d="100"/>
          <a:sy n="54" d="100"/>
        </p:scale>
        <p:origin x="10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F9B40-296C-443F-BA7E-5F74279DF900}" type="datetimeFigureOut">
              <a:rPr lang="en-US" smtClean="0"/>
              <a:t>8/5/2019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998F4-A473-439E-8C22-AB201E9E3578}" type="slidenum">
              <a:rPr lang="en-US" smtClean="0"/>
              <a:t>‹#›</a:t>
            </a:fld>
            <a:endParaRPr lang="en-US"/>
          </a:p>
        </p:txBody>
      </p:sp>
    </p:spTree>
    <p:extLst>
      <p:ext uri="{BB962C8B-B14F-4D97-AF65-F5344CB8AC3E}">
        <p14:creationId xmlns:p14="http://schemas.microsoft.com/office/powerpoint/2010/main" val="355123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3" y="597646"/>
            <a:ext cx="11158071" cy="5797177"/>
          </a:xfrm>
          <a:prstGeom prst="rect">
            <a:avLst/>
          </a:prstGeom>
        </p:spPr>
        <p:txBody>
          <a:bodyPr>
            <a:normAutofit/>
          </a:bodyPr>
          <a:lstStyle>
            <a:lvl1pPr marL="0" indent="0">
              <a:lnSpc>
                <a:spcPct val="100000"/>
              </a:lnSpc>
              <a:buClr>
                <a:schemeClr val="tx1">
                  <a:lumMod val="65000"/>
                  <a:lumOff val="35000"/>
                </a:schemeClr>
              </a:buClr>
              <a:buSzPct val="100000"/>
              <a:buFont typeface="Open Sans" panose="020B0606030504020204" pitchFamily="34" charset="0"/>
              <a:buNone/>
              <a:defRPr sz="6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Clr>
                <a:schemeClr val="tx1">
                  <a:lumMod val="65000"/>
                  <a:lumOff val="35000"/>
                </a:schemeClr>
              </a:buClr>
              <a:buSzPct val="100000"/>
              <a:buFont typeface="Open Sans" panose="020B0606030504020204" pitchFamily="34" charset="0"/>
              <a:buNone/>
              <a:defRPr sz="6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buClr>
                <a:schemeClr val="tx1">
                  <a:lumMod val="65000"/>
                  <a:lumOff val="35000"/>
                </a:schemeClr>
              </a:buClr>
              <a:buSzPct val="100000"/>
              <a:buFont typeface="Open Sans" panose="020B0606030504020204" pitchFamily="34" charset="0"/>
              <a:buNone/>
              <a:defRPr sz="5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Clr>
                <a:schemeClr val="tx1">
                  <a:lumMod val="65000"/>
                  <a:lumOff val="35000"/>
                </a:schemeClr>
              </a:buClr>
              <a:buSzPct val="100000"/>
              <a:buFont typeface="Open Sans" panose="020B0606030504020204" pitchFamily="34" charset="0"/>
              <a:buNone/>
              <a:defRPr sz="4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Clr>
                <a:schemeClr val="tx1">
                  <a:lumMod val="65000"/>
                  <a:lumOff val="35000"/>
                </a:schemeClr>
              </a:buClr>
              <a:buSzPct val="100000"/>
              <a:buFont typeface="Open Sans" panose="020B0606030504020204" pitchFamily="34" charset="0"/>
              <a:buNone/>
              <a:defRPr sz="4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dirty="0"/>
          </a:p>
        </p:txBody>
      </p:sp>
    </p:spTree>
    <p:extLst>
      <p:ext uri="{BB962C8B-B14F-4D97-AF65-F5344CB8AC3E}">
        <p14:creationId xmlns:p14="http://schemas.microsoft.com/office/powerpoint/2010/main" val="231329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3" y="597646"/>
            <a:ext cx="11158071" cy="5797177"/>
          </a:xfrm>
          <a:prstGeom prst="rect">
            <a:avLst/>
          </a:prstGeom>
        </p:spPr>
        <p:txBody>
          <a:bodyPr>
            <a:normAutofit/>
          </a:bodyPr>
          <a:lstStyle>
            <a:lvl1pPr marL="0" indent="0" algn="ctr">
              <a:lnSpc>
                <a:spcPct val="100000"/>
              </a:lnSpc>
              <a:buClr>
                <a:schemeClr val="tx1">
                  <a:lumMod val="65000"/>
                  <a:lumOff val="35000"/>
                </a:schemeClr>
              </a:buClr>
              <a:buSzPct val="100000"/>
              <a:buFont typeface="Open Sans" panose="020B0606030504020204" pitchFamily="34" charset="0"/>
              <a:buNone/>
              <a:defRPr sz="1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Clr>
                <a:schemeClr val="tx1">
                  <a:lumMod val="65000"/>
                  <a:lumOff val="35000"/>
                </a:schemeClr>
              </a:buClr>
              <a:buSzPct val="100000"/>
              <a:buFont typeface="Open Sans" panose="020B0606030504020204" pitchFamily="34" charset="0"/>
              <a:buNone/>
              <a:defRPr sz="6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buClr>
                <a:schemeClr val="tx1">
                  <a:lumMod val="65000"/>
                  <a:lumOff val="35000"/>
                </a:schemeClr>
              </a:buClr>
              <a:buSzPct val="100000"/>
              <a:buFont typeface="Open Sans" panose="020B0606030504020204" pitchFamily="34" charset="0"/>
              <a:buNone/>
              <a:defRPr sz="5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Clr>
                <a:schemeClr val="tx1">
                  <a:lumMod val="65000"/>
                  <a:lumOff val="35000"/>
                </a:schemeClr>
              </a:buClr>
              <a:buSzPct val="100000"/>
              <a:buFont typeface="Open Sans" panose="020B0606030504020204" pitchFamily="34" charset="0"/>
              <a:buNone/>
              <a:defRPr sz="4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Clr>
                <a:schemeClr val="tx1">
                  <a:lumMod val="65000"/>
                  <a:lumOff val="35000"/>
                </a:schemeClr>
              </a:buClr>
              <a:buSzPct val="100000"/>
              <a:buFont typeface="Open Sans" panose="020B0606030504020204" pitchFamily="34" charset="0"/>
              <a:buNone/>
              <a:defRPr sz="4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dirty="0"/>
          </a:p>
        </p:txBody>
      </p:sp>
    </p:spTree>
    <p:extLst>
      <p:ext uri="{BB962C8B-B14F-4D97-AF65-F5344CB8AC3E}">
        <p14:creationId xmlns:p14="http://schemas.microsoft.com/office/powerpoint/2010/main" val="347931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3" y="597646"/>
            <a:ext cx="11158071" cy="5797177"/>
          </a:xfrm>
        </p:spPr>
        <p:txBody>
          <a:bodyPr>
            <a:normAutofit/>
          </a:bodyPr>
          <a:lstStyle>
            <a:lvl1pPr marL="228600" indent="-228600">
              <a:lnSpc>
                <a:spcPct val="150000"/>
              </a:lnSpc>
              <a:buClr>
                <a:schemeClr val="tx1">
                  <a:lumMod val="65000"/>
                  <a:lumOff val="35000"/>
                </a:schemeClr>
              </a:buClr>
              <a:buSzPct val="100000"/>
              <a:buFont typeface="Open Sans" panose="020B0606030504020204" pitchFamily="34" charset="0"/>
              <a:buChar char="-"/>
              <a:defRPr sz="66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1pPr>
            <a:lvl2pPr marL="685800" indent="-228600">
              <a:buClr>
                <a:schemeClr val="tx1">
                  <a:lumMod val="65000"/>
                  <a:lumOff val="35000"/>
                </a:schemeClr>
              </a:buClr>
              <a:buSzPct val="100000"/>
              <a:buFont typeface="Open Sans" panose="020B0606030504020204" pitchFamily="34" charset="0"/>
              <a:buChar char="-"/>
              <a:defRPr sz="60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2pPr>
            <a:lvl3pPr marL="1143000" indent="-228600">
              <a:buClr>
                <a:schemeClr val="tx1">
                  <a:lumMod val="65000"/>
                  <a:lumOff val="35000"/>
                </a:schemeClr>
              </a:buClr>
              <a:buSzPct val="100000"/>
              <a:buFont typeface="Open Sans" panose="020B0606030504020204" pitchFamily="34" charset="0"/>
              <a:buChar char="-"/>
              <a:defRPr sz="54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3pPr>
            <a:lvl4pPr marL="1600200" indent="-228600">
              <a:buClr>
                <a:schemeClr val="tx1">
                  <a:lumMod val="65000"/>
                  <a:lumOff val="35000"/>
                </a:schemeClr>
              </a:buClr>
              <a:buSzPct val="100000"/>
              <a:buFont typeface="Open Sans" panose="020B0606030504020204" pitchFamily="34" charset="0"/>
              <a:buChar char="-"/>
              <a:defRPr sz="48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4pPr>
            <a:lvl5pPr marL="2057400" indent="-228600">
              <a:buClr>
                <a:schemeClr val="tx1">
                  <a:lumMod val="65000"/>
                  <a:lumOff val="35000"/>
                </a:schemeClr>
              </a:buClr>
              <a:buSzPct val="100000"/>
              <a:buFont typeface="Open Sans" panose="020B0606030504020204" pitchFamily="34" charset="0"/>
              <a:buChar char="-"/>
              <a:defRPr sz="48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538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526B00-3483-4E6B-AED3-60D6A5AE1FEF}"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A3B7D-43FD-4BCD-8A3C-8CD6E597FE26}" type="slidenum">
              <a:rPr lang="en-US" smtClean="0"/>
              <a:t>‹#›</a:t>
            </a:fld>
            <a:endParaRPr lang="en-US"/>
          </a:p>
        </p:txBody>
      </p:sp>
    </p:spTree>
    <p:extLst>
      <p:ext uri="{BB962C8B-B14F-4D97-AF65-F5344CB8AC3E}">
        <p14:creationId xmlns:p14="http://schemas.microsoft.com/office/powerpoint/2010/main" val="69254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94F4383-9A66-49B6-988D-4C4633A4F193}"/>
              </a:ext>
            </a:extLst>
          </p:cNvPr>
          <p:cNvSpPr txBox="1">
            <a:spLocks/>
          </p:cNvSpPr>
          <p:nvPr userDrawn="1"/>
        </p:nvSpPr>
        <p:spPr>
          <a:xfrm>
            <a:off x="519953" y="597646"/>
            <a:ext cx="11158071" cy="5797177"/>
          </a:xfrm>
          <a:prstGeom prst="rect">
            <a:avLst/>
          </a:prstGeom>
        </p:spPr>
        <p:txBody>
          <a:bodyPr>
            <a:normAutofit/>
          </a:bodyPr>
          <a:lstStyle>
            <a:lvl1pPr marL="0" indent="0" algn="l" defTabSz="914400" rtl="0" eaLnBrk="1" latinLnBrk="0" hangingPunct="1">
              <a:lnSpc>
                <a:spcPct val="100000"/>
              </a:lnSpc>
              <a:spcBef>
                <a:spcPts val="1000"/>
              </a:spcBef>
              <a:buClr>
                <a:schemeClr val="tx1">
                  <a:lumMod val="65000"/>
                  <a:lumOff val="35000"/>
                </a:schemeClr>
              </a:buClr>
              <a:buSzPct val="100000"/>
              <a:buFont typeface="Open Sans" panose="020B0606030504020204" pitchFamily="34" charset="0"/>
              <a:buNone/>
              <a:defRPr sz="6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Clr>
                <a:schemeClr val="tx1">
                  <a:lumMod val="65000"/>
                  <a:lumOff val="35000"/>
                </a:schemeClr>
              </a:buClr>
              <a:buSzPct val="100000"/>
              <a:buFont typeface="Open Sans" panose="020B0606030504020204" pitchFamily="34" charset="0"/>
              <a:buNone/>
              <a:defRPr sz="6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Clr>
                <a:schemeClr val="tx1">
                  <a:lumMod val="65000"/>
                  <a:lumOff val="35000"/>
                </a:schemeClr>
              </a:buClr>
              <a:buSzPct val="100000"/>
              <a:buFont typeface="Open Sans" panose="020B0606030504020204" pitchFamily="34" charset="0"/>
              <a:buNone/>
              <a:defRPr sz="5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Clr>
                <a:schemeClr val="tx1">
                  <a:lumMod val="65000"/>
                  <a:lumOff val="35000"/>
                </a:schemeClr>
              </a:buClr>
              <a:buSzPct val="100000"/>
              <a:buFont typeface="Open Sans" panose="020B0606030504020204" pitchFamily="34" charset="0"/>
              <a:buNone/>
              <a:defRPr sz="4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Clr>
                <a:schemeClr val="tx1">
                  <a:lumMod val="65000"/>
                  <a:lumOff val="35000"/>
                </a:schemeClr>
              </a:buClr>
              <a:buSzPct val="100000"/>
              <a:buFont typeface="Open Sans" panose="020B0606030504020204" pitchFamily="34" charset="0"/>
              <a:buNone/>
              <a:defRPr sz="4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421200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269597-2889-46C3-A933-9F7E27E356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86492" y="0"/>
            <a:ext cx="3075709" cy="6858000"/>
          </a:xfrm>
          <a:prstGeom prst="rect">
            <a:avLst/>
          </a:prstGeom>
        </p:spPr>
      </p:pic>
      <p:sp>
        <p:nvSpPr>
          <p:cNvPr id="2" name="Content Placeholder 1"/>
          <p:cNvSpPr>
            <a:spLocks noGrp="1"/>
          </p:cNvSpPr>
          <p:nvPr>
            <p:ph idx="1"/>
          </p:nvPr>
        </p:nvSpPr>
        <p:spPr>
          <a:xfrm>
            <a:off x="519953" y="597646"/>
            <a:ext cx="9686365" cy="5797177"/>
          </a:xfrm>
        </p:spPr>
        <p:txBody>
          <a:bodyPr>
            <a:noAutofit/>
          </a:bodyPr>
          <a:lstStyle/>
          <a:p>
            <a:pPr marL="0" indent="0" algn="ctr">
              <a:buNone/>
            </a:pPr>
            <a:r>
              <a:rPr lang="nl-NL" sz="11500" dirty="0">
                <a:latin typeface="Segoe UI" panose="020B0502040204020203" pitchFamily="34" charset="0"/>
                <a:cs typeface="Segoe UI" panose="020B0502040204020203" pitchFamily="34" charset="0"/>
              </a:rPr>
              <a:t>Setting the Smallest Effect Size of Interest</a:t>
            </a:r>
            <a:endParaRPr lang="nl-NL" sz="8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0656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6000" dirty="0"/>
              <a:t>Psychologists are often interested in effects that are large enough to be noticed by </a:t>
            </a:r>
            <a:r>
              <a:rPr lang="en-US" sz="6000" b="1" dirty="0"/>
              <a:t>individuals</a:t>
            </a:r>
            <a:r>
              <a:rPr lang="en-US" sz="6000" dirty="0"/>
              <a:t>. What is the minimally important difference?</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5337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6000" b="1" dirty="0"/>
              <a:t>Anchor-based methods </a:t>
            </a:r>
            <a:r>
              <a:rPr lang="en-US" sz="6000" dirty="0"/>
              <a:t>try to determine the SESOI based on a self-reported ‘small’ difference on a measure. Measure at T1 and T2, and at T2 as: Do you feel a better or worse, from 1-5?</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974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6000" dirty="0"/>
              <a:t>Norman, Sloan, and </a:t>
            </a:r>
            <a:r>
              <a:rPr lang="en-US" sz="6000" dirty="0" err="1"/>
              <a:t>Wyrwich</a:t>
            </a:r>
            <a:r>
              <a:rPr lang="en-US" sz="6000" dirty="0"/>
              <a:t> (2003) proposed that there is a surprisingly consistent minimally important difference of half a standard deviation, or </a:t>
            </a:r>
            <a:r>
              <a:rPr lang="en-US" sz="6000" i="1" dirty="0"/>
              <a:t>d </a:t>
            </a:r>
            <a:r>
              <a:rPr lang="en-US" sz="6000" dirty="0"/>
              <a:t>= 0.5, in health outcomes.</a:t>
            </a:r>
          </a:p>
        </p:txBody>
      </p:sp>
    </p:spTree>
    <p:extLst>
      <p:ext uri="{BB962C8B-B14F-4D97-AF65-F5344CB8AC3E}">
        <p14:creationId xmlns:p14="http://schemas.microsoft.com/office/powerpoint/2010/main" val="3874468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7200" dirty="0"/>
              <a:t>Alternatively, determine the SESOI based on </a:t>
            </a:r>
            <a:r>
              <a:rPr lang="en-US" sz="7200" b="1" dirty="0"/>
              <a:t>practical significance</a:t>
            </a:r>
            <a:r>
              <a:rPr lang="en-US" sz="7200" dirty="0"/>
              <a:t>. Which effect sizes are large enough to be worthwhile?</a:t>
            </a:r>
            <a:endParaRPr lang="en-US" sz="8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68025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7200" b="1" dirty="0"/>
              <a:t>Cost-benefit analysis</a:t>
            </a:r>
            <a:r>
              <a:rPr lang="en-US" sz="7200" dirty="0"/>
              <a:t>: How large should an effect be to achieve sufficient benefits that warrant the costs of an intervention?</a:t>
            </a:r>
            <a:endParaRPr lang="en-US" sz="8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39195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7200" dirty="0"/>
              <a:t>Is your effect </a:t>
            </a:r>
            <a:r>
              <a:rPr lang="en-US" sz="7200" b="1" dirty="0"/>
              <a:t>additive</a:t>
            </a:r>
            <a:r>
              <a:rPr lang="en-US" sz="7200" dirty="0"/>
              <a:t>? Then tiny effects can stack. Effects that need to surpass a </a:t>
            </a:r>
            <a:r>
              <a:rPr lang="en-US" sz="7200" b="1" dirty="0"/>
              <a:t>threshold </a:t>
            </a:r>
            <a:r>
              <a:rPr lang="en-US" sz="7200" dirty="0"/>
              <a:t>are not likely to stack.</a:t>
            </a:r>
            <a:endParaRPr lang="en-US" sz="8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667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7200" dirty="0"/>
              <a:t>If nothing else, set the SESOI based on </a:t>
            </a:r>
            <a:r>
              <a:rPr lang="en-US" sz="7200" b="1" dirty="0"/>
              <a:t>feasibility</a:t>
            </a:r>
            <a:r>
              <a:rPr lang="en-US" sz="7200" dirty="0"/>
              <a:t>. Given typical resources in a field, which effect sizes can you reliably study?</a:t>
            </a:r>
            <a:endParaRPr lang="en-US" sz="8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4225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519953" y="763050"/>
            <a:ext cx="11347653" cy="563177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8000" dirty="0">
                <a:solidFill>
                  <a:schemeClr val="tx1">
                    <a:lumMod val="75000"/>
                    <a:lumOff val="25000"/>
                  </a:schemeClr>
                </a:solidFill>
                <a:latin typeface="Segoe UI" panose="020B0502040204020203" pitchFamily="34" charset="0"/>
                <a:cs typeface="Segoe UI" panose="020B0502040204020203" pitchFamily="34" charset="0"/>
              </a:rPr>
              <a:t>You make implicit choices about which effects are too small to matter all the time.</a:t>
            </a:r>
          </a:p>
        </p:txBody>
      </p:sp>
    </p:spTree>
    <p:extLst>
      <p:ext uri="{BB962C8B-B14F-4D97-AF65-F5344CB8AC3E}">
        <p14:creationId xmlns:p14="http://schemas.microsoft.com/office/powerpoint/2010/main" val="1671023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519953" y="763050"/>
            <a:ext cx="11347653" cy="563177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8000" dirty="0">
                <a:solidFill>
                  <a:schemeClr val="tx1">
                    <a:lumMod val="75000"/>
                    <a:lumOff val="25000"/>
                  </a:schemeClr>
                </a:solidFill>
                <a:latin typeface="Segoe UI" panose="020B0502040204020203" pitchFamily="34" charset="0"/>
                <a:cs typeface="Segoe UI" panose="020B0502040204020203" pitchFamily="34" charset="0"/>
              </a:rPr>
              <a:t>The maximum number of observations you will collect determines the smallest effect that you can </a:t>
            </a:r>
            <a:r>
              <a:rPr lang="en-US" sz="8000" b="1" dirty="0">
                <a:solidFill>
                  <a:schemeClr val="tx1">
                    <a:lumMod val="75000"/>
                    <a:lumOff val="25000"/>
                  </a:schemeClr>
                </a:solidFill>
                <a:latin typeface="Segoe UI" panose="020B0502040204020203" pitchFamily="34" charset="0"/>
                <a:cs typeface="Segoe UI" panose="020B0502040204020203" pitchFamily="34" charset="0"/>
              </a:rPr>
              <a:t>detect</a:t>
            </a:r>
            <a:r>
              <a:rPr lang="en-US" sz="8000" dirty="0">
                <a:solidFill>
                  <a:schemeClr val="tx1">
                    <a:lumMod val="75000"/>
                    <a:lumOff val="25000"/>
                  </a:scheme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32271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B9gAAAPoCAIAAAAa67IJAAAACXBIWXMAABYlAAAWJQFJUiTwAAAgAElEQVR4nOzdd3QV1f434B1q6L0XlSaCiGJXQKqAXcSC7YIFe0dBRbH3jgV7Q1GkWVCwUEVBkCYooqhgQ3onIZT3j7k3b34JhJOQIYrPs8666zCzZ893JnPm3vs5++xJWpmyNQAAAAAAAPEokN8FAAAAAADA7kwQDwAAAAAAMRLEAwAAAABAjATxAAAAAAAQI0E8AAAAAADESBAPAAAAAAAxEsQDAAAAAECMBPEAAAAAABAjQTwAAAAAAMRIEA8AAAAAADESxAMAAAAAQIwE8QAAAAAAECNBPAAAAAAAxEgQDwAAAAAAMRLEAwAAAABAjATxAAAAAAAQI0E8AAAAAADESBAPAAAAAAAxEsQDAAAAAECMBPEAAAAAABAjQTwAAAAAAMRIEA8AAAAAADESxAMAAAAAQIwE8QAAAAAAECNBPAAAAAAAxEgQDwAAAAAAMRLEAwAAAABAjATxAAAAAAAQI0E8AAAAAADESBAPAAAAAAAxEsQDAAAAAECMBPEAAAAAABAjQTwAAAAAAMRIEA8AAAAAADESxAMAAAAAQIwE8QAAAAAAECNBPAAAAAAAxEgQDwAAAAAAMRLEAwAAAABAjATxAAAAAAAQI0E8AAAAAADESBAPAAAAAAAxEsQDAAAAAECMBPEAAAAAABAjQTwAAAAAAMRIEA8AsKstW7a0bHJS2eSkfo8+lF97XLVyZbTk0Qfv2zU1bK+Sf5ZFf/5xYbezGterXbFk4Qa1q6Zs2JDfFf1/0Ym9rU/v/C4EAADIrFB+FwAAAP8MaWlpndq2/Pmn+dE/Fy/+a/Pmzflb0r9QSkrKXbf1mfvtnE2bNhUpUuTSK69p1aZdfhcFAAA7YEQ8AEBu9Oh+djQAOeOrWvkS+9Sp2a7FYTdef83HIz/cunXrNrctXqx47z59e/fpe8jhR+Ri15s3b77vrtvfHjgg8U12co+5s80686WSvDJxwrgohT/h5FPm/Lhwzo8LixUvnuC2f/21qN+jD5164jFNGuxZo2KpSqWK1K1R6eijjuh7c6/Zs2bGWXX+uPv2W6IPRVpaWt72fNvNvf74/bfB7300/MNP+r/02puvv/LWm6/n7S5yZ8EvP990w7WH7t+oZqXS1SuUPHi/hr2vuyr9a5tEXNjtrKx3lYyv8845Y2cqTL9rtWtx2JYtW7JpWaVMcr7/bGXoO2/vVb1CVO02G9zWp3f2pyt69e559S6uHABgm4yIBwDIMxvWr9+wfv2ff/w+dcrkZ/o9Vrde/TvueeDYE07K1KxY8eK9+9yW673M/XbOfXfd1rZ9h9O7np3gJju5x9zZZp35Ukle+fGHedGb63v3qVGzVoJbpaWl3X37Lf2feiLTPDbLli1dtmzpV5O/fPzhB07s3OXhJ56uWLFSHlecf0qUKBlCKFKkSOHChfO25+FDB7fv0Cl6X758hf4vvnbOGacc2bxlrdp75O2OclbVkHcuubDbhvXr05f8MO/7H+Z9/9orLz774mvHn9Q5kU5WrVwZW4H/x9Qpk1949ukel1y+a3aXUytXrOh59WWD3x6Y34UAAOQlQTwAwE55f9To5GLFovfr1q5dvmzZjOlffzzyw7nfzpn/4w9nnXbyZVdde/f9D+fhHr+e+lUe9haff0qdiUtP0qtUq5bgJuvWrj3t5OMmThgXQihQoED7Dp1at21fo2atQoUK/fbbr5O/nPj+8KGpqanvDh38zcwZH346rmq16nFVv2sVL1EihFCyZKk877l06dIDB7x6ymlnRDPSFChQ4K77Hvrjj9/zMYifMe3rHt3P3rhxY9Wq1Xr16XvY4UcWLFRoyuQv77mj7++//Xpht7M+HT9p3/2a7rCfKIhv3rJV37vu3WaDChUq5lXNd/a9+YSTOv8Nr7fRn3586YXdF/35R7XqNZKSkv74/bfttbzw4suyfs2Z7vdffz3/3K6bN29u3uKoeCoFAMgZQTwAwE5pduDBJUqWzLik86mn33HPAx++/+6Vl1y4dOmSpx5/pHz5Ctf1uimv9jht6pS86ipW/5Q6E5c+11DBggUT3OTyi8+PUvhG+zZ56bWBDRs1zrj2wosvW7Jk8fnndB0/dvRP8388/9wzP/h4TFJSUt6WnS9KlCgRQsj00cgTvfvcdt45Z5x+8nF33PvgRZdeEULYq07dverUzfMdJa7vzb02btxYrnz5zz6fnP5TiQZ7N2zT7ugjD2q6fPmyvjf3GvL+yB32s2rVyhDCHnvudfAh256MJU80b9lq+rSpa1avvuHaK18bODi+HeXCzOnTOh/XIYRw7Akn9ev/wpmnnJhNEF+jZq1sfpjy4D13bt68+dgTTjruxJNjqRUAIIfMEQ8AEItjjj9x9MSvKlWqHEK4+/Zbvp/7XfqqZcuWRpMXZ5qC+cuJEy7qfs4BjepVLVe8YsnC9WpWPu7o1s8+3S99IHbvnleXTU565cXnQgiffTIq6uS2Pr0z9jniveErV6y4rMd59WpWLpv83/Gk29tjCCGKfQe8+lLH1s3rVK9YtWyxZo3r33j9NcuWLc3YbOGCX6IennvmyawHe9dtfaK1mzZtSrDOrJV8PeWrSy/sfkCjetXKl6harvh+e+91/rldR3/6caZma1avjnp4b9iQqP8uJ3RqULtq5dJF96lTs0f3s3+Y930Cf5+c7feayy8um5x0y43XR/+sW6NSVMO6tWuz6XnkiPeHDR4UQmiwd8ORn03IlMJHKlWqPPSDUYcf2SKEMHHCuI9Hfpi705Iumgrm049HZjwtF3U/J31enUzmfT/3uisvPXi/htUrlKxarnjThnUu6n7OpC8+z9Qsp6e9ePESIYSSpTKPiN/hRb5DnU89vWfvm1NTU3tde+UJHdv+9uvCBDeMycIFv4wb81kI4cprrs+UC1erXuPSK68JIXz2yahE6ly5cmUIoWy5cvFU+l+ly5Tp0/fOEMJ7w4aM/PCDWPeVUxs2rE8uVuzhJ55+Y9Cw8uUr5Lqft958/eORH5YsVeqhx7ZxvwIAyBeCeACAuNTeY88nnnk+hLBly5aH7rsr+8b33tm3U9uWbw8c8PNP81M2bNiyZcvSpUs+Hz+217VXtm5+SBSLly5dunLlKoUKFQohFClSpHLlKpUrV4lm/yhe7L9PDV23bt2lPbq/8drLS5cuSaTIggULXnz+fy6/6PxJX05cvnxZSkrKT/N/fKbfY0ce1HThgl9yd+DZ1Lk9fW/u1bbFoW++/srPP81P27hxy+bNCxf8MmTQW52P63DxeedG+X4k/fmo69at7ffoQ11O6PTpxyMXL/5r48aNf/7x+6CBb7RpfkjiWXyC+y1dpkzlylXSY+VKlSpHB1WgQHb/c/qxh+6P3vR/8bXSZcpsr1mhQoUe7ffMVdfd8OmESUd3PCZ3pyVd0aLJTzzyYKbT8vbAAa2PPDjraXn26X5HHNjkxeee+WHe95vS0tI2blzwy89vDxzQsU2LXtdemfF5njk97f+dmqbE/xkRn8hFnog+t911zwOPFCxYcPzY0S0PbTZh3JgEN4xD+ncnJ3buknXtSaecGr1JJPKORsSXLRtvEL8xNbXHpVc0PaBZCOH6qy9fv27dzvQWfUeVyOu1l1/YYW9Vq1Uf+8XU83tcsjMlrVq5ss8N14UQbuxzW7XqNXamKwCAPCSIBwCIUafjTojGQY/88INtxqaR6V9Pvf/uO0IIHY85btyXXy9auWHp2rTZPyzoe+e9hQsX/m7O7Jt6XhNCuOnWO+YtXBR12OKo1vMWLpq3cFHP3jeHEAoXKRJ1NW3qVx++/26rNu3ueeCRO+99cIeTdH/w7rBBAwdcdd0NU2bN/XP5uqnffN/9gotCCIv+/OOKiy/I3VFnU+c2Pft0v8cffiCE0KpNu7FfTF2yZuPi1alTZs09uctpIYS33nz9/rtvT2+cPi3MmM8+ua1P78uuuvbr2fP+XL5uxnfzL77syhDCmtWr77nj1kTqTHy/t999/7yFi3rd9N9uJ82YEx1Uejyd1bJlSydP+iKEcGSLo5oddHD2lTRs1Pj2u+8/6OBDM85Lk6PTkm7WzOm333LjZVddO/Wb7/9cvm7anB+iZ3JmPS3vDRvS69orN23adNyJJ38xddbi1al/rlg/ccrM6Mmizz7d7+knHk1vnNPTvm+T/e598NErrumZviTBizxBl155zXsjP6tRs9by5cu6nNBp5Ij3E982b82eNTOEULZcuTp162VdW69+gzJly4YQvpk5I/t+0tLSome9po+IX7N69aI//0j8twIJSk1NLViw4GNPPlugQIFfFy64586+edv/zthzrzoN92m0k53cc8etS5cu2bvhPhdddmWeVAUAkCfMEQ8AEK+27TvM/XbOmtWrZ82Yvr1AduSH74cQkpOTX3nzneTk5GhhzVq1r7m+d+HChfve3Gva11M2bdoUjTHfpvSc9O2BA87tfkE0Ej8Rkyd90ee2u9JT8nr1Gzz6ZP8lSxZ/8O6wcWM++3b2N432bZJgV7mzYf36u2+/JYTQ9IBmg4aPKPK/bxTqN9j7pdffWrZ06fixo5945MFLr7imXPny4X9z6YQQBg1849Y77rn2hhujf+65V537Hn78q8lfTps65bNPRuX5fnNq0sTPoznl23folIvNc13ee8OGZDwtderWe+DRftOmTpk6ZXLG07Jp06Ybrr0yhNC8ZavX3xoSndUiRYo0brLf628N6XbWacOHvHP/PXecd+HF0dj2nJ72GjVrXXLF1RkL2/mLPN1HH7w3dPDb69evr1ylyu+//Zqamtrt7NNHfjZh/2YHZr9h5+M6LF781w77T3dAs4P69d/BOO75P/4QQsjmUbG1au+xauXK7U0NlC4aDh+ix8/e1mfQwDfSf5KyT+N9zzqn2wUXX5Z+3nZG9EOHAw486MKLL3v26X79n3z89K5nN2m6f+56u/HW2zP9obenatVEH3G8M76f+90Lzz4dQrjr/ocTuZYAAHYZI+IBAOLVqPG+0Zvff/t1e21Wr14dQihevER63pru4suv+mtVypRZc7MPldJz0nVr1952932Jl1eyVKnLr74u08LoGZghw7Qb8Rnx/rurV60KIVx9Xa9Mh5+UlBTVlpqa+v67QzNtWKlS5YwDriOt2rQLIaxetWqH85zker8J+nXhguhN4yb75WLzXJdXpUrVK6+9PtPCVm3/e1rSJyz6ZOSHi/78I4TQ9657sz4e9trrbwwhrFm9etRHIzKtyvVp3/mLPISwYf36rl1O7Hn15Zdfdd0bg4Z9On7SY089W7hw4ZQNGy7sdtbGjRuz3/y7b+fMnjUz8ddP83/MvsMQwsqVK0II2UxoXqFCxRDCihXLs+9n1cr/BvG9r7vqofvuzjgx1HdzZvfp3bNjm+YJzjeVoFtuv7ta9RqbNm26+vKLMk5DlCOVK1dpsHfDRF7ZzM6Uh+6549bNmzcf0bxl7r4AAwCIjyAeACBe6Qnd8uXLttcmCuuXL192Y8+ro+kp0hUqVChH4zoPOuSwHD3k8IgjW2QdZnvwIYdF4ex3c2Yn3lXuTJn8ZfSmZes2Wdce2bxl9Gba1CmZVjU/qlX0YNKMoqfjhhDWrlkT034TFOWzIduINhu5Lq9Fq9ZZL5iKFStFb9KfLjvx8/EhhMKFCzfdv1nW/ps03b9EyZIhhK+nfpVpVa5Pe55c5Jf26P7RB+89+9Jr0RTnBQsW7HZ+j5tuvSOE8MO879947eXsN//up99WpmxN/DXik7E7LCmaY71YsWLbaxB9vrJ/rm/IEMRv3br14suvmjB5+qKVG35bsnr4h59Ez/KdMe3rbmeetsN6EleyVKn7H348hPD1lK+iUeT/dLNnzYweJtzr5oQmpwIA2JUE8QAA8Vr7vwAuffaYrE49/cx992saQnj26X4N9qx2/rld33z9lT9+/y0Xu6vfYO8cta+3rfbJxYpF0e0ff/yeixpyJBp0XKZs2WjgcCYlSpaMKlnwy8+ZVlWvUTNr+6L/+1Jh8+bNMe03QelDjDdt3u6zAeIor2q16lnbFylaNHqTflqiCVXS0tIqly6a9bma5YoViILjrD/jyPVp3/mL/PPxY4cNHlSnbr3mLVtlXH7JFVdHZymRx4HmuWgCoug/s2mQ9WcHmVStVu3eBx+998FHR475/L6HHmvSdP/k5OSSpUq1atPu/VGj2x3dMYTw+fixefsjlRNOPqXjMceFEO7se3P0C4l/tH6PPrR169a9G+5zVOu2+V0LAEBmgngAgHgt/mtR9GabiWokuVixD0aN6XJ61wIFCqxZvXrIoLcuvbB7o7q1Dj+wyaMP3rfDsbQZ5XT+hzJlym5zeTQget26HOw6d6IJWEqVKr29BiVLlQohrFm9OtPyrOOyd81+E1Su3H+nbl+2JDfTieS6vASHlqePv06kjIxyfdp3/iIfOOC1EEI0Fv7/9Jyc3PHY40MIM6Z9vcNfQuS56JOSkpKyvQYbNmxIb5aN6jVqXnLF1ZdccfVBBx+aaVWhQoXue/jx6P37w3M5V9L2PPjYk8VLlFizenX0zIB/rr/+WjRsyKAQwvkXXZrftQAAbIMgHgAgXjNnTIveNGi4TzbNypYr98Krb87+YcF9Dz3WvkOn6AmZ382ZffstNx6yf6O5332b4O6yGXefo/bRAN4dDuPNK9nsKMEBxX+3/dat3yB6k3V2l8TFV16BAgVCCFWrVc9+bpYh74/MXf/btJMX+bSvp4QM33BkFD2mdevWrbn+BUOuRV+wLVmyeHsNliz+K2T7PVwi6tVvEP3WIfopQx6qVXuPG/vcFkJ4b9iQkR9+kNPNly5d8tP8HxN55fo7rQQNenPAxo0bCxYseOrpZ8a6IwCA3BHEAwDEKCUl5cMP3gsh1KhZq269+jtsX71GzYsvv+qddz/85c/lwz/8pPOpp4cQfv/t1wu7nbVpU25mONmhtWu3PYI4GllcsmSpRDrZ4UMys1GmbNkQwqpV2x2gHeV3ef6kx7j3e8ihh0dfcrw/fGg285ak++t/v5zYNeVF/a9csTyR2vJWri/yFcuWhe1cbNWr14jeZDMyPSbRZFALF/yyzTO5efPmBQt+CSE02LvhTu6oRIkSIYSNqak72U9Wl1xxdTRrUM+rLoumvE8qkOj/T7z7tluaNa6fyCsarh6fqP9DDz+yXPltfFUDAJDvBPEAADHq/+TjUaJ9WtezcrRhkSJFWrVp99Lrb93c984QwjczZ6Q/vTNv/fLzT1kXpqSkLF26JIRQq/Ye0ZIC/wvm0rYVg+ZuOvtINEn96lWrFi/+K+vaVStXRg+5TeRrjL/VfsuWK9eqTbsQwrzv5w4f8k72jRcv/uvwA/Zt3/LwiRPG7Zryovg4JSUlmow+X+T0Ik8uViyE8NeiP7e3KoRQoWJ2A8/POOWEdi0OS/x13ZU7nuTkgAMPCiGsXbNm7rdzsq79ZuaM6Mm0UbMdStmwYZvLN2/e/Oeff4QQKlaunEg/OVKoUKHHnnq2QIECv/268O47bg0hFP3fQwX+KZYsWRw9uLhDp2PzuxYAgG0TxAMAxGXm9Gn33tk3hFCyVKmLLstu/uXFi//6ZNRH25wm+4STT4ne/LVoUda1O++LCePTHyuabupXk6LhvdE42RBCiRL/neE66xQcmzZtGj9mdK4LOOzwI6M3oz/9OOvasaM/jd4cctgRud5Ffu336p69ojfXXnlJNnl3SkrKJef/Z/nyZVO+mpQ+fUfc5R1+ZIvozTbnHE9NTX3p+f5/5umjenf+Im/YqHEIYeb0aVnHnkdfd5UrX36PPffKpoeZ06dNnTI58VciU0Id3enY6GuqwYMGZl379sABIYSCBQtGs9hn45ILutWoWKphnRpRcJ/JmM8+icaqH3Lo4TssKRcOOvjQ7hdcFELo/+Tj38ycUbx4iQQ3fPTJ/tnPbpT+Orf7BXFUHpk4/r/fYDU76OD49gIAsDME8QAAsRj89sBO7VqmpqaGEO554JGqVattr+XKFSv22avGqSce88yTj2ddO+ebWdGbGrVqRW+ip2VmfYpm7ixe/Nebr7+SaeGLzz0Tven0v/SwXPnyZcuVCyGMH5s5c3/ikQe3OWo7wTo7HHNcNH32E488mPp/p91IS0t7/JEHQghlypY99vgTEzqehO2C/bY4qvWZ53QLIaxYvrxDqyM/+2RU1ja/LlxwYse20aozzjwnPa6Nu7y27TtEc44/+djDi7KMMX/84QeuveKSJg32/O3XhbnrP5OcXuTbdFLnLiGExYv/+nLihEyrosS8c5fTs580/7uffkswNY5eIz4Zu8NDq1ix0omdu4QQ+j/1xA/zvs+4avasmS8/3z+EcMppZ2ScI37VypXfzZn93ZzZGR+Z22S/puvWrl25YsXtt9yYaRfLly+7sefVIYQiRYpk/G3NmtWro35Wrlixwzp3qO+d91apUnXz5s1XXdYjmgbnH2T6tKnRm0b7NsnfSgAAtkcQDwCwU6Z9PWXKV5Oi16QvJw4bPOiBe+48qMneF/znzGgEa+8+fbMfClq2XLlTzzgrhHD37bf0vu6qmdOnrV61avPmzYsW/fn2wAHXXXVpCGHvhvsceNAhUfvqNWqGEKZPmzrqoxGL/vwj8ee4ZpQ+pnj/Zgf2vOqyZ5/uF2WCy5cvu61P72GDB4UQTuzcJeP44nZHdwwhTJs6pfd1V83/8Ye1a9b8MO/7m3tdd/ftt5ze9eysu0iwzqJFi95x7wMhhG9nf3PaScfOnjUzKm/WjOlndD4+mm7i9rvvL1a8eC4OMxu7Zr+P9HumfYdOIYQlSxafcnzHdi0Oe+i+u4cMeuuDd4c90++xbmeddkCjepMnfRFCaN+h02NPP7fLyitUqNB9Dz0WQli6dMkxbVuO/PCDlJSUtLS07+d+1/Oqy+6549YQwlnndq9Zq/bOHH66nF7k29Tl9DObHtAshHBn3z4Zf8axZcuWoe+8VaFCxetv7JMn1ebUrXfcU6p06XVr13ZodWT/Jx+fNWP6zOnTnnzs4WOPbpWSklK2XLlbbr87Y/sR7w8//MAmhx/YZMT7w9MXdju/x1516oYQ+j/1RJcTOr0/fOicb2bNnD7tuWeebHlosyjiv/7GWzL+RUZ/+nHUz9DBb+/8UZQuU+behx4LIUybOiXPHwmboG9nf5N+O53y1aQ1a9eEENauW5tx4TZn05r3/dwQQrny5XfyobgAAPEplN8FAAD8sx3foc32VlWrXuOBR544/qTOO+zkgUee+HHe91OnTO7/1BP9n3oi09rqNWq++uY76bO0H39S5xHvDd+0adPpJx8XQti/2YFjv5ia07I3b9kcvel+wUUTxo3pde2Vva69sljx4unTYtStV/+hx5/KuEmvm/uO+mjEmtWrMxXZ9857q9WoEU3BsWnTpkKFCuW0zrPO7f7rwoX33337uDGfNT9k/yJFimzZsiV6bmdSUlKvm2/tdn6PnB5gInbBfpOTkwcOee/h++959KH7UjZsiCY8ydSmWPHi1/TsfV2vm6KHu+6y8k465dR7/3i0T++eP83/8YzOx0fdpn9Dc2LnLg882m9n+s8kRxf5NhUqVOjNd4Z3Pq7DlxMnXHpBt/sefrxsuXJrVq++8fprlixe/Naw96Mx/rveXnXqDnh76Llduyxfvqx3z6szrqpYsdKAQUPTn7WQjeIlSrzz7oenn3zc/B9/+PTjkZ9+PDLj2qSkpOt63RT3Nw2dTz39zddf+fTjkbv+Eb6RHuedE33nlNHcb+e0b/n/J+Q5p9v5/fq/kKlN9JiKMmXKxl0hAECuCeIBAPJScrFiVatWa3pAs2OOP/Gkzqcm+MzD0mXKfDR6wqCBA94bNuSbWTOXLV2yefPmsmXL7b1Po07HHt/9gotKlCyZ3vi0M85a8PPPr7/y4uK/FpUvXyH7QcTbk/5MyFKlSj//yhvNW7Z687VX5s2bu3XLlpq1ah9/Uudrr7+xVOnSGTep32DvzyZMfui+u8aPHbNs6ZIyZcrut/8BF112ZYdOx454b3h6t8nJybmos3efvh06Hft8/6cmThj316I/CxYqVHuPPY9scVSPSy5v0nT/XBxggnbBfgsVKtTr5lvPv+iSQW8OGP3px3Nmf7N82dItW7aUK1d+n8b7tm3f4Yyzz61cuUq+lHfJFVe3Pbrjs089MX7s6N9//23r1q3Vq9dotG+Tc7tf0O7ojtlP85JTObrIt6dGzVpjJk7p/9QTw4YM2r9R3UqVKhcrXrxNu6O/mvVdxYqV8rDanDqqddvJ0+c89cSjoz784Lfffk1KSqq9x57HHHfCxZdfValSoo9XrVe/wcSpswa8+lI0HH7lyhVFk5Nr1qzVvGWr83tcks2kK5m+wtkZDz/x9KEHNN7eM2P/tqKHBGS6ZQEA/K0krUzJn8EOAAAA7Iyff5p/QKN6L7z6ZpfTu+Z3LQAAZMcc8QAAAP9Ic7+dE0LYs06d/C4EAIAdEMQDAAD8Iw0bMqh0mTL7NT0gvwsBAGAHBPEAAAD/PPN//GHY4EFn/+e8IkWK5HctAADsgDniAQAAAAAgRkbEAwAAAABAjATxAAAAAAAQI0E8AAAAAADESBAPAAAAAAAxEsQDAAAAAECMBPEAAAAAABAjQTwAAAAAAMRIEA8AAAAAADESxAMAAAAAQIwE8QAAAAAAECNBPAAAAAAAxEgQDwAAAAAAMRLEAwAAAABAjATxAAAAAAAQI0E8AAAAAADESBAPAAAAAAAxEsQDAAAAAECMBPEAAAAAABAjQTwAAAAAAMRIEA8AAAAAADESxAMAAAAAQIwE8QAAAAAAECNBPAAAAAAAxEgQDwAAAAAAMRLEAwAAAABAjATxAAAAAAAQI0E8AAAAAADESBAPAAAAAAAxEsQDAAAAAECMBPEAAAAAABAjQTwAAAAAAMRIEA8AAAAAADESxAMAAAAAQIwE8RffPzUAACAASURBVAAAAAAAECNBPAAAAAAAxEgQDwAAAAAAMRLEAwAAAABAjATxAAAAAAAQI0E8AAAAAADESBAPAAAAAAAxEsQDAAAAAECMBPEAAAAAABAjQTwAAAAAAMRIEA8AAAAAADEqlN8F7ObeHz50yDtv5XcVAAAAAAC7g6JFit7z0KMVKlTM70JyJmllytb8rmF39p8zTx310YiG+zTK70IAAAAAAP7Z1q1d+8O874eN+Lh12/b5XUvOGBEfu73q1B37xdT8rgIAAAAA4J9t0pcTO7Zunt9V5IY54gEAAAAAIEaCeAAAAAAAiJEgHgAAAAAAYiSIBwAAAACAGAniAQAAAAAgRoJ4AAAAAACIkSAeAAAAAABiJIgHAAAAAIAYCeIBAAAAACBGgngAAAAAAIiRIB4AAAAAAGIkiAcAAAAAgBgJ4gEAAAAAIEaCeAAAAAAAiJEgHgAAAAAAYiSIBwAAAACAGAniAQAAAAAgRoJ4AAAAAACIkSAeAAAAAABiJIgHAAAAAIAYCeIBAAAAACBGgngAAAAAAIiRIB4AAAAAAGIkiAcAAAAAgBgJ4gEAAAAAIEaCeAAAAAAAiJEgHgAAAAAAYiSIBwAAAACAGAniAQAAAAAgRoJ4AAAAAACIkSAeAAAAAABiJIgHAAAAAIAYCeIBAAAAACBGgngAAAAAAIiRIB4AAAAAAGIkiAcAAAAAgBgJ4gEAAAAAIEaCeAAAAAAAiJEgHgAAAAAAYiSIBwAAAACAGAniAQAAAAAgRoJ4AAAAAACIkSAeAAAAAABiJIgHAAAAAIAYCeIBAAAAACBGgngAAAAAAIiRIB4AAAAAAGIkiAcAAAAAgBgJ4gEAAAAAIEaCeAAAAAAAiJEgHgAAAAAAYiSIBwAAAACAGBXK7wJikZaW9tP8H3+e/+Oq1atSU1KSk4uVLVeubr36e9WpW6CA7x4AAAAAANh1drcgfsa0r5949MFPRn20ZvXqrGsrVKh4/Emdr+7Za8+96uz62gAAAAAA+BfarYL4xx66//Zbbty6dWsIoVTp0jVr1S5dqnSRokU3pqauXLli4cIFy5YtfeXF5958/ZUn+r9wxpnn5He9AAAAAADs/nafIP6TUR/d1qd3cnLyFdf0PK3r2fUb7J2pwZYtW2bNmP7qS8+/+tLzl13YvW69+gcfcli+lAoAAAAAwL/H7hPEP9PvsRDCm4PfbdPu6G02KFCgwP7NDty/2YGHH9miR/ezH3/4gQFvD921NQIAAAAA8K+z+zy5dPq0qQ0bNd5eCp/RaV3P2nOvOpO/mLgLqgIAAAAA4F9u9wni161dW7FipQQbV61abfXqVbHWAwAAAAAAYXcK4qtUrfbdnNlpaWk7bJmSkjJ37rdVq1XfBVUBAAAAAPAvt/sE8W3bd1i2bOnNN1y7efPmbJqlpqZefdlFK1es6NDp2F1WGwAAAAAA/1q7z8Nae/a+ecg7bz33zJNjR3/a5fQzmx10cM1atcuUKVO4SJG0jRtXrlix4Jefp3w1adDAN35duKBSpco9b+yT3yUDAAAAALD7232C+Jq1an8wasx555wx7/u599xxazYtmx7Q7OUBb1euXGWX1QYAAAAAwL/W7hPEhxCaHtBs8oxvR7w3/KMR78+cMe3nn+anbNgQrSpWvHjdevUPPOiQ4048ud3RHZOSkvK3VAAAAAAA/iV2qyA+hFCoUKETO3c5sXOX6J9paWmpKSlFk5MLFy6cv4UBAAAAAPDvtLsF8ZkULlxYBA8AAAAAQD4qkN8FAAAAAADA7mw3HxG/TZ99Mmra1CkhhOtv7JO7HlatXLlixfJEWq5bu3bLli252wsAAAAAALuBf2MQP3LE+8/3fyrkNohPS0trVK/WurVrE2xfsGDBXOwFAAAAAIDdw78xiK9eo+a++zXN9eaFCxd+/uUBixf/lUjjvjf32rB+fa73BQAAAADAP13SypSt+V3D7qxR3VrLli79a9WG/C4EAAAAAOCfbdKXEzu2bj5sxMet27bP71pyxsNaAQAAAAAgRv/SIP6P33/7af6P+V0FAAAAAAC7v90qiE/ZsOHxhx/o0OrI/fep26ltyxeefTotLW2bLc889aRmjevv4vIAAAAAAPgX2n0e1rpx48YTOrb9avKX0T9/+fmnLydOePG5Zwa8PbRuPZk7AAAAAAD5Y/cJ4p97ut9Xk78sXqLEZVde02S//ZctW/rGqy9PnTK5Q6sjP/h4TMNGjfO7QAAAAAAA/o12nyB+6OC3QwhvD32/xVGtoyXdzu/x0H133337LScd0/7TCZNq1qqdrwUCAAAAAPBvtPvMEf/93O/22HOv9BQ+hJCUlHT9jX1uuvWORYv+7HLiMWtWr87H8gAAAAAA+HfafYL41JSU8hUqZF1+w023nNPt/Lnfzul21mmbNm3a9YUBAAAAAPBvtvsE8ZWrVP3xh3kpGzZkXfVIv2datmrz2Sejrrj4gi1btuz62gAAAAAA+NfafYL4lq3arFm9+rY+vbdu3ZppVeHChV8bOLjRvk0GDnj1/HO7rl+3Ll8qBAAAAADgX2j3CeKvuvb6woUL93/qibYtDv3og/cyrS1brtyHn4w7+JDDhg0edMj+jX5buDBfigQAAAAA4N9m9wni92m877MvvZ5crNi0qVNmzpiWtUHZcuXe/ejT07qe9duvC5cuXbLrKwQAAAAA4F9o9wniQwidTz19yszvet1860GHHLbNBsVLlHju5QFDPxjVum37/ZsduIvLAwAAAADgX6hQfheQx2rV3uPGW27Pvk2bdke3aXf0rqkHAAAAAIB/ud1qRDwAAAAAAPzdCOIBAAAAACBGgngAAAAAAIiRIB4AAAAAAGIkiAcAAAAAgBgJ4gEAAAAAIEaCeAAAAAAAiJEgHgAAAAAAYiSIBwAAAACAGAniAQAAAAAgRoJ4AAAAAACIkSAeAAAAAABiJIgHAAAAAIAYCeIBAAAAACBGgngAAAAAAIiRIB4AAAAAAGIkiAcAAAAAgBgJ4gEAAAAAIEaCeAAAAAAAiJEgHgAAAAAAYiSIBwAAAACAGAniAQAAAAAgRoJ4AAAAAACIkSAeAAAAAABiJIgHAAAAAIAYCeIBAAAAACBGgngAAAAAAIiRIB4AAAAAAGIkiAcAAAAAgBgJ4gEAAAAAIEaCeAAAAAAAiJEgHgAAAAAAYiSIBwAAAACAGAniAQAAAAAgRoJ4AAAAAACIkSAeAAAAAABiJIgHAAAAAIAYCeIBAAAAACBGgngAAAAAAIiRIB4AAAAAAGIkiAcAAAAAgBgJ4gEAAAAAIEaCeAAAAAAAiJEgHgAAAAAAYiSIBwAAAACAGAniAQAAAAAgRoJ4AAAAAACIkSAeAAAAAABiJIgHAAAAAIAYCeIBAAAAACBGgngAAAAAAIiRIB4AAAAAAGIkiAcAAAAAgBgJ4gEAAAAAIEaCeAAAAAAAiJEgHgAAAAAAYiSIBwAAAACAGAniAQAAAAAgRoJ4AAAAAACIkSAeAAAAAABiJIgHAAAAAIAYCeIBAAAAACBGgngAAAAAAIiRIB4AAAAAAGIkiAcAAAAAgBgJ4gEAAAAAIEaCeAAAAAAAiJEgHgAAAAAAYiSIBwAAAACAGAniAQAAAAAgRoJ4AAAAAACIkSAeAAAAAABiJIgHAAAAAIAYCeIBAAAAACBGgngAAAAAAIiRIB4AAAAAAGIkiAcAAAAAgBgJ4gEAAAAAIEaCeAAAAAAAiJEgHgAAAAAAYiSIBwAAAACAGAniAQAAAAAgRoJ4AAAAAACIkSAeAAAAAABiJIgHAAAAAIAYCeIBAAAAACBGgngAAAAAAIiRIB4AAAAAAGIkiAcAAAAAgBgJ4gEAdoWUlJSyyUk7fN13123pmyxZsvj8c7vWr1WlYsnCPbqfnc3Cv6c3X3+lbHLSiZ3a5XchsXh36OCyyUntWhyW34VsV/6e/99/+/XaKy7Zb++9qpRJrluj0inHd/z045E73Kpj6+bZf0B+mv9jHhb52ssvlE1OOuX4jtE/M52xRE7g7nqRZzoz+d5PVrn4Y+WV+A5qm51nvefHWgAAEJ9C+V0AAMC/S63aeyQnJ29vbfkKFdPf972p15BBb5UoWbJ9x2Pq1K2fzcI8dMM1V7z15usL/1qZ5z3/ozktOTJ71sxj2h+1etWq8uUrHHTIYcuWLvnsk1GffTLq9rvvv+q6G7LZsP7eDVNSU7a5ataM6Vu2bClSpEg8Jf/j7cwlmleXt49JHOK+5+eOvzUA5IIgHgBgl3pt4OADDjwokZbTvp4SQni0X//Tup6V/cI8NG3qlDi6/adzWhK3efPm7mefvnrVqgsuuvTehx4rXLhwCGH0px+f2eXE2/r0btWmXdMDmm1v2379X9jm8qHvvH3eOWecctoZNWvVzsNSzzq3+2ldzy5YsGAe9plfduYSzbpt7s5MXvXzNxfrQWXtPOs9/+9wVt0SASAXTE0DAPA3tW7t2hBC7T322OHCvJKWlvbNrBlx9JxrW7dujQ45H/fyNzwtf2cj3hv+w7zv6zfY+/5HnohS+BBCm3ZHX3FNz61btz7x6IM57XDlihW9r7uqdJky9zz4aN6WWrBgweTk5PQi/7l25hLd5ra5ODN51c/fX6wHlbXzrPf8fD+rbokAkDuCeACAv53zzjmjbHLSrwsXhBA6tmlRNjnp9JOP2+bC9E2+nf3Nxeed27he7cqli+5Zrfyx7VsNHPDqli1bMvU86cuJZ556Uv1aVaqUST5w3wZXXdoj6jCE0KP72ZVKFUlNTV29alU0H3f6pN7fz/3ukgu6RfN916hY6sB9G/S86rIff5iXi0MbPuSdU47vuG/9PaqUSa5VuUz7loe//MKzGeuMpj++4uILFi745YSObauVL9Gnd89o1caNGx954N5Dmu5TpUxyg9pVLz7v3N9+XThuzGdlk5M6tm6ecS87PBvZ7CWTbE5LCKFQoUJbtmzp9+hDhx3QuGrZYrUqlznpmPaTJ32R06MeOODVsslJl/U4LzU19d47+x7UZO+o5Ymd2k36cuIOz+rGjRsfuu/uaKt6NSuf27XL3G/n7HCrmHz4wXshhC6nn5lpxO5pXc8OIXw88sO0tLQcdXhn35sXL/7rxj63ValSdXttGu5Vo2xy0tzvvs24sOdVl5VNTtqreoWtW7dmXH7U4QeWTU6aOGFcXs21nZSUlLJhw+233HhAo3rRnPjdzjrth3nfZ2qW4Ic0q+w/gNlfotlfe9vbNuuZyV0N2zzD2dyFEiw7e8d3aJPpeRvpnun3WNnkpI5tWuT6bG/zoBK5NSX4Gc/Y+fbu+fGd1USKzP56AwCyYWoaAIC/nWOOO7H2Hnu++Nwza1avPq3rWdVr1Ny74T6FCxfJujBqP2zwoB7dz05LSzvsiOYdOh37+2+/jh83ZuKEcZ+M+ujF1wYmJSVFzV57+YWrLu0RQjjo4EMrVaky99s5r770/NDBb3/06fh992va8ZjjixZNfv2VF4sWLXrJFVeHEPbcq04IYfrXU49pf9SG9eubNN3/sCOODCHMnD7thWefHjxo4Aejxuy7X9PEj6t3z6v7P/l4oUKFjmxx1JHNWy5ZsnjCuDFTvpo0beqU9DlJihUrHkJYv35dj25n//zT/COObLFXnbrRqvPOOeODd4cVLVq07dEdy5Yt9/n4sa2POPjaG24MIRQpWjR9L4mcjWz2ksn2TkskuVixSy/sPuL94S2Oat2wUeNJX0wcO/rTSV98PuGrGfUb7J34URctmhxCWLNm9WknHbt27Zpzu19QpGjR0Z+M+njkh1FvDfZumM2JvbDbWe8OHZxcrFin404oX77CrBnT27Q49MKLL9vhX+TSC7sv+OXnbBrssedeTz//8g77yWjmjGkhhAMPPiTT8voN9i5VuvSa1at/mv9j+qW7Q9/Nmf3Ki8/Vb7D3hZdcnk2z1m3bDxzw6sQJ4xru0yh94fixowsUKLBi+fI538xKv1BXrVz5zcwZJUqWPOSwI+b/+EMODmz7ChYs2OXEY2bNnH5E85ZND2j2xYTxw4e8M3b0p6M//6pO3XpRmwQ/pFnt8AOYzSW6w2sv+8s7T2rIJPu7UIJlZ+/c7hdMGDfmzddf7XVz30wndsigt0IIZ/+ne67P9ja3SuTWlIvP+Db/iyDWs5pIkYn/rQGATATxAAB/O11O79rl9K5DBr21ZvXq8y68+LAjmqcvz7pw4YJfLu3RPS0t7dmXXz+969nRwp9/mt/5uA5D33m7ddv253Q7P4Qw/8cfrr/68sKFCw9+76OWrdqEELZs2XLLjdc/9fgj55/bdfKMbzufevo+jRq//sqLRZOTb7vrvvRiHnnw3g3r1/fsfXOf2+5KX/jog/fdfsuND95316tvvpPgQf34w7z+Tz5eoECBT8dP2r/ZgdHCWTOmt21x6OuvvHjpFVfv03jfEEKhQoVCCJO+mLhXnboz5/6UXKxY1PLjkR9+8O6w5GLFRo3+PJpkfOPGjRedd87dd9waQkiP2xI8G9vbS1bbOy2R6dOm1t5jz+nf/lixYqUQwob1649ufeQ3M2e8+tLzd933UOJHHQ0e/+iD947udOywER8XKFAghHDxZVd2Pq7D6E8/fvWl5+++/+HtVTj604/fHTq4WPHin477snGT/aKFzz3z5E3XX7PDP8q0r6dkP3Z+2bKlO+wkk59/mh9C2OZk7jVq1pr77Zyff5qfeBB/6003bN68+fa774/+ZNvTpt3RURB/fo9LoiV//bVo3vdzO3Q6dtRHIz4fPzY9jvzi8/Fbtmxp2apNHs7sMXHCuIaNGs/4bn758hVCCOvWrj3pmPZTvpp0x603vfLGoJDwZblNO/wAbu8STeTay/7y3vkaMtnhXSjBsrP5W4QQjj+pc9ly5RYu+GXCuDHRXiILF/wydcrkYsWLn9T51FwfadZNErw15eIzvr3/IojvrCZSZIJ/awAgK1PTAADsUhd2O6v5Iftv83Vht9w8f/XF557ZsH59h07Hpgd8IYS96tS9/e77Qwj9n3oiWvLyC8+mpqaeclrX9GSqQIECffreuceeexUqXDjrJAbpFi74JYTQvGWrjAuvuKbn8A8/iXaRoFKlS78xaNjLA95Oj4FCCPvtf8BBhxwWQkif9yCKfn7/7deb+96RMR8fOuitEMIZZ56T/qjPIkWKPPH085ni1ATPxvb2klOrVq589Mn+UQofQihWvHi039mzZuboqCObNm26894Ho9oiHY45LoQw55tZ2dTwzltvhhBOO+Os9BQ+hNDjkst3mFeGECZNm70yZWs2r0nTZu+wk4zS0tJSNmwIIZQpUybr2jKly4QQVq1amWBvU6dM/mTUR/s3O/CY40/MvmXrdu2TkpK+mDA+fcn4MaNDCOd0O79Y8eITxo9NXx69b3f0zk5Hk1FKSsoDj/aLUvgQQomSJW/qe0cIYeSI9zesXx8Sviy3KdcfwBxde9nLq5tAInehnS87OTk5Os9vvPp/fswRDYc/8eQuJUuV2t62uTjSBG9Nkdx9xrOX52c1jiIBgGBEPADALpbN1OrZj/ndnnFjPgshHN3p2EzL2x3dsUCBAnO+mbVyxYqy5cp9Pn5sCOGo1m0ytilWvPjMuT9l3/8++zSeOX3afXfeVrNW7Xr1G6SX2qpNuxzVWaVK1WNPOCl6v2L58nXr1kZzE5cuXTqEsGrl/wlnS5cpk2n454zpX4cQWhzVOuPCUqVLdzzm+IEDXk1fkuDZ2N5ecqpixUoHHXxoxiVVq1UPIaxevSr6Z46OukqVqukzmaT3n7G3bZo+bWoI4fDmmae9btPu6G9m7uoHKqampERvChcpknVtNE1Hepsdevj+e0IIl1157Q5bVqxYqUnT/WfNmD7/xx/q1qsfQpgwbkxSUtKRLY466OBDv/h8/NatW6OxyRPGjQkhtG3fIcEaElGufPmDDzks45LDj2yRlJSUkpIy7/u5TQ9olqPLMpNcfwBzdO1lL69uAonchfKk7HO7X/Ds0/3eHT7kocefKlW6dLRw6OC3Qwhnndstmw1zcaQJ3prSjy4Xn/Hs5flZjaNIACAI4gEAdrExE6cccOBBedjhLz//FEJ4b9iQqV9NzrSqcOHCqampP83/sdlBB0fNatSsldP++9x+18TPx0/6cuJBTfZu2Khxq9Zt27Tv0LJVm+Tk5Jx29d2c2fffc8eYzz7JmqZlepxm1arVMk3u/Mcfv4cQatbOPOHJfk33z5h2JXg2treXnKq1xx5Z9xJCyPj8w8SPulqNGpkaRN/NZP+Myj//+D2EUKNGzcy11c5c2y5Q9H9XRdrGjVnXbkxNDSEkJyf0E4RfFy4Y9eEHFSpUPOHkUxJp36bd0bNmTJ84YVwUxI8fO3qfxvuWK1/+yBYtJ4wb8+3sbxo32W/lihVzvplVp269vJ3Veq86dTNdSMnJyeXLV1i2bOmiRX82zeFlmcnOfAATv/ayl1c3gQTvQjtfduMm+zU76OBpU6cMHfz2f867MITww7zvv5k5o/Yee2Ya7Z5JLo40wVtTJHef8ezl+VmNo0gAIAjiAQD+6aK5L6Iht9sUDWOMmmV8qGmCataqPXHKzOeeeXLIO299N2f23G/n9H/qiTJly156xTU9e98czSmciJnTp3Vs22LD+vWHHnbECSefUrVa9Sjb6vfYw5O++DxT49KlM09sEk14klw0cxxW+v9OgZLg2djeXnKqYIEdHH6OjnqHvW3T9v6yRXP+t955hQsXLla8+Ib161etXFmteuY4b+XKFSGE7Q39zuSN117esmXLKaedkeCBtGl39GMP3f/FhPHndr/gt18X/vLzTz0uuTyEcETzliGECePHNm6y38QJ47Zs2ZK389KEEEqUKJl1YTTlUXTd5uiyzCTXH8AcXXvZy6ubQCJ3obwq+9zuF0ybOuWNV1+OgvhoXpozz+mW/XdvuTjSBG9Nkdx9xrOX52c1jiIBgCCIBwD4pytRomRqauqg4SOO7nhMNs2KlyiRmpoaRTY5VbpMmZ69b+7Z++Y///h93NjRI94bPuK94ffe2XfNmtXRI0kTcddtfTasX3/Cyae8+uY7GbOwgW+8lsjmRYoW3bhxY+rG1EzL16xZk/GfCZ6NXWYnjzoRRZOTN27cGA02z2jd2rU73PbKSy5c8MvP2TTYY8+9nnjm+RzVU7de/dmzZv7yy88NGzXOuHzLli0LFy6IGiTSz/Chg8P/JqdOxKGHH1msePHPJ4wLIYwfOzr8b6bvQw49vHDhwp+PH3vxZVdG89K0ydN5acL/RvpnEs3AU6x48bDTl2XuPoB5e+3lyU0gkbtQXpXd5bSuN91w7VeTv/xp/o916tYbNvjtpKSkM8/5zw43zOmRJnhris+uPKsAwM7wsFb+H3v3HR9Fnf9x/LObLem99w6hSrNQBRFBepEuioLYwQMVTlRU7J56elYURAELotjlEBGRJkiHBEJ6D6mkbbLJ7u+P/I7jEGEDOxmSvJ6P/LGZnZ1572Yyj+w7s98vAABo2RoH822cY/A8IiKjRCTlRPJZy001NVWVlfX19bbsKyg4ZPLUmz/6ZN1n678TkXfffN3GB4rI77t2iMhts+8864rUpKNHbHm4n5+/iOTn5p61/Kz5A218NZrNJT5rWwQGBolITnbWWcv//LM+Z7wtmzed56sxf5N079FLRPb8vvOs5YcO7K+prvbx8Y2KjrngRvJyc5KOHjEYDOcfSORMRqOxT9/+2VmZmRnpv/6yWaPR9Ok/QEQcnZyu6NZj+9ZfrVbrr1s2GwyG/v87nPely/zTXMcmk6m4uEj+M2SQvQ7LJv0CKnTsXcpJwJazkL1iu7q5jR0/UUTWr1t76MD+Y0mJfftfGx4RafsWbHymNp6alNOcryoAALgUFPEAAAAtW/+Bg0Tk808/Pmt5bW3tpx+vKijIb/y2sdD88btvzlynoaGhY2x4iK/bmaMTnDlecFlp6acfr2oc1eFM111/g9ForKurO1lYYGPOxuEOzhpq+d8/ft84e+0Fh37u2LmLiOzauf3MhVWVlT98+/WZS2x8NS5Ck8bUPu0Sn7UtOne9QkS2bf31zIUNDQ3//vH7Cz52597DZSbreb527j3c1DwjRo8Vkc8+Xl33v8PEf7jivcZ7tdoLvwfZse03EYlr175JA+wMGjxERHbt2L51y+b2HTr6+Pg2Lu/dr39JSfHO7b8lHjl8de++zi4utm/TFnm5OUmJR89csnP7b1ar1cXVNa5de7mEw7JJv4BnHU5NOvbOcyheSoaz2HIWsuOvzIzbZonIurWffPbJarnQNK1ysac7G09NymnmV/U0u5y+AABoUyjiAQAAWraZs+Y4OTvv3P7b++++dXqh2WxeMPeeOTNvfvhv959ezWAwbNzww5qPPmhcYrFYnnnyseLiovCIyKt79xURVzc3EamsqCgpKT69qXn3zLnvrllnjSO8ft3a2tpaPz9//4BAG3O2S+ggIt9989XpJXt277r/rtl9+g0Qkdyc7PM/fPjI0SKy+sMVaakpp5/jvHvnXNyr0STnfFlsdInP2hZjxt0kIms/XbN3z+7GJRaL5anHHym0+X8k9nX9DcO6XNEtMyN93j1zTCZT48LPP/14xXvv6PX6ufMfOr3mKy8+9+C8ezdt3PDnjSQePSwiCf87uM0FNRbxX3z+aU52Vr8zLqVvHCb+X/982Wq1XmfvcWlERK/XL5w/t3GscBExmUzPLX1CREaNGW8wGOTSDktbfgHPeYjaeOzZcnhfdIaz2HIWsuOvzFVX926f0OHIoYMrly9zdXMbNebCs/5exOnOxlOTcpr5VZVLOyUCANCWMUY8AABAs5oxZcJZlyWeyUGna+o1yGHhEW++u+KOmdPn33/3ivfe6dK1W1VV5Y7fthYWFsTFt3vmhZcbV4uJjXvpn2/MvfuOu2fPfOO1rLbEswAAIABJREFUV8LCwhOPHslIT3Nydn53xUc6nU5EgkNCAwICCwryr72mZ3y79jeOHH3b7DuffOaFhx64b+igft169IyJjbNarSknkvfv/cPBweH5l1+zfZ7GBx5cuGPb1tdfeeno4UNR0THHjyX99usvTz7zgn9A4LatW1atXF5fXz9j5qy/evhNk6e9+9a/9v2xp++VVwy9cYSLi+uvv/xstVoXLFq8cP7cpr4aTXLOl6V5nrUtRo4ZN2DgdVs2b7phYJ/efft7enkd2Le3qOjkosVLHvv7Q81/1apGo1n+0SdDB/Zd89EH33/7VfuEjgX5eWmpKVqt9rW3ljUO0tJo3dpPDh884B8Q+OdyPDM9XUR8ff2atOv2HToGBYds+P5b+c9lwo2u6d1Xq9U2XqFs35laLRaLiAy+YVhpSUm3jnEDr7ter9dv3rQxMyPd3z9g8ZKnGle76MPS08vLll/Acx6iNh57Xbt1P//hfSkZzno6tpyF7Psrc/Ottz/y8PxT5eXTb7ntgp+EsPGZnsXGU5Nymv9VvZRTIgAAbRlXxAMAADSrrMyM5OPH/vLrWNJFbHPshIm/7tw7edqMstLSzz9ds2XzpsDg4MVLlv70687gkNDTq82YOeuHTb8OHzWmIC/vp3//aKqpmThl2q879zZeMikiDg4O76z4KC6+XV5uzqED+xsv5p195z2frf9u6PCRebm569et/Wb9F8VFRROnTNu4Zce4mybZHnLI0BvfWfFRx85dtm7ZvPbTNRaLZfVnX947b/6Y8TeNGX+T1sHhh2+/rq6u+quH63S6L7/995y77/Pw8Pxm/RebNm64/oZhP2/73dPTU0TOHO3ExlfDdud8WZrnWdtCo9F8/PlXf3toUUho2I5tW7f9uqVz1yt++nVn127d5S/mEVVabFz8tj8Ozr7zHjc39717fq84derGkaN/3PzblOkXniqzUfmpchFxc3dv6q4HXne9xWI5PUB8I3cPj46du1gslsDAoMaBROylpqZGRDw8PL/8dsP4iZO3bd3y8aqVVZWVN02e+tPWnSGhYafXvOjD0pZfwHMeojYee7Yc3hed4c8ueBay76/M5Okz9Hq9iEy/ZaYt61/E6c72U5NymvlVvZRTIgAAbZmmzMTIbgrqEBNWXFRUUF6jdhAAAIDW6dWXnl+yeOGY8Td9sPoztbMAuLwkHjl8TY/OcfHtdh+8mP9xXgpOTQAAKGTnjm1DB/b98rt/D7zuerWzNA1D0wAAAKAFKCjI37ntN7PZPGHSlDOX/75rh4i0T2jaYOIA2oLnn3lSRObcczGTQ9iIUxMAALARRTwAAABagKLCwlum3qTT6QICA/sNGNi48KsvPv/h26+1Wu34iZPVjQfgcvPW66+uX7c2PCLy5ltvV24vnJoAAICNKOIBAADQAnTs3OXu+x9487VXRg297qqreweFhKSmnDiwb6+ILF6yNC6+ndoBAVwWjh9LeuLRRelpqUcOHTQajctWrjYajcrtjlMTAACwEUU8AAAAWoZnXni515VXf/D+u8cSj+7ZvcvDw/P6G4bNvuveIUNvVDsagMuFqaZm08YNItKn34Ann3mhR68rld4jpyYAAGALJmtVFpO1AgAAAAAAAIBdtNzJWrVqBwAAAAAAAAAAoDWjiAcAAAAAAAAAQEEU8QAAAAAAAAAAKIgiHgAAAAAAAAAABVHEAwAAAAAAAACgIIp4AAAAAAAAAAAURBEPAAAAAAAAAICCKOIBAAAAAAAAAFAQRTwAAAAAAAAAAAqiiAcAAAAAAAAAQEEU8QAAAAAAAAAAKIgiHgAAAAAAAAAABVHEAwAAAAAAAACgIIp4AAAAAAAAAAAUpFM7QHOoqqzc+8fustJSH1/fbt17Ojk7q50IAAAAAAAAANBWtJ4ifs1HH3j7+A69ccSZCxsaGp596vF//fNlU01N4xJHR8fZd9376BNPGwwGNWICAAAAAAAAANqW1jM0zd2zZz63dMlZC++/a/ZLzz1tqqnR6XQhoWE6nc5kMr3+ykszpkywWq0qpAQAAAAAAAAAtDGtp4j/s107t6/+cIXBYHj6+X/kllQdOZGZV1r9zoqPfHx8f/zum7WfrFE7IAAAAAAAAACg9WvNRfz6dWtFZO78h+6Z+7fGgWj0ev2kKdM/+nSdiHy8aqXK+QAAAAAAAAAAbUBrLuLTUk6IyORpM85a3rtv/5jYuIP796kRCgAAAAAAAADQtrTmIr5RWHjEnxf6BwSWl5c1fxgAAAAAAAAAQFvTmov42Ph2IpKbk/3nu3Kys1zd3Jo9EQAAAAAAAACgzWnNRfyEiVNEZM1HH5y1fPOmjZkZ6R07dVEhEwAAAAAAAACgjdGpHcCeDh880Dk+0t3Dw93dw8PDw93Dw9vb59WXnp85a05QcIiImM3mT1Z/+MjD80Vk0tTpaucFAAAAAAAAALR+raqIr6+vz8rM+PPystLSxiK+6GThfXfOEpH+1w6aNmNmc+cDAAAAAAAAALQ9raeIzy+rKS8vKy8rO3WqvLzsjBvlZd6+vo3rBAQGhYSGTZk+48FFjzo4OKgbGAAAAAAAAADQFrSeIt7R0dHRMTAgIPA862i12iMnMpstEgAAAAAAAAAArXmyVgAAAAAAAAAAVEcRDwAAAAAAAACAglrP0DS227Rxw949u0XkwUWL1c4CAAAAAAAAAGjl2mIR/+N33yx7+w252CK+vr5++sSx+fl5tqx8srDQYrFcxF4AAAAAAAAAAK1DWyzig0NCO3XpetEP12q1Xt4+JpPJtpU1VutF7woAAAAAAAAA0OJpykz0xArqEBNWXFRUUF6jdhAAAAAAAAAAaNl27tg2dGDfL7/798Drrlc7S9MwWSsAAAAAAAAAAApqo0V8WmpK4pHDaqcAAAAAAAAAALR+bbSInzl90jU9OqudAgAAAAAAAADQ+rXRIh4AAAAAAAAAgOZBEQ8AAAAAAAAAgIJ0agewm+PHkmxf2WQyKZcEAAAAAAAAAIDTWk8Rf2XXBLUjAAAAAAAAAABwttZTxOt0uvr6eqPRaMvKdXV1VqtV6UgAAAAAAAAAALSeMeIfXPSoiCxcvKSg3HTBr67duqudFwAAAAAAAADQJrSeIn7Bwkeuurr30088+vuuHWpnAQAAAAAAAADg/7WeIt7BweHdD1Y5OjndNn1yWWmp2nEAAAAAAAAAABBpTUW8iERERr3xzvIuV3T7ev06tbMAAAAAAAAAACDSmiZrbTR63ITR4yZccLUVqz411dQ0Qx4AAAAAAAAAQBvX2op4G0VFx6gdAQAAAAAAAADQJrSqoWkAAAAAAAAAALjcUMQDAAAAAAAAAKAgingAAAAAAAAAABREEQ8AAAAAAAAAgIIo4gEAAAAAAAAAUBBFPAAAAAAAAAAACqKIBwAAAAAAAABAQRTxAAAAAAAAAAAoiCIeAAAAAAAAAAAFUcQDAAAAAAAAAKAgingAAAAAAAAAABREEQ8AAAAAAAAAgIIo4gEAAAAAAAAAUBBFPAAAAAAAAAAACqKIBwAAAAAAAABAQRTxAAAAAAAAAAAoiCIeAAAAAAAAAAAFUcQDAAAAAAAAAKAgingAAAAAAAAAABREEQ8AAAAAAAAAgIIo4gEAAAAAAAAAUBBFPAAAAAAAAAAACqKIBwAAAAAAAABAQRTxAAAAAAAAAAAoiCIeAAAAAAAAAAAFUcQDAAAAAAAAAKAgingAAAAAAAAAABREEQ8AAAAAAAAAgIIo4gEAAAAAAAAAUBBFPAAAAAAAAAAACqKIBwAAAAAAAABAQRTxAAAAAAAAAAAoiCIeAAAAAAAAAAAFUcQDAAAAAAAAAKAgingAAAAArUdaasqBfXvVTgEAAAD8D4p4AAAAAK3EkUMHr7qiw4Brenyy+kO1swAAAAD/RREPAAAAoJX4Y8/vdXV1IrJz+za1swAAAAD/RREPAAAAoJWwWq1n3QAAAAAuBxTxAAAAAAAAAAAoiCIeAAAAAAAAAAAFUcQDAAAAAAAAAKAgingAAAAAAAAAABREEQ8AAAAAAAAAgIIo4gEAAAAAAAAAUBBFPAAAAAAAAAAACqKIBwAAAAAAAABAQRTxAAAAAAAAAAAoiCIeAAAAAAAAAAAFUcQDAAAAAAAAAKAgingAAAAAAAAAABREEQ8AAAAAAAAAgIIo4gEAAAAAAAAAUBBFPAAAAAAAAAAACqKIBwAAAAAAAABAQRTxAAAAAAAAAAAoiCIeAAAAAAAAAAAFUcQDAAAAAAAAAKAgingAAAAAAAAAABREEQ8AAAAAAAAAgIIo4gEAAAAAAAAAUBBFPAAAAAAAAAAACqKIBwAAAAAAAABAQRTxAAAAAAAAAAAoiCIeAAAAAAAAAAAFUcQDAAAAAAAAAKAgingAAAAAAAAAABREEQ8AAAAAAAAAgIIo4gEAAAAAAAAAUBBFPAAAAAAAAAAACqKIBwAAAAAAAABAQRTxAAAAAAAAAAAoiCIeAAAAAAAAAAAFUcQDAAAAAAAAAKAgingAAAAAAAAAABREEQ8AAAAAAAAAgIIo4gEAAAAAAAAAUBBFPAAAAAAAAAAACqKIBwAAAAAAAABAQRTxAAAAAAAAAAAoiCIeAAAAAAAAAAAFUcQDAAAAAAAAAKAgingAAAAAAAAAABRkaxE/dFC/VSuXV1ZUKJoGAAAAAAAAAIBWxtYifuf23+6dc3tcROCdt9+ydctmq9WqaCwAAAAAAAAAAFoHW4v4Z198pWevq2qqqz9Z/eHIGwZ1bR/93NInMjPSlcwGAAAAAAAAAECLZ2sRf9d9837auvPgsbTHn3q2c9crMjPSn1u6pGv76JE3DPpk9Yc11dWKpgQAAAAAAAAAoIVq2mSt4RGRDzy4cOuufbsPJi1cvCS+XfutWzbfefstcRGB9865fef23xRKCQAAAAAAAABAC9W0Iv60uPh2Cxc/vmv/0a279t33wAKtVrtq5fKhg/pd2TXhvXferK2ttW9KAAAAAAAAAABaqIss4hulppzY8MN3mzZuOFVeLiJ6vf74saQFc++5smvC7t932ikhAAAAAAAAAAAt2MUU8RWnTq1cvmzIgN7dO8YtXbL46OFD7RM6PP38P5LSc3f8cWjM+Jsy0tNGXH/tH7t/t3tcAAAAAAAAAABaFp3tq1qt1q1bNq9eueKr9etMNTUi4uziMnb8xBm3zbrq6t6N6/j4+H6w+rO3rn510YMPPP7Iw9/+e7MiqQEAAAAAAAAAaCFsLeKfW7pkzUcrMzPSG7/t3rPXjJmzJkyc4urm9ueV77pv3ocfvL9n9y57pQQAAAAAAAAAoIWyvYh/QkS8vL0nTp52y22zO3TqfP71o2Ni09NSLzUdAAAAAAAAAAAtnK1FfL8BA2fMnDVq7Hij0WjL+o8/9ezDf3/sEoIBAABAcfX1ZlNNdZ3JVG+uq683W63WxuVardZBp9frDQajo6OTs4OuCeMZAgAAAADOYut7qrnzH4qMij5PC7982dsGg2H6Lbc1fhvfrr0d0gEAAMCurFZrdWVFRXlpVUV5dWWF2Vx35r2nC/eG+vozlxuMji5u7i5uHm4eXk7OLs0XFwAAAABaBVuL+Amjhs1b8PCSpc/91Qrff/PVoQP7TxfxAAAAuHxYrdaK8tLSosLykqL6erOIODq7uHl6O7u4Ojq7GIyOer3hrMve6+vN9XV1taaamuqqmurKqopTpUWFImIwOnr6+Hn5+Lu4uavzZAAAAACgpbHPp4yLi4uOJSWWlpbYZWsAAACwF3Nd7cn8nOLCfHNdrYNO5+Hp4+Ht6+bppdPpz/9AnU6v0+kdnV08vH0bl9TVmk6VlZSXFhfl5xTmZjk6OfsGBPv4BzFwDQAAAACc3wXeNYUHeJ6+/dbrry5f9vaf17FarZUVFVarleFoAAAALh81VZUFuZmNl7G7e3r7RMW5e/lotdqL3qDB6OgbEOwbENxQX19WcrK4IC87/URuVpqPf1BgSLjeYNNMQgAAAADQBl2giJ889ea9e3YfOrhfRGpra2tra/9qzYCAwBdeed3O6QAAANB0pprq3MzUsuKTDjqdf3CYX2CIwehox+076HQ+/kE+/kE1VZUFuVlF+TnFBbm+AcEBoRF6vcGOO4J9mWpqTiQfz8rMyM7OKi0pqa6uqqqsFBEXV1cnJ2cfX9+QkNDwiMiY2DhHJye1wwIAAACtygWK+MZu3Ww2+7kZbr719rvvm3fO1Vzd3IJDQh0cHOwfEAAAADarrzfnZqQWF+ZpHRyCwiL9g8IUHTfGycU1Mi4hJCI6Lyv9ZH5OUWFeQHB4QEj4pVx3D/s6kXz8119+3rV9257du9JSUywWywUfotFowsIjrrq691W9+/S/dhAfewUAAAAunU1vzPR6/cQp0wZed31Cx05KBwIAAMBFsFqtRQW5eVlpDfX1foEhgWGRFxwF3l70BmN4TLuAkPCcjJS8rLSSk/mhUXEeXj7Ns3f8mdVq3f37zvXr1n739fqM9LQ/3a8VcRNxEzGIOIpoRBpE6kSqRSpFKq1Wa2ZGemZG+tpP14hIYFDw6LHjx4y/6apr+vAvFgAAAODi2HqF1LsrVimaAwAAABfNVFOdeSKpsqLczcMrLDre0cm5+TMYHZ2i23WqPFWWmXo8JfGgl69/WHR8s/0zAI1Onixc9cHyD1e8l5aacsZinUioSJhGE+LuHu/jG+vu7uXs4mIwGPR6vVWk3myuq6urrqqqqDhVUpxfXn7CYskTyRXJFCnIz8t9583X33nz9YDAwJmz5txy2+yg4BDVniEAAADQMp2viB8/cqiIfPLFN3q9vvH2Ba375kf75AIAAIBtCvOyczJSHLQOkXEJ3n6B6oZxdfdM6NorPzujICejsrwsPKadh7evupHaiKTEo6+9/OLnn66pq6v7zzJnkQSdvnNk1KDIyPjgkFD/gACdDUMV1dfXFxYU5OZkZ2akp6cfqas9IpIocqIgP/+5pU+88MxTw0eOfuDBRd179lL0GQEAAACtyfn+EN+0cYOINDQ06PX6xtsAAAC4fJjNdRnJiafKSjy8fcNj2l0mE6VqNJqgsEgvH7+05KMpSYf8AkNCImMZ0kQ5SYlHn1u65Osv1/1n/HetSJzBcHX7DmMSOnQJj4ho6kxOOp0uOCQkOCSk55VXWSyWzIyMY4lHkxL/qKnZK7LXYsn65qsvv/nqyz79Bjy+9Nkrr7pGiScFAAAAtDLnK+Jfe2uZiOj1+tO3AQAAcJmoPFWWdvxofb05LDreL/CyGyrE0dmlXeceeVlpBTmZlRXl0e06GR2d1A7V2uTn5z295NE1H33Q0NAgIiIGke6BgWN6XXVju4QEWy5+vyCtVhsZFRUZFTX4hqHJx4/t+2NPRvp2kR0ih7dt3TJkQO/BQ4Y+8+IrTOgKAAAAnN/5/jqfMXPWOW8DAABAXYW5WTkZKUZHp7gOXR2dXdSOc25arTYkIsbV3TMjOTHp4J7IuA7M4GovZrP57X/987mnn6iqrBQREYPIldExM/r0HxYSEqrEHh0cHNondGif0OFk4dCd27clHt1qsWwROfDTv3/cvGnj7XPuWvz4UncPDyV2DQAAALQCl/oZYbPZnJeb859rcAAAAKAsi8WSnpyYnX7Cw9u3fZeel20Lf5qHl0/7rj2Njk6pSYfyszPUjtMa/LH792t793x00YNVlZUiGpHuEZEvz5y1duKU2Qq18Gfy8/cfOWbs7DsXd+y0WKO5RyShoaHh3Tf/1bV91Pp1a5XeOwAAANBCNaGIP3zwwC1Tb8pIT2v8tr6+/pGH54f4uCZEh7aPDObPbgAAAKXV15tPHNlfcjI/KCwqul0nbRPH/laLwegY36m7l49/bmZqRnLif4YyR5PV1tY+8eiiIdf2PnLooIiIhHp6LZw8be2U6fcEBDbrPL1e3t4jx4y99fZF4REPi9wq4l9aWnrrtIk3jb6xsLCgOZMAAAAALYKtRfyJ5OMjbhj41Refp6WmNC75x/PPvPHPl+vq6oxG48mThbNumXpg317FcgIAALR1taaaYwf/qKqqiG7XKSgsUu04TaPVaiPjOwSHRxefzE9JPNhQX692opYnKfHodf2ueuXF5xoaGkQMDg4jB173yR13LY2MilYrUkBg4NSbbxk9boGr6wKRwSL6jRt+6N4h7ruv16sVCQAAALg82VrEv/X6q2WlpUuWPte3/7UiYjKZ3nz9FQcHh8+//iG/rOa9lWvq6+vfev1VBZMCAAC0YdWVFccP7W2or4/v1M3Tx0/tOBcpMDQiMq5DVUX5scN7zXW1asdpSVatXH5t756HDx4QEZHI0LBn77jrw6uu6aPVXupQk5cuoUPH2Xfd3637PJE7RcIqKyumTRx7zx23mWpq1I4GAAAAXC5s/cP9l59/at+h47wFD+t0OhHZsnlTeVnZ8FFjBg8ZqtFoJkya0uWKbju2/6ZkVAAAgDaq8lRZ8tH9Gq02vnN3F1d3teNcEm+/gJiELnW1pmOH9taaKGovzGQy3Tvn9nvn3G6qqRFx0GqHDL7hk2kz/ubh6al2tP8yGo033Dh88rQH3N3niVwn4rD6wxW9e3ZJOZGsdjQAAADgsmBrEZ+Xl9u1a7fT3/68cYOI3Dhy9OklsXHx+Xm59g0HAACAU2UlJxIPGgzGdp27Ozo5qx3HDtw8vOI7drM0NBw/vM9UU612nMtabk72sOv6rVq5XEREPDw9H7ht9qqeva7SaFQOdk6RUVG33XF3Qoc7RWaKeKWmnOjTq+sP336tdi4AAABAfbYW8ea6Os0Zf+9v2bxJRAZcO+j0Eo1Gw7xbAAAA9lVeWpyadMjRyTmuUze9wah2HLtxdnWL69RNrNbkw/tM1VVqx7lM/bH790F9rtz3xx4REYlOSHjt9jnP+Ppd1gMTOTo6jh43YeiNd+p0d4vEm2pqpkwY/exTS6xWq9rRAAAAADXZWsQHBgUnJh5pvJ18/FhS4tEOnToHBYecXiE15YSvn7/9AwIAALRV5aXFaccOO7m4xnW4QqfTqx3HzpycXeI6dRONJvnIfrr4P/v2qy+HD7k2Pz9PRDSa3tffsGb0+Bl6fcs4DK7o3uPmW+/18LxLZKCI5vmnn7h58niTyaR2LgAAAEA1thbxffr2P7Bv7zNPPvbLzz/dN+d2EZkwccrpe3du/23fH3u69eipSEYAAIC251RZSWMLH5vQ1UGnUzuOIhydnONPd/GMUXOGd9/614wpExoHhTcYJkyZvqZHr6vUDtU0AYGBt94+JzJqpsgkEcO3X305ZEDvkpJitXMBAAAA6rC1iJ87/yFHJ6cXnnlqzI3X79yxLTwicvad9zTete6zT8aNHKrRaE4vAQAAwKWoPFWWeuyw0cm5FbfwjYyOTnEdrxCR5CP762q5YlpE5OknHn3ogfssFouI0c3tzttmvxseEaF2qIvh5OQ0ccq0Hj1niNwm4n7wwL5+V3bLzEhXOxcAAACgAluL+ISOnb7fuGXkmHFdu3WfPPXm73/a4ubu3niXud5stVpf+ucbA6+7XrGcAAAAbUV1ZUVK0iGD0TGu4xWtu4Vv5OjkHNfxCqvFknxkv9lcp3YcNVmt1gfn3fvis0tFRMTNP2DRbXe86OnlpXKsS6DVaq8fOmzwkFs1mtkiATnZWf2v6p545LDauQAAAIDm1oS3dt179vrok3V/Xj502IihKdkt+h0CAADAZcJUU33i6AEHB11ch66tb1z4v+Lo7BKT0CX56P4TRw/Ed+zWFv798GcWi+X+u2avWrlcRES8wiMeu2nyPS1lUPjz63nlVW7u7t+sd6qvX1VWln5d/6u/+fHnHr2uVDsXAAAA0HxsvSL+PDy9vGjhAQAALp3ZXHfi6AGNRhPX8Qq9wah2nGbl4uYe075zbU11StIhi8Widpzm1tDQcPfsmf9p4f3i278waer9raOFb9SufcLEKbOMxttF2ldXVd04uP+ObVvVDgUAAAA0nyZcbXQsKfHDFe8dOXTw1Knyv3p39Mv2PXYKBgAA0LZYGhpOHD1QX2+O79jN6OikdhwVuHl4RcQmpCcfzTiRGBnXQaPRqJ2omVgslnvn3P7J6g9FRCSgQ6cXR46e3vqefnhExNSbZ326Rl9dvaa29uCoodd9+d2/+/a/Vu1cAAAAQHOwtYjfsW3r6GGD6+ra9KidAAAACrFarWnHj5iqq2ISuji7uqkdRzVevv7mutrs9BMGo2NIRIzacZqD1Wp94N47P161UkREAjp1+cfwkdNaXQn//wICA6fOuP2TVQ6VlR+bzXvHDB+yni4eAAAAbYOtRfyzTy2pq6sbPGTo9UNv9PX107XJgTsBAAAUkp2WXF5aHBHb3t3TW+0sKvMPDqurNRXkZBodnXwDgtWOo7hHHp6/cvkyERHx79j5pVbcwjfy9fWdOuO2jz/SVlRo6s1/jB0+5JsNP1/du6/auQAAAABl2dqn7/1j97ARoz7+/CtF0wAAALRBJ/OyT+bnBIZG+PgHqZ3lshASGVtrqslKPW50dHLzaM1zEb3wzFNvvvaKiIj4JCQ8P2JUK2/hG3l7e0+9+dbVH1krK6xm897Rwwb/sGlr95691M4FAAAAKMjWyVrNdXXXDhqsaBQAAIA26FRZSXb6CU8fv6CwKLWzXC40Gk1UfEdHZ5fUY4dNNdVqx1HK8mVvP/PkYyIi4h4T++TIsbe0vnHh/4qXt/fU6be6uk4R6VpbWztiyMCko0fUDgUAAAAoyNYiPjQsvK62VtEoAAAAbY2ppjrt+BFHZ5fI2IS2U8LaQuvgENO+s1ajTU061FBfr3Yc+/v2qy8fnHeviIg4h4Y9Mu6mOVpt2zoAvH18Jk+7xclpikiH6uqqoYP6ZWakqx0KAAAAUIqtRfz4iZO/+uJzi8WiaBoAAIC2o6G+PjXpkFajjWnfWevgoHacy47B6BjVrmOtqSYgsiCuAAAgAElEQVQ9+ajValU7jj39vmvHrFunNTQ0iOh9fedOmvKAQ5s8AHz9/CZNnWE0ThWJKSsrHXJtn6Kik2qHAgAAABRhaxE//+FHXFxdb548PjXlhKKBAAAA2oj0E4m1ppqodh0NRke1s1ymXN09w6Ljy0uL87PT1c5iN2mpKVPGjTLV1Iho3dxumzpjsd6gVzuUagKDgiZMmq7TTRMJyc/LvXHwgOqqKrVDAQAAAPZn62Stf7vvLg9Pzx++/fr7b74KCAgMCglx0J7jsp2ftu60a7yLZDabU1NOpKWcKD9VXmsyOTo6eXp5xcTGRUXHaLW2/u8BAABAOXlZ6eUlRWHR8a7unmpnuaz5BgRXV1bkZaU7u7h5ePuqHedSlZWWThwzvLi4SEQMhtHTZjzr7OysdiiVhYVHjB479YvPa63W948nJU4cO3z99z/pdLa+TwEAAABaBFv/wF394YrTt/Pz8/Lz85TJc6n27/3jtVde3Ljhh4pTp/58r4+P78gx4+YteDgyKrr5swEAADQ6VVaSn53u7RfoFxiidpYWIDQqrqa6Mv1EYvsuPY2OTmrHuXj19fW3TL0p+fgxEdFq+0ye9rqnl5faoS4Lce3aDRl204bvTSLv//brlvvvmv3mshUXfhgAAADQcthaxL/9/kqDwXiZD1756kvPP/HoosYhRN3c3UPDwt3d3A1GY11tbVlZaWZmRnFx0Qfvv7vmow9ee/u9yVNvVjsvAABoi8x1tenHjzo6u4RHx6udpWXQarVR8R2TDuxJPXa4fecemhb7AceF8+du2bxJRETajRzzdnAI/4b5r27de1ScKt/+W43IB2s++iAuvt0DDy5UOxQAAABgN7YW8ZOnzVA0x6XbuOGHJYsXOjo63vfAgolTpsfFtztrBYvFcnD/vpXLl61cvuye2TNjYuN6XXm1KlEBAECbZbVa044dsYo1ul0nJmi1ncHoGBnfISXxYGbq8YjY9mrHuRgfvP/ue++8KSIiAb37vprQoZPKgS4//QYMKi8rO3K4QuTTJx/7e3y79sNHjVE7FAAAAGAfF3M9UWlJyd49u3/5+Se7p7kUb73+qois+fyrRx5/6s8tvIhotdoruvd45V9vv/3+hw0NDf/8xwvNnhEAALR1ORkplRXlETHtW/QQK6pw9/QODI0oLswrPpmvdpYm27lj20MP3CciIs5x8Y/3GzBU5UCXJY1Gho0YHRp2vcgQq9V66/RJhw8eUDsUAAAAYB9NKOKtVuuHK97r06trVLDPoL5Xjrnx+sblBQX5t06bmJebo0xCW+3bu6d9h46DBg+54JoTp0yLjIretX1bM6QCAAA4rby0uDA3yz8o1NPHT+0sLVJgaKSru2dW6nFTTbXaWZogPy/3lskT6urqRLTePneOHjtbo1E70+VKp3MYd9MkT69hIj3NdXWjhw0+ebJQ7VAAAACAHdhaxFsslttunnz/XbOPHDqo1WqNRuPpuzZv2rh+3dpRQ68rLytTJqRNqiorfX1tfU8bGBh06lS5onkAAADOZK6rzUhOdHZ1C46IUTtLS6XRaKLiOzhoHdKOH7FYLGrHsUldXd0tU24qKMgXEYNh5OSpj+n0tg4O2TY5OztPmDTVaBwjElVcXDRuxA1ms1ntUAAAAMClsrWI/3jVyi8//ywmNu7Djz/PKaoYd9Pk03eNHT9x2oyZyceP/WfUS3UEBAYlHjlsy5/pJpMpKeloYFBwM6QCAACQxqHhjx+1WC1R8R21LXau0cuB3mAMj21fU1WZm5GidhabPLbowV07t4uIRtNl/MRX3T081E7UAvj6+o4aO0mjmSjidejA/nl336F2IgAAAOBS2fo+cNXKFc4uLl98u2HU2PFOzs5n3mU0Gl9+/S0/P/+v169TIKGtrrv+huLiokce+ltDQ8N5VqutrZ13z5yy0tIbhg1vtmwAAKCNy8/OqDxVFh4dz9Dwl87Dy8c/OKwwL7u8pEjtLBfw5eefvf3GayIiEtBvwMsRkZHq5mlBYmJjBwwcKTJZxLD6ow9Wvv+u2okAAACAS2LrB2OPHjnU/9pBEZFR57zXaDRe3afvb7/+YrdcTbdg4SPr1n7y7lv/+uXnnyZMmtq9Z6/QsHAPDw+9wWCuqysrLc1IT9v9+87PPl6dlZnh5+e/YNFiFdMCAIC2o6ryVH52urdvgLdfoNpZWong8OiK8tKME0kJ3a7U6w1qxzm3E8nH77trloiIGKOiF13T5zqVA7U0V13Tp7Ag/+iRIpG1f7v/7s5du3Xv2UvtUAAAAMBFsrWIr66qCg4OOc8Krq5uVZWV9oh0kULDwr/dsPm2mycfP5b0zJOPnWfNrt26r1j1qb9/QLNlAwAAbZaloSH9+FG9wRgWHa92ltZDq9VGxXdMOrgnIzkxtkNXteOcg8lkunXaxMqKChFxcZ06ZtydTNDaVBqNDBsx6uTJkycLcxsatk0YNWzP4WPe3j5q5wIAAAAuhq1D0/j6+R89cvg8Kxw6uD8gMMgekS5e127dd+0/unLN2snTZiR07OTo9N+Pfjs5O3fq0vWW22av/er7X7bviY6JVTEnAABoO7LSkutqTVHxHRx0TNFpT45OziERMafKSgrzstXOcg6PPPS3wwcPiIhWe/XEyc8YHY1qJ2qR9Hr9uJsmOToOF4kqKSmeMm5US5mkFwAAADiLrW8I+w249rOPV3/28eqJU6b9+d733nnz8MEDU6bfYtdsF0On040eN2H0uAmN35rN5lqTyejoqNfr1Q0GAADaoPKSouLCvMDQCBc3pui0P7/AkFOlxTkZKe6e3o5Ozhd+QHP5+st177/7loiIBF035OWAQIYkunheXl4jRo///NNSkXd27dy+dMnix558Ru1QAAAAQJPZekX8/Q88qNPp7pg5fdLYEe+/+1ZuTraIbPjhu/feeXPooH4L5t5jMBjuf2CBklEvhl6vd3Vzo4UHAADNz2yuy0w55uzqFhR27ll2cOnCY9s7aB3Sk49arVa1s/y/7KzM+++eLSIixujYRT16XqNyoJYvNi6+d9+hIhNEHF558blffv5J7UQAAABAk9l6RXynLl3ffv/De++8fcMP32344bvGhZPGjmi84ezi8ua7KxI6dlIkIwAAQAuUlXq8oaE+NvYKDaODK0avN4THtEs9djg/OyMoLFLtONLQ0DD71ullpaUi4uw8YfSYO9RO1Er07T8wJzs7Iz3bav33zZPG7Tl8PCCAzxkAAACgJWnCWKUTJk3pddXVy5e9vWXzpvS01JrqahcX1+iY2AGDrps5a05oWLhyKe1r08YNe/fsFpEHFy2+uC2s/nDFycJCW9asrKhgIEsAANqgkqKCsuKToZGxTs4uamdp5Tx9/Hz8AvOz0z28fJxd3dQN88qLz+3YtlVENJou4yc+x9Dw9qLVakaNHb9iWWFlZUZFxbHJ40Zt2rpTq7X1070AAACA6po2aVhEZNQTTz+vUJRm8+N33yx7+w252CK+rq7usUUPFRcX2bg+7xAAAGhrzHW1WanHXd09/YJC1c7SJoRGxZ0qL00/kdi+S08V//T6Y/fvzz/9hIiIeF7T57mQUH769uTi4jJyzPhPVhdbrW/t+2P3M08+vnjJU2qHAgAAAGzVtDcqNdXVWZkZx48lNX7etoUKDgnt1KVrpy5dL+7hBoMhJedkmclqy1dwSKheb7BvfgAAcJnLTDlmtVojYtszKE3zcNDpImLbm6qr8rPT1cpQXVU157abzWaziNbf/66+/YeqlaQVi4iM6tPvBpEJItp/PP/0zu2/qZ0IAAAAsJVNRXxVZeUrLz434JoeIb5uneMjr+yaEBnkHeTtMm3i2PXr1jY0NCid0r4eeHDhb7/v/+33/WoHAQAArVDJyfzy0uLg8Gijo5PaWdoQd09vH/+ggpzM6soKVQI8uujBE8nHRcTB4drxEx/SavkfjCJ69x0QFt5XZJDVap0yYUyLvjwIAAAAbcqFi/jdv+/s3jHuiUcXHdi398zhzmuqq7/7ev2t0yYOG9QvNeWEkiEBAABaBnNdbVZasqu7p19giNpZ2pzQyFid3pB+IrH5Z+jZtHHD8mVvi4hI0A3DXvDw9GzmAG2HVqsZNWack9NgkejSkuJZt05VOxEAAABgkwsU8UcOHRx5w6CCgnxvb58FCx/5buMvh46nJ2cVbN9zcOWateMnTjYYDL/v2jG439WZGenNEtg+0lJTEo8cVjsFAABobTJTjzMojVocdLrwmHam6qqCnIzm3G9Zaem9c263Wq0i+sjoB7tc0aM5994Gubm7DxsxWmSsiPNPG35cuXyZ2okAAACACztfEW+1WmfdOs1UU3PtoMF7jyQvXrK0T78BYeERfn7+HTp1Hj1uwvsffrxlxx+dunQtKSmePmlcfX19s+W+RDOnT7qmR2e1UwAAgFaltKiwvKQoOCyKQWnU4uHl4+MXWJCTaaquaradLpw/Ny83R0QMhqGjxsxptv22ZfHt2nfrPlBklIgsmHdvWmqK2okAAACACzhfEb/h+28TjxyOjYtfs3a9p5fXOddJ6Njpi283hISGHdy/78vPP1MmJAAAwOWuvt6cnZbs4ubuFxSqdpY2LSQq1sFBl5GSZLVam2F333/z1SdrPhIRkYgRo553dnZuhp1CRAZdP8THt69IT3Nd3ZRxo1rQJUEAAABom85XxH/79XoReejvjzm7uJxnNX//gEWPLhGRL9dRxAMAgDYqO+1EQ0N9RAyD0qhMp9OHRsVVVZw6mZet9L5KS0r+dt9dIiJiiG/3cHz7BKX3iNP0ev2oMeMdHIaJ+CYlHX36icfUTgQAAACcj+489+35faeDg8Ow4SMvuJUJE6fMu2fOvj/22C9Ykx0/lmT7yiaTSbkkAACgrakoLy05mR8UFunofL7LF9A8vHz9S4oKcrPSPH38DEZH5Xa0cP7c/Pw8ETEah984YqZyO8I5BQQG9htwwy8/F4i8/+pLz40aM65bj55qhwIAAADO7XxFfH5+XkhomJu7+wW34ujkFBwS2jg4plqu7MolSAAAQAVWiyUz5Zijk3NASITaWfD/wqPjj+zblZV6PCahi0K7+PH7bz/9eJWIiESOGP2Mo5OCjT/+ypVX9z6RfDw7K9lq3Tz1pjH7jiSrnQgAAAA4t/MNTXOqvNzD09PGDXn7+JjNZntEukg6nU5EjLbhM+MAAMBecrPSak014THttNrz/WWF5qQ3GIPDo8tLi0tOFiix/VPl5Q/ce2fjruLiH4yLb6/EXnBBWq1m5OixBuNgkdC83JyH5s9VOxEAAABwbud7u2ixWBwcHJotyiV6cNGjIrJw8ZKCctMFv7p26652XgAA0BqYqqsKc7N8/INc3W29fAHNwy8wxMXNPSf9RIMC03g+/sjDjR8GNRiG3jiSQWnU5OHpOfj6YSJjRPQfrXgv+fgxtRMBAAAA59B6rttasPCRq67u/fQTj/6+a4faWQAAQJtgtVozU47pdPqQiBi1s+BsGo0mPLpdfb05JyPFvlvetnXLB++/KyIiocNGPO3k5GTf7aOpulzRLTaut8hgq9W6Ytk7ascBAAAAzuF8Y8SLSE11tY1TsNZUV9sjz8VzcHB494NVfXp1vW365N9+3+/p5aVuHgAA0OoVF+ZVVpRHxnfQ6fVqZ8E5OLm4+geHFeZmefsHurp52GWbJpNp7t13WK1WEYeIyPsTOnS2y2ZxiYYOH/n+O5k1NYlVVelqZwEAAADO4QJF/LGkxIF9ejVPlEsXERn1xjvLP/141dfr182YOUvtOAAAoDUzm+tyMlLcPLy8fQPUzoK/FBQaWVpUmJV6vH2XnnaZJeil55aeSD4uIg66ASNH33npG4RduLq6Xj90+Ndf5om8IWL/wYgAAACAS3SBIr7FGT1uwuhxEy642opVn5pqapohDwAAaK1y0lOsFktYdLzaQXA+WgeHsKi4lKRDJ/Oy/YPDLnFriUcOv/byiyIi4nvd4KWubm6XnhD20qFjp2OJvY8l/SxySETMZrPaiQAAAID/Ol8Rn1/WaqvqqGgGcgUAABev8lRZycn8oLBIRydntbPgAjy8fT28fXOz0rx8/fUG40Vvx2KxzLtnTl1dnYj4+c/q1uMa+2WEfQwZNjw15TOz+ZCI/LF7l9pxAAAAgP8632Stjk3XbLkBAADUYrVaM1OPGx2dAkMi1M4Cm4RFxYlIdvqJS9nIyuXLdu3cLiIaTffR4+bbY5wb2JmLi0uHTp0abx9LSty6ZbO6eQAAAIDTzlfEAwAA4M8Kc7NM1VWhUXEaLX9KtQwGo2NgSERpUeGpspKL20JhYcETjy4SERGXK69e4uvra8d4sKOg4JDTt++7c1Z1VZWKYQAAAIDTePcIAADQBOa62rzsdA9vXw8vH7WzoAn8g8McnZyz05ItFstFPHzxQ/PLSktFxMVlXL8Bw+ydDopIT0td+sSjaqcAAAAARCjiAQAAmqRxeJPGoU7Qgmi12tCoOFNNdWFuVlMf++svP6/9dI2IiESNHPO4Tne+aZZwWXnnjdf2MFg8AAAALgMU8QAAALaqKC8tLSoMCA43GJkap+Vx9/T29PHLz8kw19Xa/qi6uroFc++xWq0iDjFxD0RGxSiXEHYUEhIqIg0NDffdOatxil0AAABARRTxAAAANrFarVlpyUZHp4CQcLWz4CKFRsZKE2dtff2Vl44fSxIRB4f+w4bPVCoZ7O2aPv1cXF1FJPHI4Vdfel7tOAAAAGjrKOIBAABscjIvu3GOVi1ztLZYp2dtrSgvtWX9rMyMl55/WkREPAYMfNzV1VXReLAjF1fXR59o/NnJP55/uvG/KQAAAIBaeBsJAABwYWZzXV52uoeXD3O0tnT+wWFGR6estGSr1XrBlRcumFdTXS0inl7Tel7ZX/l0sKc77rq315VXi0htbe3cu++w5ScOAAAAKIQiHgAA4MJyM1KtFksoc7S2fFqtNjQy1lRddTI/5/xrbtzww3dfrxcRkfiRoxdptZpmiAc70mq1/3zzXb1eLyI7tm1duXyZ2okAAADQdlHEAwAAXEBVxamSk/l+QaFGRye1s8AOPLx93T2987LS6uvNf7VObW3twvlzRURE1z5hfkhoaLPFgx116NR57vyHGm8//sjDBQX56uYBAABAm0URDwAAcAE56Sd0On1QaKTaQWA3oVFxloaG3IzUv1rhjX++nHIiWUR0ugFDhk1vxmiwswULF8fGxYtIeVnZogXz1I4DAACANooiHgAA4HyKT+ZXVpSHRMZoHRzUzgK7cXRy9gsKLS7Mq6mq/PO9uTnZ/5mj1XPAwCXOzs7NHA925Ojo+PLrb2k0GhH5Yu2nGzf8oHYiAAAAtEUU8QAAAH+p8aJpFzd3b79AtbPAzoJCIx0cdFlpyX++67G/P1RdVSUiHp6TevTq0+zRYGf9rx00edqMxtsL5t7TOAEvAAAA0Jwo4gEAAP5Sfk6Gua6WOVpbJQedLjgiuvJUWWlR4ZnLd2zbuu6zT0REJGbEKOZobSWWPv+Sj4+viGSkp73w7FNqxwEAAECbQxEPAABwbnW1psLcLG/fABdXd7WzQBE+/kFOLq45GSkWi6VxSUNDw0N/u99qtYo4xMTeFxYeoW5C2IuPj++Tz77QePtfr/4j6egRdfMAAACgraGIBwAAOLecjBTRaEIiY9QOAqVoNJqwqLjG/7g0LvlwxXuHDuwXEa32qqE3zlQ1Hexs6s239u7bX0TMZvPf7r/barWqnQgAAABtCEU8AADAOVRVlJcWFQYEh+sNRrWzQEGu7p6ePn75ORlmc115WdnTSx4VERGXq3svdnPnkxCtikajefn1twwGg4hs/+3Xj1etVDsRAAAA2hCKeAAAgLNZrdastGS9wRgQHKZ2FiguJCJGrNbcjNTnn3myqOikiDg7j+jdd4jauWB/7RM63DtvfuPtxxY9VFpSom4eAAAAtB0U8QAAAGcrLSqorqwIiYjROjionQWKMzo6+QWFlpzM//nfP4iISOANwx7V6fjRt04PLlwcHhEpIkVFJ594dJHacQAAANBWUMQDAAD8D0tDQ05Gqoubu7dfgNpZ0EwCQyKqqqqio6NFJCBwZruEjmonglKcnJ1fePm1xtsfrnhvz+5d6uYBAABAG0ERDwAA8D8KcrPMdbUhkbFqB0Hz+WXzptdee23z5s3Ozj2Gj5yrdhwoa+jwkcNGjBIRi8Uy//67Gxoa1E4EAACA1o8iHgAA4L/MdbUFuZlevv6ubh5qZ0Ezqa+vf+Th+Rs3bqytbRg06Dk/fz4J0fo9/49/Ojk7i8iBfXuXL3tb7TgAAABo/SjiAQAA/is3M02s1pCIGLWDoPmsXL4s6egRq9Xq5jbYxye2uvKU2omguPCIyPkP/b3x9tIli0+eLFQ3DwAAAFo9ingAAID/V1NVWXIy3y8o1GB0VDsLmsmp8vJnn3xcRERcOneda3R0qjxVZrFYVI4F5d33wIKY2Dj5P/buMzrO6lzY8PNOn9E0Vau7AzbF9A6mGtNLIIAJHdOLe++9YjC99947hCSEQyihh2rAlmXJlixbZbqmv9+Pycn5TsIJBOx3SzP39WtHHs/ca8lkaR7t2VskGAjMnjZZdQ4AAADyHIN4AACAv9u0YZ3ZbKms6as6BMZZsXRhe/tWEXG6jt//wCM8vuJsNhsJBVV3Ybuz2+3LVt2UWz/28AN//eA9tT0AAADIbwziAQAARESCXR2hQGdlXT+zxaK6BQbZ0Lj+jltWi4hIxdHHzLBYLFabzVnkjkVCmXRacRy2vyOPPubEU04TEV3XJ465mltbAQAAsP0wiAcAABBd1zdtWGd3OMsra1S3wDhzZ05NJBIiUlp2zpChu+a+6PEVi0go2KWyDEZZvHxV7tbWLz7/7L6771CdAwAAgLzFIB4AAEA6t26Ox6I1fQdqmqa6BQb56MMPnnv6SRERGXjcieP+8Z03m81FHl88Fk0mEurqYJDauvp/3Nq6cO7Mjo52tT0AAADIVwziAQBAoctmMi0bGtwen7+0XHULDKLr+szJE3RdFzENGHhVTU3t//+nbo/PZDKH2RRfGK4ZO2HAwEEi0tXZOX/WdNU5AAAAyE8M4gEAQKFra2lOpZI1/QepDoFxXnzumQ/ef1dENG3PEcde+E9/qpk0j8+fTMTj3TEVdTCU3W5fvOKG3PrB++7+/NNP1PYAAAAgLzGIBwAABS2VSra1NPlLy4vcXtUtMEgymZw7c6qIiNh233OC3+//18c4izwWizUc6NJ1g+ugwDHHHj/yuBNEJJvNThp7jc53HQAAANsag3gAAFDQNjc36tlsTd+BqkNgnHvvur1h3VoRsVqHDz/s5B99jKaJx1+cTqe6o2Fj66DGouWr7Ha7iHz41/cff+RB1TkAAADINwziAQBA4Yp3x9rbWsora+wOp+oWGCQUDC5fNF9ERDwHHTLV4XT8X490OF02uyMcDOhZ9kfnvwEDB109ZnxuPWf6lHAopLYHAAAAeYZBPAAAKFwtTQ0ms7myrp/qEBjn+uWLOzraRcTlOm6f/Q799w/2+Iuz2UwkHDQkDYqNnzStuqZWRNraNi9bPF91DgAAAPIKg3gAAFCgIuFgoGNrn+p6i8WqugUG2bSx+fZbVouISPlRI6aZzeZ//3ibze5wFUXDwUwmY0Ae1HIVFc1fvDy3vuOW1T98/53aHgAAAOQTBvEAAKBAbWpcZ7XZK6pqVYfAOAvnzop3d4tIccmZQ3be7ef8FY+vWNf1SCiwndPQI5x2xpkHHHSIiCSTyWkTx6rOAQAAQP5gEA8AAApRsLM9Gg5W1fUz/dSeaOSNr7/84olHHxIRkX7HHj9B037W37JYLC63JxYJp9Pp7VmHHkHTtBU33Jz7qMSbb7z2+qsvqy4CAABAnmAQDwAACo6u65s2rHM4XaUVVapbYJy5M6fmTpiprbuovm/fn/8X3V6/pmnhYNd2S0MPsvOuu51/0ejcesbk8clkUm0PAAAA8gODeAAAUHA6t26Od8dq+g7UfuamaPR+77z91u9ff1VERHYeedzl/9HfNZvNRR5fPBZNJhLbow09zfQ580tKSkVk7Q/f337zjapzAAAAkA8YxAMAgMKiZ7MtTevdHp+vpEx1Cwyi6/rs6ZNFRMS8405Xl5WX/6fP4Pb4TCYzm+ILRGlp2eQZs3Pr5UsWbNnSprYHAAAAeYBBPAAAKCxtLc2pZKKm30DVITDOC88+/enHH4mIybT3USNG/YJn0Eya2+dPJuK5u16R9y657MohO+8iIuFQaN7MaapzAAAA0OsxiAcAAAUknUq1tTT5SsqKPD7VLTBIKpWaP3u6iIjY9thrnMfr/WXP4yrymC2WcLBL17dhHXoos9m8ZMUNufWjD93/+aefqO0BAABAb8cgHgAAFJC2lqZsJlNTP0B1CIzz4H13r1v7g4hYLIceMvykX/w8miYeX3E6lYx3R7ddHXqu4YcfefxJp4hINpudMmGMzm9gAAAA8CswiAcAAIUilUxsbd1YXNbH4SpS3QKDxKLRZQvniYhI0YEHT3Y4HL/m2ZyuIqvNFg50MZMtEAuWrLDb7SLywXt/efapJ1TnAAAAoBdjEA8AAApFS9N6Eamu7686BMa59aYb2to2i4jdMWLf/Q/79U/o8RVnMulYJPzrnwo9X/8BA6+8dmxuPXv6ZG4IAAAAwC/GIB4AABSE7li0c+vmssoam/1X7YlGL9LZ2bF61XIRESk+/MipFovl1z+n3eG02R2RUFDPsim+IIybOLWyskpENjY33Xj9ctU5AAAA6K0YxAMAgILQ2rzeZDZX1vZVHQLjrFy6KBQMiojHc9Juw/beVk/r8RVns5lIOLitnhA9mcfrnTF3QW594/XLWjZtVNsDAACAXopBPAAAyH/RSCjQsbWiqs5isapugUE2bWy+545bRUSkz1HHTNrF/eMAACAASURBVDKZtG31zDa73eF0RcPBbDa7rZ4TPdmocy/Yfc+9RCQWjc6dMVV1DgAAAHolBvEAACD/bWpcZ7Xa+lTXqQ6BcRbPnxOPx0WktPTMHXcaum2f3OMr1nU9Egps26dFz2QymRYvX6Vpmog8+fgjH3/0V9VFAAAA6H0YxAMAgDwXCnRGQoHKun4ms1l1Cwzy3ZpvH3v4ARER6XvMceO2+fNbrFZnkTsWCWfS6W3+5OiBDjjokJNPO11EdF2fOn6MrnNDAAAAAP4zDOIBAECea2lqsDucpRVVqkNgnAVzZmQyGRGprjm/vu92uRjA4yvWRcJBNsUXinmLljkcDhH56MMPnn7iMdU5AAAA6GUYxAMAgHzW1b4lFglX1fU3mfixp1B88tGHL7/wnIiI7HDMsVdsp1cxm81Fbm93LJJKpbbTS6BHqe/b76rr/v7pijkzpsS7u9X2AAAAoHfhHSkAAMhbuq63NDU4i9zFZRWqW2CcebOm6bouog0YeFmfysrt90Jur08zmcLBru33EuhRxk2cWllZJSKbNjavXrVCdQ4AAAB6EwbxAAAgb3VsaU3Eu6vrB+RuWUQh+POf/vD2W38UEU3b9ahjLtiur2UymdweX6I7lkwmtusLoYcocrtnzF2QW9+wcunm1ha1PQAAAOhFGMQDAID8pGezrc2Nbo/PV1yqugUG0XV9/uzpIiJi3mno1SUlJdv7FYvcXpPJHA6wKb5QjDr3gmF77CkisWh07sxpqnMAAADQazCIBwAA+WlL68ZUMlHdd4DqEBjnlRef/+SjD0XEZNr7iKPOMuAVNZPm9vqSiXgizonhBcFkMi1adn1u/cSjD332ycdqewAAANBbMIgHAAB5KJNOt21q8hWXur1+1S0wSCaTWTBnhoiIWHffY6zH4zHmdV1uj9ls4aT4wnHQIcNPOPlUEclms9MmjVOdAwAAgN6BQTwAAMhDW1qbM5l0dT3b4QvIU48/subbb0TEbD7wkMNOMux1NU3z+PypZDIeixn2olBr3qJlDodDRN5/950Xnn1adQ4AAAB6AQbxAAAg36RSybaWZn9pubPIrboFBkkmk4vnzxEREcc++413Op1GvrrD5bZYreFgl64b+bJQZsDAQZdeeU1uPWvapESC23oBAADwExjEAwCAfNO2cYOezbIdvqA8cO9dGxrXi4jVetiBBx1j8Ktrmnh8xel0qjsWMfilocr4SdNKS8tEZEPj+ttvvlF1DgAAAHo6BvEAACCvJBPx9raW0ooqu8PQPdFQqDsWW7lkoYiIFB10yCSb3WZ8g8PpstrskWBAZ1d8YfD5/VNnzc2tVyxduHXrFrU9AAAA6OEYxAMAgLzS2tyoi1TV9VMdAuPccetNmze3iojdcfTe+x6iKsPjK85k0rFIWFUADHbhJZftNGSoiIRDocXzZqvOAQAAQI/GIB4AAOSPeHesc+vmiqpaq82uugUGCQYCN16/TEREfMMPn2yxWFSV2B0Om90RCQX1LJviC4LZbJ6/ZEVu/cC9d3379VdqewAAANCTMYgHAAD5o6WpwWQ296mpVx0C49x848quzk4RcRUdt/se+6qN8fiKs9lMJBxUmwHDHH3MsUeNGCkimUxm+uTxqnMAAADQczGIBwAAeSIWCQc6tlZU1VksVtUtMMjWrVtuvekGEREpPfKoySaT4h9ubXa7w+mKRkLZTFZtCQyzYMmK3Ocw/vSH37/5xmuqcwAAANBDMYgHAAB5oqWpwWKx9qmuUx0C46xaviQaiYiI13vK0F12U50jIuL2FevZLJviC8dOQ3e+4OJLc+uZUyak02m1PQAAAOiZGMQDAIB8EAkFQoHOytq+JrNZdQsM0rJp47133iYiIpVHHTNe0zTFQSIiYrVanS53LBLKZDKqW2CQKTPneH0+EVnz7Tf33X2H6hwAAAD0RAziAQBAPmjZ0GC12csqa1SHwDjLFs2Px+MiUlJ6xg47DlGd8z88Pr+IREIB1SEwSFlZ+YTJ03PrJfPnBAN86wEAAPDPGMQDAIBeL9jVEQkHq+v7Kz8iHIZpWLf2kQfvExGRuhEjxyqu+d/MFouzyB2LhDmlpHBcdtW1/foPEJGOjvYVSxeqzgEAAECPw5tVAADQu+m63tLU4HC6SsorVbfAOEsXzE2lUiLSp3JUv/79Vef8M7fXr2laJNilOgQGsdvtcxYsya3vvPWm9Q3r1PYAAACgp2EQDwAAereu9i3d0UhVXf8eckQ4DLDmm6+ffvIxERHpP2Lk1YprfozZbC7yeLtj0XQqpboFBjn5tNMPOOgQEUkkErOnT1adAwAAgJ6FQTwAAOjFdF1vbV7vLHL7S8tVt8A4C+fNyl2FWlt3YU1treqcH1fk8WkmU4hN8QVD07SFS1fmfiP44nPPvP/uO6qLAAAA0IMwiAcAAL1Yx5bWRLy7un4A2+ELx2effPzyC8+JiMiORx8zWnHN/81kMrk9vkR3LJlMqG6BQfbce5/fnnVObj1t0rhsNqu2BwAAAD0Hg3gAANBbZbPZ1uZGt8fnKy5V3QLjLJw7U9d1Eek/4JI+lT36YoAit9dkMocDbIovILPmL3I4nSLy2ScfP/n4I6pzAAAA0FMwiAcAAL1V++ZNqWSiuu8A1SEwzvvvvvOH378uIiK7HDXiArUxP0kzaW6vL5mIJ+Jx1S0wSE1t3TVjxufW82ZO647F1PYAAACgh2AQDwAAeqVsJrN54wavv8Tt9atugXHmz54hIiKmHXa8orSsTHHNz+Bye8xmS5iT4gvJmPGTKyurRKRl08bVq1aozgEAAECPwCAeAAD0Sm0tzel0qrqe7fAF5E9/+P17f/kvEdG03Y84epTqnJ9F0zS3z59KJuLd7IwuFEVu94y5C3Lr1auWb25tUdsDAACAnoBBPAAA6H3S6dSW1mZ/abnL7VHdAoPour5gTm47vHnnna/2+3vNJyGcLrfFYg0Hu3RddQqMMurcC3YdtruIRCOR//4YBwAAAAoag3gAAND7tG1qymYybIcvKK++9MKnH38kIibT3ocdebrqnP+Aponb50+nUvHuqOoWGMRkMi1adn1u/djDD3zx+WdqewAAAKAcg3gAANDLpJKJLa0bS8orHU6X6hYYJJvNLpw3S0RErLvtfp3b08s+CeF0FVltNjbFF5RDhh9+7AkniUg2m50+ebzqHAAAACjGIB4AAPQyrc2NmkhVXT/VITDOs0898c1XX4qI2bz/oYedrDrnl/D4ijPpdCwaVh0C48xbtMxqtYrIO2+/9cqLz6vOAQAAgEoM4gEAQG+SiHd3bGkt61NtsztUt8Ag6XR68fzZIiJi32ufcS5Xr/wkhN3htNkdkVBAz7IrvlAM3mHH0VdcnVvPmjYpmUyq7QEAAIBCDOIBAEBv0tq8XjOZ+tT2VR0C4zz28APr1v4gIhbLwQcdfKzqnF/O4yvOZjLRSEh1CIwzccqM4pISEVm39oe7b79FdQ4AAACUYRAPAAB6jXgs2tW+paKq1mq1qW6BQRKJxLJF80VExLnfARPtDrvioF/BZrfbHc5oOJjNZlW3wCDFJSWTp+WuN5Bli+d3dnao7QEAAIAqDOIBAECvsampwWQ296muVx0C4zxw713NTRtExGY7bP8DjlCd82t5fMXZbDYaZlN8Abn4sisHDd5BRAJdXUsXzFWdAwAAADUYxAMAgN4hEg4GO9v7VNebLRbVLTBIdyx2/dJFIiJSdNDBE602q+KgX81qszlcRdFwMJPJqG6BQaxW64IlK3Lre++6/fvv1qjtAQAAgBIM4gEAQO/QsqHBarVVVNWqDoFx7rzt5s2bW0XE7jh6r30PUZ2zbXh8xbquR0JB1SEwzsjjTzzsiKNEJJVKzZwyQXUOAAAAFGAQDwAAeoFQoDMSClTW9TOZzapbYJBwKHTjymUiIuIbftgkS758EsJisbiKPN3RcCadVt0C4yxYssJsNovIG6+98tYf31SdAwAAAKMxiAcAAL1AS1OD3eEsrahSHQLj3LJ6Ve5mS5dr5LA99lOdsy25fX4RCYcCqkNgnF12G/a78y/KradPHs/ZRAAAAIWGQTwAAOjpAh1bY5FwZV0/k4kfXQpFZ2fHLauvFxGRksOPnGQ259W33mw2u9ye7mgknUqpboFxZsxd4PZ4ROSbr7588L67VecAAADAUHn1lgYAAOQfXddbmhocrqKSsj6qW2CcG1YsDYdCIuLxnrTzrnuoztn23F6/ZjKFg12qQ2Cc8vKKcROn5taL5s4KBbknAAAAoIAwiAcAAD1a59bN8e5YTf0ATdNUt8Agmze33nX7LSIiUnHk0eNNpjz81ptMpiK3N94dSyWTqltgnKuuG1fft5+IbN26ZeWyRapzAAAAYBwG8QAAoOfKZrOtzY1Fbq+vpEx1C4yzcsnC7lhMRPzFp+240y6qc7YXt8dnMpnZFF9Q7Hb7vEW5K4jl9ptvbFzfoLYHAAAAhmEQDwAAeq72zZuSiXh13wGqQ2Cc5qYND9x7l4iIVI8YOS6PPwihmTS315eIdyficdUtMM7Jp52+/4EHi0gikZg5daLqHAAAABiEQTwAAOihspnM5o0bvP4Sj69YdQuMs2TB3GQyKSJl5WcOGDhYdc725XJ7zGYLm+ILiqZpi5evyp219dLzz777ztuqiwAAAGAEBvEAAKCHamtpSqdT1fVshy8gP3z/3ROPPiQiIn2POfY6xTXbn6Zpbp8/lUzEYzHVLTDOHnvtfeaoc3PrqRPHZrNZtT0AAAAwAIN4AADQE6XTqbaW5uKyCpfbo7oFxlk8f3Y6nRaRqupz6+r7qs4xgtPltlis4VCXrqtOgYFmz19U5HaLyBeff/boQ/erzgEAAMB2xyAeAAD0RJs3btCz2aq6/qpDYJwv//b58888JSIig0aMvEJxjVE0TTy+4nQqFY9FVLfAOFXVNdeNm5Rbz581PRIOq+0BAADA9sYgHgAA9DjJRLx986aS8kqH06W6BcZZOHdm7oyO+r4XVVVXq84xjsPlstrs4WBAZ1d8Ibl27ITaunoRaWvbfP3yxapzAAAAsH0xiAcAAD1OS9N6XaS6nu3wBeSvH7z3+qsvi4jIkBEjL1FcYziPrziTSccibIsuIA6nc+7Cpbn1ratXbWhcr7YHAAAA2xWDeAAA0LPEY9Gu9raKqlqrza66BcZZMHuGiIiYBg2+vKy8XHGN4ewOh93hjIQC3NtZUE4748z9DzhIROLx+MypE1XnAAAAYDtiEA8AAHqWTU0NJrO5T3W96hAY589/+sM7b78lIpq225EjzlWdo4bHV5zNZqPhkOoQGEfTtEXLV2maJiIvPvfMu++8rboIAAAA2wuDeAAA0INEwsFgZ3uf6nqL1aq6BQbRdX3+7OkiImIeMvSq4uJixUGKWG02h6soGg5mMhnVLTDOnnvvc+aov//yacqEMXz3AQAA8hWDeAAA0IO0bGiwWm0VVbWqQ2CcV1964ZOPPhQRk2nvw486U3WOSh6vX9f1aCioOgSGmrNgsdvjEZEv//b5ww/cqzoHAAAA2wWDeAAA0FMEuzoioUBlXT+T2ay6BQbJZDLz5+ROh7cO22OMx+NRHKSUxWp1FXli0XA6nVbdAuNUVlWPGT85t14we0YoyG9iAAAA8hCDeAAA0CPout7S1GB3OMv6VKtugXGeeuLRNd98LSJm8wGHDD9JdY56bp9fRCLBLtUhMNTV143r26+/iGzdumXZ4vmqcwAAALDtMYgHAAA9Qmd7W3c0Ul0/IHdvIQpBMplcMn+OiIg49tl3gsvlUtvTE5jN5iKPtzsWTSWTqltgHIfTOW/Rstz6zltvWrf2B7U9AAAA2OYYxAMAAPWy2Wxr03qX21NcVqG6BcZ58L67G9c3iIjVeugBB49QndNTFHl8JpMpzKb4AnPyaacfdMhwEUkmk9MnjVOdAwAAgG2MQTwAAFCvo60lmYjX9B2oOgTG6Y7FVixeICIiRQcePNlutysO6jFMJlORx5eIdycTcdUtMNSSFTeYzWYRef3Vl//w+9dV5wAAAGBbYhAPAAAUy6TTrc2NXn+Jx1esugXGuePWmzZvbhURu/3offY7VHVOz1Lk8ZrM5lCATfGFZddhu5934SW59bSJY1OplNoeAAAAbEMM4gEAgGJbWpvT6VR1/QDVITBOMBC48frcidi+4UdMtlgsioN6GE3TvL7iVDIRj8VUt8BQ0+fM9/n9IvL9d2vuuu1m1TkAAADYZhjEAwAAlVKpZFtLc3FZhcvtUd0C46xetbyrs1NEiopO2H2PfVXn9EQOl9titYaDXbquOgUGKisrnzJ9dm69dNG8rVu3qO0BAADAtsIgHgAAqLS5uVF0ne3wBaWtbfNtN98oIiJlRx492WTiJ9IfoWni8ZWk06lYNKy6BYa65PKrdhoyVESCgcD8WdNV5wAAAGDb4G0PAABQJt4da29rKetTbXc4VbfAOCsWL4hFoyLi8582ZOddVef0XA6n02Z3RIIBPcuu+AJitVoXLV+VWz/8wL2ff/qJ2h4AAABsEwziAQCAMi1NDZrJVFnXT3UIjNO4vuGBe+8SEZHqESMnaJrinh7O4y/OZjORcFB1CAx1xFEjjj3hJBHJZrNTxl+ncz4RAABA78cgHgAAqBEJBwMdW/tU11ssVtUtMM7iebOTyaSIlFeMGjhosOqcns5mszucrmg4mMlkVLfAUAuXrrTb7SLywfvvPvn4I6pzAAAA8GsxiAcAAGq0bGiwWm19qutUh8A4X3/5xVNPPCoiIv1HHned4ppewuMr1nU9GmJTfGEZMHDQldeOza1nT5scjUTU9gAAAOBXYhAPAAAUCHa2R0KBqvr+JrNZdQuMM2/WtGw2KyJ19RfX1NaqzukdLFary+2JRkLpdFp1Cww1YfL0quoaEdnc2rJ8yQLVOQAAAPhVGMQDAACj6bq+acM6h9NVWlGlugXG+eC9v7zx2isiIjJ0xMjRimt6FbfXr2laONCpOgSGKnK75y5cmlvfunrV2h++V9sDAACAX4NBPAAAMFrHltZ4d6ym70CNmzoLyZzpU0RExDR4xyvLKyoU1/QqZrO5yOOLd8eSyYTqFhjqjLNG7X/gwSKSTCanThijOgcAAAC/HIN4AABgqGwm09q0vsjj85WUqW6BcV57+cUP3n9XRDRtj6NG/E51Tu/j9vhMJnOoi03xhUXTtGXXrzabzSLy5huvvfbyi6qLAAAA8AsxiAcAAIZqa2lOpZK1/QepDoFxMpnMvNnTRUTEuuuwcT6fT3FQL6SZNI/Pn0om4t0x1S0w1G6773H+RX8/ymnqxLHxeFxtDwAAAH4ZBvEAAMA4qVSyraWpuKyiyO1V3QLjPPHoQ99+/ZWImM0HHHbEKapzeitnkcdisYYDXbquOgXGmjF3QUlJqYg0rm9Yff1y1TkAAAD4JRjEAwAA47Q2rRddr64foDoExonH44vmzRYREee++09yuVyKg3otTROPvzidTsWiYdUtMFRJSenMeQtz61UrljQ3bVDbAwAAgF+AQTwAADBIdyzasaW1tE+13eFU3QLj3H37LRubm0TEZjviwINGqM7p3RxOl83uiAQDepZd8YXlvAsvGbbHniLSHYtNnThWdQ4AAAD+YwziAQCAQVo2rDOZzVV1/VSHwDjBQGDlskUiIuI9dPgUq82qOKj38/pLstlMJBxQHQJDmc3m5TfcrGmaiLz8wnN/fPMN1UUAAAD4zxTEID4aibzz9lsvPf/se3/5r+4Y11sBAKBAONgV7OqorOlrsTCKLSA3rFza1dkpIq6iE/bY+0DVOfnAarM5XUXRcCiTyahugaH23e+AUedekFtPHndtIpFQmgMAAID/TP4M4h996P7XX335n76YyWQWzJkxsK7ixGOOOPes3xx31PD+1aUzp05MJpNKIgEAKEy6rm9sXGuzO8qralW3wDitLZtuu/lGEREpP2rEFLM5f37yVMvjKxaRcKBLdQiMNmfhEp/fLyJrf/j+lhuvV50DAACA/0D+vB26cvSFSxbM+acvXnvF6BVLFsa7uy0WS01tncViicfjN61acd7Zp+s6B2sCAGCQrva27mikpu9Akyl/fvbAT1o4d1a8u1tEikt+O2Torqpz8ofZYnG5vd2xSIrNJQWmvLxi+uz5ufWKpQtzty8AAACgV8jnN8N//eC9Rx68z2azLVy6sqUz+vXaptau2B33PVRaWvb6Ky899fijqgMBACgI2Uxm04aGIre3uKxCdQuMs+abrx97+AEREek78rgJmqa4J8+4vT6TyRQKdKoOgdEuvvSKXYftLiKxaHTKhDGqcwAAAPBz5fMg/vlnnhKR68ZPuuq6cTabTUSsVuuZZ//uoSeeEZH/fmcIAAC2r7aW5lQyUdt/kOoQGGrOjCm5Q8xrai/s26+f6px8YzKZ3L7iZCIe7+YCpMJiNptX3HjLP25t/cPvX1ddBAAAgJ8lnwfx69etFZGzzjnvn75+4MGHDhw0+IvPP1MRBQBAYUmlkm0tTf7S8iKPT3ULjPPuO2//9+U9Q0Yed4XimjzlKvJYLNZwoIsDFwvNfvsf+I9bWyeNvSYejyvNAQAAwM+Sz4P4nLr6vv/6xYo+lcFgwPgYAAAKTcuGBtH1mr4DVYfAOLquz5o2SURETDvseFV5BUcSbReaJh5/STqdikVCqltgtLmLlhaXlIhIw7q1N65cpjoHAAAAPy2fB/GDdthRRFo2bfzXP9q0sdnt8RheBABAYemORjq3bi6rrLE7nKpbYJznnn7yk48+FBGTaZ+jjzlXdU4+czidNrsjEgpks1nVLTBUWVn5zLkLc+tVK5Y0rm9Q2wMAAICflM+D+NN/e7aIPPrQ/f/09bf++GbThsadd9lNQRMAAIVkY+Nas9lSVdtPdQiMk0wm582aJiIi9j32mujxehUH5TuvvySbzUZCfNaz4Fxw8aV77r2PiMS7uyeOuVp1DgAAAH5CXg3iv/rib7vu0O+gfYYde+ShZ5124q03rSopKb1hxdLWlk25B6RSqYfuv+f8UWeIyJmjfqc0FgCAPBfsbA8Huyrr+pktFtUtMM49d9ya25xrtQ4/dPgJqnPyn9Vmcxa5Y5FwOp1W3QJDmUym61ffZjabReTNN1576flnVRcBAADg38mrN8bpdLq5acO/fj3Q1VVVXSMi7Vu3XHP5JSJy6GFHnHPehUb3AQBQMHRd37RhncPpKq+sUd0C4wQDgeWLF4iIiOfgQ6faHXbFQYXB4yuOx6KhQGdJGcfxF5bd99zr4kuvuPO2m0Vk8vjrjjhqRJHbrToKAAAAPy5/BvGbA93BYCAYCIRCwWDg/1sEAyVlZbnH9KmsqqmtO/t3502cOjO3eQQAAGwPW1s3xrtjA4fspmma6hYYZ8XShZ2dHSLicp2w976HqM4pFGaz2e31h4NdiXjc7nCozoGhZsxZ8MKzT7e1bW7ZtHHR/NkLl65UXQQAAIAflz+DeIfD4XBU9ulT+W8eYzKZvl7bZFgSAACFKZ1OtW5s9PpLfMWlqltgnKYNjXfeepOIiPQ5euRUNj0YqcjjjUXCoUBnWZ9qfvlVULw+34KlK0dfcI6I3HHL6rPPOW+X3YapjgIAAMCPyKsz4gEAQE/Q2rQ+m8nU9BukOgSGmjdrWiKREJHSslE7DdlVdU5h0TTN4y9Op5Ld0bDqFhjtjLNGDT/8SBFJp9Njr748m82qLgIAAMCPYBAPAAC2pXgs2t7WUl5Z43QVqW6BcT7+6K/PPPm4iIgMPO6EcWzKNp7TVWSzO8LBAHPYArRy9a12u11EPvrwg/vvuVN1DgAAAH5E/hxN8/P98c03Pv34IxGZOHXGL3uGrVu3RCORn/PIdDotov+yVwEAoDfa2LjWbLFU1vZTHQJDzZg8Qdd1Ea3/gMtramtV5xQor7+kva0lEgp6/cWqW2CoQYN3GDtxypIFc0Vk7sypx590yr8/sRMAAADGK8RB/OuvvHTX7bfILx3Ep1KpXQf3jcfjP/PxJhMfOwAAFIpgZ3so0Fnbf7DFalXdAuO8+NwzH7z3FxHRtD2POfZi1TmFy2qzOYvcsUjI5fZYLIX4c34hGztx6tNPPLb2h++DgcD0SePufuBR1UUAAAD4XwrxB/Tqmtpfc4WR1Wp95qXXt27Z8nMePPaay3/m3nkAAHq7bDa7sXGtw1VUXlmjugXGSSaTs6dPFhER27A9xvuL2YutksdXHO+OhQKdJWUVqltgKLvdvnL1raccd7Su608/8djZvzv/yKOPUR0FAACA/1GIg/ixE6eMnTjl1zzDQYcM/5mPnDZpXCwa+zWvBQBAb7G1dWMi3j1o6DCNA8ILyV233by+YZ2IWK3DDzv8VNU5hc5sNrs9vnCwKxHvtjucqnNgqOGHH3nm2b97/NGHRGT8tVe+/8mXTpdLdRQAAAD+jlNTAADANpBKJVs3NvpKyrz+EtUtME5HR/vyJQtERMR78PAZDqdDcRBEijxei8Ua6urUuaio8CxYtrKkpFREGtc3LFk4V3UOAAAA/kd+7ohPpVIN69auX7c2GAom4nGHw+kvLh44aHD/AQM5sR0AgO1hU+M60fXafoNUh8BQSxfMDXR1iUiR++S99zlYdQ5ERDRN8/hLutrbYpFQkcerOgeGKisrn79k+VWXXiQit9x4/Rlnjvo1Z3ICAABgG8q3Qfznn36yetXyN994LRwK/euflpaWnXjKaWMmTO7Xf4DxbQAA5KtoJNS5dXNlbV+Owigo36359t67bhcRkeqRx04zm9nu0FM4nE67wxkOBRyuIrPZrDoHhhp17gWPP/LQO2+/lU6nr71y9Jtvv8+/AQAAgJ4gr94v3bBi6eEH7fPsU0+EQyGP1ztk51322//AQ4Yfvt/+B+640xCny9XR0X7/PXfuO2xI7uREAADw6+m6vnH9D1abvbKmr+oWGGrGm/y9gwAAIABJREFU5PHpdFpEKqsuHLzjTqpz8L94/SWi6+Fgl+oQGE3TtFU33+5wOETk048/uuu2m1UXAQAAQCSfBvFvvvHanBlT7Hb7xKkzPvpiTfOW4PuffPnGn9996Y0/vfHnd//6+Teb2sN/fu/jCy+5LJ1OXzX6wo8+/EB1MgAA+aBz6+ZoOFTTd6CJTZeF5A+/f/3NN14TEZGhx594reIa/AuL1epye7ujkWQioboFRhs0eIcJU2bk1vPnzGhu2qC2BwAAAJJPg/jbbrpBRB59+oXps+cP3mHHf32AyWTafc+9Vt18++33PJjJZG5cuczwRgAA8k0mnW7Z0OD2+kvK+6hugXHS6fSMyeNFRMSy8y7jyysqFAfhx3i8fpPZHApwa2shum78pCE77yIi0Uhk3DVXqM4BAABAHg3iP/v0452G7nzEUSN+8pG/Pfucfv0H/PW9dw2oAgAgv7U2r0+nU3X9B6sOgaHuufO2Nd9+IyJmy8FHjjhLdQ5+nGbSvL6SVDLRHYuoboHRrFbr6tvuMplMIvLmG689+dgjqosAAAAKXf4M4qORSFlZ+c98cGVlVSgU3K49AADkvXgsunXzpvLKGmeRW3ULjNPZ2bFkwRwREfEcfMgMl8ulNAf/jrOoyGZ3hANd2WxWdQuMts+++196xdW59dQJYzo62tX2AAAAFLj8GcT3qaz69uuvUqnUTz4yHo+vWfNNZVW1AVUAAOSxpobvzWZLVV1/1SEw1JL5c7o6O0WkqOikffc/XHUOfoLXX5LNZiLBgOoQKDBz7sK6+r4i0tHRPnX8GNU5AAAABS1/BvFHHn1MR0f79EnjMpnMv3lYIpEYc9Vlga6uY4493rA2AADyT+fWtkgoUNNvoNliUd0C43z79Vf33nW7iIhUjzx+htmcPz9M5iurzVbk9kYjoVQyqboFRityu1fdnPsPVp58/JE3XntFbQ8AAEAhy593zhOmTH/mqcfvvO3mP//pD6efOWrPvfeprav3+XxWmy2VTAa6ujY0rv/oww+efOyR5qYN5eUVE6bOUJ0MAEBvlUmnNzWuLXJ7S8orVbfAUFMmjEmn0yJSVX3R4B12Up2Dn8Xt83fHoqGujtI+VapbYLSjRow8a9S5jz/6kIiMu+aKDz79yuP1qo4CAAAoRPkziK+tq3/5jbcuOves779bs2jerH/zyGF77Hnfw09UVPQxrA0AgDzT0rw+nU4NHLKbpmmqW2Ccl55/9u23/igimjbs+JOuU52Dn8tkMnn9xYHO9u5ohBsdCtCiFav+9Iffb9nStmlj86xpk/6xRx4AAABGyqtPEw/bY8+/fv7NA48+ddY55w3ZeReH0/mPP3K6XLvsNuz8i0Y/9cKrf37v4wEDBynsBACgV+uORto3byrrU+1ye1S3wDjxeHzGlAkiImLbddjEsrIyxUH4TziL3FabPcStrQWppKR06fWrc+v777nzv/78J7U9AAAAhSl/dsTnWCyWk087/eTTTs/9z1QqlYjH7Q6H1WpVGwYAQN5obvjeYrFW1w9QHQJDrb5++YbG9SJitR5+xFG/UZ2D/5ivuLS9rSUc7PIVl6pugdFOPf23zzz1+MsvPKfr+rVXjH7v4y9cRUWqowAAAApLXu2I/1dWq9Xt8TCFBwBgW+nY0hoJB7mjtdBsbG5atWKJiIiUHH7kbIfDoTgI/zmrzVbk8cYi4WQioboFCqxcfWtxSYmINK5vmDtzquocAACAgpPng3gAALANpdOpTY3r3F4/d7QWmumTx3fHYiLiLz5r9z33V52DX8jjLTaZzaFAh66rToHh+vSpXLx8VW591+23vP/uO2p7AAAACg2DeAAA8HNtalyXyaTrB+ygOgSGevutP77w7NMiIjLohJOnmEzc0NtbaSbN6y9JJZOxaFh1CxQ465zzRh53gohks9mrLr0o99s1AAAAGINBPAAA+Fki4WDHltaK6jqHi5OFC0gqlZo87loRETEP3mFMbW2d4iD8Ok5Xkd3hDAe7MpmM6hYocMMtd/j8fhFpWLeWA2oAAACMxCAeAAD8NF3Xm9Z9Z7M7qmr7qW6Boe64ZfWab78REbP5kGOOO191DrYBb3Gp6Hoo0Kk6BApUVlUvWXFDbn3nbTe/95f/UtsDAABQOBjEAwCAn7alpTkei9b1H2wym1W3wDibW1uWLJwrIiLegw+d6Xa7FQdhW7BYLEUeXzwWTcS7VbdAgbN/d/4/Dqi5cvSF0UhEdREAAEBBYBAPAAB+QjIRb93Y6C8t95WUqW6BoWZMmRAJh0XE4z1j3/0PU52Dbcbt9Vks1mBXh861rQXphlvu8BcXi0jj+obZ0yerzgEAACgIDOIBAMBPaG74XkTq+g9WHQJDvfP2W08/8ZiIiAw48eQZZjM/N+YPTdN8JaWZdDoSCqhugQKVVdXLrr8pt77nztve+uObansAAAAKAW+oAADAv9PVviXY1VFTP8Bqs6tugXFSqdSE664SERHzwMFj6vv2U9uDbc5mdziL3JFQMJ1KqW6BAr89+5wTTj5VRHRdv/qyi4MBfiUDAACwfTGIBwAA/6dMOr1x/Q8ut6esskZ1Cwx16+pV3635VkTM5kOOPf5C1TnYLrz+EpPJFOxs53yawrTq5tvLyytEZNPG5snjr1OdAwAAkOcYxAMAgP/Tpg3r0ulU34E7aZqmugXG2djctHTRPBER8R0yfBZ3tOYrk8nkLS5NJhOxaFh1CxQoL69YdfPtufXjjzz40vPPqu0BAADIbwziAQDAj4uEAu1tLRXVdc4i5rCFZfL462LRqIj4/Gfvu/9w1TnYjpyuIrvDGQ52ZTIZ1S1Q4ISTTz1r1Lm59ZirLmtr26y2BwAAII8xiAcAAD8im802rfvO7nBW1fZT3QJDvf7KS6+8+LyIiOxw0inTTSZ+XMxzvuJS0fVgV4fqEKixbNVNtXX1ItLR0X7dFaN1DioCAADYPnhnBQAAfsTmjY3x7lj9wB1NZrPqFhgnFo1OHHuNiIhYh+w8qaa2VnEQtj+zxeLxFSe6Y92xqOoWKOD1+W69677cr9xef/Xl+++5U3URAABAfmIQDwAA/ll3NNK2qamkvNLjK1bdAkMtXTSvuWmDiFitR40YOUp1DgzicnutNluoqzObzapugQKHHnbE5Vf//bLW6ZPHr/3he7U9AAAAeYlBPAAA+F90Xd+wbo3FYq3tN0h1Cwz1zVdf3rp6lYiIVIw4Zr7T6VQcBKNomviKy7LZTCjQqboFasyat2jIzruISCwaveyic1OplOoiAACAfMMgHgAA/C9bWppjkXBt/8EWq1V1C4yTzWavu/LS3PStT+UluwzbS3URDGW12dxeX3c0koh3q26BAg6H4677Hrbb7SLyyUcfLls0T3URAABAvmEQDwAA/ke8O9bSvN5fWl5cVqG6BYa67+47PvrwAxHRtL1OOnWcpqkOguHcXr/FYg12duhZrussRLvsNmzGnAW59fXLFn/w3l/U9gAAAOQZBvEAAODvdF1vWvedyWSqG7CD6hYYanNry9yZU0VExL3fAbNLS0sVB0EFTdN8JWWZTDoU5ICaAnXVdeOGH36kiGQymdEX/C4YCKguAgAAyB8M4gEAwN9t3bwpEgrU9R9stdpUt8BQE8deEwoGRcTtPv3gQ49TnQNlbHZ7kccbi4STibjqFihgMpluv+eBkpJSEWlu2jDu2itUFwEAAOQPBvEAAEBEJBHvbmlq8BWXlpRXqm6BoV558fmXnn9WREQGn3zaHIvFrDgISnm8xWaLJdDZzgE1hamquubGW+/MrZ958vFHH7pfaQ4AAED+YBAPAABERDasXaNpWv3AHVWHwFChYHDCmKtFRMQ2ZOjkuvq+ioOgmmbS/CVlmXQ6HOxS3QI1TjzltPMvGp1bTxx7zdofvlfbAwAAkB8YxAMAANnSujESCtT2G2S12VW3wFBzZkxpbdkkIjbbyGOOPUd1DnoEm91R5PZGIyEOqClYS1bcsONOQ0QkGolcfN7ZiURCdREAAECvxyAeAIBC949DaUorqlS3wFDv/eW/7rv7DhERqTn2hAUOp0NxEHoMj48Dagqa0+W658HHHA6HiPzts0/nzJiiuggAAKDXYxAPAEBB03WdQ2kKU7y7+9orRuu6LmKu73fdkKG7qi5CD6KZNH9JeSadDgU7VbdAjV12GzZv8fLc+vabb3z91ZfV9gAAAPR2DOIBAChoW3OH0vQfzKE0hWbR/Nm5o5/NlsNOOvly1TnocWx2e5HHG4uEE3EOqClQoy+/6rgTTxYRXdevvOSCTRubVRcBAAD0YgziAQAoXN2xaEtTg6+krLS8UnULDPXpxx/dunqViIhUHDViodvjURyEHsnjK7ZYrYHOrdlsVnULFNA07ZY77q2tqxeRzs6Oi88blU6nVUcBAAD0VgziAQAoULqub1j7rdls4VCaQpNMJq+67KJ0Oi1iqqq+Yvc99lNdhB5K0zR/SXk2kwl1cUBNgSouKbn7wUctFouIfPDeXxbOnam6CAAAoLdiEA8AQIHavLExFgnXD9zRarWpboGhli+e/+3XX4mIyXzQyaeN0TTVQejBrDab2+vvjkXisZjqFqix/wEHzZizILe+ceWyN994TW0PAABAL8UgHgCAQhSNhDZv3FBSXukrKVPdAkP97bNPb1ixVEREyg4/fKHf71cchB7P7fVbbfZgV3smk1HdAjWuHTfx6GOOFZFsNnv5RedtbG5SXQQAAND7MIgHAKDgZDOZxu+/sdrsdf0Hq26BoZLJ5JWXXphKpUS0ij6X7r3fwaqL0AtomvhLynRdD3a2q26BGiaT6fZ7H6yuqRWRjo72C885M5VKqY4CAADoZRjEAwBQcDY2rk0m4v0GDzFbLKpbYKhli+Z9/eUXImIyHXjq6RM0TqXBz2OxWj3+kkS8OxoJq26BGqWlZfc+/LjVahWRjz78YObUiaqLAAAAehkG8QAAFJZgZ3t7W0ufmnq3lzNJCssnH334P4fSHLG4uLhYcRB6lSK3x+5whgOdabZCF6r9DzhozoIlufXtN9/43NNPqu0BAADoXRjEAwBQQFKp5Ia1a1xuT2VtP9UtMFQ8Hr9y9AXpdFrE1Kfy8r33O0R1EXofX0mZpmldHVt1XVfdAjWuvHbsiaeclltfffnF3635Vm0PAABAL8IgHgCAArLhh2+zerbf4KEmEz8DFJZ5s6blRmZm8yGnnT6eM2nwC5jNZl9JWTqVDAcDqlughqZpt9xx78BBg0UkGomcd9ZvImFOKwIAAPhZeBMOAECh2NLSHAp01vYb5HC6VLfAUO++8/btN98oIiJ9jhqxxOfnVCL8Qg6ny+X2RMPBRLxbdQvU8Pp8Dz3+jNPlEpHv1nx71WUX8QkJAACAn4NBPAAABSEWCbc0NfhLy8v6VKtugaHCodDlF5+fzWZFzLV11+2x1/6qi9C7ef0lFqs10NGezWZVt0CNobvsesMtd+TWLzz79Orrl6vtAQAA6BUYxAMAkP+ymUzjD9+YLdb6ATuqboHRJo27trlpg4hYrSNO+c01qnPQ62maVlxaoevZQMdW1S1Q5syzf3fZlX///5N5s6a99cc31fYAAAD0fAziAQDIf00N3yfi3f13GGqxWlW3wFAvPPv0Yw8/ICIi9ceduNTtdisOQl6wWK0ef0ki3h0Nh1S3QJkFS1cecNAhIpLJZC4+9+wNjetVFwEAAPRoDOIBAMhzne1tnVs3V9b2dXs5GbywtLZsGnv15SIiYt9hx6lDhu6qOAh5pMjtcThd4WBXKplU3QI1rFbr/Y8+WVVdIyKdnR3n/PbUWDSqOgoAAKDnYhAPAEA+i3fHmtZ95/b6K2v7qW6BoXRdv3L0hZ2dHSLidJ52/IkXqi5CvvGVlJlM5q6OLRwWX7D69Kl86IlnHA6HiHz1xd+4uBUAAODfYBAPAEDeymaz67//2qSZ+u8wVNM01Tkw1C03Xv/fpzYPPe2MJXaHXXEQ8o7JZPKXlmfS6WBXh+oWKLP3PvutXH1rbv3c00+uXLpIbQ8AAECPxSAeAIC8tXH9D/FYtN8OQ602hrCF5YvPP5s/e7qIiHj32W9RXX294iDkKZvd7vEVx2PRaCSsugXKnHPehf+4uHXRvFmvvvSC2h4AAICeiUE8AAD5qXNrW3tbS5+aeq+/RHULDBWLRi85f1QikRDRSktHH3bEiaqLkM/cXp/d4QwHOjksvpAtXHb9oYcdISLZbPbSi879+ssvVBcBAAD0OAziAQDIQ/HuWFPDd26vv6quv+oWGG3y+Ou+/26NiJjNh55+5jSzmZ/3sH35S8s5LL7AWSyW+x99sv+AgSISCYfPPv3krVu3qI4CAADoWXhjBgBAvslmMg3ffWU2mTkavgA9+9QTD91/j4iI1I48dmVxCZ+HwHZnMpn8ZeXZTCbQ2a66BcqUlJQ+9syLHq9XRJo2NP7ujFMTiYTqKAAAgB6EQTwAAPmmqeG7RHeMo+ELUOP6hjFXXyYiIo7BO0zbdfe9FAehYNhsdo+vONEdi4SCqlugzE5Dht7z4GNms1lE/vrBe9dcdrGu66qjAAAAegoG8QAA5JUtrRs7t7ZV1fX3+IpVt8BQyWTyonPPCgWDIlJUdNaJJ1+sugiFpcjjdbiKwsGuRDyuugXKjBh53IIlK3LrJx9/ZNmi+Wp7AAAAeg4G8QAA5I9IONiyYZ2vpKyytq/qFhht1rRJn378kYho2t5nnLXIZrepLkLB8ReXWazWQMfWTCajugXKXHHNmAsvyX00R5YsmPPU44+q7QEAAOghGMQDAJAnUqnk+u++ttrs/QYNUd0Co73y4vN33LJaRET6HH7kysqqKsVBKEiaSSsurdBF72rfwpkkhWz5DTcffuTRIqLr+tWXXfT+u++oLgIAAFCPQTwAAPlA1/WGNV9lMumBO+1qtlhU58BQjesbrrz0Ql3XRWz9+k/aZ79DVRehcFmsVn9JWSqZCHV1qm6BMhaL5YFHn9pp6M4ikkgkzjnj1B++/051FAAAgGIM4gEAyAcb1/8QDQf7DtzJ4SpS3QJDxePx80edEQwERMTl+u0pp12paaqbUNgcTpfb64tFw7FIWHULlPH6fE89/0plZZWIdHZ2nHHycVu2tKmOAgAAUIlBPAAAvV7Hltatmzf1qakvLqtQ3QKjTZ0w5m+ffSoimrbPGWctdTgdqosAcXuL7Q5nKNCZTCRUt0CZuvq+jz/7UpHbLSKN6xvOPPWEaCSiOgoAAEAZBvEAAPRukXCwueF7r7+kun6A6hYY7bGHH7jv7jtERKTqiKNXVVVXKw4CRERE08RfWm42W7rat3BxayHbfc+97n3ocYvFIiKfffLxBef8NpVKqY4CAABQg0E8AAC9WCqZWL/mK6vN3n+HnTVOJCkwX/7t87HXXCEiIs5Bg2fss+9BioOA/4/JZCouy13c2sbFrYXsmGOPX7n61tz6zTdeu+7KS/n3AAAAChODeAAAeqtsJrNuzZdZPTtwyG5c0FpoAl1d5571m3h3t4jm9V1w0qmXqC4C/pnFavWXlKeSyUBnu+oWqHT+RaMnT5+VWz/60P1zZ05V2wMAAKAEg3gAAHqrxrXfdkcj/QYPdThdqltgqGw2O/qCcxrXN4iI2XzEmaPm22w21VHAj3A4nR5fcTwWDQcDqlug0tSZc8+/aHRufcOKpbeuXqW2BwAAwHgM4gEA6JVam9cHOrbW9B3oKy5V3QKjLZo36803XhMRkR1OPvWm0lL+DaDncnt9Tpc7Egp0x6KqW6DS9TfddtyJJ+fW0yePf/yRB9X2AAAAGIxBPAAAvU9ne1trc2NpRVVFdZ3qFhjtxeeeWbl0kYiIlOy7//IddhqiOAj4Kb6SUqvNHuhsTyYSqlugjNlsvvehxw86ZLiI6Lp+9WUXv/rSC6qjAAAAjMMgHgCAXiYaDjatXePxFdcP3FF1C4z29ZdfXDH6Al3XRWx19ZMPP/JE1UXAT9M0raS8j9ls7mrfkkmnVedAGYfD8djTL+w6bHcRSafTF5171n/9+U+qowAAAAzCIB4AgN4kEe9e9+2XNrtjwI67aJqmOgeG6uhoH3XGKdFIRETc7nN/89tr+TeA/8fefQdGUa1tAD+zvWVreq+QSiottNADBkGa9A6iyLV8WLhiwd67giAIigVRikjvHQIkAZIQ0nuvm7J99/tjhRsREJTZSTbP72Judnay77Mwm515d+aczoLFYikdXSzEUl9bZTabmY4DjJHKZFt/3xcY1I0QotVqp04cm3zuDNOhAAAAAGwBjXgAAIBOw2g05GZeIoQEhPRgczhMxwGbMhgMs6ZMLCosIISw2UOnzHhbIBAwHQrgHnC4XIXK2WQ0NtbVWCxMpwHmODk5b9u138PTixDS2tIyaezoy2mpTIcCAAAAoB0a8QAAAJ2DxWzOv3pFr9cFhPbgC4RMxwFbW/bEklMnjhFCCAl5aOIXjo6ODAcCuHd8gUCmUOm0mqb6WqazAJO8vH227z7g7OxCCGlqbHzogRFXM9KZDgUAAABALzTiAQAAOgGLxVKQk9naovYLChVLpEzHAVv78tOPNq5fSwghxHXAoM8CgzA9AHRWQrFEIpVr2lqamxqZzgJMCurWfduu/QqlkhBSV1c7dtSw7GtZTIcCAAAAoBEa8QAAAJ1AaUFOY12Nh2+gXOXEdBawtb27f39x+TOEEEIk3YNf7TdgKMOBAP4dB5lcKJa0qBvbWpqZzgJMCovosXXnPqlMRgiprq56MHFoXm4O06EAAAAA6IJGPAAAQEdXWVpUU1nm4uHt7ObJdBawtSuX0ubPmmoymQjhOjs/OWbcPKYTAdwHMoUjXyBsaqjTatqYzgJMio6N27Jjt8TBgRBSWVGeNGJwfl4u06EAAAAAaIFGPAAAQIdWV11RXpyvcnL18AlgOgvYWnlZ6eSHklpbWgghIvH0KTOWczhspkMB3AcURRQqZy6P31BXo9dpmY4DTOrdJ/7nbb+LxGJCSEV5WdKIwTgvHgAAAOwSGvEAAAAdV2NdTXHeNZlC5R0YzHQWsLVmtXryQ0kV5WWEEA4ncdrM90QiEdOhAO4bikUpnVw4bE59bbVBr2c6DjApvv/An7f9LhSJCCHlZaVJIwbn5mQzHQoAAADgPkMjHgAAoINqbmoozMkUS6R+3cIoimI6DtiUwWCYNXVi+uVLhBCKip00ZZWjoyPToQDuMxaLpXR2pSiqvqbKaDQyHQeY1H9gwo1efEV5WdLwhGtZV5kOBQAAAHA/oREPAADQEbW2qPOyrvAEwoCQHiw2RiPpWiwWy9LFC44cOkAIISRodNIaH19fZiMB0ITNZqucXAmx1FdXmkwmpuMAkwYMGrxl+y7rGDWVlRVJwxMyrlxmOhQAAADAfYNGPAAAQIejaW3Ju3qZy+UFhUWxORym44CtvfbyCz99/y0hhBC3+P6fRUTGMBwIgE4cLlfp5Gq2mOurK81mM9NxgEn9ByZs3bnXOndrTU110sjBKRfOMx0KAAAA4P5AIx4AAKBj0WracjMvURQrKCyKy+UxHQdsbfUXn3747luEEEIUYeFvD0wYyXAgAPpxeTylo4vJZKxDL77L6xPff9uu/TK5nBDSUF8/dvSw0yePMx0KAAAA4D5AIx4AAKAD0Wk1ORlphJCgsCgeX8B0HLC1Xzb/+N9nniKEECL28X3pgQdnMhwIwFZ4fL7C0dlkNNTXVKEX38X17NXntz2HVCpHQkizWj3hwVH79+5mOhQAAADAv4VGPAAAQEeh12lzMtIsZnNQWJRAKGI6DtjagX17Hl0w22w2E8J3dn560sOPs1iYpBe6EL5AKFc5GQ36hpoqi9nCdBxgUmR0zK6Dx1zd3Akhmra26ZPG/bL5R6ZDAQAAAPwraMQDAAB0CAa9LicjzWw2BYVFCURipuOArZ09fXLW1IkGg4EQjky+eNrM/3K4mB4AuhyBUCRXOun1uvpa9OK7uuCQ0L2HT/j6+RNCDAbDorkz1qz6nOlQAAAAAP8cGvEAAADMM+h12empRqMhMCRSKJYwHQdsLS3l4uSHkjRtbYSwxOJZM+e8LhBiYCLoogQikVzlpNdp0YsHXz//vYdPhISFE0LMZvOzTy19Y+WLFgu2CgAAAOiU0IgHAABgmF6ntXbhg0KjRBIHpuOArV3NSB+fNFLd1EQI4fMnzZjzvkSCD2OgSxOKxOjFg5Wrm/ueg8d794m33nzvrdeXLl5gNBqZTQUAAADwD6ARDwAAwCR04bu4nOxr40YPr6+vI4RwuWNnzvlMoVAwHQqAef/rxddUYu7WLk6uUGzffSBxdJL15qaN66dNHNva0sJsKgAAAIB7hUY8AAAAY7SatmtXUswmU7ewaHThu6D8vNwHE4dWVVUSQjicxOmzVjk6OTEdCqCjEIrECpWzwaCvr6lCL76LE4pEm37eNn3WXOvN/Xt3jx4+qLKygtlUAAAAAPcEjXgAAABmaNtac9JTicXSLTwa48J3QYUF+UkjBleUlxFC2OxhU2ascXVzYzoUQMdiHS/eaNDXVeO8+K6Ow+F8/tW6Z//7ovXmpdSU4QP7Xs1IZzYVAAAAwN1DIx4AAIABrc3q7PRUQlFB4dECkZjpOGBrhQX5DwxPKC8rJYSwWAkPT/va09OL6VAAHZFAKFI4OpuMhrqqCpPJxHQcYBJFUf996dXPVn/N4/EIISXFRSOH9D90YB/TuQAAAADuChrxAAAAttbc1JCTmcbmcLpHxAiEIqbjgK3l5+WOHjaorLSEEMJiDXp42npvHx+mQwF0XHyBUOnkajKb6qoqMEsnzJwz/+ftu6QyGSFE3dT08ENJa1d/wXQoAAAAgL+HRjwAAIBNNdbV5F29zOMLukXE8PgCpuOArWVfyxo9bNCNc+EnT/3Gx9eP6VAAHR2Pz1c5uVoslrqqCoNez3QcYFjCkGH7j5wdS0A5AAAgAElEQVSy/vI0Go3PPPn400sfNRgMTOcCAAAAuBM04gEAAGyntqq8IDtDJHboHh7D5fKYjgO2lpl+JWl4QmVFOSGExRry8LT1vn7owgPcFS6Pp3J2pSiqrqZSp9UyHQcYFhwaduD4md594q03169dPT5pZF1dLbOpAAAAAO4AjXgAAAAbqSgpLM67JpUrA0Mj2RwO03HA1i6eT35gREJ1dRUhhM0ePnXGepwLD3BPOFyuysWNzWY31FZp2lqZjgMMc3Z22bH30KQp06w3Txw7Mji+Z/rlS8ymAgAAALgdNOIBAABoZ7FYivOuVZQUqJzd/IMjWGw204nA1k4cOzJ29LCG+npCCIeTNG3mei9vjAsPcM/YbLbK2Y3L4zfW1bQ2q5mOAwwTCARrvtn00qtvslgsQkhxUeHwhPhfNv/IdC4AAACAW0AjHgAAgF5mkyk/60ptVbmbl69PYDBFUUwnAlvbvXPHpLGjW5qbCWHxeBNnzF7j4enJdCiAzorFYimdXAQisbqxvqmh3mJhOhAwiqKop59d/sMvO6zTt2ra2hbMnrb8macwZDwAAAB0NGjEAwAA0Mig111LT1E31vsEBrt5YRySrmjTxvWzpk7UarWEsAXC6bPmrXJ1c2M6FEDnRlGUXOkkdpC2tagb6qotZjTju7rE0UmHTpzr1j3YenPVZx+PGTnEOiEHAAAAQAeBRjwAAABd2lqasy5f1Ou0ASE9VM7ovXZF77/9xtLFC4xGIyE8icOiufM/dXR0ZDoUgD2gKCKVK6UKlU7TVldTYTKZmE4EDAvq1v3wyeQx48Zbb549fXJg75hjRw4xmwoAAADgBjTiAQAAaNFYV5OdkUpRVPfwGKlcyXQcsDWTyfT00kdff2WFxWIhRKxyfHrugvdkcjnTuQDsiljioHB0MRqNtVXlBr2e6TjAMImDw7c//rLyjXc4HA4hpLq6anzSyLdfX4nPaQAAAKAjQCMeAADg/qsoKcy/li4SSbr3iBWIxEzHAVtrbWmZPmnc+rWrCSGEKDw8X549d6VYjC0B4P4TCIWOzm4UoWqrKzStrUzHAYZRFPXE/z27ffcBV1c3QojJZHr79VfGjR6OYWoAAACAcWjEAwAA3E9mkyn/WnpFSYHSyTUwLIrL5TGdCGytsqJ89PBBe3f/TgghxL178AfTZj7N42NLAKALh8t1dHXn8fiN9TXatjam4wDz+g9MOHYuZWDCEOvNE8eO9O8Zdf3XMgAAAAAz0IgHAAC4b3RaTdaVi031tZ6+gb5BISwW3me7nMtpqUP6976UmkIIIaRb7z5rx02Yy2azGY4FYO9YLJbSyVUkcdBpNUxngQ7BxcV12679z694xfobuLa2ZuqEB599aqlWgy0EAAAAmIEGAQAAwP3xy0+bAr1c9u7eFRga6ezuxXQcYMDO7VsTh/QvLyslhFBUn1EP/DB42GiKYjoWQNdAUUSmUAnFEuvNmuoqZvMA49hs9vMrXv5t7yF3D09CiMViWbPq84R+Pa9cSmM6GgAAAHRFaMQDAAD8W0aj8dknHls4d1ZzczNh8x1kCqYTga1ZLJZ333xt1tSJbW1thLC43HFTpv8YGR3LdC6ALofH51u/2bdn11eff8xsGOgI+g0YdPJ8WtLYh6w3szIzhg7o/eG7b2EGVwAAALAxNOIBAAD+lbLSksSE+DVfrZrUrTshhM3hMJ0IbK21pWXW1IlvvvqSxWIhRChxeHTOgq99fH2ZzgXQpTkJBM8te2r21Amtzc1MZwGGKZWqTZu3frpqrVgiIYTo9fpXX/rvqCEDcnOymY4GAAAAXQga8QAAAP/c7p3bB/SKykxLXZU4avW48UzHAQbk5mQPHdB75/athBBCnDw8X52/6D2VSsVwLIAub1RQ92W9eu/cvm1An+jLaSlMxwHmzZq74MS51J69+lhvJp87079X1JeffmQ2m5kNBgAAAF0EGvEAAAD/hMFgePaJx6ZPHu9ksRybPW9uXC+mEwEDft+xLSE+LutqJiGEkOCYuDXTZz0tFAoZjgUAhFAUeX1E4raJk9Xl5SMS+q369EOmEwHz/AMC9xw+8eLKN3g8HiFEq9H899mnEwf3v5Z1leloAAAAYP/QiAcAALhn2VmZg/vGrvlq1fSQ0DMLH41wc2M6EdiawWBY8fyymVMmtDQ3E8JisYYljf1pROI4Fgs7VwAdyMjuwckLH+mpUi1/9v8mj02sq61hOhEwjMPh/N9z/z1y6nyPqGjrkuRzZwb2jn73zdcMBgOz2QAAAMC+4VgRAADg3qz98tOE+J4l2dc2JD349fiJIh6X6URga6UlxUnDEz7/+AOLxUKISCJ5ZPa878IjIpnOBQC34C6V7Z09/+V+/Q8fOBAfG3Fgz+9MJwLmhUX0OHTi3PIXV1pPjdfpdG+++tLAPjHnzp5mOhoAAADYLTTiAQAA7lZVZfmEpBHPPP1EpFyevHDxlOsn00GXsuu37f17RV1v1nj5+r+74JEPXVxdGY4FALfHZlHLBw89PGO2g043efyDTz66QNPWxnQoYBiXy33uhZeOnbkY17O3dcnVjPRRQwY88diihvp6ZrMBAACAXUIjHgAA4K78/MO3fWMiThw5vLL/gINzFvgoFEwnAlvTajTLnlgy4+HxjQ0NhBCK6p8wZNPDU5cIhAKmowHA3+vl7X1u4aNzwsI3frMuPjb8zMnjTCcC5oWEhe8/dvrtDz6RODgQQsxm88b1a+Miun+3YR0mcQUAAID7C414AACAv1FdXTltwphF82Z7sFgnZ897LmEIm0UxHQps7XJaakJ83NdffWmxWAgRi8SLZsz+sU/8QArbAkDnIebzVo0bv3XiZF11ddLIIc8+uUSj0TAdChjGYrEWL/nPudSMBx4cZ11SV1e7dPGCEYPiUy6cZzYbAAAA2BM04gEAAO7k+43r+kSFHdiz+7nefU4tfLSHuzvTicDWTCbTR++9PXRA76yrmYQQQgIDgj5atPgTD09PhpMBwD8yKjgkZfGSyd26rVn9ZXxM2PEjB5lOBMzz8PT6/udtP/6yw9vH17rkwvlzwwb2efyR+VVVlYxGAwAAADuBRjwAAMCtFRcWjEscsuSRBZ5s9ok581YOH8lj432zy8nNyR41ZMDKF5cbDAZCOGx20qikzZMeXojhaAA6NblQ+M2Eyb9OmKSvqRk7esSShbPVTY1MhwLmjUp68FxqxjPLVwgEAkKI2WzetHF9bHi3D999S6vVMp0OAAAAOjc0FAAAAG5mNBrff+vVvrER506eeHXAwFMLFke5ezAdCmzNZDJ98cmH/XpGJp87QwghxN3Z5aUFj2yMjIphOBkA3CcPhISmLn58fkSPnzZ9FxfR/efvNzKdCJgnFIleePm1Mynpo5IetC5paW5+9aX/xkV03/zjJgwcDwAAAP8YGvEAAAB/cvLo4X5xEa+vfLm3UnVhwSPPDhrMxYnwXc/VjPSRCf1eeO7/dFotIWwWa8iAQZvmzH9BoVQyHQ0A7iepgP/5g+MOzpjlZDItmj9nzIhBudlZTIcC5vn5B/z4y45tu/aHhIVbl5SWFD8yd2ZCfNzhg/uZzQYAAACdFDoLAAAAf6iqLJ83fdKYUcPUJSUbkh7cPXtugKMj06HA1rRa7RsrXxzYJ+bC+XOEEELcVI7L58z/od+AwSwWdpwA7FNfH9+zix57feCglDNn+vWMWvHsU5rWVqZDAfMGDx1+Mjnto89XOzu7WJdcTksdnzRyzMgh55PPMpsNAAAAOh0cTwIAABC9Xv/eGytjw7v/tm3rY9HRlx9dOiUqmulQwIDDB/fHx0a899br1hHhWazh/Qd+P2/hSmcXF6ajAQC9uGzWsoEJlxY/Ntrb+4tPP44JD/rh2/VMhwLmsdnsuQseScnIeWb5CpFYbF144tiR4QP7Thk/5nJaKrPxAAAAoBNBIx4AALq6rZt/6BnR7Y3XXumpUCTPW/jB6DEOAj7TocDWykpL5kyfPD5pZH5eLiGEED9Xt9fmLfqh/8DBbIxNBNBleMrkPz48bffUaQqd/rFF8wfHx549dYLpUMA8iYPDCy+/lpKRM2/hYi6Xa124d/fvg/rGTp/80JVLaczGAwAAgE4BB5YAANB1nT11YviA3vNmT+c2NW1+aMKe2fNCXV2ZDgW2ptVqP3jnzbgewdt/3UIIIUTC5T6c+MCW2fOed8TYRABd0uCAoOTFSz4aOqzk6tVRwwZNn/hgfm4206GAea6ubh9+tupcWubkKdOtg5VZLJZdv20f2CdmyoQHL55PZjogAAAAdGhoxAMAQFd07WrG1PEPjBo2KP/K5XcHD0l5dOnY67OxQZeyY+svvaNCX3v5BU1bGyEsQnqFhK5e/Pi6qOhYimI6HAAwh8OiHu3bL/2xpU/Exh7as7t3dPgTj86vrq5kOhcwzz8gcM2GTacvXB43YdKNdvzeXTuHDug9bvTwY0cOMR0QAAAAOig04gEAoGspLixYNHtqv55Rx/bvfyquZ8aS//yn3wAexh7pes4nn00c3H/2tElFhQWEEEJ8laoXps/aMnb8dPH1UYABoIuTC4VvJz5w+dElEwMDN234JjokcMWzTzU1NjCdC5gXHBq24fufTyan3WjHE0KOHj44dtSwhPi4bb/8bDKZmE0IAAAAHQ36DgAA0FWUlhQ/vmhOXI/gbVt+nh0Smv7Y42+OHCUXCpnOBbaWk31t1tSJIwbFnz1zihBCiILHmzly1JYFj6z08vZmOBwAdDzecsU3EyYnz1+Y4OLyxacfR3Tze3XF881NTUznAuaFhkds+P7n0xevTJk2k8PhWBempVycO+PhmLCgVZ993KxWM5sQAAAAOg404gEAwP4VFeQvWTg7NrzbT5u+mxQYePmRx74Y+5C7VMZ0LrC10pLipYsX9I0J/23brxaLhRAhi5XYs9d3j/1nTXRsHIuFwWgA4LbCXN1+nTbz+Oy5vRXyD99/J7ybz8oXnm1sqGc6FzAvOCR09fpvL6ZnL3jkMcH1D/iLCguWP/NUaKDX88uevD4NOAAAAHRpaMQDAIA9u3Y1Y8HMh+N6BG/+ftME/4C0RY+uGz/JT6ViOhfYWnlZ6bInlkSHBn63YZ3RaCSES0i/bsGrFz3249ARDwgEAqYDAkDn0NPLe+fMOUdnzu4ll3/8wXvhQT7Ln15aVVnOdC5gno+v3/uffJGeU/T8ipcdHZ2sC5vV6tWffxIX0X3S2NH79uwym83MhgQAAAAGoREPAAD26czJ45PHJvaN7fH71l9nBodceeSx9RMmBTo6Mp0LbK24qPD//vNYVEjA1199aTAYCGETEuft/cGc+VvGT5wll8uZDggAnU8fH9+dM+ecmD0vwcVlzaovIoMDHps/M+faVaZzAfMcHZ2eX/FKek7Rx198FRwSal1oNpsP7Nvz8ENJUSEB77/9RmVlBbMhAQAAgBFoxAMAgF0xmUy//LRpSHzcqGGDzh45sjQ65uqS/3w59iGcBd8FZV3NfHTBnJiwoHVrVun1ekLYhES7ur01beaWabOWurq5MR0QADq3OC+vX6bOOD9/0Xg//y0//tA7OnzimJHHDh9gOhcwTyAUzpm/6ExK+rZd+xMfGHNjNtfiosLXX1kRHug9bdK4vbt2Go1GZnMCAACALXGYDgAAAHB/NNTXrf3ys283rCstLfWUSF4fOGhRr75SAZ/pXMCA0yePf/rR+/v/NwgAh5BIV9fJg4ZM8PMPYDgcANiXUFfX9RMmvdbU9NmZkxuOHxt7YH9YWNiCxY9NmTFXiPnAuzaKogYPHT546PCiwoJvvv5q04b1tbU1hBCj0bh7547dO3e4urpNnjZj2ozZwaFhTIcFAAAA2uGMeAAA6PQunDuzcNaU0ACvN19f6W40bkh6MOs/Ty8bmIAufFej1+t//vH7wf16jh42aO+unWazmRAeIX08PN+bOmPLnAXPogsPADTxkMneTnwg9z9PvzdkqK6s7KmlS8ICPJ99ckl+bjbT0YB5Pr5+r7z+dkZeydcbfxgwaDBF/TE3eGVlxacfvtcnJnxQ39gvP/0IQ9YAAADYN5wRDwAAnVWLWr1p47pNG79JT78i5HAeCur2WK8+cV5eTOcCBlRWlG9Yt/abtaurqiqvL5NQVC+/gKn9BiR6eHgyGQ4AugwJn7c0vv/j8f32Xctadf78uq9Wrf1qVXy//nPmLxw3cQqXy2U6IDCJz+dPfHjqxIen5uXmbNq4/sdN31ZW/DHN76XUlEupKS8uf6b/wISJD09NevAhhVLJbFoAAAC479CIBwCAzufo4f3frf96757dra2tQXL5W4MS5sT2VIhETOcCWzObzceOHNqwbs2u37a3G2nXhcWKj+gxs1ffgSrMDQAANkcRKrF7SGL3kKKGhrXnz21Kubjw5Innlz01bvzEuQsXh/eIYjogMCwgMOjl195a8crrhw7s2/zDd7t27tBqNIQQk8l07MihY0cOPb300YQhw8aOnzh6zFilEm9kAAAAdgKNeAAA6DRys7O+/ebr7b9uKS4uFnO5DwYGzo2OHYjBRrqkstKSH77buGnj+qLCguvLWIQEC0UJPXtNiYqJFeGDGQBgmo9C8fqIxFeGjfw9M/2btNSN69auW/tVWHj4xMlTps2e5+KCKaO7NDabPSJx9IjE0c1q9a6d2zf/sOn40cMmk4kQYjAYDuzbc2DfHs6SR/oNGJQ09qEHxox1x9VdAAAAnRwa8QAA0NFVlJdt/n7jtl9+vnz5MkVIbze350YkTu4R5YAh4LuettbWnb9t+2nTt8eOHLo+ESshREZIjIfn2J69hgd1D2azMQUOAHQgHBY1LjxiXHhEhVr9fVrKD+npK19a8carr/SNj58wacqEydMcZDKmMwKTHKTSKdNnTZk+q7KyYtuWzVu3bL5w/pzFYiGEGI1G6znyzz61NDI6JnH0mMTRSZHRMTdGmQcAAIBOBI14AADooCrKy375adNv27devHDBbDYHK5Ur+sZPj4rxxaipXY/BYDh8cP+vm3/c+ds2TVvb9cVsQrrxeH0iIifFxPZUOToyGREA4O+4SaXLBiYsG5hwqbzsu7TUbSkpTx4//tyyp/oPGDhu/KRxEyajI9/Fubq6Pbr0yUeXPllaUrxj6y+/bfv1fPJZ66fOFoslLeViWsrFt19/xcXFdXji6GEjEgcPHS6Ty5lODQAAAHcLjXgAAOhY8nKubdvy0+7fd6alpZrN5gCZ7KnYuCk9IiPc3JmOBrZmMBiOHz28/dctO3dsbWxoaHePG0VFeXmPiYoZ0K17CIfDZiwiAMC9i3T3iHT3eG/0Ayfy839Ov7Lz9KlDBw/835OP942Pf2DM2LETH8aoNV2cp5f3kieeXvLE05UV5bt//+33HdtOHj+q1+ut91ZVVW7auH7TxvVsNjs2rtfgYcMHDx0e27M3ZgMGAADo4OyzEW8wGPLzcgvycpvUTTqtViAQyhWKgMAgP/8AFguXqwMAdDgmk+n0iaO/79h2+OD+nJwcQkiwUvl/cT0nhkdEunswnQ5sra219eD+vbt37tize2dTY2O7exSERChVCT0iR4SFRzhIpYxFBAD41yhCDfQPGOgf8InZcqIgb2tmxq4LF549evT5Z/6vR2Tk8BGJSWPHR8bEMR0TmOTq5j5v4eJ5Cxc3q9WHDuzbu2vngX176upqrfeaTKbkc2eSz515541XxRJJv/4DBwwa3H9gQo+oaDYbH1EDAAB0OPbWiE9LufjpR+8d2LenWa3+670qleOYceOfXPacr5+/7bMBAMBNystK9+7acWDvntOnTjY1NbEpqreb26wBA8eFhQc5OjGdDmytuKhw/97de3ftPHHsiE6na3ePnJBQsaR3eMTo8IgeTs7OjEUEAKABm0UlBAQmBAR+Ssj5kuLfrmbuzc97/5233nvnLTc3twEDBw0bOSrxgQelMgxC0nU5SKXjJkwaN2GS2WxOuXj+4L49B/ftTU25YJ3clRDS2tKyf+/u/Xt3W1fuG9+/b78BffsPiI6J4/Mxpw4AAECHYFeN+I/ff2fli8ut09o4SKWeXt5SBymPz9frdI2NDcXFRXV1tRvWrfnhuw2frv56yrSZTOcFAOiKmpuajhzaf+TQ/pMnjufm5FgsFkehcKS398j+A0Z1D1GKREwHBJtqa209ferE4YP7D+7bk30t6893OhESLJH0Cg0fERwS5ubuganpAMDu9fTy7unl/RohJY2Nu7Iy9+bl7tr668+bf+JwOOEREf0HDBo6IrHfwME8Ho/ppMAMFosV17N3XM/ez694pb6+7viRw0cOHTh25FBhQf6NdZrV6htNeT6fHx0T17NP3169+/bs3ccVA/0BAAAwx34a8Qf27XllxfMCgWDpU8smT50R1K37TSuYzebLaakb16/duH7tkoVzAwKDevbqw0hUAICuprmp6ejhAyePHz17+mRGRobRaOSz2XEurlP6xo8I6hbn5UURdFi7EL1en3Ih+fjRI8ePHk4+e/rGoLeEEELYhHgT0k3l2C84pH9Qt2BXNwyUDABdkZdcvrhP/OI+8XqT+WRB3v7cnCNFhas+++TzTz8WCATR0TF9+/UfMHhI336DBAIB02GBGUqlynqaPCGkqLDg+NHDp44fO37sSHlZ6Y11dDrd2TOnzp45Zb3p7uEZ27NXbFyv6Ni4qOhYzPUKAABgS/bTiF/12ceEkB9+2TFk2IhbrsBisaJiYqNiYvv2G7Bo7oxPPnh30+atts0IANCFFBXknzh66OyZUxeSk3Nysk0mE4fFinJyejwqerCf/wD/ABGmFOtKWltaLpw/d+bUydMnjyefO6PVaP58v5yQADY72NtncFC3HgFB3WQyGTNBAQA6GB6bNSQwaEhgECGkvq3tSF7O0YKCE9eyPj575sP33+Xz+aFhYT179enbb0C/QQnOzq5M5wVm+Pj6zZwzf+ac+YSQwoL8M6dOnD554tyZUzddbVZeVlpeVrpz+1ZCCEVRvn7+kdExPSKje0RFh/eIdHXFh98AAAA0sp9GfGrKheDQsNt14dubPHX6m6++dO70KRukAgDoOhob6s+dOXnh3NmLF85fuXyppqaGECLicKKdXZJi4wb4+Pbz9ZfwcSl9V2GxWHJzsi9eSL6YfO7smVOZ6VdujGN7nZgQX0L8lKq4gMC+/gEBXt4+HI797JkAANx3SpFoQkTkhIhIQkhta+vx/LwTRYXnSkvXp61es/pLQoi3t3dEj8iYuJ69+sTH9eorxIBvXZKvn7+vn//UGbMJIXV1tefPnkk+d+bcmdNpqRdbW1purGaxWAry8wry87b/usW6xMnJOSyiR1hEj5DQsNCwiOCQUJFYzMxzAAAAsEf2c7jb2tLieNcz+7m6uqWmXKA1DwCA3auqqriYfC714vkrl9IyMzJKSoqts3T4SaWDXF17hoX39faN9vDksllMJwVbsFgs+Xm5l9NS01IvpqVcTLl4/lYTpzsQ4k2Ij1Qa6effx9vXz8fXTyKRMBAXAKCTcxSLx0f0GB/RgxDSZjAkFxedKS5KLi+7ePjQrt93EkI4HI6fv394eEREZFR0XM/YuN6Y7rULUqkcEx8Yk/jAGEKIyWS6djXz4oXklAvnU1MuZKZf+fPocKSmpvro4YNHDx+03qQoytvHt3twSPeQ0G7dg4O6dQ/qHqxSOTLwNAAAAOyC/TTiXVzdrmakGwwG7t+NdaDVarOyMjFNDQDAPdG0tl6+lHrlctrV9CtXMzOys6/V1tZa7/KUSHo4Oc/s0zfOw7OXl7cKJ091DU2NjVcz0zMz0jOuXM64cvny5bS21ta/rMUmxIUQT4ryUqqifHxjPD29vX18JA4ODCQGALBTIi43ISAwISDQerOksTG5pOhieVlqZeXx3bu2bf2VEEJRlLu7e7fuwSGhYWHhERFRMcGh4Zj0tUths9mh4RGh4RHWEWz0ev3VjPRLaSmX01KvXErLyLjS0tzcfn2LxVJUWFBUWGCd99VKoVQGBnYLCAzyDwzyDwj0Dwj09fdXKlW2fjIAAACdkP004ocOH7lh3ZoXnn36rfc/ZrPZt1tNp9M9ueSRxoaGyVOm2zIeAEDnUlVZnpl+JSszIyc7Kyf7Wn5eXnl5ufWEdx6b3U0uH+LoFBESGunmHufhpRTjynf7V1FelpN9LTcnOzvr6rWsq5kZ6VWVFbdakUWIIyFuhLgLBAEennHuHn7uHp7uHh58Pt/WoQEAuiQvudxLLreOYEMIKWlsTCkrvVxZcaW6OjPl4vEjh00WCyGEw+F4e3v7BwQGBAYFh4QGh4aHhIXLFUpGs4Pt8Hi8yOiYyOgY602LxVJYkJ9x5XJmRnpmxpWszIy83ByDwXDTTzXU159PPns++Wz7hTK53MfXz8fXz9vH19vH18fH18vbx8vbR4oZXwAAANqxn0b8sudf+HXLT2tWfX708MGJD0+Lievp6eUtk8m4PJ5Br29saCgqLDiffPbnH78vKS5ycnJetnwF05EBAJhnNptLigpzc67l5+bk5+UWFuQVFRYWFxe3XB9ClMdmB8hksQrljF69Q52cI1zdgpycMdqMHTMajWWlJYUF+UWFBdahY/Nyc3JzsjVtbbf5CQEhzoS4EOIqEPi6ukW5ufu4urq7urtjwlUAgI7A2pcfGxZuvak1GtMrKjKrqzKqq67V12Unnzty8IC1NU8IUSqVXt7ePj5+/gEBfv4BAUHdAoK6u7l7MBcfbISiKD//AD//gKSxD1mX6PX6/NycrKuZOdnXrmVlWj+Pbz/K/A1NjY2X01Ivp6XetFzi4ODp5e3p6WX9SN7Ty9vZxdXT08vFzQ1D3AAAQBdkP414Ty/v3/cdmTdzSva1rDdffekOa0ZGx3yzabOzs4vNsgEAME7T2pqfl1tSUlhSVFRcVFhaUlxWVlpeVlZVVXXjXCc2RSE+oMkAACAASURBVHk6OPhKZX38/AKVqu6OTt2cnP2VKjaLYjY80KG+vq6yvLy0tKS8rLS0pLi0pKS4qLCosKCyovwvs6q2JyLE0fqHxXJTqoJdXLo7OTs7u7g4O7tgwBkAgI5PwOHEeXnFeXndWKIzGnNra7JqqrNra3Mb6vOrq8/n5Ozc0Wq58SMCgZubm7uHp6enp4ent5e3t69/gLePr4eXj0AgYORZgA3weLzg0LDg0LD2CyvKy3JzsvPzcq1/CvLzCgvybxrT5oaW5uaszIyszIy/3sXn852cXdzdPRydnV1d3ZxdXB2dnNzc3FWOjipHJ2dnF5kcUxoAAIC9sZ9GPCEkMjrmXFrmrt+279m181JaSkF+nlajsd4lFIkCAoNi43oljX1o2IhEikJTCQDsTYtaXVZWUl5eWlNZWVpaUlNdXVZaWldbU1FZUVtTq1Y3tV/ZWSTylEjipDKviB5+CoW/UhmgcvRRqHg41d1eaDWaurra6qqq6uqqutqayoqK6qrKqqrKivLy8rLSqsoKnU73d48hIkRBiIIQJSFKPt9doezm5OSrVKkcHZ1UTk5yuYKFD2kAADo/PocT5uoW5urWfqHGYMirrc2rrytoqC9sbChqairNunrgwvl6rfbGOhRFKRQKJ2dnFxcXFxdXF1c3Vzc3N3cPF1c3Ty8fFzd3oVBo82cD9HJz93Bz9xgwaHD7hTU11UWFBUUFBcVFhcVFhSXFRaUlxUVFhbe/nI7odLrSkuLSkuLbrcDlclUqR6Wjo0rlqHJ0VKkclSqVQqFUqlRyuUKuVCoUSplcLpcr8GkQAAB0FnbViCeEcDicseMnjh0/0XrTYDDotFq+QPC3M7gCAHRYer2+tqa6rramrra6tqamrra2rra2rramtramoaG+vq6+rq6uoaFe2+7AmBDCYbEcBQJXsSRILB7s4+Pm4OAhlfrIFV5yuZdcIeDY2+//LkKr0TQ2NaqbmhobGxobGhobGhobG+rr6hobGxrq6urr6+rqaqsqK+vr6+5w6PsXDoRICZFd/yMXiT3lcj+l0l2uUCgUSoVSqVAq0UwBAOhShFxuuJtbuJvbTctbdfqC+rpSdWNJU1NJU1NFc3Nla0t5evrV5ORajcby55XFYrFKpVIoFAqlSqVSOTo5W9upKkcnlaOjo5OzysnJ0dH5DlN8Qafg5OTs5OQc17P3Tcvr6+vKS0tLS4pLS0uqKitKS0oqyssqK8orKsqbGhvv/JgGg6GysqLy1hPS/IlAKJTL5FKZTCaTO0ilUplMLlc4SKUODlKpVCqWSBwcpFKZTCyRiEViiYODVCYTicRo3wMAgO3ZeSOGy+WiBQ8AHYqmra25Rd1YX69ubGxuaVarm5qbmhobG5qamprVTc1qtVqtblarm9RNzWp1c3Nzc3Nz2606qgI2WyEQqAQCZ5E4xMHB0cXFVSJxFkucJRJPmcxJInGTSimCs5U7HK1Go9VqW1qaDQZDU2OjVqfVajTNarVWq21tbWlWq1tbW7VaTWNDQ0tLc0tLS0tzs1rd1FBf36xWt7a2/HXOtLvAIkREiJgQh+tfJYRIuVylg4OHVObpIFXIZHKpVCqVyaQyuVQq43DQEAEAgFsT83m3bNATQgwmc2WzukKtrmhWV7e2VDQ317S21mnaqmtrq0pKMrXaBq3WYDb/9QclEomDg9T6P6lM5iC1kkmlUgepTCaTyeQKB6lUKpU5SKUKpcpBKuPxePQ/V/i3lEqVUqkK7xH517u0Go21z15TVVVRUV5bU/3HZXw1NTU11dXVVbcb7ubWD6XR3E3Lvj2KomRyuUAgFAgEcoVCwBcIhEKpTMblch0cpAKBQCAUisUSLpfrIJWy2WyZTE5RlFyhIIRYv7cuF4nFPC6Px+OJxOJ7CgAAAF2QnTfiAQD+JXVTo8Fg0Ol0Lc1qQkh9XR0hpKmpwWQyt6jVBoNerVabTMamxkaLxdLQ0GAyGltamrVarU6nU6ub9Hq9pk3T2tqi0+k0Gk1LS4vFYrldLRZFOXC5Uj5fyuPJ+HwXPl+uUCrc3OVCoUIgVImEjiKxSiR2FIudxBIxH8ef90an1bX/yzcYDSaj8X/36v53r16vM5vNhBCLheiuX2dgNBmNBgMhxGgy/fGN0WA0Ggkhep3ebDabLeZmjYYQ8t2GdUcOHdBqtW1trVqtVtPWptfp2jRtBoPhxoBp9wlFiJAQISECQkSECNt9FbFYUoFQKRY7Ozi4ikQSsUQikUhEYrFUKhWJxFKpjMvDB9UAAHA/cdks68Swd1inUaOpaW2ta22pbWura2tt0GjqNZoGraZJq23Q6prVpeX5ec16vVqvb9br7/A4HA5HKBRKJBIejycUiqzfiCUSoVDE43FlMjmbw5FKpVwuVyyR8Ph8sUgsEAqFIjGfxxNLHDhstlQuJ4TIFAoOmyMUitBFtTGBUOjr5+/r53+7FXQ6XX1dbV1tbV1dbW1NjfUi0IaG+sb6+oaG+ob6+j+uDmxs0N9xU7kdi8XS2NBASAMhhBT84+dxM6lMxmKxuByuWCIhhEgcHDgcDiFEKpWxWCxCiLWVTwiRSP64SyAU3jg9/8bCGw9l/d7BQXrjwhEOh9N+Vh4ulysWS9pnEEskN52PKBSJ+Dz+TVGtHzb8+6cMAAB3rys24g8d2Jdy4Twh5JnlK5jO0mk0NTZ+/ME7DfX1TAcB5lEUZbnVqUw3sRDLnVazELPl1veaTMablphNFrP5TwvNZnP7ySTNZnP7nzIajSaTud33f9xl7ZYSQiwW841RXLRarXXhjW9aW1stFovJZNLce8+UIkTK43FZLCGHI+JwOBTLgcuRstg8NstBKOSJxXxnZzGbLaBYfDZLQLGELJaQRfEJi09RfIoIbncCu1ZHtDrS2GghpJaQWkKy7hjDYDD89a+RbhaL5S7GHL8FnU5nsZgJIRZCNLfZZgxGo8loIoRo//I5htFkNBmNFkK07e6xEKLX6y2E/DXQTf+o7UfzMRBy42/NRMiNM8/1hFi3NjMh+uvfWB/ZeP1HrOtY0+fmZOfmZN/hKd8KnxAOITxC+IRwCeESIiCEd/2PgBC+9Q+LJeLzpXyBXMBXiMRKvkAgFAiFIqFAIBQKhUKRSCAUioQisVjCw0c1AADQ8ciFQrlQGOToeDcr17e1NWk0zTqdWqdt0esaNJpmna5Vr28zGBq12jaDQWM0Nut1bW2tWrW6Wa+rNZm0RmOLwWAwm+/cx78diURCURSbzRaJxIQQLpcjFIoIIVwuVygSEkIoipJKZdaV+Xz+jf6pSCzmcv945xW266uSdq1YK7FEwuP+6T1aIpVy/7yEoohcrrzlxGZyheJGc/avZHI5h/P3H7TL5ApOhx+lkM/nW8ej/9s1NW1t1qtL1eomdVNTU2Njc7Pa+rVZrW5paWltbWlsaGhpbm5ta21rbW1qamxrbf1n7fu/pW76Y1qmmppqOh7fBqwfX93uXuulA3d+BBaLJZXJ7qmoSCS+X5e5/PVziI6GzWY7OEiZTgFdV78BgyZNmcZ0iq6LatTe9txMe/XMk4+vXf0FIeSfPXej0Zg0POEuL3wrLSk2Go13szPUwZnNJkIIJrm1gTucLn3fC9mslt2j2n3tdGjdCLCF3RmLJSKEw2IJKIoQiqIoiiLt/vvf/1HtbjEdGgCgY9PrmtvaagghDny+o0jEdBxgkt5katXr9SZT2z8Z2A1uQSwW3+FjgPtLInGgeb+n3TkcFnLTfuutltx6xxaHVADQuajVapWj400fAHc6Oq22oqJ8zvxFH3/xFdNZ7k1H/xicDu4enrccpe4usdns6LieFeVld7OyWq1ubKh3cXX5x+U6iGZ1s9Fo6PjnTdyOPe0eWSwWiqKsX/961/19pn/7aO1jmP/uNPlbPtqNp3PLNdsvv2nN261z5ww0sbT7Ch2QdStt/5KhKBYh17de673/+4Zqv+DGT/3RCr/+XfslN75hUSxCUV7e3hKJhMVis9lsiqI4XC6LojgcDsVidd7fogAAnUV9fd3xI4cJIX4hof4BgUzHgS7M8ufdVGIht9nj/fOSvy68wy7u3+/839PuscVyc8h/yZ6Owm7npud4/QLcP/5pLBaz9Z/0j6uB210WbDFbLMRC/vzXfn3Z/x7q+vJ2h1oWi7l90b8cA5rNN29ItzxOxIlZAF2Q9UL28B5Rwk4+MlVdXW1FRbnq7i6w61C64hnxtjR72qTsa1lnLl5hOsi/ZTabd/22va6ulukgAJ0bn8+/w/gtPB7vlhfJcrncm6bo5HA4xnbjm7NYrPZ76rccBfJ+YbFY1v6yXq/ncrntxwi6y0tQ+Xy+5Tqz2SwWS24MedkeRVEisViv01EUxeZw+Hz+X+81m80Wi0XA/9/V31wul8fnm0ym9peEAwBAl5J87kx9be3I0Um4jAgA4F7p9fq21tbb3avVam4M8nk7JpOpWa2+p6KtrS2G+3TlSrNa3f4IpQMyGo0tLXc7FzHAfdenb7/g0DCmU/xbZ8+cShzcf9uu/YOHDmc6y73BqXlwV1gs1phx45lOAQBwVzr4uJAAAECrXr37Mh0BAKCz4vF4dxyuXWG7KAAAdsc+G/EGgyE/L7cgL7dJ3aTTagUCoVyhCAgM8vMPsNmQdgAAAAAAAAAAAAAAxP4a8WkpFz/96L0D+/bc8koolcpxzLjxTy57ztfP3/bZAAAAAAAAAAAAAKALsqtG/Mfvv7PyxeXW+UYcpFJPL2+pg5TH5+t1usbGhuLiorq62g3r1vzw3YZPV389ZdpMpvMCAAAAAAAAAAAAgP2zn0b8gX17XlnxvEAgWPrUsslTZwR1637TCmaz+XJa6sb1azeuX7tk4dyAwKCevfowEhUAAAAAAAAAAAAAug77acSv+uxjQsgPv+wYMmzELVdgsVhRMbFRMbF9+w1YNHfGJx+8u2nzVttmBAAAAAAAAAAAAIAux35mLk1NuRAcGna7Lnx7k6dO9/XzP3f6lA1SAQAAAAAAAAAAAEAXZz+N+NaWFkdHp7tc2dXVTa1uojUPAAAAAAAAAAAAAACxp0a8i6vb1Yx0g8Hwt2tqtdqsrExXN3cbpAIAAAAAAAAAAACALs5+GvFDh4+sq6t94dmnTSbTHVbT6XRPLnmksaFh5KgHbJYNAAAAAAAAAAAAALos+5msddnzL/y65ac1qz4/evjgxIenxcT19PTylslkXB7PoNc3NjQUFRacTz7784/flxQXOTk5L1u+gunIAAAAAAAAAAAAAGD/7KcR7+nl/fu+I/NmTsm+lvXmqy/dYc3I6JhvNm12dnaxWTYAAAAAAAAAAAAA6LLspxFPCImMjjmXlrnrt+17du28lJZSkJ+n1WisdwlFooDAoNi4XkljHxo2IpGiKGajAgAAAAAAAAAAAEAXYVeNeEIIh8MZO37i2PETrTcNBoNOq+ULBFwul9lgAAAAAAAAAAAAANA12Vsj/iZcLhcteAAAAAAAAAAAAABgEIvpAAAAAAAAAAAAAAAA9gyNeAAAAAAAAAAAAAAAGqERDwAAAAAAAAAAAABAIzTiAQAAAAAAAAAAAABohEY8AAAAAAAAAAAAAACN0IgHAAAAAAAAAAAAAKARGvEAAAAAAAAAAAAAADRCIx4AAAAAAAAAAAAAgEZoxAMAAAAAAAAAAAAA0IjDdAD7V1lR/uSSR5hOcR/8/OMmi8XC4/NpraLVarlcLpvNpreKRsPj81ksGj+IslgsOq2WLxBQFEVfFbPZrNfrBQIBfSUIISaTyWgw8GmuYjQazWYzj8ejtYrBYCCEcLlcWqvodToWm83h0PsLVqfVcuh/sbQ0twiFAjadz8V2LxadTiAU0leC2PLFYjLR/dvYYDAQi4VL80tSr9ezWCz7eLFotVoej2cP7ywmU1tbm8TBgb4ShBCTyWQwGOh+/zIajSaTiW83LxaK4tD8/qXT6TgcDl4sHaqKbXb29Dq9wWgQi8W0VjEaDGaLhfadPb2eUBTdO3s6nY7DZtO6g0SsLxYul0X/kRGfz6c6/0sSR0b3SqvREELo3j22pyMju2oj4MjoXthTG6G1pSWoe/feffrRWsUGqqoqmY7wD1GNWgvTGezZ5x9/8PVXXzKd4v4oLMgnhND6fkAIsVgsdJdAlX9Qgtjknx5V7rWKbTYwYkfPxT6q2NlmbE9VsIHdayH7eC6o8g+q2McGZk9V7GwDs6cq9rGB2VMVO9vA7KmKfWxg9lTFzjYwe6rC4XA8vbxprWIbfD5/87bfff38mQ5yb9CIh7ulFLGDQ0JPX7xCXwmtRuOqEL3y+ttPLnuOvirZ17J6RYas+/bHCZOn0Ffl0IF9E8Yk7j92ulfvvvRV2bBuzZNLHskqKHN1c6evyuuvrPjkg3drmvX0lSCEPDJ35vnksykZObRWGTV0II/H27HnIK1VwgK9hwwb8dnqr+krYTablSL28hdXPvfCS/RVOX3y+Ohhg2bPW/DJl2vpq3Ly+NGkEYN/33+k/8AE+qr8uGnjowvmXMrK9/H1o6/KO2+8+tZrL9e3mWg9U2bp4gWHD+7PyC2mrwQhZNzo4Vqtdu/hE7RWiQ3vFhvXa82GTbRWcZbylz617MWVb9BXorKiPNjP4+MvvpozfxF9VZLPnRkxKP7XnXuHDh9JX5Xnnv7PV19+9vP2XSMSR9NX5eP333llxfOVDW20no217IklO7b+klNSRV8JQsjDDyXV1FQfPplMa5W+sRHdugdv/GELrVU8naRz5i96/e336SvRUF/v5656+4NPFi/5D31VLqelDuwT88OW7aPHjKWvyq7ftk+f/NCJc6kRkVH0VVn12cfLn3mqqLJBJpfTV2VQ39jLaakNGjN9JQghM6dMyM/LPXX+Eq1VEuLjXN3cf/r1N1qrBHg4TZg85d2PPqOvRFtrq7tK8uqb7/7n6Wfoq5J1NbNPdNg3mzY/NHEyfVUO7NszaezogyfOxvXsTV+V9WtXP7300WtFFS4urvRVefWl/37xyYdVTVr6ShBCFsyedik15fzlLFqreDlJuTxeflktrVVC/D1HJI7+5Ms19JUwGo2OEu4LL7/2zPIV9FUpyM+LDg1cvf7bKdNm0lfl+NHDDyYO3X3wWHz/gfRV+f7bb5Ysmnclu9DL24e+Km+//srbr6+ku+W4ZNG840cPX8kupLXKg4lDjUbj7oPHaK0SFRLQJ77/6nUbaa0iF1Dx/QfsPnic1ipwBxgjHgAAAAAAAAAAAACARmjEAwAAAAAAAAAAAADQCI14AAAAAAAAAAAAAAAaoREPAAAAAAAAAAAAAEAjNOIBAAAAAAAAAAAAAGiERjwAAAAAAAAAAAAAAI3QiAcAAAAAAAAAAAAAoBEa8QAAAAAAAAAAAAAANEIjHgAAAAAAAAAAAACARmjEAwAAAAAAAAAAAADQCI14AAAAAAAAAAAAAAAaoREPAAAAAAAAAAAAAEAjDtMBoNOgKBaPz6e1BJvD4XK5AqGQ1ioCgYAQIqS5ivXxhQKan4tQSFEU3f8ufL6ALxDQWoIQwhfYoopAIODxeDaoIqD5uVAUJRAI6N6MHaRSQohILKG1ivUlT/8LX0hRFN3bmFAoFAgEFEXRWsUGGxi5/quSbrZ54fMFAj6f3io8Pp+iKLo3Y+t7Ct0vfIlEQgiRSqW0VhEIhVwul82hd0fUbjYwYn3h26AKn/ZfLzwej81m070Z2+idxVZV2Gw23XsvfD6f7jcvYrP3L/o3Y2KTXy9sDofD4eDI6J6qsFgsPs8ujoxsUoXN4XA4XLqr2OCFz2Kx+Hw+7e8sAgFFUTY4wCeECOiuYpMjI4FAaJtjFttUMRqNNqhio0Mw+ncp4Q6oRq2F6QzQORw5dKBbt2APLy9aq1zNSPcLCKT7t8/ltNSwiB5sNpu+EhaLJS3lYnRsHH0lCCEGg+Ha1czwHpG0VmlrbS0pKe4eHEJrlfr6OnVTk6+fP61VKsrLKBbL1dWN1ir5eblKpUquUNBaJSszw8fXTygS0Vpl65bNo8eMpfslmXrxAt0vFqPReDUjPSIyitYqmra2osKC4NAwWqs0NjTU19f5BwTSWqWyssJiNru5e9BapaiwwEEqVSpVtFa5lnXVy8tbJBbTWiX98qXuIaFcLr0HtKkXL0TFxNLaL9Pr9Tu3/zph8lT6ShBCtFptQV5uSFg4rVXUTU01NdUBgUG0VqmurjLo9R6e9O4gFRcVisRiR0cnWqtkX8tyd/eQODjQWiXjyuWg7sF0d5YvpaZEREaxWDRe/ms2m69cSouMjqGvBCFEp9PlZl8Li+hBa5XKior0K5eGjUiktUptbY2mrc3L24fWKqUlxTw+39nZhdYquTnZzs4uUpmM1iqZ6Vf8A4Po3g27lJoS3iOS7iOjS6kpUTGx9JUg9nVkVFdX29Lc7OPrR2uVlIvnuVxuRA96d4/z83JVKkeZXE5rlazMDF8/f7o/uLqclhoaHsGh8zQC27QRbHdkVFQYHBJKa5XGhoaGhno//wBaq1RWlFssFrqPjAoL8mUyuUKppLXKnl07e/bq7ejkTGsVuAM04gEAAAAAAAAAAAAAaIQx4gEAAAAAAAAAAAAAaIRGPAAAAAAAAAAAAAAAjdCIBwAAAAAAAAAAAACgERrxAAAAAAAAAAAAAAA0QiMeAAAAAAAAAAAAAIBGaMQDAAAAAAAAAAAAANAIjXgAAAAAAAAAAAAAABqhEQ8AAAAAAAAAAAAAQCM04gEAAAAAAAAAAAAAaIRGPAAAAAAAAAAAAAAAjdCIBwAAAAAAAAAAAACgERrxAAAAAAAAAAAAAAA0QiMeAAAAAAAAAAAAAIBGaMQDAAAAAAAAAAAAANAIjXgAAAAAAAAAAAAAABqhEQ8AAAAAAAAAAAAAQCM04gEAAAAAAAAAAAAAaIRGPAAAAAAAAAAAAAAAjdCIh3uQdTXzsYVzw4N8nBx4Xs6yoQN6f/npRwaDgelcAEAvk8n07puvOUq4cgGVfS2L6TgAQIuy0pKnlz7ao7ufi0wQ4OE0YUziwf17mQ4FALTDuzxAl4KDeoAu6Ojhg9Mmjevm7eoo4Xq7yEcMil/9xad44TOCatRamM4AncOOrb8smjtDp9M5SKWBQd3qamuLiwoJIX3i+2/ffUAgEDAdEABoUVRY8MjcmWfPnLLeTL50tVv3YGYjAcB9l3750ujhg9RNTUrl/7d331FRXfvfxzd9BKQoikixK8XeYowVwd5jiV1jQSW2SNSrJhobloixdxF7j5XYO4KKCNh7F6wMEIFxgPn9cW7mQZpYjvNc5/1aLBbss/fhO7PWrMP+zJ59Crp5lH/18sX1a1eFEL9PnTFs5ChdVwdALlzlAb3CpB7QQ5MnjJs9Y5oQonBhe+dixZ4/e/bo4QMhRK1vv9sZfEiRL5+uC9QvrIhHnjx+9HBgv14qlWqg79BbD2KPhZyPvnFvZ/AhcwuLsDOnly2ar+sCAchi91/b69SsHH7+7G+TppmZmem6HACySEtL69O9c0J8fD+fwTcexOw7dDzs4pUdew8oFIqJ48dEXYzQdYEAZMFVHtArTOoBPXT86OHZM6YZGRktWh5440HMkVNnL928/98XfmjIwnlzdF2g3iGIR56sC1qVnJRUpVp1/z/+1L5d1sDTy3foCCFE8J5dOq0OgFw2bVhrbW2z7/CJn0f9R9e1AJDLvt07b928UaZsuRkB80xMTKRGT6/GQ0b4aTSaeXNm6bY8ADLhKg/oFSb1gB5aF7RKCNF3wKCuPXobGBhIjQ08vQb6DhVCHDrwty6L00vGui4A/xuq16w1etxvlSpX1b5uJRUqVhZCxMbG6KguAPJq0qzFomWBNra2ui4EgIyC9+4WQnTo3NXIyChje6cu3Wf5Tzm4P1itVmsDegBfDa7ygF5hUg/oIb/R4zp37eHq5p6pvXSZskKIt29VuihKrxHEI0+8Gjf1atw0a/urVy+FEA5FHb94RQC+hF4/9td1CQBkFxUZIYSoVqNmpvYyZcvlt7JKTEi4e+d2OVc3XZQGQEZc5QG9wqQe0EOu7h6u7h5Z28+FhYp/34fDl8TWNPh4Go1mw5rVQoh2HTrpuhYAAPCR7t29I4RwcnbJesjRyVnbAQAAfGWY1AP65p/ExICZ/kGrltvY2vqNGafrcvQOK+Lx8QJm+p8/F+bq5t677wBd1wIAAD6GWq1OSU4WQlhbW2c9am1lLYSIj1d+6bIAAID8mNQDeiLm6ZPWTRslJiY+fxab38qqc9ce4ydOznYhDmTFinh8pICZ/lMmji9QoODazTtMTU11XQ4AAPgYqpQU6QeT7K7mpmZmGfsAAICvBpN6QH+o1epbN2/ExjxNT083NjJWqVKexcbquih9RBCPD5aamjp0UP9Jv421ty+y9+CxMmXL6boiAADwkcwUCukH9du3WY++VamEEApFvi9aEwAAkBOTekDfuBQrrkzRPHmZGHrhUo8+ff/et6dJw+82bVir67r0DlvT4B21qnjEx8drf7UtUOBMeHTGDvFKZa+uHY8fPezq7rF15z5nl2JfvEYAn9l7X/gAvmImJib5zM2Tk5LilcqsN2pTKuOEEDa2trooDQAAfH5M6gG9ZWFp6eZRfuKU6VWr1ejZpcOoEUNat2lvbmGh67r0CEE83vH06ZOEDHlcpo+ixyuVLRo3uBwd1ci7yer1W/JbWX3xAgF8frm/8AF89UqVLnM5Our+/Xuu7h4Z29PT0x8+fCB10FFpAADgc2JSD0AI0apt+/xWVgnx8VGREd9+V1fX5egRtqbBOx4+UypTNNqvu09fag8lJyV1btfycnRUl+69Nv+1lws28NXI5YUPQB9UrVZDCBF+LixT+6WoyOSkpIIF7UqULKWLugAAwOfEpB7QK2lpaX17dmnuVf/61SuZDmk0GmlfytTUVF2Upr8I4pFXI34aGBYa0q5Dp4XLVhkbznoc5AAAE8VJREFU81kKAAC+Ei3btBNCbNm4/u2728SvCVwhHTU05D9GAAD+5zGpB/SKkZHR1SuXz5w+uXXzhkyHws+fTUlJEXzy9YtjWoU8OXbk0KYNa52cXRYuXcVsHACAr4l3k2YVK1d5+OD+cF+flH83p9q2eWPgiqUmJibDRo7SbXkAAODTMakH9JDP4CFCiLmzZ25cF6TRaKTGK5eifxrwoxCibv2GRR2ddFmf/jFQpmh0XQP+B7Rr0fjYkUN2doWcXFyy7bBh605evcBX5t7dO326d9b+GnUxQqPRuLp7KBQKqSVw3WY2rAC+Drdv3WzasM7Lly9sbG1d3Tyexcbcu3vH0NBw4bJVXbr30nV1AD4/rvKAvmFSD+ghjUYzuH+fjeuChBB2doWKlSjx6uXLhw/up6enOzo5Bx8+Uax4CV3XqF/4LBLyJC7utRDi5csXL1++yLZDCnd3BL46KcnJkREXMjVm3F0uJTn5y1YEQC6ly5QNuRD9h/+U/cF7I8LPWVlZN2/VZrjf6JrffKvr0gDIgqs8oG+Y1AN6yMDAYPGK1S1bt10TuCIi/HzUxQgzhaJ8xUrNWrQa9NNwG1tbXReod1gRDwAAAAAAAACAjNgXDAAAAAAAAAAAGRHEAwAAAAAAAAAgI4J4AAAAAAAAAABkRBAPAAAAAAAAAICMCOIBAAAAAAAAAJARQTwAAAAAAAAAADIiiAcAAAAAAAAAQEYE8QAAAAAAAAAAyIggHgAAAAAAAAAAGRHEAwAAAAAAAAAgI4J4AAAAAAAAAABkRBAPAAAAAAAAAICMCOIBAAAAAAAAAJARQTwAAAAAAAAAADIiiAcAAAAAAAAAQEYE8QAAAAAAAAAAyIggHgAAAAAAAAAAGRHEAwAAAAAAAAAgI4J4AAAAAAAAAABkRBAPAAAAAAAAAICMCOIBAAAAAAAAAJARQTwAAAAAAAAAADIiiAcAAAAAAAAAQEYE8QAAAAAAAAAAyIggHgAAAAAAAAAAGRHEAwAAAAAAAAAgI4J4AAAAAAAAAABkRBAPAAAAAAAAAICMCOIBAAAAAAAAAJARQTwAAAAAAAAAADIiiAcAAAAAAAAAQEYE8QAAAAAAAAAAyIggHgAAAAAAAAAAGRHEAwAAAAAAAAAgI4J4AAAAAAAAAABkRBAPAAAAAAAAAICMCOIBAAAAAAAAAJARQTwAAAAAAAAAADIiiAcAAAAAAAAAQEYE8QAAAAAAAAAAyIggHgAAAMhRaMip4b4+31R2d7G3sbM0KeVYqFmjenNmTX/9+tVHnG3Xjm02CgOvurU+e525aNaono3CYNvmjZ/lbDOnTf5l+E+/jR01asSQ69eufpZz5t2Tx49+HjKoYrkS9taKUo6Fvm/V9PDB/e8dpVKpbBQGOX1tWLta/sIBAACg74x1XQAAAADw/6PEhASfvj2D9+ySfrWzK2Rd1CY25mloyKnQkFNzA2auXr+lgaeXbovMC0tLS+33T7Q/eG/w3l3Hz4QLId6+ffvrGL8evfuWr1jp08+cF5ejo5p710+Ijy9QoGD1mrVevXxx5NCBI4cO/D51xrCRo3IZqFTGCSGMjY2zLbVAQTu5KgYAAAD+RRAPAAAAZJaSnNyicYPoyIv5zM1HjhrbvfePRYo4CCHS09OPHj44c+qkc2dDO7RutmnHHq/GTXVd7HtYWFpqv3+iuNevbly/duvmjTJly5mamk7yn7VxXdCXCeLT0tL6dO+cEB/fz2ew/x9/mpiYCCGOHj7YtUObiePHNPD0qlSlak5j45VKIYRDUUfpLQQAAADgy2NrGgAAACCzCeNGR0detLC03HvgmN+YcVIKL4QwNDT0atx076HjLVq3TU1N9Rvmm5KSottS38vSMr/2+ydq275j8RIlW3o3OHHsiBDCzMysd98Bn37avNi3e6f0BsCMgHlSCi+E8PRqPGSEn0ajmTdnVi5jExLihRBW1tZfolAAAAAgOwTxAAAAwDueP3+2euUyIcSEyf7VatTM2sHU1DRg/uLW7b4f8+tEodFo28+dDe3drZNrCcdC+U1d7G286tZa8OfsrEm9sbFxenr6/Dl/1KriUcQmn3Nh67bNvc+GncnU7erlSwN/7OlR2qWwlVlxhwItvBtsXBeUnp6u7bBxXZCNwsB3wI8qlcp/8oTqFcrZWyucC1u3aeYVFhqi7WaZZUX8jevXBvXrLe207miXv1r5sn7DfG/fuvneZyafufnO4EP2Dg5tm3sP9/VJevPmvUM+l+C9u4UQHTp3NTIyytjeqUt3IcTB/cFqtTqnsdKKeCsrgngAAADojIEyRfP+XgAAAIDeCFq1fNjgAdY2NjfuxygUijyOWrV8ycihgzUaTe069Vzd3BMS4o8cOhD3+nXV6jX27D8q5eC7dmzr1bVjA0+vIg5F9+3ZWbd+Q1NT07AzIbExTxUKxalzkWXKlpPO9te2LQP6dFer1bVq13H3KP/k8aOTJ44lJyW179h55ZqNBgYGQogdWzf/2OOH1u2+j1cq//knsU27DqZmZkcPHTi4P9jMzOzUuciy5VyFEI8fPYyJeVqxUhUzMzMhxMUL4c296ycnJVWoVNnN3UMIEXUx4sb1aza2tnsPHMvLPjMpKSkTx49ZunBeOTf3bbuCnZxdPupp/jDfVqtw7crlbbv/zroXkHNh68SEhLORV8u5umU7VnqimjZvuWnHHvkrBQAAALLBHvEAAADAO86FhQohvq1dJ+8p/M0b10f/PFQIsWbjttbtvpca416/bu5dPyL8/PSpv0/2/397p1yMCHcpVvzi1dt2doWEEMlJSY0bfncpKjJo1fIp0/8QQjx8cH/wgD5qtXpp4NrOXbpLo+7dvdO+ZZMdWzc3bOTdo3dfIYS0NvzvvbsbN2vx176DhoaGQoiBvkPbt2xy9PDBoFXLp86YLYRwcnbJmJUHzPJPTkryGzNu/MQp2sY5s6b//ut/Zk2fErRha+6PNDry4qYNaxUKhUeFipejo5p61j18MrSIQ9Gc+q9avuTnIYPy8hxOmOw/4pcxOR29d/eO9FiyHnJ0cr5+9cq9u3dyCuK1W9NERlzYtmWjtPa/ZKnSbdp3+KZW7bzUBgAAAHwigngAAADgHc9iY4QQJUqVzvuQVcuXqNXq5q3aaFN4IYRtgQK/TpzStWPbtatXTpjsb2z83/+945XKOXuWSCm8ECKfuXnnLt0vRUVejo6SWlYuW5yclNSkWQttCi+EKFGy1O9TZ/Ts0mHJwnlSEC9JTU2d7D9LSuElTZq3PHr44JVL0dmW+vDBfSFEnXoNMjYOGeFXpVr14iVK5v4wlyyYOzdg1r5Dx0uWKj1uwuSRQwevCVzRu1vnv4+clBbpZ1W5SjW/MeNyP62kVu3vcjqkVqtTkpOFENbZ7fNubWUthIiPV+Y0XNqa5sjBA1s2rs/YvmjenG49+8xbvDzTdjcAAADAZ0cQDwAAALzjzZs3QggLC4u8Dzlz+qQQokmzFpnaG3h6CSGUcXG3blx38ygvNdrZFape45uM3aQV5dLCbSGEdCvUxlnO5tW4qaGh4ZVL0cq4OBtbW6nR3r5IyXffM5Aifu3ZMnFz84i6GDF98kQnZ5fSZcpKjcbGxlKpuTh98vh/fhkxbWaA9OdMTExmz1t07MihsDOn/9q2pX3HztmOqlq9RtXqNXI/83up/t1n38TUNOtRUzOzjH2ykjL6xMSEUWN/7dK9V1FHp0cPH2xcFzQvYNb6NYEORYtm/HAAAAAAIAeCeAAAAOAdBe3shBCJCQl5HyItM8+6otzcwqJAgYKvX796/PiRNoh3LlYsUzcTExMhhPZGrPfv3RVC7P5re/i5s1l7qlSqu3dua9NtB0fHTH2kpfcZb+ua0fjfp4ScPhkWGlK9QjlXd48GDRt5ejep18DzvfvwzJk1XaPRNG/VJmMxXXv0mjF10rqgVTkF8Z+F2b+1qd++zXr0rUolhFAo8uU03Md3aMfOXW1sbR2K/ve5Kl2m7K+/T7W1LTB+jN+CuQEj/MZkvJktAAAA8NkRxAMAAADvcHAoKoS4dvVK3ockJyUJIRT5ssmCpUapg8TI8D0boUidpXXx2cq42v29Z8vEydkl5HzUssULtm/ddO3K5etXryxZOM/axmbwkBF+Y8bltElLWlpayKkT4t/F+1r1GzaaMXVS+PnMbxh8XiYmJvnMzZOTkuKVSm2YrqVUxgkhtB8RyMrevoi9fZGs7QMGD5k4fkxKcnLEhfN16zf8vDUDAAAAGRHEAwAAAO+oXafe8iULz4WdiXv92rZAgZy6xcbG2NsXkfZGN7ewUKlUGdN2LWlz8w9acG1hYalSqbbs3Ne4afMPL//9rKyt/caM8xszLubpkxPHj+7bvXPf7p3+kyckJiZId4vNKiE+PiUlRQiRlpoqzMy07fZFHKSjaWlp2Yb48Urls2exeamqUKHCuTzbpUqXuRwddf/+PVd3j4zt6enpDx8+kDrk5a9kZGpqal/E4cnjR8q4uA8dCwAAAHwQw/d3AQAAAPRJ0+YtzS0sUlJS5v+ZfSothEh686Zx/dp1ala+eeO6+HdTmnt372TqlpiQ8Pr1KyFEseIl8l6AtAm7tN2NrByKOv7QtcfaTdu37NwnhFi2aH5qamq2PfOZm0s/xMQ8zdgurUO3sLTMaSn99q2balZyy8vX6pXLcim1arUaQojwc2GZ2i9FRSYnJRUsaFeiZKmcxqanp8fGPFWr1Zna1Wq1dGNeaTMiAAAAQD6siAcAAADekc/cfPjI0dMm/TZ39szqNb7JuCu6RKVSDfixx8MH9x2dnJ2cnIUQdes3vHgh/MDf+/r088nY89CBv4UQRRyKftB67XoNPcPPn922eWM/n8GZ/u7OHVsbeHplu9FKXijj4g7s32dsZPx9px8ytjfybmJmZqZSqV48f5Z17xchhEKhcHVzv37t6vlzYRkfi7SWvFr1mjn9RU+vxkEbtualNvfyFXI52rJNuzWBK7ZsXD9q7G+mGW7ZuiZwhXTU0DDHNUYVyhZ/8vjR/CUrevTum7F9x7bNqampCoWiStXqeakQAAAA+GgE8QAAAEBmI0ePPXbkUGjIqZ5dOvQf9JPP4CHSmve0tLSjhw9OnzLxwvlz+czNA9dvNrewEEL06eezdOG8A8F79+zc0apte+kksbExUyaOF0IM9B0q7WCTR336+SxeMDfszOmVyxb3HTBIalSr1X7DfNeuXtn2+46r12/56Ic23NfHwMDA0cmpVu062sad27eqVKpChQoXzjni79N/4Oifh64NXPlD1x7axvNnQ4UQPoOH5DSqeImSWe9h+xG8mzSrWLlKdOTF4b4+AfMXS7eW3bZ5Y+CKpSYmJsNGjtL2nDNr+tMnj5u2aNXIu4nU8kO3HrNnTBs3eqSzS7EGnl5SY2jIqbF+I4QQ/Qb6atf7AwAAADIhiAcAAAAyMzIy+mvfQb9hvuuCVi2e/+fi+X8WLGhnbmGh3eGkeImSK9ZsqF7jG6l/iZKlAuYvHjKwX88uHeo18CxTttzLly8OH9z/T2Ji0xatfho+8oP+urNLsUXLAgf06T5y6ODAFUsrVqry5s0/oadPPX/+rEzZctNmBnz047KxtZ00beaoEUOaetatUq16qdJlNBrNndu3IiMuGBkZzQiYl9MOM0KI/gN9Txw7Erxn14qli6Sl+jFPn8zyn+IzeEiL1m0/uqQ8MjAwWLV2U9OGdTasXR28d5erm8ez2Jh7d+8YGhrOW7xc2sxHsn3rpsvRUYXti2iD+F/+82vYmZCQUyfaNvd2KVbc0cn5xfNnt2/dFEJ4N2n226RpchcPAAAAEMQDAAAA2VAoFAuWruzRp+/6oMCwM6cfPnwQH6+0tS1QsXKVNu07dO7awyzDPUuFEN169inn5r7gz9mhp0+dOX3S3MKiYqUq3Xr2/qFbz1zS7Zy069DJ1c19bsCs0yePb9u8wdzCwqVY8QGDh/Qf6GttY/Mpj6v/QN/iJUquXLY4MuLCpahIQ0ND+yIOnbp0G+g7rGr1GrkMNDQ0XLtp+/LFCwJXLN2+ZVOhwoXfqlRjf5uUaZcb+ZQuUzbkQvQf/lP2B++NCD9nZWXdvFWb4X6ja37zbe4DFQrF7v1Hdm7fuiZwxe1bN8PPhVnmz1+/YaMu3Xt26tI9lz1tAAAAgM/FQJmi0XUNAAAAAAAAAAB8tVj9AQAAAAAAAACAjAjiAQAAAAAAAACQEUE8AAAAAAAAAAAyIogHAAAAAAAAAEBGBPEAAAAAAAAAAMiIIB4AAAAAAAAAABkRxAMAAAAAAAAAICOCeAAAAAAAAAAAZEQQDwAAAAAAAACAjAjiAQAAAAAAAACQEUE8AAAAAAAAAAAyIogHAAAAAAAAAEBGBPEAAAAAAAAAAMiIIB4AAAAAAAAAABkRxAMAAAAAAAAAICOCeAAAAAAAAAAAZEQQDwAAAAAAAACAjAjiAQAAAAAAAACQEUE8AAAAAAAAAAAyIogHAAAAAAAAAEBGBPEAAAAAAAAAAMiIIB4AAAAAAAAAABkRxAMAAAAAAAAAICOCeAAAAAAAAAAAZEQQDwAAAAAAAACAjAjiAQAAAAAAAACQEUE8AAAAAAAAAAAyIogHAAAAAAAAAEBGBPEAAAAAAAAAAMiIIB4AAAAAAAAAABkRxAMAAAAAAAAAICOCeAAAAAAAAAAAZEQQDwAAAAAAAACAjAjiAQAAAAAAAACQEUE8AAAAAAAAAAAyIogHAAAAAAAAAEBG/wdv3wM8KpY9fAAAAABJRU5ErkJggg==">
            <a:extLst>
              <a:ext uri="{FF2B5EF4-FFF2-40B4-BE49-F238E27FC236}">
                <a16:creationId xmlns:a16="http://schemas.microsoft.com/office/drawing/2014/main" id="{AA3DE3BB-3066-4A77-ADC4-8CDFE0A2B45A}"/>
              </a:ext>
            </a:extLst>
          </p:cNvPr>
          <p:cNvSpPr>
            <a:spLocks noChangeAspect="1" noChangeArrowheads="1"/>
          </p:cNvSpPr>
          <p:nvPr/>
        </p:nvSpPr>
        <p:spPr bwMode="auto">
          <a:xfrm>
            <a:off x="1314450" y="1047750"/>
            <a:ext cx="9563100" cy="4762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2" name="Picture 6">
            <a:extLst>
              <a:ext uri="{FF2B5EF4-FFF2-40B4-BE49-F238E27FC236}">
                <a16:creationId xmlns:a16="http://schemas.microsoft.com/office/drawing/2014/main" id="{8CD0B3DC-F254-4A1D-98F4-8E5B7C2D4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6" y="-269722"/>
            <a:ext cx="12402112" cy="7411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65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7200" dirty="0">
                <a:latin typeface="Segoe UI" panose="020B0502040204020203" pitchFamily="34" charset="0"/>
                <a:cs typeface="Segoe UI" panose="020B0502040204020203" pitchFamily="34" charset="0"/>
              </a:rPr>
              <a:t>When designing a study, think about your smallest effect size of interest: Which effects are </a:t>
            </a:r>
            <a:r>
              <a:rPr lang="en-US" sz="7200" b="1" dirty="0">
                <a:latin typeface="Segoe UI" panose="020B0502040204020203" pitchFamily="34" charset="0"/>
                <a:cs typeface="Segoe UI" panose="020B0502040204020203" pitchFamily="34" charset="0"/>
              </a:rPr>
              <a:t>too small</a:t>
            </a:r>
            <a:r>
              <a:rPr lang="en-US" sz="7200" dirty="0">
                <a:latin typeface="Segoe UI" panose="020B0502040204020203" pitchFamily="34" charset="0"/>
                <a:cs typeface="Segoe UI" panose="020B0502040204020203" pitchFamily="34" charset="0"/>
              </a:rPr>
              <a:t> to care about?</a:t>
            </a:r>
            <a:endParaRPr lang="en-US" sz="7200"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0115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7200" dirty="0"/>
              <a:t>You can show the absence of effects that can be detected </a:t>
            </a:r>
            <a:r>
              <a:rPr lang="en-US" sz="7200" b="1" dirty="0"/>
              <a:t>given the sample sizes used in a field</a:t>
            </a:r>
            <a:r>
              <a:rPr lang="en-US" sz="7200" dirty="0"/>
              <a:t>.</a:t>
            </a:r>
            <a:endParaRPr lang="en-US" sz="8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9691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endParaRPr lang="en-US" sz="80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70B03A66-E8FF-4D2B-AD1A-3C618550C809}"/>
              </a:ext>
            </a:extLst>
          </p:cNvPr>
          <p:cNvPicPr>
            <a:picLocks noChangeAspect="1"/>
          </p:cNvPicPr>
          <p:nvPr/>
        </p:nvPicPr>
        <p:blipFill>
          <a:blip r:embed="rId2"/>
          <a:stretch>
            <a:fillRect/>
          </a:stretch>
        </p:blipFill>
        <p:spPr>
          <a:xfrm>
            <a:off x="1051704" y="69130"/>
            <a:ext cx="10088592" cy="6719739"/>
          </a:xfrm>
          <a:prstGeom prst="rect">
            <a:avLst/>
          </a:prstGeom>
        </p:spPr>
      </p:pic>
    </p:spTree>
    <p:extLst>
      <p:ext uri="{BB962C8B-B14F-4D97-AF65-F5344CB8AC3E}">
        <p14:creationId xmlns:p14="http://schemas.microsoft.com/office/powerpoint/2010/main" val="608532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7200" dirty="0"/>
              <a:t>Thinking about your SESOI shows how </a:t>
            </a:r>
            <a:r>
              <a:rPr lang="en-US" sz="7200" b="1" dirty="0"/>
              <a:t>statistics and theory interact</a:t>
            </a:r>
            <a:r>
              <a:rPr lang="en-US" sz="7200" dirty="0"/>
              <a:t>. Always think about the SESOI when designing studies.</a:t>
            </a:r>
            <a:endParaRPr lang="en-US" sz="8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1031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7200" dirty="0">
                <a:latin typeface="Segoe UI" panose="020B0502040204020203" pitchFamily="34" charset="0"/>
                <a:cs typeface="Segoe UI" panose="020B0502040204020203" pitchFamily="34" charset="0"/>
              </a:rPr>
              <a:t>Take a moment to think about this question for your own research. What would be ‘too small’?</a:t>
            </a:r>
            <a:endParaRPr lang="en-US" sz="7200"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6220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7200" dirty="0">
                <a:latin typeface="Segoe UI" panose="020B0502040204020203" pitchFamily="34" charset="0"/>
                <a:cs typeface="Segoe UI" panose="020B0502040204020203" pitchFamily="34" charset="0"/>
              </a:rPr>
              <a:t>Having a smallest effect size of interest (SESOI) makes it easy to power for effects you </a:t>
            </a:r>
            <a:r>
              <a:rPr lang="en-US" sz="7200" b="1" dirty="0">
                <a:latin typeface="Segoe UI" panose="020B0502040204020203" pitchFamily="34" charset="0"/>
                <a:cs typeface="Segoe UI" panose="020B0502040204020203" pitchFamily="34" charset="0"/>
              </a:rPr>
              <a:t>want</a:t>
            </a:r>
            <a:r>
              <a:rPr lang="en-US" sz="7200" dirty="0">
                <a:latin typeface="Segoe UI" panose="020B0502040204020203" pitchFamily="34" charset="0"/>
                <a:cs typeface="Segoe UI" panose="020B0502040204020203" pitchFamily="34" charset="0"/>
              </a:rPr>
              <a:t>, not effects you </a:t>
            </a:r>
            <a:r>
              <a:rPr lang="en-US" sz="7200" b="1" dirty="0">
                <a:latin typeface="Segoe UI" panose="020B0502040204020203" pitchFamily="34" charset="0"/>
                <a:cs typeface="Segoe UI" panose="020B0502040204020203" pitchFamily="34" charset="0"/>
              </a:rPr>
              <a:t>expect</a:t>
            </a:r>
            <a:r>
              <a:rPr lang="en-US" sz="7200" dirty="0">
                <a:latin typeface="Segoe UI" panose="020B0502040204020203" pitchFamily="34" charset="0"/>
                <a:cs typeface="Segoe UI" panose="020B0502040204020203" pitchFamily="34" charset="0"/>
              </a:rPr>
              <a:t>. </a:t>
            </a:r>
            <a:endParaRPr lang="en-US" sz="7200"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322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7200" dirty="0">
                <a:latin typeface="Segoe UI" panose="020B0502040204020203" pitchFamily="34" charset="0"/>
                <a:cs typeface="Segoe UI" panose="020B0502040204020203" pitchFamily="34" charset="0"/>
              </a:rPr>
              <a:t>Power is a </a:t>
            </a:r>
            <a:r>
              <a:rPr lang="en-US" sz="7200" b="1" dirty="0">
                <a:latin typeface="Segoe UI" panose="020B0502040204020203" pitchFamily="34" charset="0"/>
                <a:cs typeface="Segoe UI" panose="020B0502040204020203" pitchFamily="34" charset="0"/>
              </a:rPr>
              <a:t>curve</a:t>
            </a:r>
            <a:r>
              <a:rPr lang="en-US" sz="7200" dirty="0">
                <a:latin typeface="Segoe UI" panose="020B0502040204020203" pitchFamily="34" charset="0"/>
                <a:cs typeface="Segoe UI" panose="020B0502040204020203" pitchFamily="34" charset="0"/>
              </a:rPr>
              <a:t>, low for tiny effects, high for very large effects. So make sure it is large enough for effects you </a:t>
            </a:r>
            <a:r>
              <a:rPr lang="en-US" sz="7200" b="1" dirty="0">
                <a:latin typeface="Segoe UI" panose="020B0502040204020203" pitchFamily="34" charset="0"/>
                <a:cs typeface="Segoe UI" panose="020B0502040204020203" pitchFamily="34" charset="0"/>
              </a:rPr>
              <a:t>care about</a:t>
            </a:r>
            <a:r>
              <a:rPr lang="en-US" sz="7200" dirty="0">
                <a:latin typeface="Segoe UI" panose="020B0502040204020203" pitchFamily="34" charset="0"/>
                <a:cs typeface="Segoe UI" panose="020B0502040204020203" pitchFamily="34" charset="0"/>
              </a:rPr>
              <a:t>. </a:t>
            </a:r>
            <a:endParaRPr lang="en-US" sz="7200"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5896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8000" dirty="0">
                <a:latin typeface="Segoe UI" panose="020B0502040204020203" pitchFamily="34" charset="0"/>
                <a:cs typeface="Segoe UI" panose="020B0502040204020203" pitchFamily="34" charset="0"/>
              </a:rPr>
              <a:t>Having high power for the SESOI guarantees you have designed an </a:t>
            </a:r>
            <a:r>
              <a:rPr lang="en-US" sz="8000" b="1" dirty="0">
                <a:latin typeface="Segoe UI" panose="020B0502040204020203" pitchFamily="34" charset="0"/>
                <a:cs typeface="Segoe UI" panose="020B0502040204020203" pitchFamily="34" charset="0"/>
              </a:rPr>
              <a:t>informative study</a:t>
            </a:r>
            <a:r>
              <a:rPr lang="en-US" sz="8000" dirty="0">
                <a:latin typeface="Segoe UI" panose="020B0502040204020203" pitchFamily="34" charset="0"/>
                <a:cs typeface="Segoe UI" panose="020B0502040204020203" pitchFamily="34" charset="0"/>
              </a:rPr>
              <a:t>.</a:t>
            </a:r>
            <a:endParaRPr lang="en-US" sz="8000"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345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7200" dirty="0">
                <a:latin typeface="Segoe UI" panose="020B0502040204020203" pitchFamily="34" charset="0"/>
                <a:cs typeface="Segoe UI" panose="020B0502040204020203" pitchFamily="34" charset="0"/>
              </a:rPr>
              <a:t>Setting a SESOI also makes your study </a:t>
            </a:r>
            <a:r>
              <a:rPr lang="en-US" sz="7200" b="1" dirty="0">
                <a:latin typeface="Segoe UI" panose="020B0502040204020203" pitchFamily="34" charset="0"/>
                <a:cs typeface="Segoe UI" panose="020B0502040204020203" pitchFamily="34" charset="0"/>
              </a:rPr>
              <a:t>falsifiable</a:t>
            </a:r>
            <a:r>
              <a:rPr lang="en-US" sz="7200" dirty="0">
                <a:latin typeface="Segoe UI" panose="020B0502040204020203" pitchFamily="34" charset="0"/>
                <a:cs typeface="Segoe UI" panose="020B0502040204020203" pitchFamily="34" charset="0"/>
              </a:rPr>
              <a:t>. What would disprove your prediction? </a:t>
            </a:r>
            <a:r>
              <a:rPr lang="en-US" sz="7200" b="1" dirty="0">
                <a:latin typeface="Segoe UI" panose="020B0502040204020203" pitchFamily="34" charset="0"/>
                <a:cs typeface="Segoe UI" panose="020B0502040204020203" pitchFamily="34" charset="0"/>
              </a:rPr>
              <a:t>D</a:t>
            </a:r>
            <a:r>
              <a:rPr lang="en-US" sz="7200" b="1" dirty="0"/>
              <a:t>ata</a:t>
            </a:r>
            <a:r>
              <a:rPr lang="en-US" sz="7200" b="1" dirty="0">
                <a:latin typeface="Segoe UI" panose="020B0502040204020203" pitchFamily="34" charset="0"/>
                <a:cs typeface="Segoe UI" panose="020B0502040204020203" pitchFamily="34" charset="0"/>
              </a:rPr>
              <a:t> &lt; SESOI</a:t>
            </a:r>
            <a:r>
              <a:rPr lang="en-US" sz="7200" dirty="0">
                <a:latin typeface="Segoe UI" panose="020B0502040204020203" pitchFamily="34" charset="0"/>
                <a:cs typeface="Segoe UI" panose="020B0502040204020203" pitchFamily="34" charset="0"/>
              </a:rPr>
              <a:t>.</a:t>
            </a:r>
            <a:endParaRPr lang="en-US" sz="7200"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00069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7200" dirty="0">
                <a:latin typeface="Segoe UI" panose="020B0502040204020203" pitchFamily="34" charset="0"/>
                <a:cs typeface="Segoe UI" panose="020B0502040204020203" pitchFamily="34" charset="0"/>
              </a:rPr>
              <a:t>How do you determine the SESOI?</a:t>
            </a:r>
          </a:p>
          <a:p>
            <a:pPr marL="1143000" indent="-1143000">
              <a:lnSpc>
                <a:spcPct val="100000"/>
              </a:lnSpc>
              <a:buAutoNum type="arabicParenR"/>
            </a:pPr>
            <a:r>
              <a:rPr lang="en-US" sz="7200" dirty="0"/>
              <a:t>Theoretical Predictions</a:t>
            </a:r>
          </a:p>
          <a:p>
            <a:pPr marL="1143000" indent="-1143000">
              <a:lnSpc>
                <a:spcPct val="100000"/>
              </a:lnSpc>
              <a:buAutoNum type="arabicParenR"/>
            </a:pPr>
            <a:r>
              <a:rPr lang="en-US" sz="7200" dirty="0">
                <a:latin typeface="Segoe UI" panose="020B0502040204020203" pitchFamily="34" charset="0"/>
                <a:cs typeface="Segoe UI" panose="020B0502040204020203" pitchFamily="34" charset="0"/>
              </a:rPr>
              <a:t>Practical Significance</a:t>
            </a:r>
          </a:p>
        </p:txBody>
      </p:sp>
    </p:spTree>
    <p:extLst>
      <p:ext uri="{BB962C8B-B14F-4D97-AF65-F5344CB8AC3E}">
        <p14:creationId xmlns:p14="http://schemas.microsoft.com/office/powerpoint/2010/main" val="22060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175861" cy="5797177"/>
          </a:xfrm>
        </p:spPr>
        <p:txBody>
          <a:bodyPr>
            <a:noAutofit/>
          </a:bodyPr>
          <a:lstStyle/>
          <a:p>
            <a:pPr marL="0" indent="0">
              <a:lnSpc>
                <a:spcPct val="100000"/>
              </a:lnSpc>
              <a:buNone/>
            </a:pPr>
            <a:r>
              <a:rPr lang="en-US" sz="5400" dirty="0" err="1"/>
              <a:t>Burriss</a:t>
            </a:r>
            <a:r>
              <a:rPr lang="en-US" sz="5400" dirty="0"/>
              <a:t> et al. (2015) showed an increased redness in the face during the fertile phase of their ovulatory cycle in women, but this increase was too small to see with the naked eye by men. This significant effect falsified the hypothesis.</a:t>
            </a:r>
            <a:endParaRPr lang="en-US" sz="8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75872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VideoLecture</Template>
  <TotalTime>3043</TotalTime>
  <Words>457</Words>
  <Application>Microsoft Office PowerPoint</Application>
  <PresentationFormat>Widescreen</PresentationFormat>
  <Paragraphs>22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Open Sans</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is this interesting?</dc:title>
  <dc:creator>Daniel Lakens</dc:creator>
  <cp:lastModifiedBy>Lakens, D.</cp:lastModifiedBy>
  <cp:revision>108</cp:revision>
  <dcterms:created xsi:type="dcterms:W3CDTF">2016-02-15T07:27:08Z</dcterms:created>
  <dcterms:modified xsi:type="dcterms:W3CDTF">2019-08-05T07:45:46Z</dcterms:modified>
</cp:coreProperties>
</file>