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7"/>
  </p:notesMasterIdLst>
  <p:sldIdLst>
    <p:sldId id="265" r:id="rId3"/>
    <p:sldId id="971" r:id="rId4"/>
    <p:sldId id="473" r:id="rId5"/>
    <p:sldId id="974" r:id="rId6"/>
    <p:sldId id="477" r:id="rId7"/>
    <p:sldId id="476" r:id="rId8"/>
    <p:sldId id="474" r:id="rId9"/>
    <p:sldId id="478" r:id="rId10"/>
    <p:sldId id="480" r:id="rId11"/>
    <p:sldId id="481" r:id="rId12"/>
    <p:sldId id="975" r:id="rId13"/>
    <p:sldId id="976" r:id="rId14"/>
    <p:sldId id="991" r:id="rId15"/>
    <p:sldId id="977" r:id="rId16"/>
    <p:sldId id="978" r:id="rId17"/>
    <p:sldId id="979" r:id="rId18"/>
    <p:sldId id="980" r:id="rId19"/>
    <p:sldId id="981" r:id="rId20"/>
    <p:sldId id="982" r:id="rId21"/>
    <p:sldId id="983" r:id="rId22"/>
    <p:sldId id="986" r:id="rId23"/>
    <p:sldId id="985" r:id="rId24"/>
    <p:sldId id="990" r:id="rId25"/>
    <p:sldId id="9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2415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9B40-296C-443F-BA7E-5F74279DF90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98F4-A473-439E-8C22-AB201E9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Bayes factor tells us how much our belief in the null model versus the alternative model should change.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98F4-A473-439E-8C22-AB201E9E35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I_design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64067" y="6351589"/>
            <a:ext cx="479848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7F7F7F"/>
                </a:solidFill>
              </a:rPr>
              <a:t>/ Human-Technology </a:t>
            </a:r>
            <a:r>
              <a:rPr lang="nl-NL" sz="1000" dirty="0" err="1">
                <a:solidFill>
                  <a:srgbClr val="7F7F7F"/>
                </a:solidFill>
              </a:rPr>
              <a:t>Interaction</a:t>
            </a:r>
            <a:endParaRPr lang="nl-NL" sz="1000" dirty="0">
              <a:solidFill>
                <a:srgbClr val="7F7F7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751233" y="635158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nl-NL" altLang="en-US" sz="800">
                <a:solidFill>
                  <a:srgbClr val="7F7F7F"/>
                </a:solidFill>
              </a:rPr>
              <a:t>PAGE </a:t>
            </a:r>
            <a:fld id="{04DEE141-71A2-4225-8B0A-C4D0B559E5C7}" type="slidenum">
              <a:rPr lang="nl-NL" altLang="en-US" sz="800">
                <a:solidFill>
                  <a:srgbClr val="7F7F7F"/>
                </a:solidFill>
              </a:rPr>
              <a:pPr eaLnBrk="1" hangingPunct="1"/>
              <a:t>‹#›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4" y="6240463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6796617" y="635158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BB2E0A04-AA4B-413C-83F2-C37C797335FD}" type="datetime1">
              <a:rPr lang="nl-NL" altLang="en-US" sz="800">
                <a:solidFill>
                  <a:srgbClr val="7F7F7F"/>
                </a:solidFill>
              </a:rPr>
              <a:pPr eaLnBrk="1" hangingPunct="1"/>
              <a:t>5-8-2019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9" name="Picture 8" descr="HTI_design_ribb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5"/>
          <a:stretch>
            <a:fillRect/>
          </a:stretch>
        </p:blipFill>
        <p:spPr bwMode="auto">
          <a:xfrm>
            <a:off x="220134" y="169864"/>
            <a:ext cx="1175596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512"/>
            <a:ext cx="10972800" cy="473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I_design_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364067" y="6351589"/>
            <a:ext cx="4798484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nl-NL" sz="1000" dirty="0">
                <a:solidFill>
                  <a:srgbClr val="7F7F7F"/>
                </a:solidFill>
              </a:rPr>
              <a:t>/ Human-Technology </a:t>
            </a:r>
            <a:r>
              <a:rPr lang="nl-NL" sz="1000" dirty="0" err="1">
                <a:solidFill>
                  <a:srgbClr val="7F7F7F"/>
                </a:solidFill>
              </a:rPr>
              <a:t>Interaction</a:t>
            </a:r>
            <a:endParaRPr lang="nl-NL" sz="1000" dirty="0">
              <a:solidFill>
                <a:srgbClr val="7F7F7F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7751233" y="6351589"/>
            <a:ext cx="8128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nl-NL" altLang="en-US" sz="800">
                <a:solidFill>
                  <a:srgbClr val="7F7F7F"/>
                </a:solidFill>
              </a:rPr>
              <a:t>PAGE </a:t>
            </a:r>
            <a:fld id="{8C2698FF-4674-4320-879F-D057C4E1240E}" type="slidenum">
              <a:rPr lang="nl-NL" altLang="en-US" sz="800">
                <a:solidFill>
                  <a:srgbClr val="7F7F7F"/>
                </a:solidFill>
              </a:rPr>
              <a:pPr eaLnBrk="1" hangingPunct="1"/>
              <a:t>‹#›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84" y="6240463"/>
            <a:ext cx="270721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6796617" y="6351589"/>
            <a:ext cx="863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353658C-40B2-4004-8836-7621A259A70D}" type="datetime1">
              <a:rPr lang="nl-NL" altLang="en-US" sz="800">
                <a:solidFill>
                  <a:srgbClr val="7F7F7F"/>
                </a:solidFill>
              </a:rPr>
              <a:pPr eaLnBrk="1" hangingPunct="1"/>
              <a:t>5-8-2019</a:t>
            </a:fld>
            <a:endParaRPr lang="nl-NL" altLang="en-US" sz="800">
              <a:solidFill>
                <a:srgbClr val="7F7F7F"/>
              </a:solidFill>
            </a:endParaRPr>
          </a:p>
        </p:txBody>
      </p:sp>
      <p:pic>
        <p:nvPicPr>
          <p:cNvPr id="9" name="Picture 6" descr="HTI_design_ribbon_fl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4"/>
          <a:stretch>
            <a:fillRect/>
          </a:stretch>
        </p:blipFill>
        <p:spPr bwMode="auto">
          <a:xfrm>
            <a:off x="230718" y="6018214"/>
            <a:ext cx="1174538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345018" y="1144589"/>
            <a:ext cx="11527367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252414"/>
            <a:ext cx="11527367" cy="82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11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53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Char char="-"/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94F4383-9A66-49B6-988D-4C4633A4F193}"/>
              </a:ext>
            </a:extLst>
          </p:cNvPr>
          <p:cNvSpPr txBox="1">
            <a:spLocks/>
          </p:cNvSpPr>
          <p:nvPr userDrawn="1"/>
        </p:nvSpPr>
        <p:spPr>
          <a:xfrm>
            <a:off x="519953" y="597646"/>
            <a:ext cx="11158071" cy="5797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Open Sans" panose="020B0606030504020204" pitchFamily="34" charset="0"/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6B00-3483-4E6B-AED3-60D6A5AE1FE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3B7D-43FD-4BCD-8A3C-8CD6E597F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58071" cy="5797177"/>
          </a:xfrm>
        </p:spPr>
        <p:txBody>
          <a:bodyPr>
            <a:noAutofit/>
          </a:bodyPr>
          <a:lstStyle/>
          <a:p>
            <a:pPr marL="0" indent="0" algn="ctr">
              <a:lnSpc>
                <a:spcPts val="9000"/>
              </a:lnSpc>
              <a:spcBef>
                <a:spcPts val="0"/>
              </a:spcBef>
              <a:buNone/>
            </a:pPr>
            <a:r>
              <a:rPr lang="nl-NL" sz="8800" dirty="0" err="1">
                <a:latin typeface="Segoe UI" panose="020B0502040204020203" pitchFamily="34" charset="0"/>
                <a:cs typeface="Segoe UI" panose="020B0502040204020203" pitchFamily="34" charset="0"/>
              </a:rPr>
              <a:t>Falsifying</a:t>
            </a:r>
            <a:r>
              <a:rPr lang="nl-NL" sz="8800" dirty="0">
                <a:latin typeface="Segoe UI" panose="020B0502040204020203" pitchFamily="34" charset="0"/>
                <a:cs typeface="Segoe UI" panose="020B0502040204020203" pitchFamily="34" charset="0"/>
              </a:rPr>
              <a:t> Hypotheses in </a:t>
            </a:r>
            <a:r>
              <a:rPr lang="nl-NL" sz="8800" dirty="0" err="1"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endParaRPr lang="nl-NL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57B571-EDA1-427B-B3BD-0E63805E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34" y="3043646"/>
            <a:ext cx="6652133" cy="34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Determine the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Smallest Effect Size of Interest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Set an equivalence range. Test if values outside this range can be statistically rejected. </a:t>
            </a:r>
          </a:p>
        </p:txBody>
      </p:sp>
    </p:spTree>
    <p:extLst>
      <p:ext uri="{BB962C8B-B14F-4D97-AF65-F5344CB8AC3E}">
        <p14:creationId xmlns:p14="http://schemas.microsoft.com/office/powerpoint/2010/main" val="8365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E3D739-A1DE-4D60-A312-4EB49A8E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257CC1-D0B1-4901-A841-384827B9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83" y="732092"/>
            <a:ext cx="12308967" cy="53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The SESOI can be set based on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practical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significance,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theoretical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predictions, or even the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a field has.</a:t>
            </a:r>
          </a:p>
        </p:txBody>
      </p:sp>
    </p:spTree>
    <p:extLst>
      <p:ext uri="{BB962C8B-B14F-4D97-AF65-F5344CB8AC3E}">
        <p14:creationId xmlns:p14="http://schemas.microsoft.com/office/powerpoint/2010/main" val="22021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Each of these ways of setting the SESOI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asks a different question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It is up to you to justify why your question is interesting.</a:t>
            </a:r>
          </a:p>
        </p:txBody>
      </p:sp>
    </p:spTree>
    <p:extLst>
      <p:ext uri="{BB962C8B-B14F-4D97-AF65-F5344CB8AC3E}">
        <p14:creationId xmlns:p14="http://schemas.microsoft.com/office/powerpoint/2010/main" val="42844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For the standard pain scale, a difference of 9 mm is seen as the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minimal clinically important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difference. </a:t>
            </a:r>
          </a:p>
        </p:txBody>
      </p:sp>
    </p:spTree>
    <p:extLst>
      <p:ext uri="{BB962C8B-B14F-4D97-AF65-F5344CB8AC3E}">
        <p14:creationId xmlns:p14="http://schemas.microsoft.com/office/powerpoint/2010/main" val="11290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40109DF-117C-46FB-9F8A-63D93431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9E4003-EC6A-4CB3-B5E8-625D0DB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0" y="-34181"/>
            <a:ext cx="10304201" cy="69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The Bayesian ROPE (Region of Practical Equivalence) procedure uses a 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posterior distribution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of most plausible values to draw inferences.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48E452F-59BD-4846-8E5C-55AFA8FEA80D}"/>
              </a:ext>
            </a:extLst>
          </p:cNvPr>
          <p:cNvSpPr txBox="1"/>
          <p:nvPr/>
        </p:nvSpPr>
        <p:spPr>
          <a:xfrm>
            <a:off x="9456684" y="6321616"/>
            <a:ext cx="277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Kruschke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2018]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If the 95% HDI can be compared against the 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region of practical equivalence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. We can reject values in the region, accept them, or remain undecided. </a:t>
            </a:r>
          </a:p>
        </p:txBody>
      </p:sp>
    </p:spTree>
    <p:extLst>
      <p:ext uri="{BB962C8B-B14F-4D97-AF65-F5344CB8AC3E}">
        <p14:creationId xmlns:p14="http://schemas.microsoft.com/office/powerpoint/2010/main" val="2015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73EFA10-6649-463F-8859-CDFFA05B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10B420-A0D5-4F23-8DE5-CEB8C3CC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5" y="78113"/>
            <a:ext cx="11921248" cy="67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ROPE and equivalence testing are conceptually similar, but </a:t>
            </a:r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philosophically different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. One controls error rates, the other uses the whole distribution for inference.</a:t>
            </a:r>
          </a:p>
        </p:txBody>
      </p:sp>
    </p:spTree>
    <p:extLst>
      <p:ext uri="{BB962C8B-B14F-4D97-AF65-F5344CB8AC3E}">
        <p14:creationId xmlns:p14="http://schemas.microsoft.com/office/powerpoint/2010/main" val="3860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500" dirty="0"/>
              <a:t>Statistical approaches to falsify a prediction: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400" dirty="0"/>
          </a:p>
          <a:p>
            <a:pPr marL="1371600" indent="-1371600">
              <a:lnSpc>
                <a:spcPct val="100000"/>
              </a:lnSpc>
              <a:buAutoNum type="arabicParenR"/>
            </a:pPr>
            <a:r>
              <a:rPr lang="en-US" sz="11500" dirty="0"/>
              <a:t>Equivalence testing</a:t>
            </a:r>
          </a:p>
          <a:p>
            <a:pPr marL="1371600" indent="-1371600">
              <a:lnSpc>
                <a:spcPct val="100000"/>
              </a:lnSpc>
              <a:buAutoNum type="arabicParenR"/>
            </a:pPr>
            <a:r>
              <a:rPr lang="en-US" sz="11500" dirty="0" smtClean="0"/>
              <a:t>(</a:t>
            </a:r>
            <a:r>
              <a:rPr lang="en-US" sz="11500" dirty="0"/>
              <a:t>Bayesian) </a:t>
            </a:r>
            <a:r>
              <a:rPr lang="en-US" sz="11500" dirty="0" smtClean="0"/>
              <a:t>Estimation</a:t>
            </a:r>
          </a:p>
          <a:p>
            <a:pPr marL="1371600" indent="-1371600">
              <a:lnSpc>
                <a:spcPct val="100000"/>
              </a:lnSpc>
              <a:buAutoNum type="arabicParenR"/>
            </a:pPr>
            <a:r>
              <a:rPr lang="en-US" sz="11500" dirty="0"/>
              <a:t>Bayes factors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38715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Bayesian statistics can also be used to directly test two competing models using a </a:t>
            </a:r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Bayes Factor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8450287-AFD0-46D5-97D8-69FEF2D3B7DD}"/>
              </a:ext>
            </a:extLst>
          </p:cNvPr>
          <p:cNvSpPr txBox="1"/>
          <p:nvPr/>
        </p:nvSpPr>
        <p:spPr>
          <a:xfrm>
            <a:off x="8802778" y="6321616"/>
            <a:ext cx="334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[Rouder et al., 2009]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6B83DFE-FA00-4762-AEB6-618D5FA8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34" y="202128"/>
            <a:ext cx="9161797" cy="63701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9B0165-B8F8-4BC2-9255-8DEA87A32530}"/>
              </a:ext>
            </a:extLst>
          </p:cNvPr>
          <p:cNvSpPr/>
          <p:nvPr/>
        </p:nvSpPr>
        <p:spPr>
          <a:xfrm>
            <a:off x="8243944" y="1960146"/>
            <a:ext cx="230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BF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 </a:t>
            </a:r>
            <a:r>
              <a:rPr lang="nl-N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2</a:t>
            </a:r>
            <a:r>
              <a:rPr lang="nl-NL" sz="3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nl-N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 </a:t>
            </a:r>
            <a:br>
              <a:rPr lang="nl-N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nl-NL" sz="3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ts val="8800"/>
              </a:lnSpc>
              <a:spcBef>
                <a:spcPts val="0"/>
              </a:spcBef>
              <a:buNone/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Don’t just use ‘default priors’. Priors are an important part of the question you ask and need to be </a:t>
            </a:r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justified</a:t>
            </a: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2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Bishop’s law</a:t>
            </a:r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: the better-designed a study is, the more likely it is to obtain a null result.</a:t>
            </a:r>
            <a:endParaRPr lang="nl-NL" sz="8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19953" y="763050"/>
            <a:ext cx="11347653" cy="563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Make sure the studies you design yield informative results both </a:t>
            </a:r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when </a:t>
            </a:r>
            <a:r>
              <a:rPr lang="en-US" sz="7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</a:t>
            </a:r>
            <a:r>
              <a:rPr lang="en-US" sz="7200" b="1" baseline="-250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1</a:t>
            </a:r>
            <a:r>
              <a:rPr lang="en-US" sz="7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is true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, as </a:t>
            </a:r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when </a:t>
            </a:r>
            <a:r>
              <a:rPr lang="en-US" sz="7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</a:t>
            </a:r>
            <a:r>
              <a:rPr lang="en-US" sz="7200" b="1" baseline="-250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0</a:t>
            </a:r>
            <a:r>
              <a:rPr lang="en-US" sz="7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is true</a:t>
            </a: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  <a:endParaRPr lang="nl-NL" sz="7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All of these approaches require you specify the alternative hypothesis. This is a good thing!</a:t>
            </a:r>
            <a:endParaRPr lang="en-US" sz="8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What we </a:t>
            </a:r>
            <a:r>
              <a:rPr lang="en-US" sz="8800" i="1" dirty="0">
                <a:latin typeface="Segoe UI" panose="020B0502040204020203" pitchFamily="34" charset="0"/>
                <a:cs typeface="Segoe UI" panose="020B0502040204020203" pitchFamily="34" charset="0"/>
              </a:rPr>
              <a:t>can</a:t>
            </a: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 test: Is the effect smaller than what we predicted/care about?</a:t>
            </a:r>
            <a:endParaRPr lang="en-US" sz="8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000" dirty="0">
                <a:latin typeface="Segoe UI" panose="020B0502040204020203" pitchFamily="34" charset="0"/>
                <a:cs typeface="Segoe UI" panose="020B0502040204020203" pitchFamily="34" charset="0"/>
              </a:rPr>
              <a:t>Does a 8 week meditation class reduce lower back pain compared to controls? </a:t>
            </a:r>
            <a:endParaRPr lang="en-US" sz="8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5B2CF9-A6A8-4CB2-839A-A2DECF992435}"/>
              </a:ext>
            </a:extLst>
          </p:cNvPr>
          <p:cNvSpPr txBox="1"/>
          <p:nvPr/>
        </p:nvSpPr>
        <p:spPr>
          <a:xfrm>
            <a:off x="8483805" y="6321616"/>
            <a:ext cx="370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Harms &amp; Lakens, 2018</a:t>
            </a:r>
            <a:endParaRPr lang="nl-NL" sz="2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ECFB86-D0BF-483D-9998-A7ADC2F0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25" y="160285"/>
            <a:ext cx="9332560" cy="63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Despite the large sample (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= 664) we can not reject the null: 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(661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63) = 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64, 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p 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= 0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101.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9600" i="1" dirty="0">
                <a:latin typeface="Segoe UI" panose="020B0502040204020203" pitchFamily="34" charset="0"/>
                <a:cs typeface="Segoe UI" panose="020B0502040204020203" pitchFamily="34" charset="0"/>
              </a:rPr>
              <a:t>Now what? </a:t>
            </a:r>
          </a:p>
        </p:txBody>
      </p:sp>
    </p:spTree>
    <p:extLst>
      <p:ext uri="{BB962C8B-B14F-4D97-AF65-F5344CB8AC3E}">
        <p14:creationId xmlns:p14="http://schemas.microsoft.com/office/powerpoint/2010/main" val="6393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Report the effect size the study had high power to detect (e.g., 90% power to detect </a:t>
            </a:r>
            <a:r>
              <a:rPr lang="en-US" sz="7200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7200" dirty="0">
                <a:latin typeface="Segoe UI" panose="020B0502040204020203" pitchFamily="34" charset="0"/>
                <a:cs typeface="Segoe UI" panose="020B0502040204020203" pitchFamily="34" charset="0"/>
              </a:rPr>
              <a:t> &gt; 0.3). (No longer recommended).</a:t>
            </a:r>
            <a:endParaRPr lang="en-US" sz="7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953" y="597646"/>
            <a:ext cx="11175861" cy="57971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Use equivalence tests to </a:t>
            </a:r>
            <a:r>
              <a:rPr lang="en-US" sz="8800" b="1" dirty="0">
                <a:latin typeface="Segoe UI" panose="020B0502040204020203" pitchFamily="34" charset="0"/>
                <a:cs typeface="Segoe UI" panose="020B0502040204020203" pitchFamily="34" charset="0"/>
              </a:rPr>
              <a:t>reject the presence of a meaningful effect</a:t>
            </a:r>
            <a:r>
              <a:rPr lang="en-US" sz="8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19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VideoLecture</Template>
  <TotalTime>1447</TotalTime>
  <Words>425</Words>
  <Application>Microsoft Office PowerPoint</Application>
  <PresentationFormat>Widescreen</PresentationFormat>
  <Paragraphs>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this interesting?</dc:title>
  <dc:creator>Daniel Lakens</dc:creator>
  <cp:lastModifiedBy>STU</cp:lastModifiedBy>
  <cp:revision>106</cp:revision>
  <dcterms:created xsi:type="dcterms:W3CDTF">2016-02-15T07:27:08Z</dcterms:created>
  <dcterms:modified xsi:type="dcterms:W3CDTF">2019-08-05T13:02:41Z</dcterms:modified>
</cp:coreProperties>
</file>