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400" r:id="rId2"/>
    <p:sldId id="678" r:id="rId3"/>
    <p:sldId id="692" r:id="rId4"/>
    <p:sldId id="476" r:id="rId5"/>
    <p:sldId id="671" r:id="rId6"/>
    <p:sldId id="679" r:id="rId7"/>
    <p:sldId id="665" r:id="rId8"/>
    <p:sldId id="706" r:id="rId9"/>
    <p:sldId id="712" r:id="rId10"/>
    <p:sldId id="713" r:id="rId11"/>
    <p:sldId id="693" r:id="rId12"/>
    <p:sldId id="697" r:id="rId13"/>
    <p:sldId id="698" r:id="rId14"/>
    <p:sldId id="707" r:id="rId15"/>
    <p:sldId id="699" r:id="rId16"/>
    <p:sldId id="694" r:id="rId17"/>
    <p:sldId id="701" r:id="rId18"/>
    <p:sldId id="695" r:id="rId19"/>
    <p:sldId id="714" r:id="rId20"/>
    <p:sldId id="702" r:id="rId21"/>
    <p:sldId id="703" r:id="rId22"/>
    <p:sldId id="704" r:id="rId23"/>
    <p:sldId id="708" r:id="rId24"/>
    <p:sldId id="709" r:id="rId25"/>
    <p:sldId id="7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520"/>
    <a:srgbClr val="E3D40B"/>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7" autoAdjust="0"/>
    <p:restoredTop sz="80708" autoAdjust="0"/>
  </p:normalViewPr>
  <p:slideViewPr>
    <p:cSldViewPr snapToGrid="0">
      <p:cViewPr varScale="1">
        <p:scale>
          <a:sx n="90" d="100"/>
          <a:sy n="90" d="100"/>
        </p:scale>
        <p:origin x="8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F9B40-296C-443F-BA7E-5F74279DF900}" type="datetimeFigureOut">
              <a:rPr lang="en-US" smtClean="0"/>
              <a:t>8/6/2019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998F4-A473-439E-8C22-AB201E9E3578}" type="slidenum">
              <a:rPr lang="en-US" smtClean="0"/>
              <a:t>‹#›</a:t>
            </a:fld>
            <a:endParaRPr lang="en-US"/>
          </a:p>
        </p:txBody>
      </p:sp>
    </p:spTree>
    <p:extLst>
      <p:ext uri="{BB962C8B-B14F-4D97-AF65-F5344CB8AC3E}">
        <p14:creationId xmlns:p14="http://schemas.microsoft.com/office/powerpoint/2010/main" val="355123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998F4-A473-439E-8C22-AB201E9E3578}" type="slidenum">
              <a:rPr lang="en-US" smtClean="0"/>
              <a:t>1</a:t>
            </a:fld>
            <a:endParaRPr lang="en-US"/>
          </a:p>
        </p:txBody>
      </p:sp>
    </p:spTree>
    <p:extLst>
      <p:ext uri="{BB962C8B-B14F-4D97-AF65-F5344CB8AC3E}">
        <p14:creationId xmlns:p14="http://schemas.microsoft.com/office/powerpoint/2010/main" val="300941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think: If many people do something, there must be a good reason for it. I now think an important part of becoming a scientist is learning that is not true. </a:t>
            </a:r>
            <a:endParaRPr lang="nl-NL" dirty="0"/>
          </a:p>
        </p:txBody>
      </p:sp>
      <p:sp>
        <p:nvSpPr>
          <p:cNvPr id="4" name="Slide Number Placeholder 3"/>
          <p:cNvSpPr>
            <a:spLocks noGrp="1"/>
          </p:cNvSpPr>
          <p:nvPr>
            <p:ph type="sldNum" sz="quarter" idx="5"/>
          </p:nvPr>
        </p:nvSpPr>
        <p:spPr/>
        <p:txBody>
          <a:bodyPr/>
          <a:lstStyle/>
          <a:p>
            <a:fld id="{B85998F4-A473-439E-8C22-AB201E9E3578}" type="slidenum">
              <a:rPr lang="en-US" smtClean="0"/>
              <a:t>3</a:t>
            </a:fld>
            <a:endParaRPr lang="en-US"/>
          </a:p>
        </p:txBody>
      </p:sp>
    </p:spTree>
    <p:extLst>
      <p:ext uri="{BB962C8B-B14F-4D97-AF65-F5344CB8AC3E}">
        <p14:creationId xmlns:p14="http://schemas.microsoft.com/office/powerpoint/2010/main" val="322221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second lecture in the first module we read Fisher – now let’s read </a:t>
            </a:r>
            <a:r>
              <a:rPr lang="en-US" dirty="0" err="1"/>
              <a:t>Neyman</a:t>
            </a:r>
            <a:r>
              <a:rPr lang="en-US" dirty="0"/>
              <a:t> and Pearson.</a:t>
            </a:r>
            <a:endParaRPr lang="nl-NL" dirty="0"/>
          </a:p>
        </p:txBody>
      </p:sp>
      <p:sp>
        <p:nvSpPr>
          <p:cNvPr id="4" name="Slide Number Placeholder 3"/>
          <p:cNvSpPr>
            <a:spLocks noGrp="1"/>
          </p:cNvSpPr>
          <p:nvPr>
            <p:ph type="sldNum" sz="quarter" idx="5"/>
          </p:nvPr>
        </p:nvSpPr>
        <p:spPr/>
        <p:txBody>
          <a:bodyPr/>
          <a:lstStyle/>
          <a:p>
            <a:fld id="{B85998F4-A473-439E-8C22-AB201E9E3578}" type="slidenum">
              <a:rPr lang="en-US" smtClean="0"/>
              <a:t>4</a:t>
            </a:fld>
            <a:endParaRPr lang="en-US"/>
          </a:p>
        </p:txBody>
      </p:sp>
    </p:spTree>
    <p:extLst>
      <p:ext uri="{BB962C8B-B14F-4D97-AF65-F5344CB8AC3E}">
        <p14:creationId xmlns:p14="http://schemas.microsoft.com/office/powerpoint/2010/main" val="3288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BD055CC-1F2E-4D7F-BD44-F185066C8F0C}" type="slidenum">
              <a:rPr lang="en-US" smtClean="0"/>
              <a:t>10</a:t>
            </a:fld>
            <a:endParaRPr lang="en-US"/>
          </a:p>
        </p:txBody>
      </p:sp>
    </p:spTree>
    <p:extLst>
      <p:ext uri="{BB962C8B-B14F-4D97-AF65-F5344CB8AC3E}">
        <p14:creationId xmlns:p14="http://schemas.microsoft.com/office/powerpoint/2010/main" val="1886471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 effect size of d = 0.5, the optimal alpha level depends on the sample size you will collect. </a:t>
            </a:r>
            <a:endParaRPr lang="nl-NL" dirty="0"/>
          </a:p>
        </p:txBody>
      </p:sp>
      <p:sp>
        <p:nvSpPr>
          <p:cNvPr id="4" name="Slide Number Placeholder 3"/>
          <p:cNvSpPr>
            <a:spLocks noGrp="1"/>
          </p:cNvSpPr>
          <p:nvPr>
            <p:ph type="sldNum" sz="quarter" idx="5"/>
          </p:nvPr>
        </p:nvSpPr>
        <p:spPr/>
        <p:txBody>
          <a:bodyPr/>
          <a:lstStyle/>
          <a:p>
            <a:fld id="{B85998F4-A473-439E-8C22-AB201E9E3578}" type="slidenum">
              <a:rPr lang="en-US" smtClean="0"/>
              <a:t>12</a:t>
            </a:fld>
            <a:endParaRPr lang="en-US"/>
          </a:p>
        </p:txBody>
      </p:sp>
    </p:spTree>
    <p:extLst>
      <p:ext uri="{BB962C8B-B14F-4D97-AF65-F5344CB8AC3E}">
        <p14:creationId xmlns:p14="http://schemas.microsoft.com/office/powerpoint/2010/main" val="393821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Collect 50 observations in each group, SESOI at d = 0.5, balanced error rates are 0.149</a:t>
            </a:r>
          </a:p>
        </p:txBody>
      </p:sp>
      <p:sp>
        <p:nvSpPr>
          <p:cNvPr id="4" name="Slide Number Placeholder 3"/>
          <p:cNvSpPr>
            <a:spLocks noGrp="1"/>
          </p:cNvSpPr>
          <p:nvPr>
            <p:ph type="sldNum" sz="quarter" idx="5"/>
          </p:nvPr>
        </p:nvSpPr>
        <p:spPr/>
        <p:txBody>
          <a:bodyPr/>
          <a:lstStyle/>
          <a:p>
            <a:fld id="{B85998F4-A473-439E-8C22-AB201E9E3578}" type="slidenum">
              <a:rPr lang="en-US" smtClean="0"/>
              <a:t>14</a:t>
            </a:fld>
            <a:endParaRPr lang="en-US"/>
          </a:p>
        </p:txBody>
      </p:sp>
    </p:spTree>
    <p:extLst>
      <p:ext uri="{BB962C8B-B14F-4D97-AF65-F5344CB8AC3E}">
        <p14:creationId xmlns:p14="http://schemas.microsoft.com/office/powerpoint/2010/main" val="2270479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 = 0.5</a:t>
            </a:r>
          </a:p>
        </p:txBody>
      </p:sp>
      <p:sp>
        <p:nvSpPr>
          <p:cNvPr id="4" name="Slide Number Placeholder 3"/>
          <p:cNvSpPr>
            <a:spLocks noGrp="1"/>
          </p:cNvSpPr>
          <p:nvPr>
            <p:ph type="sldNum" sz="quarter" idx="5"/>
          </p:nvPr>
        </p:nvSpPr>
        <p:spPr/>
        <p:txBody>
          <a:bodyPr/>
          <a:lstStyle/>
          <a:p>
            <a:fld id="{B85998F4-A473-439E-8C22-AB201E9E3578}" type="slidenum">
              <a:rPr lang="en-US" smtClean="0"/>
              <a:t>18</a:t>
            </a:fld>
            <a:endParaRPr lang="en-US"/>
          </a:p>
        </p:txBody>
      </p:sp>
    </p:spTree>
    <p:extLst>
      <p:ext uri="{BB962C8B-B14F-4D97-AF65-F5344CB8AC3E}">
        <p14:creationId xmlns:p14="http://schemas.microsoft.com/office/powerpoint/2010/main" val="254987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 = 0.5</a:t>
            </a:r>
          </a:p>
        </p:txBody>
      </p:sp>
      <p:sp>
        <p:nvSpPr>
          <p:cNvPr id="4" name="Slide Number Placeholder 3"/>
          <p:cNvSpPr>
            <a:spLocks noGrp="1"/>
          </p:cNvSpPr>
          <p:nvPr>
            <p:ph type="sldNum" sz="quarter" idx="5"/>
          </p:nvPr>
        </p:nvSpPr>
        <p:spPr/>
        <p:txBody>
          <a:bodyPr/>
          <a:lstStyle/>
          <a:p>
            <a:fld id="{B85998F4-A473-439E-8C22-AB201E9E3578}" type="slidenum">
              <a:rPr lang="en-US" smtClean="0"/>
              <a:t>19</a:t>
            </a:fld>
            <a:endParaRPr lang="en-US"/>
          </a:p>
        </p:txBody>
      </p:sp>
    </p:spTree>
    <p:extLst>
      <p:ext uri="{BB962C8B-B14F-4D97-AF65-F5344CB8AC3E}">
        <p14:creationId xmlns:p14="http://schemas.microsoft.com/office/powerpoint/2010/main" val="3358776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relationship between a p-value and </a:t>
            </a:r>
            <a:r>
              <a:rPr lang="en-US" dirty="0" err="1"/>
              <a:t>bayes</a:t>
            </a:r>
            <a:r>
              <a:rPr lang="en-US" dirty="0"/>
              <a:t> factor</a:t>
            </a:r>
            <a:endParaRPr lang="nl-NL" dirty="0"/>
          </a:p>
        </p:txBody>
      </p:sp>
      <p:sp>
        <p:nvSpPr>
          <p:cNvPr id="4" name="Slide Number Placeholder 3"/>
          <p:cNvSpPr>
            <a:spLocks noGrp="1"/>
          </p:cNvSpPr>
          <p:nvPr>
            <p:ph type="sldNum" sz="quarter" idx="5"/>
          </p:nvPr>
        </p:nvSpPr>
        <p:spPr/>
        <p:txBody>
          <a:bodyPr/>
          <a:lstStyle/>
          <a:p>
            <a:fld id="{B85998F4-A473-439E-8C22-AB201E9E3578}" type="slidenum">
              <a:rPr lang="en-US" smtClean="0"/>
              <a:t>20</a:t>
            </a:fld>
            <a:endParaRPr lang="en-US"/>
          </a:p>
        </p:txBody>
      </p:sp>
    </p:spTree>
    <p:extLst>
      <p:ext uri="{BB962C8B-B14F-4D97-AF65-F5344CB8AC3E}">
        <p14:creationId xmlns:p14="http://schemas.microsoft.com/office/powerpoint/2010/main" val="379100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526B00-3483-4E6B-AED3-60D6A5AE1FEF}"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A3B7D-43FD-4BCD-8A3C-8CD6E597FE26}" type="slidenum">
              <a:rPr lang="en-US" smtClean="0"/>
              <a:t>‹#›</a:t>
            </a:fld>
            <a:endParaRPr lang="en-US"/>
          </a:p>
        </p:txBody>
      </p:sp>
    </p:spTree>
    <p:extLst>
      <p:ext uri="{BB962C8B-B14F-4D97-AF65-F5344CB8AC3E}">
        <p14:creationId xmlns:p14="http://schemas.microsoft.com/office/powerpoint/2010/main" val="209120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26B00-3483-4E6B-AED3-60D6A5AE1FEF}"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A3B7D-43FD-4BCD-8A3C-8CD6E597FE26}" type="slidenum">
              <a:rPr lang="en-US" smtClean="0"/>
              <a:t>‹#›</a:t>
            </a:fld>
            <a:endParaRPr lang="en-US"/>
          </a:p>
        </p:txBody>
      </p:sp>
    </p:spTree>
    <p:extLst>
      <p:ext uri="{BB962C8B-B14F-4D97-AF65-F5344CB8AC3E}">
        <p14:creationId xmlns:p14="http://schemas.microsoft.com/office/powerpoint/2010/main" val="427881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26B00-3483-4E6B-AED3-60D6A5AE1FEF}"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A3B7D-43FD-4BCD-8A3C-8CD6E597FE26}" type="slidenum">
              <a:rPr lang="en-US" smtClean="0"/>
              <a:t>‹#›</a:t>
            </a:fld>
            <a:endParaRPr lang="en-US"/>
          </a:p>
        </p:txBody>
      </p:sp>
    </p:spTree>
    <p:extLst>
      <p:ext uri="{BB962C8B-B14F-4D97-AF65-F5344CB8AC3E}">
        <p14:creationId xmlns:p14="http://schemas.microsoft.com/office/powerpoint/2010/main" val="3453782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75000"/>
                    <a:lumOff val="25000"/>
                  </a:schemeClr>
                </a:solidFill>
                <a:latin typeface="Segoe UI" panose="020B0502040204020203" pitchFamily="34" charset="0"/>
                <a:cs typeface="Segoe UI" panose="020B0502040204020203" pitchFamily="34" charset="0"/>
              </a:defRPr>
            </a:lvl1pPr>
            <a:lvl2pPr>
              <a:defRPr>
                <a:solidFill>
                  <a:schemeClr val="tx1">
                    <a:lumMod val="75000"/>
                    <a:lumOff val="25000"/>
                  </a:schemeClr>
                </a:solidFill>
                <a:latin typeface="Segoe UI" panose="020B0502040204020203" pitchFamily="34" charset="0"/>
                <a:cs typeface="Segoe UI" panose="020B0502040204020203" pitchFamily="34" charset="0"/>
              </a:defRPr>
            </a:lvl2pPr>
            <a:lvl3pPr>
              <a:defRPr>
                <a:solidFill>
                  <a:schemeClr val="tx1">
                    <a:lumMod val="75000"/>
                    <a:lumOff val="25000"/>
                  </a:schemeClr>
                </a:solidFill>
                <a:latin typeface="Segoe UI" panose="020B0502040204020203" pitchFamily="34" charset="0"/>
                <a:cs typeface="Segoe UI" panose="020B0502040204020203" pitchFamily="34" charset="0"/>
              </a:defRPr>
            </a:lvl3pPr>
            <a:lvl4pPr>
              <a:defRPr>
                <a:solidFill>
                  <a:schemeClr val="tx1">
                    <a:lumMod val="75000"/>
                    <a:lumOff val="25000"/>
                  </a:schemeClr>
                </a:solidFill>
                <a:latin typeface="Segoe UI" panose="020B0502040204020203" pitchFamily="34" charset="0"/>
                <a:cs typeface="Segoe UI" panose="020B0502040204020203" pitchFamily="34" charset="0"/>
              </a:defRPr>
            </a:lvl4pPr>
            <a:lvl5pPr>
              <a:defRPr>
                <a:solidFill>
                  <a:schemeClr val="tx1">
                    <a:lumMod val="75000"/>
                    <a:lumOff val="25000"/>
                  </a:schemeClr>
                </a:solidFill>
                <a:latin typeface="Segoe UI" panose="020B0502040204020203" pitchFamily="34" charset="0"/>
                <a:cs typeface="Segoe UI"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0C2E45-CACA-4F5E-A6C7-B8D352C1DA03}" type="datetimeFigureOut">
              <a:rPr lang="nl-NL" smtClean="0"/>
              <a:t>6-8-2019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9DCA22-A61B-4169-BE49-5C9E7BDF55D5}" type="slidenum">
              <a:rPr lang="nl-NL" smtClean="0"/>
              <a:t>‹#›</a:t>
            </a:fld>
            <a:endParaRPr lang="nl-NL"/>
          </a:p>
        </p:txBody>
      </p:sp>
    </p:spTree>
    <p:extLst>
      <p:ext uri="{BB962C8B-B14F-4D97-AF65-F5344CB8AC3E}">
        <p14:creationId xmlns:p14="http://schemas.microsoft.com/office/powerpoint/2010/main" val="4269937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3" y="597646"/>
            <a:ext cx="11158071" cy="5797177"/>
          </a:xfrm>
          <a:prstGeom prst="rect">
            <a:avLst/>
          </a:prstGeom>
        </p:spPr>
        <p:txBody>
          <a:bodyPr>
            <a:normAutofit/>
          </a:bodyPr>
          <a:lstStyle>
            <a:lvl1pPr marL="0" indent="0" algn="ctr">
              <a:lnSpc>
                <a:spcPct val="100000"/>
              </a:lnSpc>
              <a:buClr>
                <a:schemeClr val="tx1">
                  <a:lumMod val="65000"/>
                  <a:lumOff val="35000"/>
                </a:schemeClr>
              </a:buClr>
              <a:buSzPct val="100000"/>
              <a:buFont typeface="Open Sans" panose="020B0606030504020204" pitchFamily="34" charset="0"/>
              <a:buNone/>
              <a:defRPr sz="1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Clr>
                <a:schemeClr val="tx1">
                  <a:lumMod val="65000"/>
                  <a:lumOff val="35000"/>
                </a:schemeClr>
              </a:buClr>
              <a:buSzPct val="100000"/>
              <a:buFont typeface="Open Sans" panose="020B0606030504020204" pitchFamily="34" charset="0"/>
              <a:buNone/>
              <a:defRPr sz="6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buClr>
                <a:schemeClr val="tx1">
                  <a:lumMod val="65000"/>
                  <a:lumOff val="35000"/>
                </a:schemeClr>
              </a:buClr>
              <a:buSzPct val="100000"/>
              <a:buFont typeface="Open Sans" panose="020B0606030504020204" pitchFamily="34" charset="0"/>
              <a:buNone/>
              <a:defRPr sz="5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Clr>
                <a:schemeClr val="tx1">
                  <a:lumMod val="65000"/>
                  <a:lumOff val="35000"/>
                </a:schemeClr>
              </a:buClr>
              <a:buSzPct val="100000"/>
              <a:buFont typeface="Open Sans" panose="020B0606030504020204" pitchFamily="34" charset="0"/>
              <a:buNone/>
              <a:defRPr sz="4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Clr>
                <a:schemeClr val="tx1">
                  <a:lumMod val="65000"/>
                  <a:lumOff val="35000"/>
                </a:schemeClr>
              </a:buClr>
              <a:buSzPct val="100000"/>
              <a:buFont typeface="Open Sans" panose="020B0606030504020204" pitchFamily="34" charset="0"/>
              <a:buNone/>
              <a:defRPr sz="4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dirty="0"/>
          </a:p>
        </p:txBody>
      </p:sp>
    </p:spTree>
    <p:extLst>
      <p:ext uri="{BB962C8B-B14F-4D97-AF65-F5344CB8AC3E}">
        <p14:creationId xmlns:p14="http://schemas.microsoft.com/office/powerpoint/2010/main" val="196066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3" y="597646"/>
            <a:ext cx="11158071" cy="5797177"/>
          </a:xfrm>
        </p:spPr>
        <p:txBody>
          <a:bodyPr>
            <a:normAutofit/>
          </a:bodyPr>
          <a:lstStyle>
            <a:lvl1pPr marL="228600" indent="-228600">
              <a:lnSpc>
                <a:spcPct val="150000"/>
              </a:lnSpc>
              <a:buClr>
                <a:schemeClr val="tx1">
                  <a:lumMod val="65000"/>
                  <a:lumOff val="35000"/>
                </a:schemeClr>
              </a:buClr>
              <a:buSzPct val="100000"/>
              <a:buFont typeface="Open Sans" panose="020B0606030504020204" pitchFamily="34" charset="0"/>
              <a:buChar char="-"/>
              <a:defRPr sz="66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1pPr>
            <a:lvl2pPr marL="685800" indent="-228600">
              <a:buClr>
                <a:schemeClr val="tx1">
                  <a:lumMod val="65000"/>
                  <a:lumOff val="35000"/>
                </a:schemeClr>
              </a:buClr>
              <a:buSzPct val="100000"/>
              <a:buFont typeface="Open Sans" panose="020B0606030504020204" pitchFamily="34" charset="0"/>
              <a:buChar char="-"/>
              <a:defRPr sz="60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2pPr>
            <a:lvl3pPr marL="1143000" indent="-228600">
              <a:buClr>
                <a:schemeClr val="tx1">
                  <a:lumMod val="65000"/>
                  <a:lumOff val="35000"/>
                </a:schemeClr>
              </a:buClr>
              <a:buSzPct val="100000"/>
              <a:buFont typeface="Open Sans" panose="020B0606030504020204" pitchFamily="34" charset="0"/>
              <a:buChar char="-"/>
              <a:defRPr sz="54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3pPr>
            <a:lvl4pPr marL="1600200" indent="-228600">
              <a:buClr>
                <a:schemeClr val="tx1">
                  <a:lumMod val="65000"/>
                  <a:lumOff val="35000"/>
                </a:schemeClr>
              </a:buClr>
              <a:buSzPct val="100000"/>
              <a:buFont typeface="Open Sans" panose="020B0606030504020204" pitchFamily="34" charset="0"/>
              <a:buChar char="-"/>
              <a:defRPr sz="48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4pPr>
            <a:lvl5pPr marL="2057400" indent="-228600">
              <a:buClr>
                <a:schemeClr val="tx1">
                  <a:lumMod val="65000"/>
                  <a:lumOff val="35000"/>
                </a:schemeClr>
              </a:buClr>
              <a:buSzPct val="100000"/>
              <a:buFont typeface="Open Sans" panose="020B0606030504020204" pitchFamily="34" charset="0"/>
              <a:buChar char="-"/>
              <a:defRPr sz="48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329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526B00-3483-4E6B-AED3-60D6A5AE1FEF}"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A3B7D-43FD-4BCD-8A3C-8CD6E597FE26}" type="slidenum">
              <a:rPr lang="en-US" smtClean="0"/>
              <a:t>‹#›</a:t>
            </a:fld>
            <a:endParaRPr lang="en-US"/>
          </a:p>
        </p:txBody>
      </p:sp>
    </p:spTree>
    <p:extLst>
      <p:ext uri="{BB962C8B-B14F-4D97-AF65-F5344CB8AC3E}">
        <p14:creationId xmlns:p14="http://schemas.microsoft.com/office/powerpoint/2010/main" val="1290953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526B00-3483-4E6B-AED3-60D6A5AE1FEF}"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A3B7D-43FD-4BCD-8A3C-8CD6E597FE26}" type="slidenum">
              <a:rPr lang="en-US" smtClean="0"/>
              <a:t>‹#›</a:t>
            </a:fld>
            <a:endParaRPr lang="en-US"/>
          </a:p>
        </p:txBody>
      </p:sp>
    </p:spTree>
    <p:extLst>
      <p:ext uri="{BB962C8B-B14F-4D97-AF65-F5344CB8AC3E}">
        <p14:creationId xmlns:p14="http://schemas.microsoft.com/office/powerpoint/2010/main" val="46466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526B00-3483-4E6B-AED3-60D6A5AE1FEF}"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FA3B7D-43FD-4BCD-8A3C-8CD6E597FE26}" type="slidenum">
              <a:rPr lang="en-US" smtClean="0"/>
              <a:t>‹#›</a:t>
            </a:fld>
            <a:endParaRPr lang="en-US"/>
          </a:p>
        </p:txBody>
      </p:sp>
    </p:spTree>
    <p:extLst>
      <p:ext uri="{BB962C8B-B14F-4D97-AF65-F5344CB8AC3E}">
        <p14:creationId xmlns:p14="http://schemas.microsoft.com/office/powerpoint/2010/main" val="3053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C9526B00-3483-4E6B-AED3-60D6A5AE1FEF}"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FA3B7D-43FD-4BCD-8A3C-8CD6E597FE26}" type="slidenum">
              <a:rPr lang="en-US" smtClean="0"/>
              <a:t>‹#›</a:t>
            </a:fld>
            <a:endParaRPr lang="en-US"/>
          </a:p>
        </p:txBody>
      </p:sp>
    </p:spTree>
    <p:extLst>
      <p:ext uri="{BB962C8B-B14F-4D97-AF65-F5344CB8AC3E}">
        <p14:creationId xmlns:p14="http://schemas.microsoft.com/office/powerpoint/2010/main" val="50629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26B00-3483-4E6B-AED3-60D6A5AE1FEF}"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FA3B7D-43FD-4BCD-8A3C-8CD6E597FE26}" type="slidenum">
              <a:rPr lang="en-US" smtClean="0"/>
              <a:t>‹#›</a:t>
            </a:fld>
            <a:endParaRPr lang="en-US"/>
          </a:p>
        </p:txBody>
      </p:sp>
    </p:spTree>
    <p:extLst>
      <p:ext uri="{BB962C8B-B14F-4D97-AF65-F5344CB8AC3E}">
        <p14:creationId xmlns:p14="http://schemas.microsoft.com/office/powerpoint/2010/main" val="408873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526B00-3483-4E6B-AED3-60D6A5AE1FEF}"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A3B7D-43FD-4BCD-8A3C-8CD6E597FE26}" type="slidenum">
              <a:rPr lang="en-US" smtClean="0"/>
              <a:t>‹#›</a:t>
            </a:fld>
            <a:endParaRPr lang="en-US"/>
          </a:p>
        </p:txBody>
      </p:sp>
    </p:spTree>
    <p:extLst>
      <p:ext uri="{BB962C8B-B14F-4D97-AF65-F5344CB8AC3E}">
        <p14:creationId xmlns:p14="http://schemas.microsoft.com/office/powerpoint/2010/main" val="96918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526B00-3483-4E6B-AED3-60D6A5AE1FEF}"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A3B7D-43FD-4BCD-8A3C-8CD6E597FE26}" type="slidenum">
              <a:rPr lang="en-US" smtClean="0"/>
              <a:t>‹#›</a:t>
            </a:fld>
            <a:endParaRPr lang="en-US"/>
          </a:p>
        </p:txBody>
      </p:sp>
    </p:spTree>
    <p:extLst>
      <p:ext uri="{BB962C8B-B14F-4D97-AF65-F5344CB8AC3E}">
        <p14:creationId xmlns:p14="http://schemas.microsoft.com/office/powerpoint/2010/main" val="4203956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26B00-3483-4E6B-AED3-60D6A5AE1FEF}" type="datetimeFigureOut">
              <a:rPr lang="en-US" smtClean="0"/>
              <a:t>8/6/2019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A3B7D-43FD-4BCD-8A3C-8CD6E597FE26}" type="slidenum">
              <a:rPr lang="en-US" smtClean="0"/>
              <a:t>‹#›</a:t>
            </a:fld>
            <a:endParaRPr lang="en-US"/>
          </a:p>
        </p:txBody>
      </p:sp>
    </p:spTree>
    <p:extLst>
      <p:ext uri="{BB962C8B-B14F-4D97-AF65-F5344CB8AC3E}">
        <p14:creationId xmlns:p14="http://schemas.microsoft.com/office/powerpoint/2010/main" val="54212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79859" cy="5797177"/>
          </a:xfrm>
        </p:spPr>
        <p:txBody>
          <a:bodyPr>
            <a:normAutofit/>
          </a:bodyPr>
          <a:lstStyle/>
          <a:p>
            <a:pPr marL="0" indent="0" algn="ctr">
              <a:lnSpc>
                <a:spcPct val="100000"/>
              </a:lnSpc>
              <a:buNone/>
            </a:pPr>
            <a:r>
              <a:rPr lang="en-US" sz="9200" dirty="0"/>
              <a:t>Justifying Error Rates</a:t>
            </a:r>
          </a:p>
        </p:txBody>
      </p:sp>
      <p:pic>
        <p:nvPicPr>
          <p:cNvPr id="5" name="Content Placeholder 2">
            <a:extLst>
              <a:ext uri="{FF2B5EF4-FFF2-40B4-BE49-F238E27FC236}">
                <a16:creationId xmlns:a16="http://schemas.microsoft.com/office/drawing/2014/main" xmlns="" id="{BE9FB72A-16DD-4698-A25F-908747A1D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704" y="2314400"/>
            <a:ext cx="6940942" cy="4312816"/>
          </a:xfrm>
          <a:prstGeom prst="rect">
            <a:avLst/>
          </a:prstGeom>
        </p:spPr>
      </p:pic>
    </p:spTree>
    <p:extLst>
      <p:ext uri="{BB962C8B-B14F-4D97-AF65-F5344CB8AC3E}">
        <p14:creationId xmlns:p14="http://schemas.microsoft.com/office/powerpoint/2010/main" val="192195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3888831"/>
              </p:ext>
            </p:extLst>
          </p:nvPr>
        </p:nvGraphicFramePr>
        <p:xfrm>
          <a:off x="-1" y="0"/>
          <a:ext cx="12192000" cy="6858000"/>
        </p:xfrm>
        <a:graphic>
          <a:graphicData uri="http://schemas.openxmlformats.org/drawingml/2006/table">
            <a:tbl>
              <a:tblPr firstRow="1" firstCol="1" bandRow="1">
                <a:tableStyleId>{073A0DAA-6AF3-43AB-8588-CEC1D06C72B9}</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gridCol w="4064000">
                  <a:extLst>
                    <a:ext uri="{9D8B030D-6E8A-4147-A177-3AD203B41FA5}">
                      <a16:colId xmlns:a16="http://schemas.microsoft.com/office/drawing/2014/main" xmlns="" val="20002"/>
                    </a:ext>
                  </a:extLst>
                </a:gridCol>
              </a:tblGrid>
              <a:tr h="1714500">
                <a:tc>
                  <a:txBody>
                    <a:bodyPr/>
                    <a:lstStyle/>
                    <a:p>
                      <a:endParaRPr lang="en-US" sz="6000" b="1" dirty="0">
                        <a:effectLst/>
                        <a:latin typeface="Segoe UI" panose="020B0502040204020203" pitchFamily="34" charset="0"/>
                        <a:ea typeface="Open Sans" panose="020B0606030504020204" pitchFamily="34" charset="0"/>
                        <a:cs typeface="Segoe U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spcAft>
                          <a:spcPts val="0"/>
                        </a:spcAft>
                      </a:pPr>
                      <a:r>
                        <a:rPr lang="en-US" sz="6000" b="1" dirty="0">
                          <a:effectLst/>
                          <a:latin typeface="Segoe UI" panose="020B0502040204020203" pitchFamily="34" charset="0"/>
                          <a:ea typeface="Open Sans" panose="020B0606030504020204" pitchFamily="34" charset="0"/>
                          <a:cs typeface="Segoe UI" panose="020B0502040204020203" pitchFamily="34" charset="0"/>
                        </a:rPr>
                        <a:t>H</a:t>
                      </a:r>
                      <a:r>
                        <a:rPr lang="en-US" sz="6000" b="1" baseline="-25000" dirty="0">
                          <a:effectLst/>
                          <a:latin typeface="Segoe UI" panose="020B0502040204020203" pitchFamily="34" charset="0"/>
                          <a:ea typeface="Open Sans" panose="020B0606030504020204" pitchFamily="34" charset="0"/>
                          <a:cs typeface="Segoe UI" panose="020B0502040204020203" pitchFamily="34" charset="0"/>
                        </a:rPr>
                        <a:t>0</a:t>
                      </a:r>
                      <a:r>
                        <a:rPr lang="en-US" sz="6000" b="1" dirty="0">
                          <a:effectLst/>
                          <a:latin typeface="Segoe UI" panose="020B0502040204020203" pitchFamily="34" charset="0"/>
                          <a:ea typeface="Open Sans" panose="020B0606030504020204" pitchFamily="34" charset="0"/>
                          <a:cs typeface="Segoe UI" panose="020B0502040204020203" pitchFamily="34" charset="0"/>
                        </a:rPr>
                        <a:t> True</a:t>
                      </a:r>
                      <a:endParaRPr lang="en-US" sz="6600" b="1" dirty="0">
                        <a:effectLst/>
                        <a:latin typeface="Segoe UI" panose="020B0502040204020203" pitchFamily="34" charset="0"/>
                        <a:ea typeface="Open Sans" panose="020B0606030504020204" pitchFamily="34" charset="0"/>
                        <a:cs typeface="Segoe UI" panose="020B0502040204020203" pitchFamily="34" charset="0"/>
                      </a:endParaRPr>
                    </a:p>
                  </a:txBody>
                  <a:tcPr marL="68580" marR="68580" marT="0" marB="0"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spcAft>
                          <a:spcPts val="0"/>
                        </a:spcAft>
                      </a:pPr>
                      <a:r>
                        <a:rPr lang="en-US" sz="6000" b="1" dirty="0">
                          <a:effectLst/>
                          <a:latin typeface="Segoe UI" panose="020B0502040204020203" pitchFamily="34" charset="0"/>
                          <a:ea typeface="Open Sans" panose="020B0606030504020204" pitchFamily="34" charset="0"/>
                          <a:cs typeface="Segoe UI" panose="020B0502040204020203" pitchFamily="34" charset="0"/>
                        </a:rPr>
                        <a:t>H</a:t>
                      </a:r>
                      <a:r>
                        <a:rPr lang="en-US" sz="6000" b="1" baseline="-25000" dirty="0">
                          <a:effectLst/>
                          <a:latin typeface="Segoe UI" panose="020B0502040204020203" pitchFamily="34" charset="0"/>
                          <a:ea typeface="Open Sans" panose="020B0606030504020204" pitchFamily="34" charset="0"/>
                          <a:cs typeface="Segoe UI" panose="020B0502040204020203" pitchFamily="34" charset="0"/>
                        </a:rPr>
                        <a:t>1</a:t>
                      </a:r>
                      <a:r>
                        <a:rPr lang="en-US" sz="6000" b="1" dirty="0">
                          <a:effectLst/>
                          <a:latin typeface="Segoe UI" panose="020B0502040204020203" pitchFamily="34" charset="0"/>
                          <a:ea typeface="Open Sans" panose="020B0606030504020204" pitchFamily="34" charset="0"/>
                          <a:cs typeface="Segoe UI" panose="020B0502040204020203" pitchFamily="34" charset="0"/>
                        </a:rPr>
                        <a:t> True</a:t>
                      </a:r>
                      <a:endParaRPr lang="en-US" sz="6600" b="1" dirty="0">
                        <a:effectLst/>
                        <a:latin typeface="Segoe UI" panose="020B0502040204020203" pitchFamily="34" charset="0"/>
                        <a:ea typeface="Open Sans" panose="020B0606030504020204" pitchFamily="34" charset="0"/>
                        <a:cs typeface="Segoe UI" panose="020B0502040204020203" pitchFamily="34" charset="0"/>
                      </a:endParaRPr>
                    </a:p>
                  </a:txBody>
                  <a:tcPr marL="68580" marR="68580" marT="0" marB="0" anchor="ctr">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xmlns="" val="10000"/>
                  </a:ext>
                </a:extLst>
              </a:tr>
              <a:tr h="2571750">
                <a:tc>
                  <a:txBody>
                    <a:bodyPr/>
                    <a:lstStyle/>
                    <a:p>
                      <a:pPr algn="ctr">
                        <a:spcAft>
                          <a:spcPts val="0"/>
                        </a:spcAft>
                      </a:pPr>
                      <a:r>
                        <a:rPr lang="en-US" sz="6000" b="1" dirty="0">
                          <a:effectLst/>
                          <a:latin typeface="Segoe UI" panose="020B0502040204020203" pitchFamily="34" charset="0"/>
                          <a:ea typeface="Open Sans" panose="020B0606030504020204" pitchFamily="34" charset="0"/>
                          <a:cs typeface="Segoe UI" panose="020B0502040204020203" pitchFamily="34" charset="0"/>
                        </a:rPr>
                        <a:t>Accept H</a:t>
                      </a:r>
                      <a:r>
                        <a:rPr lang="en-US" sz="6000" b="1" baseline="-25000" dirty="0">
                          <a:effectLst/>
                          <a:latin typeface="Segoe UI" panose="020B0502040204020203" pitchFamily="34" charset="0"/>
                          <a:ea typeface="Open Sans" panose="020B0606030504020204" pitchFamily="34" charset="0"/>
                          <a:cs typeface="Segoe UI" panose="020B0502040204020203" pitchFamily="34" charset="0"/>
                        </a:rPr>
                        <a:t>0</a:t>
                      </a:r>
                    </a:p>
                  </a:txBody>
                  <a:tcPr marL="68580" marR="68580" marT="0" marB="0" anchor="ctr">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spcAft>
                          <a:spcPts val="0"/>
                        </a:spcAft>
                      </a:pPr>
                      <a:r>
                        <a:rPr lang="en-US" sz="8800" b="1" dirty="0">
                          <a:solidFill>
                            <a:schemeClr val="tx1">
                              <a:lumMod val="75000"/>
                              <a:lumOff val="25000"/>
                            </a:schemeClr>
                          </a:solidFill>
                          <a:effectLst/>
                          <a:latin typeface="Segoe UI" panose="020B0502040204020203" pitchFamily="34" charset="0"/>
                          <a:ea typeface="Open Sans" panose="020B0606030504020204" pitchFamily="34" charset="0"/>
                          <a:cs typeface="Segoe UI" panose="020B0502040204020203" pitchFamily="34" charset="0"/>
                        </a:rPr>
                        <a:t>0</a:t>
                      </a:r>
                    </a:p>
                  </a:txBody>
                  <a:tcPr marL="68580" marR="68580" marT="0" marB="0"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8800" b="1" dirty="0">
                          <a:solidFill>
                            <a:schemeClr val="tx1">
                              <a:lumMod val="75000"/>
                              <a:lumOff val="25000"/>
                            </a:schemeClr>
                          </a:solidFill>
                          <a:effectLst/>
                          <a:latin typeface="Segoe UI" panose="020B0502040204020203" pitchFamily="34" charset="0"/>
                          <a:ea typeface="Open Sans" panose="020B0606030504020204" pitchFamily="34" charset="0"/>
                          <a:cs typeface="Segoe UI" panose="020B0502040204020203" pitchFamily="34" charset="0"/>
                        </a:rPr>
                        <a:t>Loss</a:t>
                      </a:r>
                      <a:r>
                        <a:rPr lang="en-US" sz="8800" b="1" baseline="-25000" dirty="0">
                          <a:solidFill>
                            <a:schemeClr val="tx1">
                              <a:lumMod val="75000"/>
                              <a:lumOff val="25000"/>
                            </a:schemeClr>
                          </a:solidFill>
                          <a:effectLst/>
                          <a:latin typeface="Segoe UI" panose="020B0502040204020203" pitchFamily="34" charset="0"/>
                          <a:ea typeface="Open Sans" panose="020B0606030504020204" pitchFamily="34" charset="0"/>
                          <a:cs typeface="Segoe UI" panose="020B0502040204020203" pitchFamily="34" charset="0"/>
                        </a:rPr>
                        <a:t>0</a:t>
                      </a:r>
                    </a:p>
                  </a:txBody>
                  <a:tcPr marL="68580" marR="68580" marT="0" marB="0" anchor="ctr">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2571750">
                <a:tc>
                  <a:txBody>
                    <a:bodyPr/>
                    <a:lstStyle/>
                    <a:p>
                      <a:pPr algn="ctr">
                        <a:spcAft>
                          <a:spcPts val="0"/>
                        </a:spcAft>
                      </a:pPr>
                      <a:r>
                        <a:rPr lang="en-US" sz="6000" b="1" dirty="0">
                          <a:effectLst/>
                          <a:latin typeface="Segoe UI" panose="020B0502040204020203" pitchFamily="34" charset="0"/>
                          <a:ea typeface="Open Sans" panose="020B0606030504020204" pitchFamily="34" charset="0"/>
                          <a:cs typeface="Segoe UI" panose="020B0502040204020203" pitchFamily="34" charset="0"/>
                        </a:rPr>
                        <a:t>Accept H</a:t>
                      </a:r>
                      <a:r>
                        <a:rPr lang="en-US" sz="6000" b="1" baseline="-25000" dirty="0">
                          <a:effectLst/>
                          <a:latin typeface="Segoe UI" panose="020B0502040204020203" pitchFamily="34" charset="0"/>
                          <a:ea typeface="Open Sans" panose="020B0606030504020204" pitchFamily="34" charset="0"/>
                          <a:cs typeface="Segoe UI" panose="020B0502040204020203" pitchFamily="34" charset="0"/>
                        </a:rPr>
                        <a:t>1</a:t>
                      </a:r>
                      <a:endParaRPr lang="en-US" sz="6600" b="1" dirty="0">
                        <a:effectLst/>
                        <a:latin typeface="Segoe UI" panose="020B0502040204020203" pitchFamily="34" charset="0"/>
                        <a:ea typeface="Open Sans" panose="020B0606030504020204" pitchFamily="34" charset="0"/>
                        <a:cs typeface="Segoe U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spcAft>
                          <a:spcPts val="0"/>
                        </a:spcAft>
                      </a:pPr>
                      <a:r>
                        <a:rPr lang="en-US" sz="8800" b="1" dirty="0">
                          <a:solidFill>
                            <a:schemeClr val="tx1">
                              <a:lumMod val="75000"/>
                              <a:lumOff val="25000"/>
                            </a:schemeClr>
                          </a:solidFill>
                          <a:effectLst/>
                          <a:latin typeface="Segoe UI" panose="020B0502040204020203" pitchFamily="34" charset="0"/>
                          <a:ea typeface="Open Sans" panose="020B0606030504020204" pitchFamily="34" charset="0"/>
                          <a:cs typeface="Segoe UI" panose="020B0502040204020203" pitchFamily="34" charset="0"/>
                        </a:rPr>
                        <a:t>Loss</a:t>
                      </a:r>
                      <a:r>
                        <a:rPr lang="en-US" sz="8800" b="1" baseline="-25000" dirty="0">
                          <a:solidFill>
                            <a:schemeClr val="tx1">
                              <a:lumMod val="75000"/>
                              <a:lumOff val="25000"/>
                            </a:schemeClr>
                          </a:solidFill>
                          <a:effectLst/>
                          <a:latin typeface="Segoe UI" panose="020B0502040204020203" pitchFamily="34" charset="0"/>
                          <a:ea typeface="Open Sans" panose="020B0606030504020204" pitchFamily="34" charset="0"/>
                          <a:cs typeface="Segoe UI" panose="020B0502040204020203" pitchFamily="34" charset="0"/>
                        </a:rPr>
                        <a:t>1</a:t>
                      </a:r>
                    </a:p>
                  </a:txBody>
                  <a:tcPr marL="68580" marR="68580" marT="0" marB="0"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8800" b="1" dirty="0">
                          <a:solidFill>
                            <a:schemeClr val="tx1">
                              <a:lumMod val="75000"/>
                              <a:lumOff val="25000"/>
                            </a:schemeClr>
                          </a:solidFill>
                          <a:effectLst/>
                          <a:latin typeface="Segoe UI" panose="020B0502040204020203" pitchFamily="34" charset="0"/>
                          <a:ea typeface="Open Sans" panose="020B0606030504020204" pitchFamily="34" charset="0"/>
                          <a:cs typeface="Segoe UI" panose="020B0502040204020203" pitchFamily="34" charset="0"/>
                        </a:rPr>
                        <a:t>0</a:t>
                      </a:r>
                    </a:p>
                  </a:txBody>
                  <a:tcPr marL="68580" marR="68580" marT="0" marB="0" anchor="ctr">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bl>
          </a:graphicData>
        </a:graphic>
      </p:graphicFrame>
      <p:sp>
        <p:nvSpPr>
          <p:cNvPr id="5" name="Rectangle 1"/>
          <p:cNvSpPr>
            <a:spLocks noChangeArrowheads="1"/>
          </p:cNvSpPr>
          <p:nvPr/>
        </p:nvSpPr>
        <p:spPr bwMode="auto">
          <a:xfrm>
            <a:off x="3160714" y="3530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tLang="en-US">
              <a:latin typeface="Arial" pitchFamily="34" charset="0"/>
              <a:cs typeface="Arial" pitchFamily="34" charset="0"/>
            </a:endParaRPr>
          </a:p>
        </p:txBody>
      </p:sp>
    </p:spTree>
    <p:extLst>
      <p:ext uri="{BB962C8B-B14F-4D97-AF65-F5344CB8AC3E}">
        <p14:creationId xmlns:p14="http://schemas.microsoft.com/office/powerpoint/2010/main" val="1865072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451749"/>
          </a:xfrm>
        </p:spPr>
        <p:txBody>
          <a:bodyPr>
            <a:normAutofit fontScale="92500"/>
          </a:bodyPr>
          <a:lstStyle/>
          <a:p>
            <a:pPr marL="0" indent="0">
              <a:buNone/>
            </a:pPr>
            <a:r>
              <a:rPr lang="en-US" sz="8000" dirty="0">
                <a:solidFill>
                  <a:schemeClr val="tx1">
                    <a:lumMod val="75000"/>
                    <a:lumOff val="25000"/>
                  </a:schemeClr>
                </a:solidFill>
                <a:latin typeface="Segoe UI" panose="020B0502040204020203" pitchFamily="34" charset="0"/>
                <a:cs typeface="Segoe UI" panose="020B0502040204020203" pitchFamily="34" charset="0"/>
              </a:rPr>
              <a:t>Decisions can be made more efficiently by minimizing the </a:t>
            </a:r>
            <a:r>
              <a:rPr lang="en-US" sz="8000" b="1" dirty="0">
                <a:solidFill>
                  <a:schemeClr val="tx1">
                    <a:lumMod val="75000"/>
                    <a:lumOff val="25000"/>
                  </a:schemeClr>
                </a:solidFill>
                <a:latin typeface="Segoe UI" panose="020B0502040204020203" pitchFamily="34" charset="0"/>
                <a:cs typeface="Segoe UI" panose="020B0502040204020203" pitchFamily="34" charset="0"/>
              </a:rPr>
              <a:t>combined</a:t>
            </a:r>
            <a:r>
              <a:rPr lang="en-US" sz="8000" dirty="0">
                <a:solidFill>
                  <a:schemeClr val="tx1">
                    <a:lumMod val="75000"/>
                    <a:lumOff val="25000"/>
                  </a:schemeClr>
                </a:solidFill>
                <a:latin typeface="Segoe UI" panose="020B0502040204020203" pitchFamily="34" charset="0"/>
                <a:cs typeface="Segoe UI" panose="020B0502040204020203" pitchFamily="34" charset="0"/>
              </a:rPr>
              <a:t> </a:t>
            </a:r>
            <a:r>
              <a:rPr lang="en-US" sz="8000" b="1" dirty="0">
                <a:solidFill>
                  <a:schemeClr val="tx1">
                    <a:lumMod val="75000"/>
                    <a:lumOff val="25000"/>
                  </a:schemeClr>
                </a:solidFill>
                <a:latin typeface="Segoe UI" panose="020B0502040204020203" pitchFamily="34" charset="0"/>
                <a:cs typeface="Segoe UI" panose="020B0502040204020203" pitchFamily="34" charset="0"/>
              </a:rPr>
              <a:t>cost</a:t>
            </a:r>
            <a:r>
              <a:rPr lang="en-US" sz="8000" dirty="0">
                <a:solidFill>
                  <a:schemeClr val="tx1">
                    <a:lumMod val="75000"/>
                    <a:lumOff val="25000"/>
                  </a:schemeClr>
                </a:solidFill>
                <a:latin typeface="Segoe UI" panose="020B0502040204020203" pitchFamily="34" charset="0"/>
                <a:cs typeface="Segoe UI" panose="020B0502040204020203" pitchFamily="34" charset="0"/>
              </a:rPr>
              <a:t> of Type 1 and Type 2 errors.</a:t>
            </a:r>
            <a:endParaRPr lang="nl-NL" sz="496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06055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AE308-37C0-4B9E-8B06-4DCDB3A441F8}"/>
              </a:ext>
            </a:extLst>
          </p:cNvPr>
          <p:cNvSpPr>
            <a:spLocks noGrp="1"/>
          </p:cNvSpPr>
          <p:nvPr>
            <p:ph type="title"/>
          </p:nvPr>
        </p:nvSpPr>
        <p:spPr/>
        <p:txBody>
          <a:bodyPr/>
          <a:lstStyle/>
          <a:p>
            <a:endParaRPr lang="aa-ET"/>
          </a:p>
        </p:txBody>
      </p:sp>
      <p:sp>
        <p:nvSpPr>
          <p:cNvPr id="3" name="Content Placeholder 2">
            <a:extLst>
              <a:ext uri="{FF2B5EF4-FFF2-40B4-BE49-F238E27FC236}">
                <a16:creationId xmlns:a16="http://schemas.microsoft.com/office/drawing/2014/main" xmlns="" id="{9ABF3E72-B210-420A-982F-51CAC2BE3AA7}"/>
              </a:ext>
            </a:extLst>
          </p:cNvPr>
          <p:cNvSpPr>
            <a:spLocks noGrp="1"/>
          </p:cNvSpPr>
          <p:nvPr>
            <p:ph sz="half" idx="1"/>
          </p:nvPr>
        </p:nvSpPr>
        <p:spPr/>
        <p:txBody>
          <a:bodyPr/>
          <a:lstStyle/>
          <a:p>
            <a:endParaRPr lang="aa-ET"/>
          </a:p>
        </p:txBody>
      </p:sp>
      <p:sp>
        <p:nvSpPr>
          <p:cNvPr id="4" name="Content Placeholder 3">
            <a:extLst>
              <a:ext uri="{FF2B5EF4-FFF2-40B4-BE49-F238E27FC236}">
                <a16:creationId xmlns:a16="http://schemas.microsoft.com/office/drawing/2014/main" xmlns="" id="{C189A842-8432-41DB-88FA-4A2193A00543}"/>
              </a:ext>
            </a:extLst>
          </p:cNvPr>
          <p:cNvSpPr>
            <a:spLocks noGrp="1"/>
          </p:cNvSpPr>
          <p:nvPr>
            <p:ph sz="half" idx="2"/>
          </p:nvPr>
        </p:nvSpPr>
        <p:spPr/>
        <p:txBody>
          <a:bodyPr/>
          <a:lstStyle/>
          <a:p>
            <a:endParaRPr lang="aa-ET"/>
          </a:p>
        </p:txBody>
      </p:sp>
      <p:pic>
        <p:nvPicPr>
          <p:cNvPr id="5" name="Picture 4">
            <a:extLst>
              <a:ext uri="{FF2B5EF4-FFF2-40B4-BE49-F238E27FC236}">
                <a16:creationId xmlns:a16="http://schemas.microsoft.com/office/drawing/2014/main" xmlns="" id="{0365ADC0-F2A3-4548-80E6-AB2FE41A52D5}"/>
              </a:ext>
            </a:extLst>
          </p:cNvPr>
          <p:cNvPicPr>
            <a:picLocks noChangeAspect="1"/>
          </p:cNvPicPr>
          <p:nvPr/>
        </p:nvPicPr>
        <p:blipFill>
          <a:blip r:embed="rId3"/>
          <a:stretch>
            <a:fillRect/>
          </a:stretch>
        </p:blipFill>
        <p:spPr>
          <a:xfrm>
            <a:off x="257883" y="210637"/>
            <a:ext cx="11676232" cy="6414955"/>
          </a:xfrm>
          <a:prstGeom prst="rect">
            <a:avLst/>
          </a:prstGeom>
        </p:spPr>
      </p:pic>
    </p:spTree>
    <p:extLst>
      <p:ext uri="{BB962C8B-B14F-4D97-AF65-F5344CB8AC3E}">
        <p14:creationId xmlns:p14="http://schemas.microsoft.com/office/powerpoint/2010/main" val="3596169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451749"/>
          </a:xfrm>
        </p:spPr>
        <p:txBody>
          <a:bodyPr>
            <a:normAutofit/>
          </a:bodyPr>
          <a:lstStyle/>
          <a:p>
            <a:pPr marL="0" indent="0">
              <a:buNone/>
            </a:pPr>
            <a:r>
              <a:rPr lang="en-US" sz="7200" dirty="0">
                <a:solidFill>
                  <a:schemeClr val="tx1">
                    <a:lumMod val="75000"/>
                    <a:lumOff val="25000"/>
                  </a:schemeClr>
                </a:solidFill>
                <a:latin typeface="Segoe UI" panose="020B0502040204020203" pitchFamily="34" charset="0"/>
                <a:cs typeface="Segoe UI" panose="020B0502040204020203" pitchFamily="34" charset="0"/>
              </a:rPr>
              <a:t>Alternatively, you can decide to use </a:t>
            </a:r>
            <a:r>
              <a:rPr lang="en-US" sz="7200" b="1" dirty="0">
                <a:solidFill>
                  <a:schemeClr val="tx1">
                    <a:lumMod val="75000"/>
                    <a:lumOff val="25000"/>
                  </a:schemeClr>
                </a:solidFill>
                <a:latin typeface="Segoe UI" panose="020B0502040204020203" pitchFamily="34" charset="0"/>
                <a:cs typeface="Segoe UI" panose="020B0502040204020203" pitchFamily="34" charset="0"/>
              </a:rPr>
              <a:t>balanced</a:t>
            </a:r>
            <a:r>
              <a:rPr lang="en-US" sz="7200" dirty="0">
                <a:solidFill>
                  <a:schemeClr val="tx1">
                    <a:lumMod val="75000"/>
                    <a:lumOff val="25000"/>
                  </a:schemeClr>
                </a:solidFill>
                <a:latin typeface="Segoe UI" panose="020B0502040204020203" pitchFamily="34" charset="0"/>
                <a:cs typeface="Segoe UI" panose="020B0502040204020203" pitchFamily="34" charset="0"/>
              </a:rPr>
              <a:t> error rates (e.g., have the same Type 1 error rate as Type 2 error rate). </a:t>
            </a:r>
            <a:endParaRPr lang="nl-NL" sz="413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48782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A7C73AC-9A61-45D4-99E4-90AB56DAC974}"/>
              </a:ext>
            </a:extLst>
          </p:cNvPr>
          <p:cNvPicPr>
            <a:picLocks noChangeAspect="1"/>
          </p:cNvPicPr>
          <p:nvPr/>
        </p:nvPicPr>
        <p:blipFill>
          <a:blip r:embed="rId3"/>
          <a:stretch>
            <a:fillRect/>
          </a:stretch>
        </p:blipFill>
        <p:spPr>
          <a:xfrm>
            <a:off x="63507" y="1151654"/>
            <a:ext cx="12064987" cy="4554690"/>
          </a:xfrm>
          <a:prstGeom prst="rect">
            <a:avLst/>
          </a:prstGeom>
        </p:spPr>
      </p:pic>
    </p:spTree>
    <p:extLst>
      <p:ext uri="{BB962C8B-B14F-4D97-AF65-F5344CB8AC3E}">
        <p14:creationId xmlns:p14="http://schemas.microsoft.com/office/powerpoint/2010/main" val="2911939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451749"/>
          </a:xfrm>
        </p:spPr>
        <p:txBody>
          <a:bodyPr>
            <a:normAutofit/>
          </a:bodyPr>
          <a:lstStyle/>
          <a:p>
            <a:pPr marL="0" indent="0">
              <a:buNone/>
            </a:pPr>
            <a:r>
              <a:rPr lang="en-US" sz="7200" dirty="0">
                <a:solidFill>
                  <a:schemeClr val="tx1">
                    <a:lumMod val="75000"/>
                    <a:lumOff val="25000"/>
                  </a:schemeClr>
                </a:solidFill>
                <a:latin typeface="Segoe UI" panose="020B0502040204020203" pitchFamily="34" charset="0"/>
                <a:cs typeface="Segoe UI" panose="020B0502040204020203" pitchFamily="34" charset="0"/>
              </a:rPr>
              <a:t>This approach requires you to think about the </a:t>
            </a:r>
            <a:r>
              <a:rPr lang="en-US" sz="7200" b="1" dirty="0">
                <a:solidFill>
                  <a:schemeClr val="tx1">
                    <a:lumMod val="75000"/>
                    <a:lumOff val="25000"/>
                  </a:schemeClr>
                </a:solidFill>
                <a:latin typeface="Segoe UI" panose="020B0502040204020203" pitchFamily="34" charset="0"/>
                <a:cs typeface="Segoe UI" panose="020B0502040204020203" pitchFamily="34" charset="0"/>
              </a:rPr>
              <a:t>SESOI</a:t>
            </a:r>
            <a:r>
              <a:rPr lang="en-US" sz="7200" dirty="0">
                <a:solidFill>
                  <a:schemeClr val="tx1">
                    <a:lumMod val="75000"/>
                    <a:lumOff val="25000"/>
                  </a:schemeClr>
                </a:solidFill>
                <a:latin typeface="Segoe UI" panose="020B0502040204020203" pitchFamily="34" charset="0"/>
                <a:cs typeface="Segoe UI" panose="020B0502040204020203" pitchFamily="34" charset="0"/>
              </a:rPr>
              <a:t>, relative</a:t>
            </a:r>
            <a:r>
              <a:rPr lang="en-US" sz="7200" b="1" dirty="0">
                <a:solidFill>
                  <a:schemeClr val="tx1">
                    <a:lumMod val="75000"/>
                    <a:lumOff val="25000"/>
                  </a:schemeClr>
                </a:solidFill>
                <a:latin typeface="Segoe UI" panose="020B0502040204020203" pitchFamily="34" charset="0"/>
                <a:cs typeface="Segoe UI" panose="020B0502040204020203" pitchFamily="34" charset="0"/>
              </a:rPr>
              <a:t> weights of alpha and beta</a:t>
            </a:r>
            <a:r>
              <a:rPr lang="en-US" sz="7200" dirty="0">
                <a:solidFill>
                  <a:schemeClr val="tx1">
                    <a:lumMod val="75000"/>
                    <a:lumOff val="25000"/>
                  </a:schemeClr>
                </a:solidFill>
                <a:latin typeface="Segoe UI" panose="020B0502040204020203" pitchFamily="34" charset="0"/>
                <a:cs typeface="Segoe UI" panose="020B0502040204020203" pitchFamily="34" charset="0"/>
              </a:rPr>
              <a:t>, and </a:t>
            </a:r>
            <a:r>
              <a:rPr lang="en-US" sz="7200" b="1" dirty="0">
                <a:solidFill>
                  <a:schemeClr val="tx1">
                    <a:lumMod val="75000"/>
                    <a:lumOff val="25000"/>
                  </a:schemeClr>
                </a:solidFill>
                <a:latin typeface="Segoe UI" panose="020B0502040204020203" pitchFamily="34" charset="0"/>
                <a:cs typeface="Segoe UI" panose="020B0502040204020203" pitchFamily="34" charset="0"/>
              </a:rPr>
              <a:t>prior probabilities</a:t>
            </a:r>
            <a:r>
              <a:rPr lang="en-US" sz="7200" dirty="0">
                <a:solidFill>
                  <a:schemeClr val="tx1">
                    <a:lumMod val="75000"/>
                    <a:lumOff val="25000"/>
                  </a:schemeClr>
                </a:solidFill>
                <a:latin typeface="Segoe UI" panose="020B0502040204020203" pitchFamily="34" charset="0"/>
                <a:cs typeface="Segoe UI" panose="020B0502040204020203" pitchFamily="34" charset="0"/>
              </a:rPr>
              <a:t>.</a:t>
            </a:r>
            <a:endParaRPr lang="nl-NL" sz="413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46304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451749"/>
          </a:xfrm>
        </p:spPr>
        <p:txBody>
          <a:bodyPr>
            <a:normAutofit fontScale="92500" lnSpcReduction="10000"/>
          </a:bodyPr>
          <a:lstStyle/>
          <a:p>
            <a:pPr marL="0" indent="0">
              <a:buNone/>
            </a:pPr>
            <a:r>
              <a:rPr lang="en-US" sz="8800" dirty="0">
                <a:solidFill>
                  <a:schemeClr val="tx1">
                    <a:lumMod val="75000"/>
                    <a:lumOff val="25000"/>
                  </a:schemeClr>
                </a:solidFill>
                <a:latin typeface="Segoe UI" panose="020B0502040204020203" pitchFamily="34" charset="0"/>
                <a:cs typeface="Segoe UI" panose="020B0502040204020203" pitchFamily="34" charset="0"/>
              </a:rPr>
              <a:t>A second reason to lower the Type 1 error rate as the sample size increases is </a:t>
            </a:r>
            <a:r>
              <a:rPr lang="en-US" sz="8800" b="1" dirty="0">
                <a:solidFill>
                  <a:schemeClr val="tx1">
                    <a:lumMod val="75000"/>
                    <a:lumOff val="25000"/>
                  </a:schemeClr>
                </a:solidFill>
                <a:latin typeface="Segoe UI" panose="020B0502040204020203" pitchFamily="34" charset="0"/>
                <a:cs typeface="Segoe UI" panose="020B0502040204020203" pitchFamily="34" charset="0"/>
              </a:rPr>
              <a:t>Lindley’s paradox</a:t>
            </a:r>
            <a:r>
              <a:rPr lang="en-US" sz="8800" dirty="0">
                <a:solidFill>
                  <a:schemeClr val="tx1">
                    <a:lumMod val="75000"/>
                    <a:lumOff val="25000"/>
                  </a:schemeClr>
                </a:solidFill>
                <a:latin typeface="Segoe UI" panose="020B0502040204020203" pitchFamily="34" charset="0"/>
                <a:cs typeface="Segoe UI" panose="020B0502040204020203" pitchFamily="34" charset="0"/>
              </a:rPr>
              <a:t>. </a:t>
            </a:r>
            <a:endParaRPr lang="nl-NL" sz="595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79359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518400" y="547200"/>
            <a:ext cx="11232000" cy="5932800"/>
          </a:xfrm>
        </p:spPr>
        <p:txBody>
          <a:bodyPr>
            <a:normAutofit fontScale="92500"/>
          </a:bodyPr>
          <a:lstStyle/>
          <a:p>
            <a:pPr marL="0" indent="0">
              <a:buNone/>
            </a:pPr>
            <a:r>
              <a:rPr lang="en-US" sz="6000" i="1" dirty="0">
                <a:solidFill>
                  <a:schemeClr val="tx1">
                    <a:lumMod val="75000"/>
                    <a:lumOff val="25000"/>
                  </a:schemeClr>
                </a:solidFill>
                <a:latin typeface="Segoe UI" panose="020B0502040204020203" pitchFamily="34" charset="0"/>
                <a:cs typeface="Segoe UI" panose="020B0502040204020203" pitchFamily="34" charset="0"/>
              </a:rPr>
              <a:t>“The rule of thumb quite popular now, that is, setting the significance level arbitrarily to .05, is shown to be deficient in the sense that from every reasonable viewpoint the significance level should be a decreasing function of sample size.”</a:t>
            </a:r>
            <a:endParaRPr lang="nl-NL" sz="43600" i="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xmlns="" id="{28D57EEE-D069-413E-9261-0CAA6209E652}"/>
              </a:ext>
            </a:extLst>
          </p:cNvPr>
          <p:cNvSpPr/>
          <p:nvPr/>
        </p:nvSpPr>
        <p:spPr>
          <a:xfrm>
            <a:off x="9384461" y="6260012"/>
            <a:ext cx="2815579" cy="58477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a:t>
            </a:r>
            <a:r>
              <a:rPr lang="en-US" sz="3200" dirty="0" err="1">
                <a:solidFill>
                  <a:prstClr val="black">
                    <a:lumMod val="75000"/>
                    <a:lumOff val="25000"/>
                  </a:prstClr>
                </a:solidFill>
                <a:latin typeface="Segoe UI" panose="020B0502040204020203" pitchFamily="34" charset="0"/>
                <a:ea typeface="Open Sans" panose="020B0606030504020204" pitchFamily="34" charset="0"/>
                <a:cs typeface="Segoe UI" panose="020B0502040204020203" pitchFamily="34" charset="0"/>
              </a:rPr>
              <a:t>Leamer</a:t>
            </a:r>
            <a:r>
              <a:rPr lang="en-US" sz="3200" dirty="0">
                <a:solidFill>
                  <a:prstClr val="black">
                    <a:lumMod val="75000"/>
                    <a:lumOff val="25000"/>
                  </a:prstClr>
                </a:solidFill>
                <a:latin typeface="Segoe UI" panose="020B0502040204020203" pitchFamily="34" charset="0"/>
                <a:ea typeface="Open Sans" panose="020B0606030504020204" pitchFamily="34" charset="0"/>
                <a:cs typeface="Segoe UI" panose="020B0502040204020203" pitchFamily="34" charset="0"/>
              </a:rPr>
              <a:t>, 1978</a:t>
            </a:r>
            <a:r>
              <a:rPr kumimoji="0" lang="en-US" sz="3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a:t>
            </a:r>
          </a:p>
        </p:txBody>
      </p:sp>
    </p:spTree>
    <p:extLst>
      <p:ext uri="{BB962C8B-B14F-4D97-AF65-F5344CB8AC3E}">
        <p14:creationId xmlns:p14="http://schemas.microsoft.com/office/powerpoint/2010/main" val="1489230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5AF31F4-C6AD-488C-B661-98DD80A2CF5F}"/>
              </a:ext>
            </a:extLst>
          </p:cNvPr>
          <p:cNvPicPr>
            <a:picLocks noChangeAspect="1"/>
          </p:cNvPicPr>
          <p:nvPr/>
        </p:nvPicPr>
        <p:blipFill>
          <a:blip r:embed="rId3"/>
          <a:stretch>
            <a:fillRect/>
          </a:stretch>
        </p:blipFill>
        <p:spPr>
          <a:xfrm>
            <a:off x="294650" y="-106198"/>
            <a:ext cx="11602700" cy="7070395"/>
          </a:xfrm>
          <a:prstGeom prst="rect">
            <a:avLst/>
          </a:prstGeom>
        </p:spPr>
      </p:pic>
      <p:cxnSp>
        <p:nvCxnSpPr>
          <p:cNvPr id="3" name="Straight Arrow Connector 2">
            <a:extLst>
              <a:ext uri="{FF2B5EF4-FFF2-40B4-BE49-F238E27FC236}">
                <a16:creationId xmlns:a16="http://schemas.microsoft.com/office/drawing/2014/main" xmlns="" id="{BED745EA-4682-45BC-839C-60AF38B0A5FF}"/>
              </a:ext>
            </a:extLst>
          </p:cNvPr>
          <p:cNvCxnSpPr>
            <a:cxnSpLocks/>
          </p:cNvCxnSpPr>
          <p:nvPr/>
        </p:nvCxnSpPr>
        <p:spPr>
          <a:xfrm>
            <a:off x="9864000" y="3752326"/>
            <a:ext cx="424800" cy="871200"/>
          </a:xfrm>
          <a:prstGeom prst="straightConnector1">
            <a:avLst/>
          </a:prstGeom>
          <a:ln w="7620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BB6E5534-4470-4D56-96AA-9A674EEE70A7}"/>
              </a:ext>
            </a:extLst>
          </p:cNvPr>
          <p:cNvSpPr txBox="1"/>
          <p:nvPr/>
        </p:nvSpPr>
        <p:spPr>
          <a:xfrm>
            <a:off x="7704000" y="1764000"/>
            <a:ext cx="3225600" cy="1938992"/>
          </a:xfrm>
          <a:prstGeom prst="rect">
            <a:avLst/>
          </a:prstGeom>
          <a:noFill/>
        </p:spPr>
        <p:txBody>
          <a:bodyPr wrap="square" rtlCol="0">
            <a:spAutoFit/>
          </a:bodyPr>
          <a:lstStyle/>
          <a:p>
            <a:r>
              <a:rPr lang="nl-NL" sz="4000" b="1" dirty="0">
                <a:solidFill>
                  <a:schemeClr val="tx1">
                    <a:lumMod val="75000"/>
                    <a:lumOff val="25000"/>
                  </a:schemeClr>
                </a:solidFill>
                <a:latin typeface="Segoe UI" panose="020B0502040204020203" pitchFamily="34" charset="0"/>
                <a:cs typeface="Segoe UI" panose="020B0502040204020203" pitchFamily="34" charset="0"/>
              </a:rPr>
              <a:t>P-value distribution if H0 is true </a:t>
            </a:r>
          </a:p>
        </p:txBody>
      </p:sp>
      <p:cxnSp>
        <p:nvCxnSpPr>
          <p:cNvPr id="9" name="Straight Arrow Connector 8">
            <a:extLst>
              <a:ext uri="{FF2B5EF4-FFF2-40B4-BE49-F238E27FC236}">
                <a16:creationId xmlns:a16="http://schemas.microsoft.com/office/drawing/2014/main" xmlns="" id="{9FC8D3E5-06FE-482B-A430-D7A3A6806D9C}"/>
              </a:ext>
            </a:extLst>
          </p:cNvPr>
          <p:cNvCxnSpPr>
            <a:cxnSpLocks/>
          </p:cNvCxnSpPr>
          <p:nvPr/>
        </p:nvCxnSpPr>
        <p:spPr>
          <a:xfrm flipH="1">
            <a:off x="2368800" y="2978326"/>
            <a:ext cx="784525" cy="722474"/>
          </a:xfrm>
          <a:prstGeom prst="straightConnector1">
            <a:avLst/>
          </a:prstGeom>
          <a:ln w="7620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xmlns="" id="{6E8D7D57-FF6E-4561-AA29-F97A5B75AA25}"/>
              </a:ext>
            </a:extLst>
          </p:cNvPr>
          <p:cNvSpPr/>
          <p:nvPr/>
        </p:nvSpPr>
        <p:spPr>
          <a:xfrm>
            <a:off x="2066400" y="216000"/>
            <a:ext cx="7855200" cy="59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xmlns="" id="{C3EA02F4-D50C-41AA-8656-DFF71658CE66}"/>
              </a:ext>
            </a:extLst>
          </p:cNvPr>
          <p:cNvSpPr txBox="1"/>
          <p:nvPr/>
        </p:nvSpPr>
        <p:spPr>
          <a:xfrm>
            <a:off x="2448000" y="325455"/>
            <a:ext cx="3280250" cy="2554545"/>
          </a:xfrm>
          <a:prstGeom prst="rect">
            <a:avLst/>
          </a:prstGeom>
          <a:noFill/>
        </p:spPr>
        <p:txBody>
          <a:bodyPr wrap="square" rtlCol="0">
            <a:spAutoFit/>
          </a:bodyPr>
          <a:lstStyle/>
          <a:p>
            <a:r>
              <a:rPr lang="nl-NL" sz="4000" b="1" dirty="0">
                <a:solidFill>
                  <a:schemeClr val="tx1">
                    <a:lumMod val="75000"/>
                    <a:lumOff val="25000"/>
                  </a:schemeClr>
                </a:solidFill>
                <a:latin typeface="Segoe UI" panose="020B0502040204020203" pitchFamily="34" charset="0"/>
                <a:cs typeface="Segoe UI" panose="020B0502040204020203" pitchFamily="34" charset="0"/>
              </a:rPr>
              <a:t>P-value distribution if H1 is true </a:t>
            </a:r>
          </a:p>
          <a:p>
            <a:r>
              <a:rPr lang="nl-NL" sz="4000" b="1" dirty="0">
                <a:solidFill>
                  <a:schemeClr val="tx1">
                    <a:lumMod val="75000"/>
                    <a:lumOff val="25000"/>
                  </a:schemeClr>
                </a:solidFill>
                <a:latin typeface="Segoe UI" panose="020B0502040204020203" pitchFamily="34" charset="0"/>
                <a:cs typeface="Segoe UI" panose="020B0502040204020203" pitchFamily="34" charset="0"/>
              </a:rPr>
              <a:t>(99% power)</a:t>
            </a:r>
          </a:p>
        </p:txBody>
      </p:sp>
    </p:spTree>
    <p:extLst>
      <p:ext uri="{BB962C8B-B14F-4D97-AF65-F5344CB8AC3E}">
        <p14:creationId xmlns:p14="http://schemas.microsoft.com/office/powerpoint/2010/main" val="2692872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5AF31F4-C6AD-488C-B661-98DD80A2CF5F}"/>
              </a:ext>
            </a:extLst>
          </p:cNvPr>
          <p:cNvPicPr>
            <a:picLocks noChangeAspect="1"/>
          </p:cNvPicPr>
          <p:nvPr/>
        </p:nvPicPr>
        <p:blipFill>
          <a:blip r:embed="rId3"/>
          <a:stretch>
            <a:fillRect/>
          </a:stretch>
        </p:blipFill>
        <p:spPr>
          <a:xfrm>
            <a:off x="294650" y="-106198"/>
            <a:ext cx="11602700" cy="7070395"/>
          </a:xfrm>
          <a:prstGeom prst="rect">
            <a:avLst/>
          </a:prstGeom>
        </p:spPr>
      </p:pic>
      <p:cxnSp>
        <p:nvCxnSpPr>
          <p:cNvPr id="3" name="Straight Arrow Connector 2">
            <a:extLst>
              <a:ext uri="{FF2B5EF4-FFF2-40B4-BE49-F238E27FC236}">
                <a16:creationId xmlns:a16="http://schemas.microsoft.com/office/drawing/2014/main" xmlns="" id="{BED745EA-4682-45BC-839C-60AF38B0A5FF}"/>
              </a:ext>
            </a:extLst>
          </p:cNvPr>
          <p:cNvCxnSpPr>
            <a:cxnSpLocks/>
          </p:cNvCxnSpPr>
          <p:nvPr/>
        </p:nvCxnSpPr>
        <p:spPr>
          <a:xfrm>
            <a:off x="9864000" y="3752326"/>
            <a:ext cx="424800" cy="871200"/>
          </a:xfrm>
          <a:prstGeom prst="straightConnector1">
            <a:avLst/>
          </a:prstGeom>
          <a:ln w="7620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BB6E5534-4470-4D56-96AA-9A674EEE70A7}"/>
              </a:ext>
            </a:extLst>
          </p:cNvPr>
          <p:cNvSpPr txBox="1"/>
          <p:nvPr/>
        </p:nvSpPr>
        <p:spPr>
          <a:xfrm>
            <a:off x="7704000" y="1764000"/>
            <a:ext cx="3225600" cy="1938992"/>
          </a:xfrm>
          <a:prstGeom prst="rect">
            <a:avLst/>
          </a:prstGeom>
          <a:noFill/>
        </p:spPr>
        <p:txBody>
          <a:bodyPr wrap="square" rtlCol="0">
            <a:spAutoFit/>
          </a:bodyPr>
          <a:lstStyle/>
          <a:p>
            <a:r>
              <a:rPr lang="nl-NL" sz="4000" b="1" dirty="0">
                <a:solidFill>
                  <a:schemeClr val="tx1">
                    <a:lumMod val="75000"/>
                    <a:lumOff val="25000"/>
                  </a:schemeClr>
                </a:solidFill>
                <a:latin typeface="Segoe UI" panose="020B0502040204020203" pitchFamily="34" charset="0"/>
                <a:cs typeface="Segoe UI" panose="020B0502040204020203" pitchFamily="34" charset="0"/>
              </a:rPr>
              <a:t>P-value distribution if H0 is true </a:t>
            </a:r>
          </a:p>
        </p:txBody>
      </p:sp>
      <p:cxnSp>
        <p:nvCxnSpPr>
          <p:cNvPr id="9" name="Straight Arrow Connector 8">
            <a:extLst>
              <a:ext uri="{FF2B5EF4-FFF2-40B4-BE49-F238E27FC236}">
                <a16:creationId xmlns:a16="http://schemas.microsoft.com/office/drawing/2014/main" xmlns="" id="{9FC8D3E5-06FE-482B-A430-D7A3A6806D9C}"/>
              </a:ext>
            </a:extLst>
          </p:cNvPr>
          <p:cNvCxnSpPr>
            <a:cxnSpLocks/>
          </p:cNvCxnSpPr>
          <p:nvPr/>
        </p:nvCxnSpPr>
        <p:spPr>
          <a:xfrm flipH="1">
            <a:off x="2368800" y="2978326"/>
            <a:ext cx="784525" cy="722474"/>
          </a:xfrm>
          <a:prstGeom prst="straightConnector1">
            <a:avLst/>
          </a:prstGeom>
          <a:ln w="7620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xmlns="" id="{6E8D7D57-FF6E-4561-AA29-F97A5B75AA25}"/>
              </a:ext>
            </a:extLst>
          </p:cNvPr>
          <p:cNvSpPr/>
          <p:nvPr/>
        </p:nvSpPr>
        <p:spPr>
          <a:xfrm>
            <a:off x="2066400" y="216000"/>
            <a:ext cx="7855200" cy="59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xmlns="" id="{C3EA02F4-D50C-41AA-8656-DFF71658CE66}"/>
              </a:ext>
            </a:extLst>
          </p:cNvPr>
          <p:cNvSpPr txBox="1"/>
          <p:nvPr/>
        </p:nvSpPr>
        <p:spPr>
          <a:xfrm>
            <a:off x="2448000" y="325455"/>
            <a:ext cx="3280250" cy="2554545"/>
          </a:xfrm>
          <a:prstGeom prst="rect">
            <a:avLst/>
          </a:prstGeom>
          <a:noFill/>
        </p:spPr>
        <p:txBody>
          <a:bodyPr wrap="square" rtlCol="0">
            <a:spAutoFit/>
          </a:bodyPr>
          <a:lstStyle/>
          <a:p>
            <a:r>
              <a:rPr lang="nl-NL" sz="4000" b="1" dirty="0">
                <a:solidFill>
                  <a:schemeClr val="tx1">
                    <a:lumMod val="75000"/>
                    <a:lumOff val="25000"/>
                  </a:schemeClr>
                </a:solidFill>
                <a:latin typeface="Segoe UI" panose="020B0502040204020203" pitchFamily="34" charset="0"/>
                <a:cs typeface="Segoe UI" panose="020B0502040204020203" pitchFamily="34" charset="0"/>
              </a:rPr>
              <a:t>P-value distribution if H1 is true </a:t>
            </a:r>
          </a:p>
          <a:p>
            <a:r>
              <a:rPr lang="nl-NL" sz="4000" b="1" dirty="0">
                <a:solidFill>
                  <a:schemeClr val="tx1">
                    <a:lumMod val="75000"/>
                    <a:lumOff val="25000"/>
                  </a:schemeClr>
                </a:solidFill>
                <a:latin typeface="Segoe UI" panose="020B0502040204020203" pitchFamily="34" charset="0"/>
                <a:cs typeface="Segoe UI" panose="020B0502040204020203" pitchFamily="34" charset="0"/>
              </a:rPr>
              <a:t>(99% power)</a:t>
            </a:r>
          </a:p>
        </p:txBody>
      </p:sp>
      <p:sp>
        <p:nvSpPr>
          <p:cNvPr id="6" name="Right Triangle 5">
            <a:extLst>
              <a:ext uri="{FF2B5EF4-FFF2-40B4-BE49-F238E27FC236}">
                <a16:creationId xmlns:a16="http://schemas.microsoft.com/office/drawing/2014/main" xmlns="" id="{0B0A5571-0EE6-4060-B2E2-C26571EAF743}"/>
              </a:ext>
            </a:extLst>
          </p:cNvPr>
          <p:cNvSpPr/>
          <p:nvPr/>
        </p:nvSpPr>
        <p:spPr>
          <a:xfrm rot="10800000">
            <a:off x="3488871" y="4800602"/>
            <a:ext cx="2422073" cy="37555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Arc 22">
            <a:extLst>
              <a:ext uri="{FF2B5EF4-FFF2-40B4-BE49-F238E27FC236}">
                <a16:creationId xmlns:a16="http://schemas.microsoft.com/office/drawing/2014/main" xmlns="" id="{A1D6CDCC-3F89-4ADE-8D83-F9B3C62178FA}"/>
              </a:ext>
            </a:extLst>
          </p:cNvPr>
          <p:cNvSpPr/>
          <p:nvPr/>
        </p:nvSpPr>
        <p:spPr>
          <a:xfrm rot="11283082">
            <a:off x="3429763" y="4725071"/>
            <a:ext cx="2034990" cy="307521"/>
          </a:xfrm>
          <a:prstGeom prst="arc">
            <a:avLst>
              <a:gd name="adj1" fmla="val 15928533"/>
              <a:gd name="adj2" fmla="val 21387257"/>
            </a:avLst>
          </a:prstGeom>
          <a:solidFill>
            <a:srgbClr val="FF0000"/>
          </a:solid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24" name="Arc 23">
            <a:extLst>
              <a:ext uri="{FF2B5EF4-FFF2-40B4-BE49-F238E27FC236}">
                <a16:creationId xmlns:a16="http://schemas.microsoft.com/office/drawing/2014/main" xmlns="" id="{168AD441-4D8E-4B33-9999-F1641547FFD4}"/>
              </a:ext>
            </a:extLst>
          </p:cNvPr>
          <p:cNvSpPr/>
          <p:nvPr/>
        </p:nvSpPr>
        <p:spPr>
          <a:xfrm rot="11247891">
            <a:off x="4085659" y="4927147"/>
            <a:ext cx="1303565" cy="136072"/>
          </a:xfrm>
          <a:prstGeom prst="arc">
            <a:avLst/>
          </a:prstGeom>
          <a:solidFill>
            <a:srgbClr val="FF0000"/>
          </a:solid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25" name="Arc 24">
            <a:extLst>
              <a:ext uri="{FF2B5EF4-FFF2-40B4-BE49-F238E27FC236}">
                <a16:creationId xmlns:a16="http://schemas.microsoft.com/office/drawing/2014/main" xmlns="" id="{309F214B-3EC3-4D41-968A-6DE112BDCCB6}"/>
              </a:ext>
            </a:extLst>
          </p:cNvPr>
          <p:cNvSpPr/>
          <p:nvPr/>
        </p:nvSpPr>
        <p:spPr>
          <a:xfrm rot="10975076">
            <a:off x="4639594" y="4995805"/>
            <a:ext cx="2564470" cy="184108"/>
          </a:xfrm>
          <a:prstGeom prst="arc">
            <a:avLst>
              <a:gd name="adj1" fmla="val 16200000"/>
              <a:gd name="adj2" fmla="val 75167"/>
            </a:avLst>
          </a:prstGeom>
          <a:solidFill>
            <a:srgbClr val="FF0000"/>
          </a:solid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26" name="Right Triangle 25">
            <a:extLst>
              <a:ext uri="{FF2B5EF4-FFF2-40B4-BE49-F238E27FC236}">
                <a16:creationId xmlns:a16="http://schemas.microsoft.com/office/drawing/2014/main" xmlns="" id="{5607BA1A-CFA0-4D3C-83D2-BD1343872BC9}"/>
              </a:ext>
            </a:extLst>
          </p:cNvPr>
          <p:cNvSpPr/>
          <p:nvPr/>
        </p:nvSpPr>
        <p:spPr>
          <a:xfrm rot="10630132">
            <a:off x="3456098" y="4799015"/>
            <a:ext cx="127907" cy="45719"/>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8" name="Straight Connector 27">
            <a:extLst>
              <a:ext uri="{FF2B5EF4-FFF2-40B4-BE49-F238E27FC236}">
                <a16:creationId xmlns:a16="http://schemas.microsoft.com/office/drawing/2014/main" xmlns="" id="{2B3A0B8A-A7FB-4E10-8C0F-2734821D0592}"/>
              </a:ext>
            </a:extLst>
          </p:cNvPr>
          <p:cNvCxnSpPr>
            <a:cxnSpLocks/>
          </p:cNvCxnSpPr>
          <p:nvPr/>
        </p:nvCxnSpPr>
        <p:spPr>
          <a:xfrm>
            <a:off x="5921829" y="4795884"/>
            <a:ext cx="0" cy="4030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582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451749"/>
          </a:xfrm>
        </p:spPr>
        <p:txBody>
          <a:bodyPr>
            <a:normAutofit fontScale="85000" lnSpcReduction="10000"/>
          </a:bodyPr>
          <a:lstStyle/>
          <a:p>
            <a:pPr marL="0" indent="0">
              <a:buNone/>
            </a:pPr>
            <a:r>
              <a:rPr lang="en-US" sz="16600" dirty="0">
                <a:solidFill>
                  <a:schemeClr val="tx1">
                    <a:lumMod val="75000"/>
                    <a:lumOff val="25000"/>
                  </a:schemeClr>
                </a:solidFill>
                <a:latin typeface="Segoe UI" panose="020B0502040204020203" pitchFamily="34" charset="0"/>
                <a:cs typeface="Segoe UI" panose="020B0502040204020203" pitchFamily="34" charset="0"/>
              </a:rPr>
              <a:t>Why do we use an alpha level of 0.05?</a:t>
            </a:r>
            <a:endParaRPr lang="nl-NL" sz="166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95901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451749"/>
          </a:xfrm>
        </p:spPr>
        <p:txBody>
          <a:bodyPr>
            <a:normAutofit/>
          </a:bodyPr>
          <a:lstStyle/>
          <a:p>
            <a:pPr marL="0" indent="0">
              <a:buNone/>
            </a:pPr>
            <a:r>
              <a:rPr lang="en-US" sz="6000" dirty="0">
                <a:solidFill>
                  <a:schemeClr val="tx1">
                    <a:lumMod val="75000"/>
                    <a:lumOff val="25000"/>
                  </a:schemeClr>
                </a:solidFill>
                <a:latin typeface="Segoe UI" panose="020B0502040204020203" pitchFamily="34" charset="0"/>
                <a:cs typeface="Segoe UI" panose="020B0502040204020203" pitchFamily="34" charset="0"/>
              </a:rPr>
              <a:t>There is no single approach, but a simple suggestion by Good (1982):</a:t>
            </a:r>
            <a:endParaRPr lang="nl-NL" sz="287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xmlns="" id="{1EC249C4-E3E3-4C3D-AA8F-AF902097DFAF}"/>
              </a:ext>
            </a:extLst>
          </p:cNvPr>
          <p:cNvPicPr>
            <a:picLocks noChangeAspect="1"/>
          </p:cNvPicPr>
          <p:nvPr/>
        </p:nvPicPr>
        <p:blipFill>
          <a:blip r:embed="rId3"/>
          <a:stretch>
            <a:fillRect/>
          </a:stretch>
        </p:blipFill>
        <p:spPr>
          <a:xfrm>
            <a:off x="3105849" y="3549999"/>
            <a:ext cx="5327159" cy="2784231"/>
          </a:xfrm>
          <a:prstGeom prst="rect">
            <a:avLst/>
          </a:prstGeom>
        </p:spPr>
      </p:pic>
    </p:spTree>
    <p:extLst>
      <p:ext uri="{BB962C8B-B14F-4D97-AF65-F5344CB8AC3E}">
        <p14:creationId xmlns:p14="http://schemas.microsoft.com/office/powerpoint/2010/main" val="2337109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451749"/>
          </a:xfrm>
        </p:spPr>
        <p:txBody>
          <a:bodyPr>
            <a:normAutofit/>
          </a:bodyPr>
          <a:lstStyle/>
          <a:p>
            <a:pPr marL="0" indent="0">
              <a:buNone/>
            </a:pPr>
            <a:r>
              <a:rPr lang="en-US" sz="7200" dirty="0">
                <a:solidFill>
                  <a:schemeClr val="tx1">
                    <a:lumMod val="75000"/>
                    <a:lumOff val="25000"/>
                  </a:schemeClr>
                </a:solidFill>
                <a:latin typeface="Segoe UI" panose="020B0502040204020203" pitchFamily="34" charset="0"/>
                <a:cs typeface="Segoe UI" panose="020B0502040204020203" pitchFamily="34" charset="0"/>
              </a:rPr>
              <a:t>Significant results would maintain a similar level of </a:t>
            </a:r>
            <a:r>
              <a:rPr lang="en-US" sz="7200" b="1" dirty="0">
                <a:solidFill>
                  <a:schemeClr val="tx1">
                    <a:lumMod val="75000"/>
                    <a:lumOff val="25000"/>
                  </a:schemeClr>
                </a:solidFill>
                <a:latin typeface="Segoe UI" panose="020B0502040204020203" pitchFamily="34" charset="0"/>
                <a:cs typeface="Segoe UI" panose="020B0502040204020203" pitchFamily="34" charset="0"/>
              </a:rPr>
              <a:t>evidence</a:t>
            </a:r>
            <a:r>
              <a:rPr lang="en-US" sz="7200" dirty="0">
                <a:solidFill>
                  <a:schemeClr val="tx1">
                    <a:lumMod val="75000"/>
                    <a:lumOff val="25000"/>
                  </a:schemeClr>
                </a:solidFill>
                <a:latin typeface="Segoe UI" panose="020B0502040204020203" pitchFamily="34" charset="0"/>
                <a:cs typeface="Segoe UI" panose="020B0502040204020203" pitchFamily="34" charset="0"/>
              </a:rPr>
              <a:t> as when </a:t>
            </a:r>
            <a:r>
              <a:rPr lang="el-GR" sz="7200" dirty="0">
                <a:solidFill>
                  <a:schemeClr val="tx1">
                    <a:lumMod val="75000"/>
                    <a:lumOff val="25000"/>
                  </a:schemeClr>
                </a:solidFill>
              </a:rPr>
              <a:t>α</a:t>
            </a:r>
            <a:r>
              <a:rPr lang="en-US" sz="7200" dirty="0">
                <a:solidFill>
                  <a:schemeClr val="tx1">
                    <a:lumMod val="75000"/>
                    <a:lumOff val="25000"/>
                  </a:schemeClr>
                </a:solidFill>
              </a:rPr>
              <a:t> = 0.05</a:t>
            </a:r>
            <a:r>
              <a:rPr lang="en-US" sz="7200" dirty="0">
                <a:solidFill>
                  <a:schemeClr val="tx1">
                    <a:lumMod val="75000"/>
                    <a:lumOff val="25000"/>
                  </a:schemeClr>
                </a:solidFill>
                <a:latin typeface="Segoe UI" panose="020B0502040204020203" pitchFamily="34" charset="0"/>
                <a:cs typeface="Segoe UI" panose="020B0502040204020203" pitchFamily="34" charset="0"/>
              </a:rPr>
              <a:t> in a sample of 100 participants.</a:t>
            </a:r>
            <a:endParaRPr lang="nl-NL" sz="7200" i="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42386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446400" y="396000"/>
            <a:ext cx="11289599" cy="5780963"/>
          </a:xfrm>
        </p:spPr>
        <p:txBody>
          <a:bodyPr>
            <a:normAutofit lnSpcReduction="10000"/>
          </a:bodyPr>
          <a:lstStyle/>
          <a:p>
            <a:pPr marL="0" indent="0">
              <a:lnSpc>
                <a:spcPct val="120000"/>
              </a:lnSpc>
              <a:buNone/>
            </a:pPr>
            <a:r>
              <a:rPr lang="en-US" sz="4800" dirty="0">
                <a:solidFill>
                  <a:schemeClr val="tx1">
                    <a:lumMod val="75000"/>
                    <a:lumOff val="25000"/>
                  </a:schemeClr>
                </a:solidFill>
                <a:latin typeface="Segoe UI" panose="020B0502040204020203" pitchFamily="34" charset="0"/>
                <a:cs typeface="Segoe UI" panose="020B0502040204020203" pitchFamily="34" charset="0"/>
              </a:rPr>
              <a:t>“If, in contrast with present policy, it were conventional that editorial readers for professional journals routinely asked: ”What </a:t>
            </a:r>
            <a:r>
              <a:rPr lang="en-US" sz="4800" b="1" dirty="0">
                <a:solidFill>
                  <a:schemeClr val="tx1">
                    <a:lumMod val="75000"/>
                    <a:lumOff val="25000"/>
                  </a:schemeClr>
                </a:solidFill>
                <a:latin typeface="Segoe UI" panose="020B0502040204020203" pitchFamily="34" charset="0"/>
                <a:cs typeface="Segoe UI" panose="020B0502040204020203" pitchFamily="34" charset="0"/>
              </a:rPr>
              <a:t>justification</a:t>
            </a:r>
            <a:r>
              <a:rPr lang="en-US" sz="4800" dirty="0">
                <a:solidFill>
                  <a:schemeClr val="tx1">
                    <a:lumMod val="75000"/>
                    <a:lumOff val="25000"/>
                  </a:schemeClr>
                </a:solidFill>
                <a:latin typeface="Segoe UI" panose="020B0502040204020203" pitchFamily="34" charset="0"/>
                <a:cs typeface="Segoe UI" panose="020B0502040204020203" pitchFamily="34" charset="0"/>
              </a:rPr>
              <a:t> is there for this level of significance?" authors might be less likely to indiscriminately select an alpha level from the field of popular </a:t>
            </a:r>
            <a:r>
              <a:rPr lang="en-US" sz="4800" dirty="0" err="1">
                <a:solidFill>
                  <a:schemeClr val="tx1">
                    <a:lumMod val="75000"/>
                    <a:lumOff val="25000"/>
                  </a:schemeClr>
                </a:solidFill>
                <a:latin typeface="Segoe UI" panose="020B0502040204020203" pitchFamily="34" charset="0"/>
                <a:cs typeface="Segoe UI" panose="020B0502040204020203" pitchFamily="34" charset="0"/>
              </a:rPr>
              <a:t>eligibles</a:t>
            </a:r>
            <a:r>
              <a:rPr lang="en-US" sz="4800" dirty="0">
                <a:solidFill>
                  <a:schemeClr val="tx1">
                    <a:lumMod val="75000"/>
                    <a:lumOff val="25000"/>
                  </a:schemeClr>
                </a:solidFill>
                <a:latin typeface="Segoe UI" panose="020B0502040204020203" pitchFamily="34" charset="0"/>
                <a:cs typeface="Segoe UI" panose="020B0502040204020203" pitchFamily="34" charset="0"/>
              </a:rPr>
              <a:t>."</a:t>
            </a:r>
            <a:endParaRPr lang="nl-NL" sz="26600" i="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xmlns="" id="{7ECDEA04-2DF4-46CE-9614-1D9B8312F23C}"/>
              </a:ext>
            </a:extLst>
          </p:cNvPr>
          <p:cNvSpPr/>
          <p:nvPr/>
        </p:nvSpPr>
        <p:spPr>
          <a:xfrm>
            <a:off x="6038993" y="6260012"/>
            <a:ext cx="6161047" cy="584775"/>
          </a:xfrm>
          <a:prstGeom prst="rect">
            <a:avLst/>
          </a:prstGeom>
        </p:spPr>
        <p:txBody>
          <a:bodyPr wrap="none">
            <a:spAutoFit/>
          </a:bodyPr>
          <a:lstStyle/>
          <a:p>
            <a:pPr lvl="0" algn="r">
              <a:defRPr/>
            </a:pPr>
            <a:r>
              <a:rPr kumimoji="0" lang="en-US" sz="3200" b="0" i="0" u="none" strike="noStrike" kern="1200" cap="none" spc="0" normalizeH="0" baseline="0" noProof="0" dirty="0">
                <a:ln>
                  <a:noFill/>
                </a:ln>
                <a:solidFill>
                  <a:schemeClr val="tx1">
                    <a:lumMod val="75000"/>
                    <a:lumOff val="25000"/>
                  </a:schemeClr>
                </a:solidFill>
                <a:effectLst/>
                <a:uLnTx/>
                <a:uFillTx/>
                <a:latin typeface="Segoe UI" panose="020B0502040204020203" pitchFamily="34" charset="0"/>
                <a:ea typeface="Open Sans" panose="020B0606030504020204" pitchFamily="34" charset="0"/>
                <a:cs typeface="Segoe UI" panose="020B0502040204020203" pitchFamily="34" charset="0"/>
              </a:rPr>
              <a:t>[</a:t>
            </a:r>
            <a:r>
              <a:rPr lang="en-US" sz="3200" dirty="0">
                <a:solidFill>
                  <a:schemeClr val="tx1">
                    <a:lumMod val="75000"/>
                    <a:lumOff val="25000"/>
                  </a:schemeClr>
                </a:solidFill>
                <a:latin typeface="Segoe UI" panose="020B0502040204020203" pitchFamily="34" charset="0"/>
                <a:cs typeface="Segoe UI" panose="020B0502040204020203" pitchFamily="34" charset="0"/>
              </a:rPr>
              <a:t>Skipper, Guenther &amp; Nass</a:t>
            </a:r>
            <a:r>
              <a:rPr kumimoji="0" lang="en-US" sz="3200" b="0" i="0" u="none" strike="noStrike" kern="1200" cap="none" spc="0" normalizeH="0" baseline="0" noProof="0" dirty="0">
                <a:ln>
                  <a:noFill/>
                </a:ln>
                <a:solidFill>
                  <a:schemeClr val="tx1">
                    <a:lumMod val="75000"/>
                    <a:lumOff val="25000"/>
                  </a:schemeClr>
                </a:solidFill>
                <a:effectLst/>
                <a:uLnTx/>
                <a:uFillTx/>
                <a:latin typeface="Segoe UI" panose="020B0502040204020203" pitchFamily="34" charset="0"/>
                <a:ea typeface="Open Sans" panose="020B0606030504020204" pitchFamily="34" charset="0"/>
                <a:cs typeface="Segoe UI" panose="020B0502040204020203" pitchFamily="34" charset="0"/>
              </a:rPr>
              <a:t>, 1967]</a:t>
            </a:r>
          </a:p>
        </p:txBody>
      </p:sp>
    </p:spTree>
    <p:extLst>
      <p:ext uri="{BB962C8B-B14F-4D97-AF65-F5344CB8AC3E}">
        <p14:creationId xmlns:p14="http://schemas.microsoft.com/office/powerpoint/2010/main" val="1993238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451749"/>
          </a:xfrm>
        </p:spPr>
        <p:txBody>
          <a:bodyPr>
            <a:normAutofit lnSpcReduction="10000"/>
          </a:bodyPr>
          <a:lstStyle/>
          <a:p>
            <a:pPr marL="0" indent="0">
              <a:buNone/>
            </a:pPr>
            <a:r>
              <a:rPr lang="en-US" sz="8000" dirty="0">
                <a:solidFill>
                  <a:schemeClr val="tx1">
                    <a:lumMod val="75000"/>
                    <a:lumOff val="25000"/>
                  </a:schemeClr>
                </a:solidFill>
                <a:latin typeface="Segoe UI" panose="020B0502040204020203" pitchFamily="34" charset="0"/>
                <a:cs typeface="Segoe UI" panose="020B0502040204020203" pitchFamily="34" charset="0"/>
              </a:rPr>
              <a:t>Instead of justifying error rates, Johnson (2013) suggests to switch to a lower norm of </a:t>
            </a:r>
            <a:r>
              <a:rPr lang="el-GR" sz="8000" b="1" dirty="0">
                <a:solidFill>
                  <a:schemeClr val="tx1">
                    <a:lumMod val="75000"/>
                    <a:lumOff val="25000"/>
                  </a:schemeClr>
                </a:solidFill>
                <a:latin typeface="Segoe UI" panose="020B0502040204020203" pitchFamily="34" charset="0"/>
                <a:cs typeface="Segoe UI" panose="020B0502040204020203" pitchFamily="34" charset="0"/>
              </a:rPr>
              <a:t>α</a:t>
            </a:r>
            <a:r>
              <a:rPr lang="en-US" sz="8000" b="1" dirty="0">
                <a:solidFill>
                  <a:schemeClr val="tx1">
                    <a:lumMod val="75000"/>
                    <a:lumOff val="25000"/>
                  </a:schemeClr>
                </a:solidFill>
                <a:latin typeface="Segoe UI" panose="020B0502040204020203" pitchFamily="34" charset="0"/>
                <a:cs typeface="Segoe UI" panose="020B0502040204020203" pitchFamily="34" charset="0"/>
              </a:rPr>
              <a:t> = 0.005</a:t>
            </a:r>
            <a:r>
              <a:rPr lang="en-US" sz="8000" dirty="0">
                <a:solidFill>
                  <a:schemeClr val="tx1">
                    <a:lumMod val="75000"/>
                    <a:lumOff val="25000"/>
                  </a:schemeClr>
                </a:solidFill>
                <a:latin typeface="Segoe UI" panose="020B0502040204020203" pitchFamily="34" charset="0"/>
                <a:cs typeface="Segoe UI" panose="020B0502040204020203" pitchFamily="34" charset="0"/>
              </a:rPr>
              <a:t> instead.</a:t>
            </a:r>
            <a:endParaRPr lang="nl-NL" sz="8000" i="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0048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451749"/>
          </a:xfrm>
        </p:spPr>
        <p:txBody>
          <a:bodyPr>
            <a:noAutofit/>
          </a:bodyPr>
          <a:lstStyle/>
          <a:p>
            <a:pPr marL="0" indent="0">
              <a:lnSpc>
                <a:spcPct val="100000"/>
              </a:lnSpc>
              <a:buNone/>
            </a:pPr>
            <a:r>
              <a:rPr lang="en-US" sz="7300" dirty="0">
                <a:solidFill>
                  <a:schemeClr val="tx1">
                    <a:lumMod val="75000"/>
                    <a:lumOff val="25000"/>
                  </a:schemeClr>
                </a:solidFill>
                <a:latin typeface="Segoe UI" panose="020B0502040204020203" pitchFamily="34" charset="0"/>
                <a:cs typeface="Segoe UI" panose="020B0502040204020203" pitchFamily="34" charset="0"/>
              </a:rPr>
              <a:t>I believe we should move beyond rules of thumb. Make an honest attempt to </a:t>
            </a:r>
            <a:r>
              <a:rPr lang="en-US" sz="7300" b="1" dirty="0">
                <a:solidFill>
                  <a:schemeClr val="tx1">
                    <a:lumMod val="75000"/>
                    <a:lumOff val="25000"/>
                  </a:schemeClr>
                </a:solidFill>
                <a:latin typeface="Segoe UI" panose="020B0502040204020203" pitchFamily="34" charset="0"/>
                <a:cs typeface="Segoe UI" panose="020B0502040204020203" pitchFamily="34" charset="0"/>
              </a:rPr>
              <a:t>justify everything</a:t>
            </a:r>
            <a:r>
              <a:rPr lang="en-US" sz="7300" dirty="0">
                <a:solidFill>
                  <a:schemeClr val="tx1">
                    <a:lumMod val="75000"/>
                    <a:lumOff val="25000"/>
                  </a:schemeClr>
                </a:solidFill>
                <a:latin typeface="Segoe UI" panose="020B0502040204020203" pitchFamily="34" charset="0"/>
                <a:cs typeface="Segoe UI" panose="020B0502040204020203" pitchFamily="34" charset="0"/>
              </a:rPr>
              <a:t>. </a:t>
            </a:r>
            <a:endParaRPr lang="nl-NL" sz="7300" i="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18838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451749"/>
          </a:xfrm>
        </p:spPr>
        <p:txBody>
          <a:bodyPr>
            <a:normAutofit/>
          </a:bodyPr>
          <a:lstStyle/>
          <a:p>
            <a:pPr marL="0" indent="0">
              <a:lnSpc>
                <a:spcPct val="100000"/>
              </a:lnSpc>
              <a:spcBef>
                <a:spcPts val="0"/>
              </a:spcBef>
              <a:buNone/>
            </a:pPr>
            <a:r>
              <a:rPr lang="en-US" sz="6600" dirty="0">
                <a:solidFill>
                  <a:schemeClr val="tx1">
                    <a:lumMod val="75000"/>
                    <a:lumOff val="25000"/>
                  </a:schemeClr>
                </a:solidFill>
                <a:latin typeface="Segoe UI" panose="020B0502040204020203" pitchFamily="34" charset="0"/>
                <a:cs typeface="Segoe UI" panose="020B0502040204020203" pitchFamily="34" charset="0"/>
              </a:rPr>
              <a:t>The default use of </a:t>
            </a:r>
            <a:r>
              <a:rPr lang="el-GR" sz="6600" dirty="0">
                <a:solidFill>
                  <a:schemeClr val="tx1">
                    <a:lumMod val="75000"/>
                    <a:lumOff val="25000"/>
                  </a:schemeClr>
                </a:solidFill>
                <a:latin typeface="Segoe UI" panose="020B0502040204020203" pitchFamily="34" charset="0"/>
                <a:cs typeface="Segoe UI" panose="020B0502040204020203" pitchFamily="34" charset="0"/>
              </a:rPr>
              <a:t>α</a:t>
            </a:r>
            <a:r>
              <a:rPr lang="en-US" sz="6600" dirty="0">
                <a:solidFill>
                  <a:schemeClr val="tx1">
                    <a:lumMod val="75000"/>
                    <a:lumOff val="25000"/>
                  </a:schemeClr>
                </a:solidFill>
                <a:latin typeface="Segoe UI" panose="020B0502040204020203" pitchFamily="34" charset="0"/>
                <a:cs typeface="Segoe UI" panose="020B0502040204020203" pitchFamily="34" charset="0"/>
              </a:rPr>
              <a:t> = 0.05 and 80% power were </a:t>
            </a:r>
            <a:r>
              <a:rPr lang="en-US" sz="6600" b="1" dirty="0">
                <a:solidFill>
                  <a:schemeClr val="tx1">
                    <a:lumMod val="75000"/>
                    <a:lumOff val="25000"/>
                  </a:schemeClr>
                </a:solidFill>
                <a:latin typeface="Segoe UI" panose="020B0502040204020203" pitchFamily="34" charset="0"/>
                <a:cs typeface="Segoe UI" panose="020B0502040204020203" pitchFamily="34" charset="0"/>
              </a:rPr>
              <a:t>never meant as defaults</a:t>
            </a:r>
            <a:r>
              <a:rPr lang="en-US" sz="6600" dirty="0">
                <a:solidFill>
                  <a:schemeClr val="tx1">
                    <a:lumMod val="75000"/>
                    <a:lumOff val="25000"/>
                  </a:schemeClr>
                </a:solidFill>
                <a:latin typeface="Segoe UI" panose="020B0502040204020203" pitchFamily="34" charset="0"/>
                <a:cs typeface="Segoe UI" panose="020B0502040204020203" pitchFamily="34" charset="0"/>
              </a:rPr>
              <a:t>. Error rates are important enough to be able to justify them.</a:t>
            </a:r>
            <a:endParaRPr lang="nl-NL" sz="66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77258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xmlns="" id="{C31F21AA-B146-4CA4-989A-1E7EDAA9AF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605" y="3433856"/>
            <a:ext cx="12272645" cy="2506614"/>
          </a:xfrm>
        </p:spPr>
      </p:pic>
      <p:pic>
        <p:nvPicPr>
          <p:cNvPr id="3" name="Picture 2">
            <a:extLst>
              <a:ext uri="{FF2B5EF4-FFF2-40B4-BE49-F238E27FC236}">
                <a16:creationId xmlns:a16="http://schemas.microsoft.com/office/drawing/2014/main" xmlns="" id="{727987C6-DC96-44BD-91E7-4614BA72F729}"/>
              </a:ext>
            </a:extLst>
          </p:cNvPr>
          <p:cNvPicPr>
            <a:picLocks noChangeAspect="1"/>
          </p:cNvPicPr>
          <p:nvPr/>
        </p:nvPicPr>
        <p:blipFill>
          <a:blip r:embed="rId4"/>
          <a:stretch>
            <a:fillRect/>
          </a:stretch>
        </p:blipFill>
        <p:spPr>
          <a:xfrm>
            <a:off x="0" y="429080"/>
            <a:ext cx="12192000" cy="1433384"/>
          </a:xfrm>
          <a:prstGeom prst="rect">
            <a:avLst/>
          </a:prstGeom>
        </p:spPr>
      </p:pic>
      <p:sp>
        <p:nvSpPr>
          <p:cNvPr id="4" name="Content Placeholder 2">
            <a:extLst>
              <a:ext uri="{FF2B5EF4-FFF2-40B4-BE49-F238E27FC236}">
                <a16:creationId xmlns:a16="http://schemas.microsoft.com/office/drawing/2014/main" xmlns="" id="{D47AE789-412E-433B-8192-708AFC26E601}"/>
              </a:ext>
            </a:extLst>
          </p:cNvPr>
          <p:cNvSpPr txBox="1">
            <a:spLocks/>
          </p:cNvSpPr>
          <p:nvPr/>
        </p:nvSpPr>
        <p:spPr>
          <a:xfrm>
            <a:off x="838200" y="2205644"/>
            <a:ext cx="10515600" cy="397131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chemeClr val="tx1">
                  <a:lumMod val="65000"/>
                  <a:lumOff val="35000"/>
                </a:schemeClr>
              </a:buClr>
              <a:buSzPct val="100000"/>
              <a:buFont typeface="Open Sans" panose="020B0606030504020204" pitchFamily="34" charset="0"/>
              <a:buChar char="-"/>
              <a:defRPr sz="6600" kern="12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1pPr>
            <a:lvl2pPr marL="685800" indent="-228600" algn="l" defTabSz="914400" rtl="0" eaLnBrk="1" latinLnBrk="0" hangingPunct="1">
              <a:lnSpc>
                <a:spcPct val="90000"/>
              </a:lnSpc>
              <a:spcBef>
                <a:spcPts val="500"/>
              </a:spcBef>
              <a:buClr>
                <a:schemeClr val="tx1">
                  <a:lumMod val="65000"/>
                  <a:lumOff val="35000"/>
                </a:schemeClr>
              </a:buClr>
              <a:buSzPct val="100000"/>
              <a:buFont typeface="Open Sans" panose="020B0606030504020204" pitchFamily="34" charset="0"/>
              <a:buChar char="-"/>
              <a:defRPr sz="6000" kern="12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2pPr>
            <a:lvl3pPr marL="1143000" indent="-228600" algn="l" defTabSz="914400" rtl="0" eaLnBrk="1" latinLnBrk="0" hangingPunct="1">
              <a:lnSpc>
                <a:spcPct val="90000"/>
              </a:lnSpc>
              <a:spcBef>
                <a:spcPts val="500"/>
              </a:spcBef>
              <a:buClr>
                <a:schemeClr val="tx1">
                  <a:lumMod val="65000"/>
                  <a:lumOff val="35000"/>
                </a:schemeClr>
              </a:buClr>
              <a:buSzPct val="100000"/>
              <a:buFont typeface="Open Sans" panose="020B0606030504020204" pitchFamily="34" charset="0"/>
              <a:buChar char="-"/>
              <a:defRPr sz="5400" kern="12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3pPr>
            <a:lvl4pPr marL="1600200" indent="-228600" algn="l" defTabSz="914400" rtl="0" eaLnBrk="1" latinLnBrk="0" hangingPunct="1">
              <a:lnSpc>
                <a:spcPct val="90000"/>
              </a:lnSpc>
              <a:spcBef>
                <a:spcPts val="500"/>
              </a:spcBef>
              <a:buClr>
                <a:schemeClr val="tx1">
                  <a:lumMod val="65000"/>
                  <a:lumOff val="35000"/>
                </a:schemeClr>
              </a:buClr>
              <a:buSzPct val="100000"/>
              <a:buFont typeface="Open Sans" panose="020B0606030504020204" pitchFamily="34" charset="0"/>
              <a:buChar char="-"/>
              <a:defRPr sz="4800" kern="12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4pPr>
            <a:lvl5pPr marL="2057400" indent="-228600" algn="l" defTabSz="914400" rtl="0" eaLnBrk="1" latinLnBrk="0" hangingPunct="1">
              <a:lnSpc>
                <a:spcPct val="90000"/>
              </a:lnSpc>
              <a:spcBef>
                <a:spcPts val="500"/>
              </a:spcBef>
              <a:buClr>
                <a:schemeClr val="tx1">
                  <a:lumMod val="65000"/>
                  <a:lumOff val="35000"/>
                </a:schemeClr>
              </a:buClr>
              <a:buSzPct val="100000"/>
              <a:buFont typeface="Open Sans" panose="020B0606030504020204" pitchFamily="34" charset="0"/>
              <a:buChar char="-"/>
              <a:defRPr sz="4800" kern="12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Open Sans" panose="020B0606030504020204" pitchFamily="34" charset="0"/>
              <a:buNone/>
            </a:pPr>
            <a:endParaRPr lang="nl-NL" dirty="0"/>
          </a:p>
        </p:txBody>
      </p:sp>
      <p:sp>
        <p:nvSpPr>
          <p:cNvPr id="7" name="Rectangle 6">
            <a:extLst>
              <a:ext uri="{FF2B5EF4-FFF2-40B4-BE49-F238E27FC236}">
                <a16:creationId xmlns:a16="http://schemas.microsoft.com/office/drawing/2014/main" xmlns="" id="{AFC325E7-0057-4D2D-913A-A0DD1070121D}"/>
              </a:ext>
            </a:extLst>
          </p:cNvPr>
          <p:cNvSpPr/>
          <p:nvPr/>
        </p:nvSpPr>
        <p:spPr>
          <a:xfrm>
            <a:off x="9299117" y="2042689"/>
            <a:ext cx="2706959" cy="58477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a:t>
            </a:r>
            <a:r>
              <a:rPr lang="en-US" sz="3200" dirty="0">
                <a:solidFill>
                  <a:prstClr val="black">
                    <a:lumMod val="75000"/>
                    <a:lumOff val="25000"/>
                  </a:prstClr>
                </a:solidFill>
                <a:latin typeface="Segoe UI" panose="020B0502040204020203" pitchFamily="34" charset="0"/>
                <a:ea typeface="Open Sans" panose="020B0606030504020204" pitchFamily="34" charset="0"/>
                <a:cs typeface="Segoe UI" panose="020B0502040204020203" pitchFamily="34" charset="0"/>
              </a:rPr>
              <a:t>Ravetz, 1971</a:t>
            </a:r>
            <a:r>
              <a:rPr kumimoji="0" lang="en-US" sz="3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a:t>
            </a:r>
          </a:p>
        </p:txBody>
      </p:sp>
      <p:sp>
        <p:nvSpPr>
          <p:cNvPr id="8" name="Rectangle 7">
            <a:extLst>
              <a:ext uri="{FF2B5EF4-FFF2-40B4-BE49-F238E27FC236}">
                <a16:creationId xmlns:a16="http://schemas.microsoft.com/office/drawing/2014/main" xmlns="" id="{D6405B5F-E79D-4299-BC35-3EF251CE02F8}"/>
              </a:ext>
            </a:extLst>
          </p:cNvPr>
          <p:cNvSpPr/>
          <p:nvPr/>
        </p:nvSpPr>
        <p:spPr>
          <a:xfrm>
            <a:off x="8991917" y="6047530"/>
            <a:ext cx="3014158" cy="58477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a:t>
            </a:r>
            <a:r>
              <a:rPr lang="en-US" sz="3200" dirty="0">
                <a:solidFill>
                  <a:prstClr val="black">
                    <a:lumMod val="75000"/>
                    <a:lumOff val="25000"/>
                  </a:prstClr>
                </a:solidFill>
                <a:latin typeface="Segoe UI" panose="020B0502040204020203" pitchFamily="34" charset="0"/>
                <a:ea typeface="Open Sans" panose="020B0606030504020204" pitchFamily="34" charset="0"/>
                <a:cs typeface="Segoe UI" panose="020B0502040204020203" pitchFamily="34" charset="0"/>
              </a:rPr>
              <a:t>Berkeley, 1735</a:t>
            </a:r>
            <a:r>
              <a:rPr kumimoji="0" lang="en-US" sz="3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a:t>
            </a:r>
          </a:p>
        </p:txBody>
      </p:sp>
    </p:spTree>
    <p:extLst>
      <p:ext uri="{BB962C8B-B14F-4D97-AF65-F5344CB8AC3E}">
        <p14:creationId xmlns:p14="http://schemas.microsoft.com/office/powerpoint/2010/main" val="790010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4A45F31-AC30-4CBE-8752-7DFDF7C262B0}"/>
              </a:ext>
            </a:extLst>
          </p:cNvPr>
          <p:cNvSpPr>
            <a:spLocks noGrp="1"/>
          </p:cNvSpPr>
          <p:nvPr>
            <p:ph idx="1"/>
          </p:nvPr>
        </p:nvSpPr>
        <p:spPr/>
        <p:txBody>
          <a:bodyPr/>
          <a:lstStyle/>
          <a:p>
            <a:endParaRPr lang="nl-NL"/>
          </a:p>
        </p:txBody>
      </p:sp>
      <p:pic>
        <p:nvPicPr>
          <p:cNvPr id="3" name="Content Placeholder 3">
            <a:extLst>
              <a:ext uri="{FF2B5EF4-FFF2-40B4-BE49-F238E27FC236}">
                <a16:creationId xmlns:a16="http://schemas.microsoft.com/office/drawing/2014/main" xmlns="" id="{B2F0FCB3-C176-4134-9930-705D2E0D0AFC}"/>
              </a:ext>
            </a:extLst>
          </p:cNvPr>
          <p:cNvPicPr>
            <a:picLocks noChangeAspect="1"/>
          </p:cNvPicPr>
          <p:nvPr/>
        </p:nvPicPr>
        <p:blipFill>
          <a:blip r:embed="rId3"/>
          <a:stretch>
            <a:fillRect/>
          </a:stretch>
        </p:blipFill>
        <p:spPr>
          <a:xfrm>
            <a:off x="23294" y="503939"/>
            <a:ext cx="12168706" cy="5782179"/>
          </a:xfrm>
          <a:prstGeom prst="rect">
            <a:avLst/>
          </a:prstGeom>
        </p:spPr>
      </p:pic>
      <p:sp>
        <p:nvSpPr>
          <p:cNvPr id="4" name="Rectangle 3">
            <a:extLst>
              <a:ext uri="{FF2B5EF4-FFF2-40B4-BE49-F238E27FC236}">
                <a16:creationId xmlns:a16="http://schemas.microsoft.com/office/drawing/2014/main" xmlns="" id="{F70603C3-69E2-4EF2-8E94-2FF1A31481AF}"/>
              </a:ext>
            </a:extLst>
          </p:cNvPr>
          <p:cNvSpPr/>
          <p:nvPr/>
        </p:nvSpPr>
        <p:spPr>
          <a:xfrm>
            <a:off x="7181935" y="6260012"/>
            <a:ext cx="5018105" cy="58477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a:t>
            </a:r>
            <a:r>
              <a:rPr lang="en-US" sz="3200" dirty="0">
                <a:solidFill>
                  <a:prstClr val="black">
                    <a:lumMod val="75000"/>
                    <a:lumOff val="25000"/>
                  </a:prstClr>
                </a:solidFill>
                <a:latin typeface="Segoe UI" panose="020B0502040204020203" pitchFamily="34" charset="0"/>
                <a:ea typeface="Open Sans" panose="020B0606030504020204" pitchFamily="34" charset="0"/>
                <a:cs typeface="Segoe UI" panose="020B0502040204020203" pitchFamily="34" charset="0"/>
              </a:rPr>
              <a:t>Ne</a:t>
            </a:r>
            <a:r>
              <a:rPr kumimoji="0" lang="en-US" sz="3200" b="0" i="0" u="none" strike="noStrike" kern="1200" cap="none" spc="0" normalizeH="0" baseline="0" noProof="0" dirty="0" err="1">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yman</a:t>
            </a:r>
            <a:r>
              <a:rPr kumimoji="0" lang="en-US" sz="3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 &amp; Pearson, 1933]</a:t>
            </a:r>
          </a:p>
        </p:txBody>
      </p:sp>
    </p:spTree>
    <p:extLst>
      <p:ext uri="{BB962C8B-B14F-4D97-AF65-F5344CB8AC3E}">
        <p14:creationId xmlns:p14="http://schemas.microsoft.com/office/powerpoint/2010/main" val="1221523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A0DFC0-1A36-44DB-9185-0A1E3C601CDF}"/>
              </a:ext>
            </a:extLst>
          </p:cNvPr>
          <p:cNvSpPr>
            <a:spLocks noGrp="1"/>
          </p:cNvSpPr>
          <p:nvPr>
            <p:ph type="title"/>
          </p:nvPr>
        </p:nvSpPr>
        <p:spPr/>
        <p:txBody>
          <a:bodyPr/>
          <a:lstStyle/>
          <a:p>
            <a:endParaRPr lang="aa-ET"/>
          </a:p>
        </p:txBody>
      </p:sp>
      <p:pic>
        <p:nvPicPr>
          <p:cNvPr id="6" name="Content Placeholder 5">
            <a:extLst>
              <a:ext uri="{FF2B5EF4-FFF2-40B4-BE49-F238E27FC236}">
                <a16:creationId xmlns:a16="http://schemas.microsoft.com/office/drawing/2014/main" xmlns="" id="{2FFEA5FA-801D-4ACE-AC46-45F80CB9BE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985026" cy="6869064"/>
          </a:xfrm>
        </p:spPr>
      </p:pic>
      <p:pic>
        <p:nvPicPr>
          <p:cNvPr id="4" name="Picture 3">
            <a:extLst>
              <a:ext uri="{FF2B5EF4-FFF2-40B4-BE49-F238E27FC236}">
                <a16:creationId xmlns:a16="http://schemas.microsoft.com/office/drawing/2014/main" xmlns="" id="{0F1CFDAC-A834-45ED-8B90-0322C4FE15AB}"/>
              </a:ext>
            </a:extLst>
          </p:cNvPr>
          <p:cNvPicPr>
            <a:picLocks noChangeAspect="1"/>
          </p:cNvPicPr>
          <p:nvPr/>
        </p:nvPicPr>
        <p:blipFill>
          <a:blip r:embed="rId3"/>
          <a:stretch>
            <a:fillRect/>
          </a:stretch>
        </p:blipFill>
        <p:spPr>
          <a:xfrm>
            <a:off x="5627914" y="0"/>
            <a:ext cx="6451214" cy="6869065"/>
          </a:xfrm>
          <a:prstGeom prst="rect">
            <a:avLst/>
          </a:prstGeom>
        </p:spPr>
      </p:pic>
      <p:sp>
        <p:nvSpPr>
          <p:cNvPr id="7" name="TextBox 6">
            <a:extLst>
              <a:ext uri="{FF2B5EF4-FFF2-40B4-BE49-F238E27FC236}">
                <a16:creationId xmlns:a16="http://schemas.microsoft.com/office/drawing/2014/main" xmlns="" id="{BD40C37D-5AD5-4E3C-B110-1A37482F8C47}"/>
              </a:ext>
            </a:extLst>
          </p:cNvPr>
          <p:cNvSpPr txBox="1"/>
          <p:nvPr/>
        </p:nvSpPr>
        <p:spPr>
          <a:xfrm>
            <a:off x="112873" y="4256313"/>
            <a:ext cx="5427956" cy="2554545"/>
          </a:xfrm>
          <a:prstGeom prst="rect">
            <a:avLst/>
          </a:prstGeom>
          <a:noFill/>
        </p:spPr>
        <p:txBody>
          <a:bodyPr wrap="square" rtlCol="0">
            <a:spAutoFit/>
          </a:bodyPr>
          <a:lstStyle/>
          <a:p>
            <a:pPr algn="ctr"/>
            <a:r>
              <a:rPr lang="en-US" sz="4000" b="1" dirty="0">
                <a:ln w="22225">
                  <a:solidFill>
                    <a:schemeClr val="tx1"/>
                  </a:solidFill>
                  <a:prstDash val="solid"/>
                </a:ln>
                <a:solidFill>
                  <a:schemeClr val="bg1"/>
                </a:solidFill>
                <a:latin typeface="Segoe UI" panose="020B0502040204020203" pitchFamily="34" charset="0"/>
                <a:cs typeface="Segoe UI" panose="020B0502040204020203" pitchFamily="34" charset="0"/>
              </a:rPr>
              <a:t>A Koala, disappointed  in you because you always use an alpha level of 0.05.</a:t>
            </a:r>
            <a:endParaRPr lang="aa-ET" sz="4000" b="1" dirty="0">
              <a:ln w="22225">
                <a:solidFill>
                  <a:schemeClr val="tx1"/>
                </a:solidFill>
                <a:prstDash val="solid"/>
              </a:ln>
              <a:solidFill>
                <a:schemeClr val="bg1"/>
              </a:solidFill>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xmlns="" id="{97643A75-2B8D-44CF-9212-98E41484BC19}"/>
              </a:ext>
            </a:extLst>
          </p:cNvPr>
          <p:cNvSpPr/>
          <p:nvPr/>
        </p:nvSpPr>
        <p:spPr>
          <a:xfrm>
            <a:off x="8841403" y="0"/>
            <a:ext cx="3350597" cy="58477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a:t>
            </a:r>
            <a:r>
              <a:rPr lang="en-US" sz="3200" dirty="0">
                <a:solidFill>
                  <a:prstClr val="black">
                    <a:lumMod val="75000"/>
                    <a:lumOff val="25000"/>
                  </a:prstClr>
                </a:solidFill>
                <a:latin typeface="Segoe UI" panose="020B0502040204020203" pitchFamily="34" charset="0"/>
                <a:ea typeface="Open Sans" panose="020B0606030504020204" pitchFamily="34" charset="0"/>
                <a:cs typeface="Segoe UI" panose="020B0502040204020203" pitchFamily="34" charset="0"/>
              </a:rPr>
              <a:t>Field et al., 2004</a:t>
            </a:r>
            <a:r>
              <a:rPr kumimoji="0" lang="en-US" sz="3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a:t>
            </a:r>
          </a:p>
        </p:txBody>
      </p:sp>
    </p:spTree>
    <p:extLst>
      <p:ext uri="{BB962C8B-B14F-4D97-AF65-F5344CB8AC3E}">
        <p14:creationId xmlns:p14="http://schemas.microsoft.com/office/powerpoint/2010/main" val="745588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956386"/>
          </a:xfrm>
        </p:spPr>
        <p:txBody>
          <a:bodyPr>
            <a:normAutofit lnSpcReduction="10000"/>
          </a:bodyPr>
          <a:lstStyle/>
          <a:p>
            <a:pPr marL="0" indent="0" algn="ctr">
              <a:buNone/>
            </a:pPr>
            <a:r>
              <a:rPr lang="en-US" sz="8800" dirty="0">
                <a:solidFill>
                  <a:schemeClr val="tx1">
                    <a:lumMod val="75000"/>
                    <a:lumOff val="25000"/>
                  </a:schemeClr>
                </a:solidFill>
                <a:latin typeface="Segoe UI" panose="020B0502040204020203" pitchFamily="34" charset="0"/>
                <a:cs typeface="Segoe UI" panose="020B0502040204020203" pitchFamily="34" charset="0"/>
              </a:rPr>
              <a:t>Why is it recommended to aim for a statistical power of at least 80%?</a:t>
            </a:r>
            <a:endParaRPr lang="nl-NL" sz="88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7585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6ED70C-01EB-4A72-81D9-32641EDC6B9C}"/>
              </a:ext>
            </a:extLst>
          </p:cNvPr>
          <p:cNvSpPr>
            <a:spLocks noGrp="1"/>
          </p:cNvSpPr>
          <p:nvPr>
            <p:ph idx="1"/>
          </p:nvPr>
        </p:nvSpPr>
        <p:spPr/>
        <p:txBody>
          <a:bodyPr/>
          <a:lstStyle/>
          <a:p>
            <a:endParaRPr lang="aa-ET"/>
          </a:p>
        </p:txBody>
      </p:sp>
      <p:pic>
        <p:nvPicPr>
          <p:cNvPr id="3" name="Picture 2">
            <a:extLst>
              <a:ext uri="{FF2B5EF4-FFF2-40B4-BE49-F238E27FC236}">
                <a16:creationId xmlns:a16="http://schemas.microsoft.com/office/drawing/2014/main" xmlns="" id="{C7370A5D-537E-48FA-B0E2-998314869BD9}"/>
              </a:ext>
            </a:extLst>
          </p:cNvPr>
          <p:cNvPicPr>
            <a:picLocks noChangeAspect="1"/>
          </p:cNvPicPr>
          <p:nvPr/>
        </p:nvPicPr>
        <p:blipFill>
          <a:blip r:embed="rId2"/>
          <a:stretch>
            <a:fillRect/>
          </a:stretch>
        </p:blipFill>
        <p:spPr>
          <a:xfrm>
            <a:off x="482914" y="1211657"/>
            <a:ext cx="11226171" cy="4434686"/>
          </a:xfrm>
          <a:prstGeom prst="rect">
            <a:avLst/>
          </a:prstGeom>
        </p:spPr>
      </p:pic>
      <p:sp>
        <p:nvSpPr>
          <p:cNvPr id="4" name="Rectangle 3">
            <a:extLst>
              <a:ext uri="{FF2B5EF4-FFF2-40B4-BE49-F238E27FC236}">
                <a16:creationId xmlns:a16="http://schemas.microsoft.com/office/drawing/2014/main" xmlns="" id="{764F01B6-C0FE-48B9-BA7E-B240F7AF4472}"/>
              </a:ext>
            </a:extLst>
          </p:cNvPr>
          <p:cNvSpPr/>
          <p:nvPr/>
        </p:nvSpPr>
        <p:spPr>
          <a:xfrm>
            <a:off x="9506674" y="6260012"/>
            <a:ext cx="2693366" cy="58477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a:t>
            </a:r>
            <a:r>
              <a:rPr lang="en-US" sz="3200" dirty="0">
                <a:solidFill>
                  <a:prstClr val="black">
                    <a:lumMod val="75000"/>
                    <a:lumOff val="25000"/>
                  </a:prstClr>
                </a:solidFill>
                <a:latin typeface="Segoe UI" panose="020B0502040204020203" pitchFamily="34" charset="0"/>
                <a:ea typeface="Open Sans" panose="020B0606030504020204" pitchFamily="34" charset="0"/>
                <a:cs typeface="Segoe UI" panose="020B0502040204020203" pitchFamily="34" charset="0"/>
              </a:rPr>
              <a:t>Cohen</a:t>
            </a:r>
            <a:r>
              <a:rPr kumimoji="0" lang="en-US" sz="3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Open Sans" panose="020B0606030504020204" pitchFamily="34" charset="0"/>
                <a:cs typeface="Segoe UI" panose="020B0502040204020203" pitchFamily="34" charset="0"/>
              </a:rPr>
              <a:t>, 1988]</a:t>
            </a:r>
          </a:p>
        </p:txBody>
      </p:sp>
    </p:spTree>
    <p:extLst>
      <p:ext uri="{BB962C8B-B14F-4D97-AF65-F5344CB8AC3E}">
        <p14:creationId xmlns:p14="http://schemas.microsoft.com/office/powerpoint/2010/main" val="2017846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451749"/>
          </a:xfrm>
        </p:spPr>
        <p:txBody>
          <a:bodyPr>
            <a:normAutofit fontScale="92500" lnSpcReduction="10000"/>
          </a:bodyPr>
          <a:lstStyle/>
          <a:p>
            <a:pPr marL="0" indent="0">
              <a:buNone/>
            </a:pPr>
            <a:r>
              <a:rPr lang="en-US" sz="8800" dirty="0">
                <a:solidFill>
                  <a:schemeClr val="tx1">
                    <a:lumMod val="75000"/>
                    <a:lumOff val="25000"/>
                  </a:schemeClr>
                </a:solidFill>
                <a:latin typeface="Segoe UI" panose="020B0502040204020203" pitchFamily="34" charset="0"/>
                <a:cs typeface="Segoe UI" panose="020B0502040204020203" pitchFamily="34" charset="0"/>
              </a:rPr>
              <a:t>Why do researchers set error rates that do not reflect the rate </a:t>
            </a:r>
            <a:r>
              <a:rPr lang="en-US" sz="8800" dirty="0" smtClean="0">
                <a:solidFill>
                  <a:schemeClr val="tx1">
                    <a:lumMod val="75000"/>
                    <a:lumOff val="25000"/>
                  </a:schemeClr>
                </a:solidFill>
                <a:latin typeface="Segoe UI" panose="020B0502040204020203" pitchFamily="34" charset="0"/>
                <a:cs typeface="Segoe UI" panose="020B0502040204020203" pitchFamily="34" charset="0"/>
              </a:rPr>
              <a:t>at </a:t>
            </a:r>
            <a:r>
              <a:rPr lang="en-US" sz="8800" dirty="0">
                <a:solidFill>
                  <a:schemeClr val="tx1">
                    <a:lumMod val="75000"/>
                    <a:lumOff val="25000"/>
                  </a:schemeClr>
                </a:solidFill>
                <a:latin typeface="Segoe UI" panose="020B0502040204020203" pitchFamily="34" charset="0"/>
                <a:cs typeface="Segoe UI" panose="020B0502040204020203" pitchFamily="34" charset="0"/>
              </a:rPr>
              <a:t>which they want to make errors? </a:t>
            </a:r>
            <a:r>
              <a:rPr lang="en-US" sz="8800" b="1" dirty="0">
                <a:solidFill>
                  <a:schemeClr val="tx1">
                    <a:lumMod val="75000"/>
                    <a:lumOff val="25000"/>
                  </a:schemeClr>
                </a:solidFill>
                <a:latin typeface="Segoe UI" panose="020B0502040204020203" pitchFamily="34" charset="0"/>
                <a:cs typeface="Segoe UI" panose="020B0502040204020203" pitchFamily="34" charset="0"/>
              </a:rPr>
              <a:t>Norms</a:t>
            </a:r>
            <a:r>
              <a:rPr lang="en-US" sz="8800" dirty="0">
                <a:solidFill>
                  <a:schemeClr val="tx1">
                    <a:lumMod val="75000"/>
                    <a:lumOff val="25000"/>
                  </a:schemeClr>
                </a:solidFill>
                <a:latin typeface="Segoe UI" panose="020B0502040204020203" pitchFamily="34" charset="0"/>
                <a:cs typeface="Segoe UI" panose="020B0502040204020203" pitchFamily="34" charset="0"/>
              </a:rPr>
              <a:t>.</a:t>
            </a:r>
            <a:endParaRPr lang="nl-NL" sz="88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81801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xmlns="" id="{07AE8007-9307-4044-9164-E4CC630351A8}"/>
              </a:ext>
            </a:extLst>
          </p:cNvPr>
          <p:cNvSpPr>
            <a:spLocks noGrp="1"/>
          </p:cNvSpPr>
          <p:nvPr>
            <p:ph sz="half" idx="1"/>
          </p:nvPr>
        </p:nvSpPr>
        <p:spPr>
          <a:xfrm>
            <a:off x="838199" y="725214"/>
            <a:ext cx="10515601" cy="5451749"/>
          </a:xfrm>
        </p:spPr>
        <p:txBody>
          <a:bodyPr>
            <a:noAutofit/>
          </a:bodyPr>
          <a:lstStyle/>
          <a:p>
            <a:pPr marL="0" indent="0">
              <a:lnSpc>
                <a:spcPct val="100000"/>
              </a:lnSpc>
              <a:spcBef>
                <a:spcPts val="0"/>
              </a:spcBef>
              <a:buNone/>
            </a:pPr>
            <a:r>
              <a:rPr lang="en-US" sz="6000" dirty="0">
                <a:solidFill>
                  <a:schemeClr val="tx1">
                    <a:lumMod val="75000"/>
                    <a:lumOff val="25000"/>
                  </a:schemeClr>
                </a:solidFill>
                <a:latin typeface="Segoe UI" panose="020B0502040204020203" pitchFamily="34" charset="0"/>
                <a:cs typeface="Segoe UI" panose="020B0502040204020203" pitchFamily="34" charset="0"/>
              </a:rPr>
              <a:t>In statistical decision theory a hypothesis test is a choice between </a:t>
            </a:r>
            <a:r>
              <a:rPr lang="en-US" sz="6000" b="1" dirty="0">
                <a:solidFill>
                  <a:schemeClr val="tx1">
                    <a:lumMod val="75000"/>
                    <a:lumOff val="25000"/>
                  </a:schemeClr>
                </a:solidFill>
                <a:latin typeface="Segoe UI" panose="020B0502040204020203" pitchFamily="34" charset="0"/>
                <a:cs typeface="Segoe UI" panose="020B0502040204020203" pitchFamily="34" charset="0"/>
              </a:rPr>
              <a:t>actions</a:t>
            </a:r>
            <a:r>
              <a:rPr lang="en-US" sz="6000" dirty="0">
                <a:solidFill>
                  <a:schemeClr val="tx1">
                    <a:lumMod val="75000"/>
                    <a:lumOff val="25000"/>
                  </a:schemeClr>
                </a:solidFill>
                <a:latin typeface="Segoe UI" panose="020B0502040204020203" pitchFamily="34" charset="0"/>
                <a:cs typeface="Segoe UI" panose="020B0502040204020203" pitchFamily="34" charset="0"/>
              </a:rPr>
              <a:t> (accept or reject H</a:t>
            </a:r>
            <a:r>
              <a:rPr lang="en-US" sz="6000" baseline="-25000" dirty="0">
                <a:solidFill>
                  <a:schemeClr val="tx1">
                    <a:lumMod val="75000"/>
                    <a:lumOff val="25000"/>
                  </a:schemeClr>
                </a:solidFill>
                <a:latin typeface="Segoe UI" panose="020B0502040204020203" pitchFamily="34" charset="0"/>
                <a:cs typeface="Segoe UI" panose="020B0502040204020203" pitchFamily="34" charset="0"/>
              </a:rPr>
              <a:t>0</a:t>
            </a:r>
            <a:r>
              <a:rPr lang="en-US" sz="6000" dirty="0">
                <a:solidFill>
                  <a:schemeClr val="tx1">
                    <a:lumMod val="75000"/>
                    <a:lumOff val="25000"/>
                  </a:schemeClr>
                </a:solidFill>
                <a:latin typeface="Segoe UI" panose="020B0502040204020203" pitchFamily="34" charset="0"/>
                <a:cs typeface="Segoe UI" panose="020B0502040204020203" pitchFamily="34" charset="0"/>
              </a:rPr>
              <a:t>), given </a:t>
            </a:r>
            <a:r>
              <a:rPr lang="en-US" sz="6000" b="1" dirty="0">
                <a:solidFill>
                  <a:schemeClr val="tx1">
                    <a:lumMod val="75000"/>
                    <a:lumOff val="25000"/>
                  </a:schemeClr>
                </a:solidFill>
                <a:latin typeface="Segoe UI" panose="020B0502040204020203" pitchFamily="34" charset="0"/>
                <a:cs typeface="Segoe UI" panose="020B0502040204020203" pitchFamily="34" charset="0"/>
              </a:rPr>
              <a:t>states</a:t>
            </a:r>
            <a:r>
              <a:rPr lang="en-US" sz="6000" dirty="0">
                <a:solidFill>
                  <a:schemeClr val="tx1">
                    <a:lumMod val="75000"/>
                    <a:lumOff val="25000"/>
                  </a:schemeClr>
                </a:solidFill>
                <a:latin typeface="Segoe UI" panose="020B0502040204020203" pitchFamily="34" charset="0"/>
                <a:cs typeface="Segoe UI" panose="020B0502040204020203" pitchFamily="34" charset="0"/>
              </a:rPr>
              <a:t> </a:t>
            </a:r>
            <a:r>
              <a:rPr lang="en-US" sz="6000" b="1" dirty="0">
                <a:solidFill>
                  <a:schemeClr val="tx1">
                    <a:lumMod val="75000"/>
                    <a:lumOff val="25000"/>
                  </a:schemeClr>
                </a:solidFill>
                <a:latin typeface="Segoe UI" panose="020B0502040204020203" pitchFamily="34" charset="0"/>
                <a:cs typeface="Segoe UI" panose="020B0502040204020203" pitchFamily="34" charset="0"/>
              </a:rPr>
              <a:t>of the world</a:t>
            </a:r>
            <a:r>
              <a:rPr lang="en-US" sz="6000" dirty="0">
                <a:solidFill>
                  <a:schemeClr val="tx1">
                    <a:lumMod val="75000"/>
                    <a:lumOff val="25000"/>
                  </a:schemeClr>
                </a:solidFill>
                <a:latin typeface="Segoe UI" panose="020B0502040204020203" pitchFamily="34" charset="0"/>
                <a:cs typeface="Segoe UI" panose="020B0502040204020203" pitchFamily="34" charset="0"/>
              </a:rPr>
              <a:t> (H</a:t>
            </a:r>
            <a:r>
              <a:rPr lang="en-US" sz="6000" baseline="-25000" dirty="0">
                <a:solidFill>
                  <a:schemeClr val="tx1">
                    <a:lumMod val="75000"/>
                    <a:lumOff val="25000"/>
                  </a:schemeClr>
                </a:solidFill>
                <a:latin typeface="Segoe UI" panose="020B0502040204020203" pitchFamily="34" charset="0"/>
                <a:cs typeface="Segoe UI" panose="020B0502040204020203" pitchFamily="34" charset="0"/>
              </a:rPr>
              <a:t>0 </a:t>
            </a:r>
            <a:r>
              <a:rPr lang="en-US" sz="6000" dirty="0">
                <a:solidFill>
                  <a:schemeClr val="tx1">
                    <a:lumMod val="75000"/>
                    <a:lumOff val="25000"/>
                  </a:schemeClr>
                </a:solidFill>
                <a:latin typeface="Segoe UI" panose="020B0502040204020203" pitchFamily="34" charset="0"/>
                <a:cs typeface="Segoe UI" panose="020B0502040204020203" pitchFamily="34" charset="0"/>
              </a:rPr>
              <a:t>or H</a:t>
            </a:r>
            <a:r>
              <a:rPr lang="en-US" sz="6000" baseline="-25000" dirty="0">
                <a:solidFill>
                  <a:schemeClr val="tx1">
                    <a:lumMod val="75000"/>
                    <a:lumOff val="25000"/>
                  </a:schemeClr>
                </a:solidFill>
                <a:latin typeface="Segoe UI" panose="020B0502040204020203" pitchFamily="34" charset="0"/>
                <a:cs typeface="Segoe UI" panose="020B0502040204020203" pitchFamily="34" charset="0"/>
              </a:rPr>
              <a:t>1</a:t>
            </a:r>
            <a:r>
              <a:rPr lang="en-US" sz="6000" dirty="0">
                <a:solidFill>
                  <a:schemeClr val="tx1">
                    <a:lumMod val="75000"/>
                    <a:lumOff val="25000"/>
                  </a:schemeClr>
                </a:solidFill>
                <a:latin typeface="Segoe UI" panose="020B0502040204020203" pitchFamily="34" charset="0"/>
                <a:cs typeface="Segoe UI" panose="020B0502040204020203" pitchFamily="34" charset="0"/>
              </a:rPr>
              <a:t> is true), that have specific </a:t>
            </a:r>
            <a:r>
              <a:rPr lang="en-US" sz="6000" b="1" dirty="0">
                <a:solidFill>
                  <a:schemeClr val="tx1">
                    <a:lumMod val="75000"/>
                    <a:lumOff val="25000"/>
                  </a:schemeClr>
                </a:solidFill>
                <a:latin typeface="Segoe UI" panose="020B0502040204020203" pitchFamily="34" charset="0"/>
                <a:cs typeface="Segoe UI" panose="020B0502040204020203" pitchFamily="34" charset="0"/>
              </a:rPr>
              <a:t>outcomes</a:t>
            </a:r>
            <a:r>
              <a:rPr lang="en-US" sz="6000" dirty="0">
                <a:solidFill>
                  <a:schemeClr val="tx1">
                    <a:lumMod val="75000"/>
                    <a:lumOff val="25000"/>
                  </a:schemeClr>
                </a:solidFill>
                <a:latin typeface="Segoe UI" panose="020B0502040204020203" pitchFamily="34" charset="0"/>
                <a:cs typeface="Segoe UI" panose="020B0502040204020203" pitchFamily="34" charset="0"/>
              </a:rPr>
              <a:t>.</a:t>
            </a:r>
            <a:endParaRPr lang="nl-NL" sz="60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8391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VideoLecture</Template>
  <TotalTime>15622</TotalTime>
  <Words>598</Words>
  <Application>Microsoft Office PowerPoint</Application>
  <PresentationFormat>Widescreen</PresentationFormat>
  <Paragraphs>54</Paragraphs>
  <Slides>25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is this interesting?</dc:title>
  <dc:creator>Daniel Lakens</dc:creator>
  <cp:lastModifiedBy>STU</cp:lastModifiedBy>
  <cp:revision>171</cp:revision>
  <dcterms:created xsi:type="dcterms:W3CDTF">2016-02-15T07:27:08Z</dcterms:created>
  <dcterms:modified xsi:type="dcterms:W3CDTF">2019-08-06T11:43:42Z</dcterms:modified>
</cp:coreProperties>
</file>