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00" r:id="rId2"/>
    <p:sldId id="504" r:id="rId3"/>
    <p:sldId id="636" r:id="rId4"/>
    <p:sldId id="632" r:id="rId5"/>
    <p:sldId id="564" r:id="rId6"/>
    <p:sldId id="563" r:id="rId7"/>
    <p:sldId id="565" r:id="rId8"/>
    <p:sldId id="566" r:id="rId9"/>
    <p:sldId id="375" r:id="rId10"/>
    <p:sldId id="556" r:id="rId11"/>
    <p:sldId id="557" r:id="rId12"/>
    <p:sldId id="559" r:id="rId13"/>
    <p:sldId id="639" r:id="rId14"/>
    <p:sldId id="633" r:id="rId15"/>
    <p:sldId id="558" r:id="rId16"/>
    <p:sldId id="505" r:id="rId17"/>
    <p:sldId id="509" r:id="rId18"/>
    <p:sldId id="631" r:id="rId19"/>
    <p:sldId id="640" r:id="rId20"/>
    <p:sldId id="641" r:id="rId21"/>
    <p:sldId id="642" r:id="rId22"/>
    <p:sldId id="508" r:id="rId23"/>
    <p:sldId id="618" r:id="rId24"/>
    <p:sldId id="510" r:id="rId25"/>
    <p:sldId id="537" r:id="rId26"/>
    <p:sldId id="538" r:id="rId27"/>
    <p:sldId id="638" r:id="rId28"/>
    <p:sldId id="519" r:id="rId29"/>
    <p:sldId id="637" r:id="rId30"/>
    <p:sldId id="634" r:id="rId31"/>
    <p:sldId id="635" r:id="rId32"/>
    <p:sldId id="56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520"/>
    <a:srgbClr val="E3D40B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7" autoAdjust="0"/>
    <p:restoredTop sz="80708" autoAdjust="0"/>
  </p:normalViewPr>
  <p:slideViewPr>
    <p:cSldViewPr snapToGrid="0">
      <p:cViewPr varScale="1">
        <p:scale>
          <a:sx n="56" d="100"/>
          <a:sy n="56" d="100"/>
        </p:scale>
        <p:origin x="7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F9B40-296C-443F-BA7E-5F74279DF90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998F4-A473-439E-8C22-AB201E9E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1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specify the effect size as the observed value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3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7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useful if your sample size is limited.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0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1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3pPr>
            <a:lvl4pPr marL="16002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329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5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9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3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8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6B00-3483-4E6B-AED3-60D6A5AE1F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79859" cy="579717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500" dirty="0"/>
              <a:t>Power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C8FC5-D1E1-4A5E-A111-5418D470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09909"/>
            <a:ext cx="71628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79859" cy="579717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500" dirty="0"/>
              <a:t>A-Priori Power Analysis</a:t>
            </a:r>
            <a:r>
              <a:rPr lang="en-US" sz="8800" dirty="0"/>
              <a:t>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800" dirty="0"/>
              <a:t>Alpha level (</a:t>
            </a:r>
            <a:r>
              <a:rPr lang="el-GR" sz="8800" dirty="0"/>
              <a:t>α</a:t>
            </a:r>
            <a:r>
              <a:rPr lang="en-US" sz="8800" dirty="0"/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800" dirty="0">
                <a:solidFill>
                  <a:schemeClr val="tx1"/>
                </a:solidFill>
              </a:rPr>
              <a:t>Power (1-</a:t>
            </a:r>
            <a:r>
              <a:rPr lang="el-GR" sz="8800" dirty="0">
                <a:solidFill>
                  <a:schemeClr val="tx1"/>
                </a:solidFill>
              </a:rPr>
              <a:t>β</a:t>
            </a:r>
            <a:r>
              <a:rPr lang="en-US" sz="8800" dirty="0">
                <a:solidFill>
                  <a:schemeClr val="tx1"/>
                </a:solidFill>
              </a:rPr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800" dirty="0"/>
              <a:t>Effect size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800" dirty="0">
                <a:solidFill>
                  <a:srgbClr val="FF0000"/>
                </a:solidFill>
              </a:rPr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211603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79859" cy="579717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500" dirty="0"/>
              <a:t>Post-hoc Power Analysis</a:t>
            </a:r>
            <a:r>
              <a:rPr lang="en-US" sz="8800" dirty="0"/>
              <a:t>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800" dirty="0"/>
              <a:t>Alpha level (</a:t>
            </a:r>
            <a:r>
              <a:rPr lang="el-GR" sz="8800" dirty="0"/>
              <a:t>α</a:t>
            </a:r>
            <a:r>
              <a:rPr lang="en-US" sz="8800" dirty="0"/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800" dirty="0">
                <a:solidFill>
                  <a:srgbClr val="FF0000"/>
                </a:solidFill>
              </a:rPr>
              <a:t>Power (1-</a:t>
            </a:r>
            <a:r>
              <a:rPr lang="el-GR" sz="8800" dirty="0">
                <a:solidFill>
                  <a:srgbClr val="FF0000"/>
                </a:solidFill>
              </a:rPr>
              <a:t>β</a:t>
            </a:r>
            <a:r>
              <a:rPr lang="en-US" sz="8800" dirty="0">
                <a:solidFill>
                  <a:srgbClr val="FF0000"/>
                </a:solidFill>
              </a:rPr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800" dirty="0"/>
              <a:t>Effect size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800" dirty="0"/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396527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Post-hoc power provides no more information than a </a:t>
            </a:r>
            <a:r>
              <a:rPr lang="en-US" sz="7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-value. For sufficiently large samples, a </a:t>
            </a:r>
            <a:r>
              <a:rPr lang="en-US" sz="7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0.05 in a </a:t>
            </a:r>
            <a:r>
              <a:rPr lang="en-US" sz="7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-test equals 50% power.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CE04A1-74A9-456C-8736-FE919873CBDD}"/>
              </a:ext>
            </a:extLst>
          </p:cNvPr>
          <p:cNvSpPr/>
          <p:nvPr/>
        </p:nvSpPr>
        <p:spPr>
          <a:xfrm>
            <a:off x="6566400" y="6154069"/>
            <a:ext cx="562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[Hoenig &amp;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Heisey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2001]</a:t>
            </a:r>
          </a:p>
        </p:txBody>
      </p:sp>
    </p:spTree>
    <p:extLst>
      <p:ext uri="{BB962C8B-B14F-4D97-AF65-F5344CB8AC3E}">
        <p14:creationId xmlns:p14="http://schemas.microsoft.com/office/powerpoint/2010/main" val="176450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can’t use post-hoc power to interpret non-significant effects.</a:t>
            </a:r>
          </a:p>
        </p:txBody>
      </p:sp>
    </p:spTree>
    <p:extLst>
      <p:ext uri="{BB962C8B-B14F-4D97-AF65-F5344CB8AC3E}">
        <p14:creationId xmlns:p14="http://schemas.microsoft.com/office/powerpoint/2010/main" val="39427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sensitivity analysis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can be worthwhile when designing a study or reporting exploratory analyses.</a:t>
            </a:r>
          </a:p>
        </p:txBody>
      </p:sp>
    </p:spTree>
    <p:extLst>
      <p:ext uri="{BB962C8B-B14F-4D97-AF65-F5344CB8AC3E}">
        <p14:creationId xmlns:p14="http://schemas.microsoft.com/office/powerpoint/2010/main" val="261589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79859" cy="579717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500" dirty="0"/>
              <a:t>Sensitivity Analysis</a:t>
            </a:r>
            <a:r>
              <a:rPr lang="en-US" sz="8800" dirty="0"/>
              <a:t>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800" dirty="0"/>
              <a:t>Alpha level (</a:t>
            </a:r>
            <a:r>
              <a:rPr lang="el-GR" sz="8800" dirty="0"/>
              <a:t>α</a:t>
            </a:r>
            <a:r>
              <a:rPr lang="en-US" sz="8800" dirty="0"/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800" dirty="0"/>
              <a:t>Power (1-</a:t>
            </a:r>
            <a:r>
              <a:rPr lang="el-GR" sz="8800" dirty="0"/>
              <a:t>β</a:t>
            </a:r>
            <a:r>
              <a:rPr lang="en-US" sz="8800" dirty="0"/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800" dirty="0">
                <a:solidFill>
                  <a:srgbClr val="FF0000"/>
                </a:solidFill>
              </a:rPr>
              <a:t>Effect size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800" dirty="0"/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234828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challenge in power analysis is that you never know the </a:t>
            </a:r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effect size. This leads to the ‘sample size samba’.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A05624-EB20-470A-9A6E-4A902C0D4CE1}"/>
              </a:ext>
            </a:extLst>
          </p:cNvPr>
          <p:cNvSpPr/>
          <p:nvPr/>
        </p:nvSpPr>
        <p:spPr>
          <a:xfrm>
            <a:off x="7173687" y="6213175"/>
            <a:ext cx="5018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[Schulz &amp; Grimes, 2005]</a:t>
            </a:r>
          </a:p>
        </p:txBody>
      </p:sp>
    </p:spTree>
    <p:extLst>
      <p:ext uri="{BB962C8B-B14F-4D97-AF65-F5344CB8AC3E}">
        <p14:creationId xmlns:p14="http://schemas.microsoft.com/office/powerpoint/2010/main" val="3651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pilot study does not provide a meaningful effect size estimate for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planning subsequent studies.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823857" y="6211669"/>
            <a:ext cx="6368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[Leon, Davis, &amp; Kraemer, 2011]</a:t>
            </a:r>
          </a:p>
        </p:txBody>
      </p:sp>
    </p:spTree>
    <p:extLst>
      <p:ext uri="{BB962C8B-B14F-4D97-AF65-F5344CB8AC3E}">
        <p14:creationId xmlns:p14="http://schemas.microsoft.com/office/powerpoint/2010/main" val="1961849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4" y="763050"/>
            <a:ext cx="11189826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Follow-up bias</a:t>
            </a:r>
            <a:r>
              <a:rPr lang="en-US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Following up on pilot studies </a:t>
            </a:r>
            <a:r>
              <a:rPr lang="en-US" sz="7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</a:t>
            </a:r>
            <a:r>
              <a:rPr lang="en-US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when the sample size estimate for the main study is considered feasible.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F7FB9E-FABE-43A0-903C-350DBD500B9F}"/>
              </a:ext>
            </a:extLst>
          </p:cNvPr>
          <p:cNvSpPr/>
          <p:nvPr/>
        </p:nvSpPr>
        <p:spPr>
          <a:xfrm>
            <a:off x="7239000" y="6211669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[Albers &amp; Lakens, 2018]</a:t>
            </a:r>
          </a:p>
        </p:txBody>
      </p:sp>
    </p:spTree>
    <p:extLst>
      <p:ext uri="{BB962C8B-B14F-4D97-AF65-F5344CB8AC3E}">
        <p14:creationId xmlns:p14="http://schemas.microsoft.com/office/powerpoint/2010/main" val="452485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209832" y="-55853"/>
            <a:ext cx="12427564" cy="62137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1E84A2-9ABB-40BD-A8BF-1041C743C7BF}"/>
              </a:ext>
            </a:extLst>
          </p:cNvPr>
          <p:cNvSpPr/>
          <p:nvPr/>
        </p:nvSpPr>
        <p:spPr>
          <a:xfrm>
            <a:off x="5408116" y="64217"/>
            <a:ext cx="6783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Distribution of </a:t>
            </a:r>
            <a:r>
              <a:rPr lang="el-G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η</a:t>
            </a:r>
            <a:r>
              <a:rPr lang="el-G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²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medium effect size</a:t>
            </a:r>
          </a:p>
        </p:txBody>
      </p:sp>
    </p:spTree>
    <p:extLst>
      <p:ext uri="{BB962C8B-B14F-4D97-AF65-F5344CB8AC3E}">
        <p14:creationId xmlns:p14="http://schemas.microsoft.com/office/powerpoint/2010/main" val="139204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increasing number of journals asks for a </a:t>
            </a:r>
            <a: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size justification</a:t>
            </a:r>
            <a:r>
              <a:rPr lang="en-US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75366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209832" y="-55853"/>
            <a:ext cx="12427564" cy="62137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1E84A2-9ABB-40BD-A8BF-1041C743C7BF}"/>
              </a:ext>
            </a:extLst>
          </p:cNvPr>
          <p:cNvSpPr/>
          <p:nvPr/>
        </p:nvSpPr>
        <p:spPr>
          <a:xfrm>
            <a:off x="5408116" y="64217"/>
            <a:ext cx="6783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Distribution of </a:t>
            </a:r>
            <a:r>
              <a:rPr lang="el-G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η</a:t>
            </a:r>
            <a:r>
              <a:rPr lang="el-G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²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medium effect size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C66FB1-2078-4BB2-8CD6-1E0E09293980}"/>
              </a:ext>
            </a:extLst>
          </p:cNvPr>
          <p:cNvCxnSpPr>
            <a:cxnSpLocks/>
          </p:cNvCxnSpPr>
          <p:nvPr/>
        </p:nvCxnSpPr>
        <p:spPr>
          <a:xfrm>
            <a:off x="7792872" y="3937379"/>
            <a:ext cx="0" cy="50496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725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209832" y="-55853"/>
            <a:ext cx="12427564" cy="62137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1E84A2-9ABB-40BD-A8BF-1041C743C7BF}"/>
              </a:ext>
            </a:extLst>
          </p:cNvPr>
          <p:cNvSpPr/>
          <p:nvPr/>
        </p:nvSpPr>
        <p:spPr>
          <a:xfrm>
            <a:off x="5408116" y="64217"/>
            <a:ext cx="6783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Distribution of </a:t>
            </a:r>
            <a:r>
              <a:rPr lang="el-G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η</a:t>
            </a:r>
            <a:r>
              <a:rPr lang="el-G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²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medium effect size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828BCF-E5D3-4A39-B3E8-93451F31EA67}"/>
              </a:ext>
            </a:extLst>
          </p:cNvPr>
          <p:cNvCxnSpPr>
            <a:cxnSpLocks/>
          </p:cNvCxnSpPr>
          <p:nvPr/>
        </p:nvCxnSpPr>
        <p:spPr>
          <a:xfrm>
            <a:off x="1665028" y="3753134"/>
            <a:ext cx="0" cy="58003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1CDFDC-FE7C-44DD-A954-D6FBB122F683}"/>
              </a:ext>
            </a:extLst>
          </p:cNvPr>
          <p:cNvSpPr txBox="1"/>
          <p:nvPr/>
        </p:nvSpPr>
        <p:spPr>
          <a:xfrm>
            <a:off x="1269244" y="3291469"/>
            <a:ext cx="98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0.03</a:t>
            </a:r>
            <a:endParaRPr lang="nl-NL" sz="2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280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209832" y="-55853"/>
            <a:ext cx="12427564" cy="62137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1E84A2-9ABB-40BD-A8BF-1041C743C7BF}"/>
              </a:ext>
            </a:extLst>
          </p:cNvPr>
          <p:cNvSpPr/>
          <p:nvPr/>
        </p:nvSpPr>
        <p:spPr>
          <a:xfrm>
            <a:off x="5408116" y="64217"/>
            <a:ext cx="6783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Distribution of </a:t>
            </a:r>
            <a:r>
              <a:rPr lang="el-G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η</a:t>
            </a:r>
            <a:r>
              <a:rPr lang="el-G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²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medium effect size</a:t>
            </a:r>
          </a:p>
        </p:txBody>
      </p:sp>
    </p:spTree>
    <p:extLst>
      <p:ext uri="{BB962C8B-B14F-4D97-AF65-F5344CB8AC3E}">
        <p14:creationId xmlns:p14="http://schemas.microsoft.com/office/powerpoint/2010/main" val="34752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209832" y="-55853"/>
            <a:ext cx="12427564" cy="62137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439635" y="350369"/>
            <a:ext cx="1919176" cy="2700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E84A2-9ABB-40BD-A8BF-1041C743C7BF}"/>
              </a:ext>
            </a:extLst>
          </p:cNvPr>
          <p:cNvSpPr/>
          <p:nvPr/>
        </p:nvSpPr>
        <p:spPr>
          <a:xfrm>
            <a:off x="5408116" y="64217"/>
            <a:ext cx="6783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Distribution of </a:t>
            </a:r>
            <a:r>
              <a:rPr lang="el-G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η</a:t>
            </a:r>
            <a:r>
              <a:rPr lang="el-G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²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medium effect size</a:t>
            </a:r>
          </a:p>
        </p:txBody>
      </p:sp>
    </p:spTree>
    <p:extLst>
      <p:ext uri="{BB962C8B-B14F-4D97-AF65-F5344CB8AC3E}">
        <p14:creationId xmlns:p14="http://schemas.microsoft.com/office/powerpoint/2010/main" val="11609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21 0.00231 L 1.875E-6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analysis based on significant studies should be computed based on a </a:t>
            </a: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truncated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8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distribution.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61600" y="6146869"/>
            <a:ext cx="539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[Taylor &amp; Muller, 1996]</a:t>
            </a:r>
          </a:p>
        </p:txBody>
      </p:sp>
    </p:spTree>
    <p:extLst>
      <p:ext uri="{BB962C8B-B14F-4D97-AF65-F5344CB8AC3E}">
        <p14:creationId xmlns:p14="http://schemas.microsoft.com/office/powerpoint/2010/main" val="4209296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 for effects you care about. Ask yourself: What is your </a:t>
            </a: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smallest effect size of interest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663489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345601" y="763050"/>
            <a:ext cx="11282399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0" indent="-936000" algn="l">
              <a:buAutoNum type="arabicParenR"/>
            </a:pP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Determine test &amp; direction</a:t>
            </a:r>
          </a:p>
          <a:p>
            <a:pPr marL="1080000" indent="-936000" algn="l">
              <a:buAutoNum type="arabicParenR"/>
            </a:pP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Determine alpha</a:t>
            </a:r>
          </a:p>
          <a:p>
            <a:pPr marL="1080000" indent="-936000" algn="l">
              <a:buAutoNum type="arabicParenR"/>
            </a:pP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Determine SESOI</a:t>
            </a:r>
          </a:p>
          <a:p>
            <a:pPr marL="1080000" indent="-936000" algn="l">
              <a:buAutoNum type="arabicParenR"/>
            </a:pP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Determine beta</a:t>
            </a:r>
          </a:p>
          <a:p>
            <a:pPr marL="1080000" indent="-936000" algn="l">
              <a:buAutoNum type="arabicParenR"/>
            </a:pP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Calculate 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2D9B9D-7DC9-4749-81BB-04A2986C4B6C}"/>
              </a:ext>
            </a:extLst>
          </p:cNvPr>
          <p:cNvSpPr/>
          <p:nvPr/>
        </p:nvSpPr>
        <p:spPr>
          <a:xfrm>
            <a:off x="9072235" y="6150114"/>
            <a:ext cx="31197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Lenth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2001]</a:t>
            </a:r>
            <a:endParaRPr lang="aa-ET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901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  <a:buClr>
                <a:prstClr val="black">
                  <a:lumMod val="65000"/>
                  <a:lumOff val="35000"/>
                </a:prstClr>
              </a:buClr>
              <a:buSzPct val="100000"/>
            </a:pPr>
            <a:r>
              <a:rPr lang="en-US" sz="8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The true effect might be larger than the SESOI. Use </a:t>
            </a:r>
            <a:r>
              <a:rPr lang="en-US" sz="8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sequential analyses</a:t>
            </a:r>
            <a:r>
              <a:rPr lang="en-US" sz="8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if possible.</a:t>
            </a:r>
          </a:p>
        </p:txBody>
      </p:sp>
    </p:spTree>
    <p:extLst>
      <p:ext uri="{BB962C8B-B14F-4D97-AF65-F5344CB8AC3E}">
        <p14:creationId xmlns:p14="http://schemas.microsoft.com/office/powerpoint/2010/main" val="1886408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3" name="Picture 2" descr="C:\Users\DLakens\Desktop\Wald19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9" y="958761"/>
            <a:ext cx="11625521" cy="283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AAEED0-C736-42A4-926E-1B7D9AA83C49}"/>
              </a:ext>
            </a:extLst>
          </p:cNvPr>
          <p:cNvSpPr/>
          <p:nvPr/>
        </p:nvSpPr>
        <p:spPr>
          <a:xfrm>
            <a:off x="10801190" y="3283962"/>
            <a:ext cx="1741714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B6DCE-D119-41F3-BDE6-EC2B414E0997}"/>
              </a:ext>
            </a:extLst>
          </p:cNvPr>
          <p:cNvSpPr/>
          <p:nvPr/>
        </p:nvSpPr>
        <p:spPr>
          <a:xfrm>
            <a:off x="9187460" y="6136319"/>
            <a:ext cx="30045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[Wald, 1945]</a:t>
            </a:r>
            <a:endParaRPr lang="aa-ET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78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Sequential analyses will make your experiments more efficient in the long run while controlling error rates.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D92BC5-4464-4CAC-ACB8-D2E3E6A2684B}"/>
              </a:ext>
            </a:extLst>
          </p:cNvPr>
          <p:cNvSpPr/>
          <p:nvPr/>
        </p:nvSpPr>
        <p:spPr>
          <a:xfrm>
            <a:off x="8811587" y="6150114"/>
            <a:ext cx="33804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[Lakens, 2014]</a:t>
            </a:r>
            <a:endParaRPr lang="aa-ET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2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a-priori power analysis 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be used to select a sample size for hypothesis tests based on desired error rates.</a:t>
            </a:r>
          </a:p>
        </p:txBody>
      </p:sp>
    </p:spTree>
    <p:extLst>
      <p:ext uri="{BB962C8B-B14F-4D97-AF65-F5344CB8AC3E}">
        <p14:creationId xmlns:p14="http://schemas.microsoft.com/office/powerpoint/2010/main" val="3360766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Think about </a:t>
            </a:r>
            <a: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feasibility</a:t>
            </a:r>
            <a:r>
              <a:rPr lang="en-US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If your N is fixed, you are choosing </a:t>
            </a:r>
            <a:r>
              <a:rPr lang="el-GR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l-GR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β</a:t>
            </a:r>
            <a:r>
              <a:rPr lang="en-US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5612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 the cost of data in each condition. </a:t>
            </a: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Unequal sample sizes 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be more efficient.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8F2E86-E243-4FB2-BE65-25776F8507EA}"/>
              </a:ext>
            </a:extLst>
          </p:cNvPr>
          <p:cNvSpPr/>
          <p:nvPr/>
        </p:nvSpPr>
        <p:spPr>
          <a:xfrm>
            <a:off x="7600679" y="6132264"/>
            <a:ext cx="45913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[Allison et al., 1997]</a:t>
            </a:r>
            <a:endParaRPr lang="aa-ET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07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072047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you design a study ask yourself if you can expect to get an </a:t>
            </a: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informative answer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05471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Statistical power is the </a:t>
            </a:r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long-run probability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observing </a:t>
            </a:r>
            <a:r>
              <a:rPr lang="en-US" sz="7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&lt; </a:t>
            </a:r>
            <a:r>
              <a:rPr lang="el-GR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with N participants, assuming a specific effect size.</a:t>
            </a:r>
          </a:p>
        </p:txBody>
      </p:sp>
    </p:spTree>
    <p:extLst>
      <p:ext uri="{BB962C8B-B14F-4D97-AF65-F5344CB8AC3E}">
        <p14:creationId xmlns:p14="http://schemas.microsoft.com/office/powerpoint/2010/main" val="232172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4E45BA-0905-4077-BE24-F19A8C653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70" y="54177"/>
            <a:ext cx="8437061" cy="674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45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71D71D18-0814-40BF-9A83-D6E97C510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70" y="54177"/>
            <a:ext cx="8437061" cy="674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F63D54-4E83-468F-9BF3-4F6DDC35E447}"/>
              </a:ext>
            </a:extLst>
          </p:cNvPr>
          <p:cNvSpPr/>
          <p:nvPr/>
        </p:nvSpPr>
        <p:spPr>
          <a:xfrm>
            <a:off x="3231730" y="3309258"/>
            <a:ext cx="1796143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Power</a:t>
            </a:r>
            <a:endParaRPr lang="aa-ET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3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25E0B08A-7A45-436A-8469-CEC4B1DE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70" y="54177"/>
            <a:ext cx="8437061" cy="674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F63D54-4E83-468F-9BF3-4F6DDC35E447}"/>
              </a:ext>
            </a:extLst>
          </p:cNvPr>
          <p:cNvSpPr/>
          <p:nvPr/>
        </p:nvSpPr>
        <p:spPr>
          <a:xfrm>
            <a:off x="3231730" y="3309258"/>
            <a:ext cx="1796143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069 L 0.06641 -0.16574 C 0.07969 -0.20162 0.10469 -0.23866 0.13438 -0.26713 C 0.16836 -0.30046 0.19779 -0.31828 0.22175 -0.31967 L 0.33607 -0.33148 " pathEditMode="relative" rAng="1986000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69" y="-2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211C665D-C925-4051-AFAD-7DA887469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70" y="54177"/>
            <a:ext cx="8437061" cy="674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F63D54-4E83-468F-9BF3-4F6DDC35E447}"/>
              </a:ext>
            </a:extLst>
          </p:cNvPr>
          <p:cNvSpPr/>
          <p:nvPr/>
        </p:nvSpPr>
        <p:spPr>
          <a:xfrm>
            <a:off x="7335642" y="1034145"/>
            <a:ext cx="1796143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Power</a:t>
            </a:r>
            <a:endParaRPr lang="aa-ET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5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79859" cy="579717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500" dirty="0">
                <a:solidFill>
                  <a:schemeClr val="bg1"/>
                </a:solidFill>
              </a:rPr>
              <a:t>A-Priori Power Analysis</a:t>
            </a:r>
            <a:r>
              <a:rPr lang="en-US" sz="88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800" dirty="0"/>
              <a:t>Alpha level (</a:t>
            </a:r>
            <a:r>
              <a:rPr lang="el-GR" sz="8800" dirty="0"/>
              <a:t>α</a:t>
            </a:r>
            <a:r>
              <a:rPr lang="en-US" sz="8800" dirty="0"/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800" dirty="0"/>
              <a:t>Power (1-</a:t>
            </a:r>
            <a:r>
              <a:rPr lang="el-GR" sz="8800" dirty="0"/>
              <a:t>β</a:t>
            </a:r>
            <a:r>
              <a:rPr lang="en-US" sz="8800" dirty="0"/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800" dirty="0"/>
              <a:t>Effect size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800" dirty="0"/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297293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VideoLecture</Template>
  <TotalTime>7752</TotalTime>
  <Words>496</Words>
  <Application>Microsoft Office PowerPoint</Application>
  <PresentationFormat>Widescreen</PresentationFormat>
  <Paragraphs>68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Open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this interesting?</dc:title>
  <dc:creator>Daniel Lakens</dc:creator>
  <cp:lastModifiedBy>Daniel Lakens</cp:lastModifiedBy>
  <cp:revision>143</cp:revision>
  <dcterms:created xsi:type="dcterms:W3CDTF">2016-02-15T07:27:08Z</dcterms:created>
  <dcterms:modified xsi:type="dcterms:W3CDTF">2019-09-09T14:20:16Z</dcterms:modified>
</cp:coreProperties>
</file>