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782" r:id="rId3"/>
    <p:sldId id="784" r:id="rId4"/>
    <p:sldId id="772" r:id="rId5"/>
    <p:sldId id="790" r:id="rId6"/>
    <p:sldId id="786" r:id="rId7"/>
    <p:sldId id="787" r:id="rId8"/>
    <p:sldId id="789" r:id="rId9"/>
    <p:sldId id="788" r:id="rId10"/>
    <p:sldId id="783" r:id="rId11"/>
    <p:sldId id="631" r:id="rId12"/>
    <p:sldId id="791" r:id="rId13"/>
    <p:sldId id="771" r:id="rId14"/>
    <p:sldId id="757" r:id="rId15"/>
    <p:sldId id="756" r:id="rId16"/>
    <p:sldId id="567" r:id="rId17"/>
    <p:sldId id="777" r:id="rId18"/>
    <p:sldId id="792" r:id="rId19"/>
    <p:sldId id="766" r:id="rId20"/>
    <p:sldId id="769" r:id="rId21"/>
    <p:sldId id="753" r:id="rId22"/>
    <p:sldId id="755" r:id="rId23"/>
    <p:sldId id="762" r:id="rId24"/>
    <p:sldId id="775" r:id="rId25"/>
    <p:sldId id="793" r:id="rId26"/>
    <p:sldId id="7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7" autoAdjust="0"/>
    <p:restoredTop sz="80708" autoAdjust="0"/>
  </p:normalViewPr>
  <p:slideViewPr>
    <p:cSldViewPr snapToGrid="0">
      <p:cViewPr varScale="1">
        <p:scale>
          <a:sx n="53" d="100"/>
          <a:sy n="53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https://www.flickr.com/photos/isaiah115/7301506118/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Includes 0 effects!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http://gradientdescending.com/generating-synthetic-data-sets-with-synthpop-in-r/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217714"/>
            <a:ext cx="11379859" cy="61771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301A8-BDEB-4BB4-963B-A9F1A9334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5522"/>
            <a:ext cx="12192000" cy="46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Simulations can be used to </a:t>
            </a: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statistical procedures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1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 when researchers perform power analyses based on pilot studies, but </a:t>
            </a:r>
            <a:r>
              <a:rPr lang="en-US" sz="6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when the sample size is considered feasible?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7FB9E-FABE-43A0-903C-350DBD500B9F}"/>
              </a:ext>
            </a:extLst>
          </p:cNvPr>
          <p:cNvSpPr/>
          <p:nvPr/>
        </p:nvSpPr>
        <p:spPr>
          <a:xfrm>
            <a:off x="7239000" y="62116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[Albers &amp; Lakens, 2018]</a:t>
            </a:r>
          </a:p>
        </p:txBody>
      </p:sp>
    </p:spTree>
    <p:extLst>
      <p:ext uri="{BB962C8B-B14F-4D97-AF65-F5344CB8AC3E}">
        <p14:creationId xmlns:p14="http://schemas.microsoft.com/office/powerpoint/2010/main" val="45248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4" y="763050"/>
            <a:ext cx="11189826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does a meta-analysis look like when there is massive publication bias?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E8072-1DDD-4C7B-8756-3264FDDA9008}"/>
              </a:ext>
            </a:extLst>
          </p:cNvPr>
          <p:cNvSpPr/>
          <p:nvPr/>
        </p:nvSpPr>
        <p:spPr>
          <a:xfrm>
            <a:off x="6595200" y="6211669"/>
            <a:ext cx="559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[This MOOC, next module]</a:t>
            </a:r>
          </a:p>
        </p:txBody>
      </p:sp>
    </p:spTree>
    <p:extLst>
      <p:ext uri="{BB962C8B-B14F-4D97-AF65-F5344CB8AC3E}">
        <p14:creationId xmlns:p14="http://schemas.microsoft.com/office/powerpoint/2010/main" val="26425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useful to </a:t>
            </a:r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</a:t>
            </a:r>
            <a:r>
              <a:rPr lang="en-US" sz="8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that match your expectations before performing a study. </a:t>
            </a:r>
          </a:p>
        </p:txBody>
      </p:sp>
    </p:spTree>
    <p:extLst>
      <p:ext uri="{BB962C8B-B14F-4D97-AF65-F5344CB8AC3E}">
        <p14:creationId xmlns:p14="http://schemas.microsoft.com/office/powerpoint/2010/main" val="408018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simulated data to create an 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script 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 preregistration.</a:t>
            </a:r>
          </a:p>
        </p:txBody>
      </p:sp>
    </p:spTree>
    <p:extLst>
      <p:ext uri="{BB962C8B-B14F-4D97-AF65-F5344CB8AC3E}">
        <p14:creationId xmlns:p14="http://schemas.microsoft.com/office/powerpoint/2010/main" val="4142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the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simulation code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script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perform an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a-priori power analysis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46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algn="l">
              <a:buAutoNum type="arabicParenR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data that have desired properties.</a:t>
            </a:r>
          </a:p>
          <a:p>
            <a:pPr marL="1143000" indent="-1143000" algn="l">
              <a:buAutoNum type="arabicParenR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the test on the simulated data. </a:t>
            </a:r>
          </a:p>
          <a:p>
            <a:pPr marL="1143000" indent="-1143000" algn="l">
              <a:buAutoNum type="arabicParenR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the results. Repeat. </a:t>
            </a:r>
          </a:p>
          <a:p>
            <a:pPr marL="1143000" indent="-1143000" algn="l">
              <a:buAutoNum type="arabicParenR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 successes.</a:t>
            </a:r>
          </a:p>
        </p:txBody>
      </p:sp>
    </p:spTree>
    <p:extLst>
      <p:ext uri="{BB962C8B-B14F-4D97-AF65-F5344CB8AC3E}">
        <p14:creationId xmlns:p14="http://schemas.microsoft.com/office/powerpoint/2010/main" val="378853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8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analyses based on simulations are more </a:t>
            </a:r>
            <a:r>
              <a:rPr lang="en-US" sz="8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flexible</a:t>
            </a:r>
            <a:r>
              <a:rPr lang="en-US" sz="8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 analytic solutions. </a:t>
            </a:r>
            <a:endParaRPr lang="nl-NL" sz="8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6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8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E.g., power for a 2x2x2 within-subject design with Holm correction for multiple comparisons. </a:t>
            </a:r>
            <a:endParaRPr lang="nl-NL" sz="8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realistic input values is difficult. Use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validated measures. 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at open data (from large enough datasets).</a:t>
            </a:r>
          </a:p>
        </p:txBody>
      </p:sp>
    </p:spTree>
    <p:extLst>
      <p:ext uri="{BB962C8B-B14F-4D97-AF65-F5344CB8AC3E}">
        <p14:creationId xmlns:p14="http://schemas.microsoft.com/office/powerpoint/2010/main" val="12732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method to study a model by randomly sampling  from a probability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5884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don’t know what you are measuring well enough to estimate the SD, you are not ready to test a hypothesis.</a:t>
            </a:r>
          </a:p>
        </p:txBody>
      </p:sp>
    </p:spTree>
    <p:extLst>
      <p:ext uri="{BB962C8B-B14F-4D97-AF65-F5344CB8AC3E}">
        <p14:creationId xmlns:p14="http://schemas.microsoft.com/office/powerpoint/2010/main" val="215214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086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at best case and worst case scenarios in 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sensitivity analyses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700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effects sizes decrease by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(e.g. due to bias) the sample size in a power analysis increases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20241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synthetic data that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preserve key statistical features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share sensitive data for exploratory </a:t>
            </a:r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other researchers. </a:t>
            </a:r>
            <a:endParaRPr lang="en-US" sz="66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535D0-FE10-4333-B030-D9E700A8CFAC}"/>
              </a:ext>
            </a:extLst>
          </p:cNvPr>
          <p:cNvSpPr/>
          <p:nvPr/>
        </p:nvSpPr>
        <p:spPr>
          <a:xfrm>
            <a:off x="5803200" y="6211669"/>
            <a:ext cx="63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Nowok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Raab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Dibben, 2014]</a:t>
            </a:r>
          </a:p>
        </p:txBody>
      </p:sp>
    </p:spTree>
    <p:extLst>
      <p:ext uri="{BB962C8B-B14F-4D97-AF65-F5344CB8AC3E}">
        <p14:creationId xmlns:p14="http://schemas.microsoft.com/office/powerpoint/2010/main" val="124014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Simulations can also be used to create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 of science 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can be used to ask questions about how science works (or should work).  </a:t>
            </a:r>
          </a:p>
        </p:txBody>
      </p:sp>
    </p:spTree>
    <p:extLst>
      <p:ext uri="{BB962C8B-B14F-4D97-AF65-F5344CB8AC3E}">
        <p14:creationId xmlns:p14="http://schemas.microsoft.com/office/powerpoint/2010/main" val="356252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example, what is the impact of rewarding quantity over quality, if researchers compete for resources, and can engage in questionable research practices?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5E790-5847-4E30-9AA5-7904D9537182}"/>
              </a:ext>
            </a:extLst>
          </p:cNvPr>
          <p:cNvSpPr/>
          <p:nvPr/>
        </p:nvSpPr>
        <p:spPr>
          <a:xfrm>
            <a:off x="5803200" y="6211669"/>
            <a:ext cx="63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[Smaldino &amp;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McElreath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3229881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how to perform simulation studies is a useful tool to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procedures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statistics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or create </a:t>
            </a: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computational models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91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21483C-3E9E-4BD9-BDBD-99DA52F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22400"/>
            <a:ext cx="11158071" cy="62724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8000" dirty="0">
                <a:latin typeface="Consolas" panose="020B0609020204030204" pitchFamily="49" charset="0"/>
              </a:rPr>
              <a:t>rbinom(1, 1, 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16241-09CB-49AD-AF2F-D35950EB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83" y="2208864"/>
            <a:ext cx="6033234" cy="4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0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Simulations are great tools to 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statistical concepts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AE8007-9307-4044-9164-E4CC6303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725215"/>
            <a:ext cx="10972801" cy="56908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nSims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&lt;- 100000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 &lt;- 106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 &lt;- 26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SD &lt;- 15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 &lt;- numeric(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nSims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For (i in 1:nSims)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x &lt;-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rnorm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(n = N, mean = M,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SD)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z &lt;-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t.test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(x, mu = 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p[i] &lt;-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z$p.value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345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are </a:t>
            </a:r>
            <a:r>
              <a:rPr lang="en-US" sz="8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-values distributed under different levels of power? </a:t>
            </a:r>
          </a:p>
        </p:txBody>
      </p:sp>
    </p:spTree>
    <p:extLst>
      <p:ext uri="{BB962C8B-B14F-4D97-AF65-F5344CB8AC3E}">
        <p14:creationId xmlns:p14="http://schemas.microsoft.com/office/powerpoint/2010/main" val="18957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63CC0-6CB2-4FE9-95EE-688517DB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40" y="119805"/>
            <a:ext cx="12351680" cy="63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194447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does a </a:t>
            </a:r>
            <a:r>
              <a:rPr lang="en-US" sz="8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-value change as we add 1 observation at a time under the null?</a:t>
            </a:r>
          </a:p>
        </p:txBody>
      </p:sp>
    </p:spTree>
    <p:extLst>
      <p:ext uri="{BB962C8B-B14F-4D97-AF65-F5344CB8AC3E}">
        <p14:creationId xmlns:p14="http://schemas.microsoft.com/office/powerpoint/2010/main" val="102199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A61431-BA1A-48C5-AAD4-CF608B8B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C7A3C-CADD-4443-9E28-74F4BEC8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424" y="-76474"/>
            <a:ext cx="13586848" cy="70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8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15671</TotalTime>
  <Words>512</Words>
  <Application>Microsoft Office PowerPoint</Application>
  <PresentationFormat>Widescreen</PresentationFormat>
  <Paragraphs>48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Daniel Lakens</cp:lastModifiedBy>
  <cp:revision>187</cp:revision>
  <dcterms:created xsi:type="dcterms:W3CDTF">2016-02-15T07:27:08Z</dcterms:created>
  <dcterms:modified xsi:type="dcterms:W3CDTF">2019-08-08T12:22:54Z</dcterms:modified>
</cp:coreProperties>
</file>