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312" r:id="rId3"/>
    <p:sldId id="997" r:id="rId4"/>
    <p:sldId id="996" r:id="rId5"/>
    <p:sldId id="338" r:id="rId6"/>
    <p:sldId id="999" r:id="rId7"/>
    <p:sldId id="462" r:id="rId8"/>
    <p:sldId id="993" r:id="rId9"/>
    <p:sldId id="995" r:id="rId10"/>
    <p:sldId id="530" r:id="rId11"/>
    <p:sldId id="961" r:id="rId12"/>
    <p:sldId id="571" r:id="rId13"/>
    <p:sldId id="991" r:id="rId14"/>
    <p:sldId id="990" r:id="rId15"/>
    <p:sldId id="989" r:id="rId16"/>
    <p:sldId id="1000" r:id="rId17"/>
    <p:sldId id="998" r:id="rId18"/>
    <p:sldId id="1002" r:id="rId19"/>
    <p:sldId id="1001" r:id="rId20"/>
    <p:sldId id="1003" r:id="rId21"/>
    <p:sldId id="9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20"/>
    <a:srgbClr val="E3D40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7" autoAdjust="0"/>
    <p:restoredTop sz="80708" autoAdjust="0"/>
  </p:normalViewPr>
  <p:slideViewPr>
    <p:cSldViewPr snapToGrid="0">
      <p:cViewPr varScale="1">
        <p:scale>
          <a:sx n="53" d="100"/>
          <a:sy n="53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8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Since 2017, for certain trials. Fines of 10.000 a day results are not reported.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8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3800" dirty="0"/>
              <a:t>Mixed Results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38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8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33777-FD4A-4B62-ADEC-98DA0CEF0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6234"/>
            <a:ext cx="12192000" cy="41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/>
              <a:t>Would you trust scientific journals that publish mixed results </a:t>
            </a:r>
            <a:r>
              <a:rPr lang="en-US" sz="8800" b="1" dirty="0"/>
              <a:t>more or less </a:t>
            </a:r>
            <a:r>
              <a:rPr lang="en-US" sz="8800" dirty="0"/>
              <a:t>than those that do not?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8579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Publication bias is one of our biggest challenges.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61572-4A6D-4941-9ED1-09236DDD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" y="3780000"/>
            <a:ext cx="11919908" cy="26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7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Unless you only study true effects with 100% power, you will observe </a:t>
            </a:r>
            <a:r>
              <a:rPr lang="en-US" sz="8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&gt; </a:t>
            </a:r>
            <a:r>
              <a:rPr lang="el-G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α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in your career.</a:t>
            </a:r>
          </a:p>
        </p:txBody>
      </p:sp>
    </p:spTree>
    <p:extLst>
      <p:ext uri="{BB962C8B-B14F-4D97-AF65-F5344CB8AC3E}">
        <p14:creationId xmlns:p14="http://schemas.microsoft.com/office/powerpoint/2010/main" val="376394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How can you share null-results of well-designed studies so researchers can find them? </a:t>
            </a:r>
          </a:p>
        </p:txBody>
      </p:sp>
    </p:spTree>
    <p:extLst>
      <p:ext uri="{BB962C8B-B14F-4D97-AF65-F5344CB8AC3E}">
        <p14:creationId xmlns:p14="http://schemas.microsoft.com/office/powerpoint/2010/main" val="28825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Perform replication and extensions studies and include all (!) studies in an internal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meta-analysis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. </a:t>
            </a:r>
            <a:endParaRPr lang="nl-NL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Design informative studies and publish conclusive null-effects. Use Registered Reports. </a:t>
            </a:r>
            <a:endParaRPr lang="nl-NL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6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Discuss all related studies in the discussion section. Link to raw data and an online summary.</a:t>
            </a:r>
          </a:p>
        </p:txBody>
      </p:sp>
    </p:spTree>
    <p:extLst>
      <p:ext uri="{BB962C8B-B14F-4D97-AF65-F5344CB8AC3E}">
        <p14:creationId xmlns:p14="http://schemas.microsoft.com/office/powerpoint/2010/main" val="121382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74447-CE9F-4C97-9235-87B91C4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3085"/>
            <a:ext cx="12192000" cy="3523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838234-6914-4836-A1AF-30309B600DBC}"/>
              </a:ext>
            </a:extLst>
          </p:cNvPr>
          <p:cNvSpPr/>
          <p:nvPr/>
        </p:nvSpPr>
        <p:spPr>
          <a:xfrm>
            <a:off x="7239000" y="62116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[Greenwald, 1975]</a:t>
            </a:r>
          </a:p>
        </p:txBody>
      </p:sp>
    </p:spTree>
    <p:extLst>
      <p:ext uri="{BB962C8B-B14F-4D97-AF65-F5344CB8AC3E}">
        <p14:creationId xmlns:p14="http://schemas.microsoft.com/office/powerpoint/2010/main" val="116513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As a reviewer do not let null or mixed results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bias your evaluation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of the methodology or scientific contribution.</a:t>
            </a:r>
          </a:p>
        </p:txBody>
      </p:sp>
    </p:spTree>
    <p:extLst>
      <p:ext uri="{BB962C8B-B14F-4D97-AF65-F5344CB8AC3E}">
        <p14:creationId xmlns:p14="http://schemas.microsoft.com/office/powerpoint/2010/main" val="370973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4DE9E3-212F-44A8-BAFA-FF4DBFD4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E5D0C-5AAA-4628-89F6-516D9989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467"/>
            <a:ext cx="12192000" cy="38198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A916D9-89CA-43A9-81C6-C031D984485F}"/>
              </a:ext>
            </a:extLst>
          </p:cNvPr>
          <p:cNvSpPr/>
          <p:nvPr/>
        </p:nvSpPr>
        <p:spPr>
          <a:xfrm>
            <a:off x="4154401" y="6211669"/>
            <a:ext cx="80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[Mahoney, 1977]</a:t>
            </a:r>
          </a:p>
        </p:txBody>
      </p:sp>
    </p:spTree>
    <p:extLst>
      <p:ext uri="{BB962C8B-B14F-4D97-AF65-F5344CB8AC3E}">
        <p14:creationId xmlns:p14="http://schemas.microsoft.com/office/powerpoint/2010/main" val="41126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/>
              <a:t>One of the bigger problems of </a:t>
            </a:r>
            <a:r>
              <a:rPr lang="en-US" sz="8800" i="1" dirty="0"/>
              <a:t>p</a:t>
            </a:r>
            <a:r>
              <a:rPr lang="en-US" sz="8800" dirty="0"/>
              <a:t>-values is their use as a threshold to publish.</a:t>
            </a:r>
          </a:p>
        </p:txBody>
      </p:sp>
    </p:spTree>
    <p:extLst>
      <p:ext uri="{BB962C8B-B14F-4D97-AF65-F5344CB8AC3E}">
        <p14:creationId xmlns:p14="http://schemas.microsoft.com/office/powerpoint/2010/main" val="2991849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nl-NL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Final Rule</a:t>
            </a:r>
            <a:r>
              <a:rPr lang="nl-NL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The FDA requires researchers to submit certain studies to a </a:t>
            </a:r>
            <a:r>
              <a:rPr lang="nl-NL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trial registry </a:t>
            </a:r>
            <a:r>
              <a:rPr lang="nl-NL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nl-NL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results</a:t>
            </a:r>
            <a:r>
              <a:rPr lang="nl-NL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within a year. 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8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7617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Mixed results will occur. Prepare for them and publish all results of well-designed studies.</a:t>
            </a:r>
            <a:endParaRPr lang="nl-NL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8800" dirty="0"/>
              <a:t>Mixed results and non-significant results are less likely to be written up. </a:t>
            </a:r>
          </a:p>
        </p:txBody>
      </p:sp>
    </p:spTree>
    <p:extLst>
      <p:ext uri="{BB962C8B-B14F-4D97-AF65-F5344CB8AC3E}">
        <p14:creationId xmlns:p14="http://schemas.microsoft.com/office/powerpoint/2010/main" val="181846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9576709-7B6F-4C83-8C25-6E7464CA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239486"/>
            <a:ext cx="11158071" cy="6155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  <p:pic>
        <p:nvPicPr>
          <p:cNvPr id="6" name="Tijdelijke aanduiding voor inhoud 3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3630D60F-230D-4E3F-9BB2-A3B68DF4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1" y="1202400"/>
            <a:ext cx="12218141" cy="4337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08B75C-FD6C-4387-B0A7-5FFC87EF1D3F}"/>
              </a:ext>
            </a:extLst>
          </p:cNvPr>
          <p:cNvSpPr/>
          <p:nvPr/>
        </p:nvSpPr>
        <p:spPr>
          <a:xfrm>
            <a:off x="4154401" y="6211669"/>
            <a:ext cx="80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[Franco, Malhotra, &amp;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Simonovits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2014]</a:t>
            </a:r>
          </a:p>
        </p:txBody>
      </p:sp>
    </p:spTree>
    <p:extLst>
      <p:ext uri="{BB962C8B-B14F-4D97-AF65-F5344CB8AC3E}">
        <p14:creationId xmlns:p14="http://schemas.microsoft.com/office/powerpoint/2010/main" val="111659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/>
              <a:t>Non-significant studies should be expected: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2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000" b="1" dirty="0"/>
              <a:t>0.8×0.8×0.8×0.8=0.41</a:t>
            </a:r>
          </a:p>
        </p:txBody>
      </p:sp>
    </p:spTree>
    <p:extLst>
      <p:ext uri="{BB962C8B-B14F-4D97-AF65-F5344CB8AC3E}">
        <p14:creationId xmlns:p14="http://schemas.microsoft.com/office/powerpoint/2010/main" val="416898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3800" dirty="0"/>
              <a:t>Scientific journals do not represent reality.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631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/>
              <a:t>Imagine you perform 3 studies, and 2 are significant. Is that convincing evidence?</a:t>
            </a:r>
            <a:endParaRPr lang="en-US" sz="7100" dirty="0"/>
          </a:p>
        </p:txBody>
      </p:sp>
    </p:spTree>
    <p:extLst>
      <p:ext uri="{BB962C8B-B14F-4D97-AF65-F5344CB8AC3E}">
        <p14:creationId xmlns:p14="http://schemas.microsoft.com/office/powerpoint/2010/main" val="190891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/>
              <a:t>With 80% power and </a:t>
            </a:r>
            <a:r>
              <a:rPr lang="el-GR" sz="8800" dirty="0"/>
              <a:t>α</a:t>
            </a:r>
            <a:r>
              <a:rPr lang="en-US" sz="8800" dirty="0"/>
              <a:t> = 0.05 this result will be observed 38.4% of the time.</a:t>
            </a:r>
            <a:endParaRPr lang="en-US" sz="7100" dirty="0"/>
          </a:p>
        </p:txBody>
      </p:sp>
    </p:spTree>
    <p:extLst>
      <p:ext uri="{BB962C8B-B14F-4D97-AF65-F5344CB8AC3E}">
        <p14:creationId xmlns:p14="http://schemas.microsoft.com/office/powerpoint/2010/main" val="42040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/>
              <a:t>The data are more likely under H1 than H0 with a likelihood ratio of 53.89. This is </a:t>
            </a:r>
            <a:r>
              <a:rPr lang="en-US" sz="8000" b="1" dirty="0"/>
              <a:t>strong evidence </a:t>
            </a:r>
            <a:r>
              <a:rPr lang="en-US" sz="8000" dirty="0"/>
              <a:t>for H1.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3910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15780</TotalTime>
  <Words>309</Words>
  <Application>Microsoft Office PowerPoint</Application>
  <PresentationFormat>Widescreen</PresentationFormat>
  <Paragraphs>27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Lakens, D.</cp:lastModifiedBy>
  <cp:revision>155</cp:revision>
  <dcterms:created xsi:type="dcterms:W3CDTF">2016-02-15T07:27:08Z</dcterms:created>
  <dcterms:modified xsi:type="dcterms:W3CDTF">2019-08-03T12:06:49Z</dcterms:modified>
</cp:coreProperties>
</file>