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400" r:id="rId3"/>
    <p:sldId id="666" r:id="rId4"/>
    <p:sldId id="653" r:id="rId5"/>
    <p:sldId id="667" r:id="rId6"/>
    <p:sldId id="669" r:id="rId7"/>
    <p:sldId id="668" r:id="rId8"/>
    <p:sldId id="655" r:id="rId9"/>
    <p:sldId id="642" r:id="rId10"/>
    <p:sldId id="659" r:id="rId11"/>
    <p:sldId id="660" r:id="rId12"/>
    <p:sldId id="661" r:id="rId13"/>
    <p:sldId id="577" r:id="rId14"/>
    <p:sldId id="568" r:id="rId15"/>
    <p:sldId id="585" r:id="rId16"/>
    <p:sldId id="662" r:id="rId17"/>
    <p:sldId id="664" r:id="rId18"/>
    <p:sldId id="643" r:id="rId19"/>
    <p:sldId id="658" r:id="rId20"/>
    <p:sldId id="644" r:id="rId21"/>
    <p:sldId id="670" r:id="rId22"/>
    <p:sldId id="6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520"/>
    <a:srgbClr val="E3D40B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7" autoAdjust="0"/>
    <p:restoredTop sz="80708" autoAdjust="0"/>
  </p:normalViewPr>
  <p:slideViewPr>
    <p:cSldViewPr snapToGrid="0">
      <p:cViewPr varScale="1">
        <p:scale>
          <a:sx n="90" d="100"/>
          <a:sy n="90" d="100"/>
        </p:scale>
        <p:origin x="11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F9B40-296C-443F-BA7E-5F74279DF90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998F4-A473-439E-8C22-AB201E9E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1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 4.18 and 4.20, </a:t>
            </a:r>
            <a:r>
              <a:rPr lang="en-US" dirty="0" err="1"/>
              <a:t>Borenstein</a:t>
            </a:r>
            <a:r>
              <a:rPr lang="en-US" dirty="0"/>
              <a:t> et al,. Pages 26 and 27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0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1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2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8-8-2019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83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8-8-2019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56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8-8-2019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5877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8-8-2019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0910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8-8-2019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7958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8-8-2019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737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8-8-2019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839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8-8-2019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921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858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3pPr>
            <a:lvl4pPr marL="16002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3298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8-8-2019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2962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8-8-2019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8574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E45-CACA-4F5E-A6C7-B8D352C1DA03}" type="datetimeFigureOut">
              <a:rPr lang="nl-NL" smtClean="0"/>
              <a:t>8-8-2019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722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858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3pPr>
            <a:lvl4pPr marL="16002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70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5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9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3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8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6B00-3483-4E6B-AED3-60D6A5AE1FEF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C2E45-CACA-4F5E-A6C7-B8D352C1DA03}" type="datetimeFigureOut">
              <a:rPr lang="nl-NL" smtClean="0"/>
              <a:t>8-8-2019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DCA22-A61B-4169-BE49-5C9E7BDF55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3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379859" cy="579717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500" dirty="0"/>
              <a:t>Introduction to Meta-Analysis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177D077-E09B-4896-949E-5755DE860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4181475"/>
            <a:ext cx="61912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578C737-88C3-4236-AEC0-CF337D2E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BA8337F-6F19-48F1-B913-2B48A82E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114686"/>
            <a:ext cx="10550175" cy="6548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F7450F9-1A35-4C05-BA18-03BFB240A5A0}"/>
              </a:ext>
            </a:extLst>
          </p:cNvPr>
          <p:cNvSpPr txBox="1"/>
          <p:nvPr/>
        </p:nvSpPr>
        <p:spPr>
          <a:xfrm>
            <a:off x="9403307" y="6198045"/>
            <a:ext cx="2803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Bigby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2014]</a:t>
            </a:r>
            <a:endParaRPr lang="nl-NL" sz="3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7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27A5EFE-60FB-4558-AADB-0F46810D6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7" y="-1168176"/>
            <a:ext cx="12027872" cy="8408375"/>
          </a:xfrm>
        </p:spPr>
      </p:pic>
    </p:spTree>
    <p:extLst>
      <p:ext uri="{BB962C8B-B14F-4D97-AF65-F5344CB8AC3E}">
        <p14:creationId xmlns:p14="http://schemas.microsoft.com/office/powerpoint/2010/main" val="8747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241123" cy="579717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Would you have continued this line of research?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334EFCE-95E6-438A-81D6-1472BFA3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02" y="3507906"/>
            <a:ext cx="11370196" cy="173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Don’t expect </a:t>
            </a:r>
            <a:r>
              <a:rPr lang="en-US" sz="8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 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 </a:t>
            </a:r>
            <a:r>
              <a:rPr lang="el-GR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each study. Perform close replications and </a:t>
            </a: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all data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02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of the most important outcomes of a meta-analysis is the amount of </a:t>
            </a:r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heterogeneity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(or variation) in effect sizes. </a:t>
            </a:r>
          </a:p>
        </p:txBody>
      </p:sp>
    </p:spTree>
    <p:extLst>
      <p:ext uri="{BB962C8B-B14F-4D97-AF65-F5344CB8AC3E}">
        <p14:creationId xmlns:p14="http://schemas.microsoft.com/office/powerpoint/2010/main" val="30728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Explaining heterogeneity</a:t>
            </a:r>
            <a:r>
              <a:rPr lang="en-US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an important goal of meta-analyses.</a:t>
            </a:r>
          </a:p>
        </p:txBody>
      </p:sp>
    </p:spTree>
    <p:extLst>
      <p:ext uri="{BB962C8B-B14F-4D97-AF65-F5344CB8AC3E}">
        <p14:creationId xmlns:p14="http://schemas.microsoft.com/office/powerpoint/2010/main" val="34093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455957" cy="57971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000" dirty="0"/>
              <a:t>When performing a meta-analysis, consider the </a:t>
            </a:r>
            <a:r>
              <a:rPr lang="en-US" sz="8000" b="1" dirty="0"/>
              <a:t>quality</a:t>
            </a:r>
            <a:r>
              <a:rPr lang="en-US" sz="8000" dirty="0"/>
              <a:t> of studies and the presence of bias.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241123" cy="57971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Don’t use non-transparent software to perform </a:t>
            </a:r>
            <a:r>
              <a:rPr lang="en-US"/>
              <a:t>a </a:t>
            </a:r>
            <a:r>
              <a:rPr lang="en-US" smtClean="0"/>
              <a:t>meta-analysis. </a:t>
            </a:r>
            <a:r>
              <a:rPr lang="en-US" dirty="0"/>
              <a:t>Instead use open and reproducible packages (e.g., </a:t>
            </a:r>
            <a:r>
              <a:rPr lang="en-US" b="1" dirty="0" err="1"/>
              <a:t>metafor</a:t>
            </a:r>
            <a:r>
              <a:rPr lang="en-US" dirty="0"/>
              <a:t> in R).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8043668-B7E7-4806-AAA0-1389F989C00A}"/>
              </a:ext>
            </a:extLst>
          </p:cNvPr>
          <p:cNvSpPr txBox="1"/>
          <p:nvPr/>
        </p:nvSpPr>
        <p:spPr>
          <a:xfrm>
            <a:off x="6883559" y="6328594"/>
            <a:ext cx="530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[Lakens, Hilgard, &amp; Staaks, 2016]</a:t>
            </a: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0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1D18F9B-5D7C-480B-8E2C-700F4FC43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ED82BE-3431-4381-8E2D-A39BD087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284" y="99871"/>
            <a:ext cx="12675056" cy="787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0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241123" cy="57971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7200" dirty="0"/>
              <a:t>Recruit expertise (e.g., from the library for your literature search). Pre-register the analysis plan (see PROSPERO).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64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Both </a:t>
            </a:r>
            <a:r>
              <a:rPr 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statistically</a:t>
            </a:r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philosophically</a:t>
            </a:r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replications are important for science.</a:t>
            </a:r>
          </a:p>
        </p:txBody>
      </p:sp>
    </p:spTree>
    <p:extLst>
      <p:ext uri="{BB962C8B-B14F-4D97-AF65-F5344CB8AC3E}">
        <p14:creationId xmlns:p14="http://schemas.microsoft.com/office/powerpoint/2010/main" val="3343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09D0F9-8E9B-430C-BD01-9C33D38E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00" y="458339"/>
            <a:ext cx="12614850" cy="62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4" y="597646"/>
            <a:ext cx="11189826" cy="57971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Meta-analysis </a:t>
            </a:r>
            <a:r>
              <a:rPr lang="en-US" b="1" dirty="0"/>
              <a:t>might</a:t>
            </a:r>
            <a:r>
              <a:rPr lang="en-US" dirty="0"/>
              <a:t> yield reliable effect size estimates. They allow you to explore </a:t>
            </a:r>
            <a:r>
              <a:rPr lang="en-US" b="1" dirty="0"/>
              <a:t>theoretically interesting variation</a:t>
            </a:r>
            <a:r>
              <a:rPr lang="en-US" dirty="0"/>
              <a:t> between studies.</a:t>
            </a:r>
          </a:p>
        </p:txBody>
      </p:sp>
    </p:spTree>
    <p:extLst>
      <p:ext uri="{BB962C8B-B14F-4D97-AF65-F5344CB8AC3E}">
        <p14:creationId xmlns:p14="http://schemas.microsoft.com/office/powerpoint/2010/main" val="8023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meta-analysis can combine raw effects (e.g., means) or standardized effects.</a:t>
            </a:r>
          </a:p>
        </p:txBody>
      </p:sp>
    </p:spTree>
    <p:extLst>
      <p:ext uri="{BB962C8B-B14F-4D97-AF65-F5344CB8AC3E}">
        <p14:creationId xmlns:p14="http://schemas.microsoft.com/office/powerpoint/2010/main" val="22039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Which question does a meta-analysis answer? </a:t>
            </a:r>
          </a:p>
        </p:txBody>
      </p:sp>
    </p:spTree>
    <p:extLst>
      <p:ext uri="{BB962C8B-B14F-4D97-AF65-F5344CB8AC3E}">
        <p14:creationId xmlns:p14="http://schemas.microsoft.com/office/powerpoint/2010/main" val="21376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241123" cy="57971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Prospective meta-analysis</a:t>
            </a:r>
            <a:r>
              <a:rPr lang="en-US" dirty="0"/>
              <a:t>: Studies eligible for the meta-analysis are identified before the results of any of those studies became known.</a:t>
            </a:r>
          </a:p>
        </p:txBody>
      </p:sp>
    </p:spTree>
    <p:extLst>
      <p:ext uri="{BB962C8B-B14F-4D97-AF65-F5344CB8AC3E}">
        <p14:creationId xmlns:p14="http://schemas.microsoft.com/office/powerpoint/2010/main" val="117574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effect, calculate the </a:t>
            </a: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effect size estimate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its </a:t>
            </a: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variance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Code variables that might explain </a:t>
            </a: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variation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210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>
              <a:xfrm>
                <a:off x="519953" y="1108800"/>
                <a:ext cx="11093647" cy="52860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</m:t>
                      </m:r>
                      <m:r>
                        <a:rPr lang="en-US" sz="66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=</m:t>
                      </m:r>
                      <m:f>
                        <m:fPr>
                          <m:ctrlPr>
                            <a:rPr lang="en-US" sz="6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6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6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66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6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6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6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6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66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6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6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𝑆𝐷</m:t>
                          </m:r>
                        </m:den>
                      </m:f>
                    </m:oMath>
                  </m:oMathPara>
                </a14:m>
                <a:endParaRPr lang="en-US" sz="6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6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</m:t>
                          </m:r>
                        </m:sub>
                      </m:sSub>
                      <m:r>
                        <a:rPr lang="en-US" sz="6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6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6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6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6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6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6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6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6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6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6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6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6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6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6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6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6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6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6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2(</m:t>
                          </m:r>
                          <m:sSub>
                            <m:sSubPr>
                              <m:ctrlPr>
                                <a:rPr lang="en-US" sz="6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6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6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6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6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6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6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6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6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3" y="1108800"/>
                <a:ext cx="11093647" cy="52860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1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BF77848-617E-4CE1-B9EE-45C3972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09" y="-97205"/>
            <a:ext cx="4474191" cy="6955205"/>
          </a:xfrm>
        </p:spPr>
      </p:pic>
      <p:sp>
        <p:nvSpPr>
          <p:cNvPr id="3" name="Content Placeholder 1">
            <a:extLst>
              <a:ext uri="{FF2B5EF4-FFF2-40B4-BE49-F238E27FC236}">
                <a16:creationId xmlns:a16="http://schemas.microsoft.com/office/drawing/2014/main" xmlns="" id="{9167BDD3-2EB1-45E8-8697-40CA55447ACB}"/>
              </a:ext>
            </a:extLst>
          </p:cNvPr>
          <p:cNvSpPr txBox="1">
            <a:spLocks/>
          </p:cNvSpPr>
          <p:nvPr/>
        </p:nvSpPr>
        <p:spPr>
          <a:xfrm>
            <a:off x="519953" y="763050"/>
            <a:ext cx="7259271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Borenstein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et al. provide a very accessible introduction to meta-analysis.</a:t>
            </a:r>
          </a:p>
        </p:txBody>
      </p:sp>
    </p:spTree>
    <p:extLst>
      <p:ext uri="{BB962C8B-B14F-4D97-AF65-F5344CB8AC3E}">
        <p14:creationId xmlns:p14="http://schemas.microsoft.com/office/powerpoint/2010/main" val="28834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65825E-203E-4B7B-ACF2-6933E312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991EDC-BE37-4476-96B6-419C359F5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42875"/>
            <a:ext cx="10420350" cy="6572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4D5C4A-7398-402D-8C95-CC5CFFA4ABA9}"/>
              </a:ext>
            </a:extLst>
          </p:cNvPr>
          <p:cNvSpPr txBox="1"/>
          <p:nvPr/>
        </p:nvSpPr>
        <p:spPr>
          <a:xfrm>
            <a:off x="9403307" y="6198045"/>
            <a:ext cx="2803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Bigby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2014]</a:t>
            </a:r>
            <a:endParaRPr lang="nl-NL" sz="3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VideoLecture</Template>
  <TotalTime>17559</TotalTime>
  <Words>261</Words>
  <Application>Microsoft Office PowerPoint</Application>
  <PresentationFormat>Widescreen</PresentationFormat>
  <Paragraphs>24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Open Sans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this interesting?</dc:title>
  <dc:creator>Daniel Lakens</dc:creator>
  <cp:lastModifiedBy>STU</cp:lastModifiedBy>
  <cp:revision>165</cp:revision>
  <dcterms:created xsi:type="dcterms:W3CDTF">2016-02-15T07:27:08Z</dcterms:created>
  <dcterms:modified xsi:type="dcterms:W3CDTF">2019-08-08T08:55:43Z</dcterms:modified>
</cp:coreProperties>
</file>